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1"/>
  </p:notesMasterIdLst>
  <p:handoutMasterIdLst>
    <p:handoutMasterId r:id="rId32"/>
  </p:handoutMasterIdLst>
  <p:sldIdLst>
    <p:sldId id="258" r:id="rId2"/>
    <p:sldId id="259"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290" r:id="rId3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369AED-B780-4057-A639-33D466019E9B}" v="10" dt="2022-10-21T01:43:47.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8" d="100"/>
          <a:sy n="78" d="100"/>
        </p:scale>
        <p:origin x="83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man Hashmi" userId="1586ae76-9757-4d64-bc5d-900d152efc38" providerId="ADAL" clId="{96C9276A-5B9B-4546-9355-C10F9ABA2BB1}"/>
    <pc:docChg chg="modSld">
      <pc:chgData name="Usman Hashmi" userId="1586ae76-9757-4d64-bc5d-900d152efc38" providerId="ADAL" clId="{96C9276A-5B9B-4546-9355-C10F9ABA2BB1}" dt="2022-07-07T04:11:27.424" v="25" actId="1076"/>
      <pc:docMkLst>
        <pc:docMk/>
      </pc:docMkLst>
      <pc:sldChg chg="addSp modSp mod">
        <pc:chgData name="Usman Hashmi" userId="1586ae76-9757-4d64-bc5d-900d152efc38" providerId="ADAL" clId="{96C9276A-5B9B-4546-9355-C10F9ABA2BB1}" dt="2022-07-07T04:11:27.424" v="25" actId="1076"/>
        <pc:sldMkLst>
          <pc:docMk/>
          <pc:sldMk cId="3940974132" sldId="308"/>
        </pc:sldMkLst>
        <pc:spChg chg="add mod">
          <ac:chgData name="Usman Hashmi" userId="1586ae76-9757-4d64-bc5d-900d152efc38" providerId="ADAL" clId="{96C9276A-5B9B-4546-9355-C10F9ABA2BB1}" dt="2022-07-07T04:10:49.628" v="19" actId="164"/>
          <ac:spMkLst>
            <pc:docMk/>
            <pc:sldMk cId="3940974132" sldId="308"/>
            <ac:spMk id="2" creationId="{6347FCD4-91C7-445B-9C35-49653A4E2D6C}"/>
          </ac:spMkLst>
        </pc:spChg>
        <pc:spChg chg="add mod">
          <ac:chgData name="Usman Hashmi" userId="1586ae76-9757-4d64-bc5d-900d152efc38" providerId="ADAL" clId="{96C9276A-5B9B-4546-9355-C10F9ABA2BB1}" dt="2022-07-07T04:11:12.097" v="23" actId="1076"/>
          <ac:spMkLst>
            <pc:docMk/>
            <pc:sldMk cId="3940974132" sldId="308"/>
            <ac:spMk id="9" creationId="{5153709E-F3D0-4045-9128-67E1C2A8DC14}"/>
          </ac:spMkLst>
        </pc:spChg>
        <pc:spChg chg="add mod">
          <ac:chgData name="Usman Hashmi" userId="1586ae76-9757-4d64-bc5d-900d152efc38" providerId="ADAL" clId="{96C9276A-5B9B-4546-9355-C10F9ABA2BB1}" dt="2022-07-07T04:11:19.336" v="24" actId="1076"/>
          <ac:spMkLst>
            <pc:docMk/>
            <pc:sldMk cId="3940974132" sldId="308"/>
            <ac:spMk id="14" creationId="{63B88637-A198-45D6-9D14-29EA0F0934ED}"/>
          </ac:spMkLst>
        </pc:spChg>
        <pc:spChg chg="mod">
          <ac:chgData name="Usman Hashmi" userId="1586ae76-9757-4d64-bc5d-900d152efc38" providerId="ADAL" clId="{96C9276A-5B9B-4546-9355-C10F9ABA2BB1}" dt="2022-07-07T04:10:55.665" v="20" actId="1076"/>
          <ac:spMkLst>
            <pc:docMk/>
            <pc:sldMk cId="3940974132" sldId="308"/>
            <ac:spMk id="231" creationId="{00000000-0000-0000-0000-000000000000}"/>
          </ac:spMkLst>
        </pc:spChg>
        <pc:grpChg chg="add mod">
          <ac:chgData name="Usman Hashmi" userId="1586ae76-9757-4d64-bc5d-900d152efc38" providerId="ADAL" clId="{96C9276A-5B9B-4546-9355-C10F9ABA2BB1}" dt="2022-07-07T04:11:02.288" v="21" actId="1076"/>
          <ac:grpSpMkLst>
            <pc:docMk/>
            <pc:sldMk cId="3940974132" sldId="308"/>
            <ac:grpSpMk id="11" creationId="{E6FC52A4-CC4E-4562-9A59-673E2D45D3EB}"/>
          </ac:grpSpMkLst>
        </pc:grpChg>
        <pc:cxnChg chg="add mod">
          <ac:chgData name="Usman Hashmi" userId="1586ae76-9757-4d64-bc5d-900d152efc38" providerId="ADAL" clId="{96C9276A-5B9B-4546-9355-C10F9ABA2BB1}" dt="2022-07-07T04:10:49.628" v="19" actId="164"/>
          <ac:cxnSpMkLst>
            <pc:docMk/>
            <pc:sldMk cId="3940974132" sldId="308"/>
            <ac:cxnSpMk id="5" creationId="{CCB2E091-6E44-43AD-B15D-B39C25B9E345}"/>
          </ac:cxnSpMkLst>
        </pc:cxnChg>
        <pc:cxnChg chg="add mod">
          <ac:chgData name="Usman Hashmi" userId="1586ae76-9757-4d64-bc5d-900d152efc38" providerId="ADAL" clId="{96C9276A-5B9B-4546-9355-C10F9ABA2BB1}" dt="2022-07-07T04:11:27.424" v="25" actId="1076"/>
          <ac:cxnSpMkLst>
            <pc:docMk/>
            <pc:sldMk cId="3940974132" sldId="308"/>
            <ac:cxnSpMk id="8" creationId="{52C1C868-D432-4EEA-BEFF-5C1E036A8C8E}"/>
          </ac:cxnSpMkLst>
        </pc:cxnChg>
        <pc:cxnChg chg="add mod">
          <ac:chgData name="Usman Hashmi" userId="1586ae76-9757-4d64-bc5d-900d152efc38" providerId="ADAL" clId="{96C9276A-5B9B-4546-9355-C10F9ABA2BB1}" dt="2022-07-07T04:11:12.097" v="23" actId="1076"/>
          <ac:cxnSpMkLst>
            <pc:docMk/>
            <pc:sldMk cId="3940974132" sldId="308"/>
            <ac:cxnSpMk id="12" creationId="{17ECC3A1-2BC7-40C0-BA73-0DB2216CD284}"/>
          </ac:cxnSpMkLst>
        </pc:cxnChg>
        <pc:cxnChg chg="add mod">
          <ac:chgData name="Usman Hashmi" userId="1586ae76-9757-4d64-bc5d-900d152efc38" providerId="ADAL" clId="{96C9276A-5B9B-4546-9355-C10F9ABA2BB1}" dt="2022-07-07T04:11:19.336" v="24" actId="1076"/>
          <ac:cxnSpMkLst>
            <pc:docMk/>
            <pc:sldMk cId="3940974132" sldId="308"/>
            <ac:cxnSpMk id="15" creationId="{0B60BBAC-DCF4-4774-826C-289A48C00F00}"/>
          </ac:cxnSpMkLst>
        </pc:cxnChg>
      </pc:sldChg>
    </pc:docChg>
  </pc:docChgLst>
  <pc:docChgLst>
    <pc:chgData name="Usman Hashmi" userId="1586ae76-9757-4d64-bc5d-900d152efc38" providerId="ADAL" clId="{94369AED-B780-4057-A639-33D466019E9B}"/>
    <pc:docChg chg="modSld">
      <pc:chgData name="Usman Hashmi" userId="1586ae76-9757-4d64-bc5d-900d152efc38" providerId="ADAL" clId="{94369AED-B780-4057-A639-33D466019E9B}" dt="2022-10-21T01:43:47.533" v="15"/>
      <pc:docMkLst>
        <pc:docMk/>
      </pc:docMkLst>
      <pc:sldChg chg="addSp delSp modSp mod">
        <pc:chgData name="Usman Hashmi" userId="1586ae76-9757-4d64-bc5d-900d152efc38" providerId="ADAL" clId="{94369AED-B780-4057-A639-33D466019E9B}" dt="2022-10-21T01:12:43.472" v="7" actId="9405"/>
        <pc:sldMkLst>
          <pc:docMk/>
          <pc:sldMk cId="3388129468" sldId="311"/>
        </pc:sldMkLst>
        <pc:grpChg chg="del mod">
          <ac:chgData name="Usman Hashmi" userId="1586ae76-9757-4d64-bc5d-900d152efc38" providerId="ADAL" clId="{94369AED-B780-4057-A639-33D466019E9B}" dt="2022-10-21T01:12:42.461" v="6"/>
          <ac:grpSpMkLst>
            <pc:docMk/>
            <pc:sldMk cId="3388129468" sldId="311"/>
            <ac:grpSpMk id="40" creationId="{690C7333-1A58-47CB-8713-08EDD520BB2C}"/>
          </ac:grpSpMkLst>
        </pc:grpChg>
        <pc:grpChg chg="mod">
          <ac:chgData name="Usman Hashmi" userId="1586ae76-9757-4d64-bc5d-900d152efc38" providerId="ADAL" clId="{94369AED-B780-4057-A639-33D466019E9B}" dt="2022-10-21T01:12:42.461" v="6"/>
          <ac:grpSpMkLst>
            <pc:docMk/>
            <pc:sldMk cId="3388129468" sldId="311"/>
            <ac:grpSpMk id="42" creationId="{FC4702DA-268D-4B0E-9EDB-0BE7453C2E2F}"/>
          </ac:grpSpMkLst>
        </pc:grpChg>
        <pc:inkChg chg="add mod">
          <ac:chgData name="Usman Hashmi" userId="1586ae76-9757-4d64-bc5d-900d152efc38" providerId="ADAL" clId="{94369AED-B780-4057-A639-33D466019E9B}" dt="2022-10-21T01:12:42.461" v="6"/>
          <ac:inkMkLst>
            <pc:docMk/>
            <pc:sldMk cId="3388129468" sldId="311"/>
            <ac:inkMk id="3" creationId="{6186EA46-A962-4F62-B42B-80A9414ED960}"/>
          </ac:inkMkLst>
        </pc:inkChg>
        <pc:inkChg chg="add mod">
          <ac:chgData name="Usman Hashmi" userId="1586ae76-9757-4d64-bc5d-900d152efc38" providerId="ADAL" clId="{94369AED-B780-4057-A639-33D466019E9B}" dt="2022-10-21T01:12:42.461" v="6"/>
          <ac:inkMkLst>
            <pc:docMk/>
            <pc:sldMk cId="3388129468" sldId="311"/>
            <ac:inkMk id="4" creationId="{9492E468-7E0F-47ED-9534-4591814707A4}"/>
          </ac:inkMkLst>
        </pc:inkChg>
        <pc:inkChg chg="add mod">
          <ac:chgData name="Usman Hashmi" userId="1586ae76-9757-4d64-bc5d-900d152efc38" providerId="ADAL" clId="{94369AED-B780-4057-A639-33D466019E9B}" dt="2022-10-21T01:12:42.461" v="6"/>
          <ac:inkMkLst>
            <pc:docMk/>
            <pc:sldMk cId="3388129468" sldId="311"/>
            <ac:inkMk id="5" creationId="{73B3910B-44D4-4C68-A2B6-8FE4DD200DF1}"/>
          </ac:inkMkLst>
        </pc:inkChg>
        <pc:inkChg chg="add mod">
          <ac:chgData name="Usman Hashmi" userId="1586ae76-9757-4d64-bc5d-900d152efc38" providerId="ADAL" clId="{94369AED-B780-4057-A639-33D466019E9B}" dt="2022-10-21T01:12:42.461" v="6"/>
          <ac:inkMkLst>
            <pc:docMk/>
            <pc:sldMk cId="3388129468" sldId="311"/>
            <ac:inkMk id="18" creationId="{FAD46D37-3386-4187-8A3C-000CEC462B71}"/>
          </ac:inkMkLst>
        </pc:inkChg>
        <pc:inkChg chg="add mod">
          <ac:chgData name="Usman Hashmi" userId="1586ae76-9757-4d64-bc5d-900d152efc38" providerId="ADAL" clId="{94369AED-B780-4057-A639-33D466019E9B}" dt="2022-10-21T01:12:42.461" v="6"/>
          <ac:inkMkLst>
            <pc:docMk/>
            <pc:sldMk cId="3388129468" sldId="311"/>
            <ac:inkMk id="41" creationId="{F30A0550-CB4F-4B92-B0BD-034CCB97756F}"/>
          </ac:inkMkLst>
        </pc:inkChg>
        <pc:inkChg chg="add">
          <ac:chgData name="Usman Hashmi" userId="1586ae76-9757-4d64-bc5d-900d152efc38" providerId="ADAL" clId="{94369AED-B780-4057-A639-33D466019E9B}" dt="2022-10-21T01:12:43.472" v="7" actId="9405"/>
          <ac:inkMkLst>
            <pc:docMk/>
            <pc:sldMk cId="3388129468" sldId="311"/>
            <ac:inkMk id="43" creationId="{858D0DD7-5BE7-48C2-91DB-6423F589A1AB}"/>
          </ac:inkMkLst>
        </pc:inkChg>
      </pc:sldChg>
      <pc:sldChg chg="delSp">
        <pc:chgData name="Usman Hashmi" userId="1586ae76-9757-4d64-bc5d-900d152efc38" providerId="ADAL" clId="{94369AED-B780-4057-A639-33D466019E9B}" dt="2022-10-21T01:43:47.533" v="15"/>
        <pc:sldMkLst>
          <pc:docMk/>
          <pc:sldMk cId="562030502" sldId="325"/>
        </pc:sldMkLst>
        <pc:inkChg chg="del">
          <ac:chgData name="Usman Hashmi" userId="1586ae76-9757-4d64-bc5d-900d152efc38" providerId="ADAL" clId="{94369AED-B780-4057-A639-33D466019E9B}" dt="2022-10-21T01:43:47.533" v="13"/>
          <ac:inkMkLst>
            <pc:docMk/>
            <pc:sldMk cId="562030502" sldId="325"/>
            <ac:inkMk id="11" creationId="{5A4BEED9-A92C-4321-94D4-8CC1269BBAF2}"/>
          </ac:inkMkLst>
        </pc:inkChg>
        <pc:inkChg chg="del">
          <ac:chgData name="Usman Hashmi" userId="1586ae76-9757-4d64-bc5d-900d152efc38" providerId="ADAL" clId="{94369AED-B780-4057-A639-33D466019E9B}" dt="2022-10-21T01:43:47.533" v="14"/>
          <ac:inkMkLst>
            <pc:docMk/>
            <pc:sldMk cId="562030502" sldId="325"/>
            <ac:inkMk id="12" creationId="{5EE78FA4-8CE3-4D24-BF9E-8BAE9AA01524}"/>
          </ac:inkMkLst>
        </pc:inkChg>
        <pc:inkChg chg="del">
          <ac:chgData name="Usman Hashmi" userId="1586ae76-9757-4d64-bc5d-900d152efc38" providerId="ADAL" clId="{94369AED-B780-4057-A639-33D466019E9B}" dt="2022-10-21T01:43:47.533" v="15"/>
          <ac:inkMkLst>
            <pc:docMk/>
            <pc:sldMk cId="562030502" sldId="325"/>
            <ac:inkMk id="13" creationId="{9EC2E229-A5CC-48B9-8F2A-8C57ACBCE0EE}"/>
          </ac:inkMkLst>
        </pc:inkChg>
        <pc:inkChg chg="del">
          <ac:chgData name="Usman Hashmi" userId="1586ae76-9757-4d64-bc5d-900d152efc38" providerId="ADAL" clId="{94369AED-B780-4057-A639-33D466019E9B}" dt="2022-10-21T01:43:47.532" v="8"/>
          <ac:inkMkLst>
            <pc:docMk/>
            <pc:sldMk cId="562030502" sldId="325"/>
            <ac:inkMk id="14" creationId="{65C98859-1892-4A86-8740-73412A9BF766}"/>
          </ac:inkMkLst>
        </pc:inkChg>
        <pc:inkChg chg="del">
          <ac:chgData name="Usman Hashmi" userId="1586ae76-9757-4d64-bc5d-900d152efc38" providerId="ADAL" clId="{94369AED-B780-4057-A639-33D466019E9B}" dt="2022-10-21T01:43:47.532" v="10"/>
          <ac:inkMkLst>
            <pc:docMk/>
            <pc:sldMk cId="562030502" sldId="325"/>
            <ac:inkMk id="15" creationId="{0F4AA308-E264-4B01-BC0C-620D4CF0DCBF}"/>
          </ac:inkMkLst>
        </pc:inkChg>
        <pc:inkChg chg="del">
          <ac:chgData name="Usman Hashmi" userId="1586ae76-9757-4d64-bc5d-900d152efc38" providerId="ADAL" clId="{94369AED-B780-4057-A639-33D466019E9B}" dt="2022-10-21T01:43:47.533" v="11"/>
          <ac:inkMkLst>
            <pc:docMk/>
            <pc:sldMk cId="562030502" sldId="325"/>
            <ac:inkMk id="17" creationId="{5DA5FAC9-0340-449B-AE55-2C49D11ABD7F}"/>
          </ac:inkMkLst>
        </pc:inkChg>
        <pc:inkChg chg="del">
          <ac:chgData name="Usman Hashmi" userId="1586ae76-9757-4d64-bc5d-900d152efc38" providerId="ADAL" clId="{94369AED-B780-4057-A639-33D466019E9B}" dt="2022-10-21T01:43:47.533" v="12"/>
          <ac:inkMkLst>
            <pc:docMk/>
            <pc:sldMk cId="562030502" sldId="325"/>
            <ac:inkMk id="18" creationId="{C0F51AE7-B022-42FA-AD86-0370F1AD9467}"/>
          </ac:inkMkLst>
        </pc:inkChg>
        <pc:inkChg chg="del">
          <ac:chgData name="Usman Hashmi" userId="1586ae76-9757-4d64-bc5d-900d152efc38" providerId="ADAL" clId="{94369AED-B780-4057-A639-33D466019E9B}" dt="2022-10-21T01:43:47.532" v="9"/>
          <ac:inkMkLst>
            <pc:docMk/>
            <pc:sldMk cId="562030502" sldId="325"/>
            <ac:inkMk id="19" creationId="{2DDD03BC-B274-4432-B6D9-A923C4433ED1}"/>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ea typeface="+mn-ea"/>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fld id="{C4E94F58-9344-DA4D-B7BF-056786D8D00E}" type="slidenum">
              <a:rPr lang="en-US" sz="1400">
                <a:latin typeface="Calibri" charset="0"/>
                <a:cs typeface="Calibri" charset="0"/>
              </a:rPr>
              <a:pPr algn="r" eaLnBrk="0" hangingPunct="0"/>
              <a:t>‹#›</a:t>
            </a:fld>
            <a:endParaRPr lang="en-US" sz="1400">
              <a:latin typeface="Calibri" charset="0"/>
              <a:cs typeface="Calibri" charset="0"/>
            </a:endParaRPr>
          </a:p>
        </p:txBody>
      </p:sp>
    </p:spTree>
    <p:extLst>
      <p:ext uri="{BB962C8B-B14F-4D97-AF65-F5344CB8AC3E}">
        <p14:creationId xmlns:p14="http://schemas.microsoft.com/office/powerpoint/2010/main" val="32345147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36.356"/>
    </inkml:context>
    <inkml:brush xml:id="br0">
      <inkml:brushProperty name="width" value="0.05" units="cm"/>
      <inkml:brushProperty name="height" value="0.05" units="cm"/>
      <inkml:brushProperty name="color" value="#E71224"/>
    </inkml:brush>
  </inkml:definitions>
  <inkml:trace contextRef="#ctx0" brushRef="#br0">279 0 1348 0 0,'-1'15'8684'0'0,"0"-9"-8161"0"0,-9 10-499 0 0,0 1 1 0 0,-9 20-1 0 0,1 0-14 0 0,-106 219 207 0 0,78-123-113 0 0,9-49 67 0 0,28-52-782 0 0,8-23-6764 0 0,-1-13 6099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37.603"/>
    </inkml:context>
    <inkml:brush xml:id="br0">
      <inkml:brushProperty name="width" value="0.05" units="cm"/>
      <inkml:brushProperty name="height" value="0.05" units="cm"/>
      <inkml:brushProperty name="color" value="#E71224"/>
    </inkml:brush>
  </inkml:definitions>
  <inkml:trace contextRef="#ctx0" brushRef="#br0">1 142 1336 0 0,'7'-48'7495'0'0,"-7"34"-6063"0"0,0-49 1651 0 0,0 63-3065 0 0,-7-16 113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38.673"/>
    </inkml:context>
    <inkml:brush xml:id="br0">
      <inkml:brushProperty name="width" value="0.05" units="cm"/>
      <inkml:brushProperty name="height" value="0.05" units="cm"/>
      <inkml:brushProperty name="color" value="#E71224"/>
    </inkml:brush>
  </inkml:definitions>
  <inkml:trace contextRef="#ctx0" brushRef="#br0">446 56 1772 0 0,'1'-4'572'0'0,"1"0"0"0"0,-1 0 0 0 0,-1 0 0 0 0,1-1 1 0 0,-1 1-1 0 0,1 0 0 0 0,-1 0 0 0 0,-1-8 0 0 0,1 5 346 0 0,0 7-777 0 0,-8-4 700 0 0,-41 33-779 0 0,2 2-1 0 0,1 2 0 0 0,1 2 1 0 0,-58 59-1 0 0,75-68-28 0 0,-41 42-106 0 0,61-60-67 0 0,0 1 0 0 0,1 1 0 0 0,1 0 0 0 0,-1 0 0 0 0,-8 20-1 0 0,14-29 94 0 0,1 0-1 0 0,-1-1 0 0 0,1 1 0 0 0,-1 0 0 0 0,1 0 1 0 0,0 0-1 0 0,-1 0 0 0 0,1-1 0 0 0,0 1 1 0 0,0 0-1 0 0,-1 0 0 0 0,1 0 0 0 0,0 0 0 0 0,0 0 1 0 0,0 0-1 0 0,0 0 0 0 0,0 0 0 0 0,0-1 1 0 0,0 1-1 0 0,1 0 0 0 0,-1 0 0 0 0,0 0 0 0 0,0 0 1 0 0,1 0-1 0 0,-1 0 0 0 0,1-1 0 0 0,-1 1 0 0 0,0 0 1 0 0,1 0-1 0 0,0-1 0 0 0,-1 1 0 0 0,2 1 1 0 0,0-2-237 0 0,0 1 0 0 0,0-1 0 0 0,0 1 0 0 0,0-1 0 0 0,0 0 0 0 0,0 0 0 0 0,0 0 0 0 0,0 0 0 0 0,1 0 0 0 0,-1-1 0 0 0,0 1 0 0 0,0-1 0 0 0,0 1 0 0 0,2-2 1 0 0,10-2-981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39.358"/>
    </inkml:context>
    <inkml:brush xml:id="br0">
      <inkml:brushProperty name="width" value="0.05" units="cm"/>
      <inkml:brushProperty name="height" value="0.05" units="cm"/>
      <inkml:brushProperty name="color" value="#E71224"/>
    </inkml:brush>
  </inkml:definitions>
  <inkml:trace contextRef="#ctx0" brushRef="#br0">27 60 944 0 0,'0'0'301'0'0,"-3"-35"2974"0"0,-20 11-2274 0 0,23 24-883 0 0,0 9 1547 0 0,30 66-146 0 0,-12-25-1178 0 0,23 34 133 0 0,-31-67-544 0 0,0 1 1 0 0,-2 1-1 0 0,0 0 1 0 0,0 0-1 0 0,-2 0 1 0 0,-1 1 0 0 0,6 36-1 0 0,-11-41-890 0 0,-1 0 0 0 0,-1 1 0 0 0,0-1 0 0 0,-1 0 0 0 0,-9 29 0 0 0,5-30-338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41.866"/>
    </inkml:context>
    <inkml:brush xml:id="br0">
      <inkml:brushProperty name="width" value="0.05" units="cm"/>
      <inkml:brushProperty name="height" value="0.05" units="cm"/>
      <inkml:brushProperty name="color" value="#E71224"/>
    </inkml:brush>
  </inkml:definitions>
  <inkml:trace contextRef="#ctx0" brushRef="#br0">388 170 1128 0 0,'-15'9'323'0'0,"0"2"1"0"0,0 0-1 0 0,1 1 1 0 0,0 0-1 0 0,-15 19 0 0 0,-54 74 934 0 0,72-89-1113 0 0,-12 17 243 0 0,-23 46 0 0 0,13-20-92 0 0,20-38-117 0 0,1 1-1 0 0,1 1 1 0 0,1 0 0 0 0,1 1 0 0 0,0-1-1 0 0,2 2 1 0 0,2-1 0 0 0,0 1 0 0 0,1 0 0 0 0,-1 38-1 0 0,5-52-142 0 0,0 6 89 0 0,1 0-1 0 0,0 0 1 0 0,2 0-1 0 0,0 0 1 0 0,6 22-1 0 0,-1-17-20 0 0,1 0-1 0 0,1 0 1 0 0,1-1-1 0 0,0 0 0 0 0,2-1 1 0 0,0 0-1 0 0,2-1 1 0 0,0-1-1 0 0,1-1 0 0 0,0 0 1 0 0,2 0-1 0 0,0-2 0 0 0,1 0 1 0 0,0-2-1 0 0,26 15 1 0 0,6-4 24 0 0,0-3 1 0 0,2-1 0 0 0,1-3 0 0 0,0-3 0 0 0,103 15 0 0 0,-107-23-85 0 0,-1-2-1 0 0,1-2 1 0 0,91-9 0 0 0,2-16 67 0 0,-128 20-87 0 0,0 0 1 0 0,1-1 0 0 0,-1-1-1 0 0,0 0 1 0 0,-1-1 0 0 0,1 0-1 0 0,-1-1 1 0 0,-1-1 0 0 0,17-11-1 0 0,-12 5-3 0 0,0-1 0 0 0,-1 0 1 0 0,-1-1-1 0 0,-1-1 0 0 0,0-1 0 0 0,-1 0 0 0 0,-1 0 0 0 0,-1-2 0 0 0,18-36 0 0 0,-27 49-12 0 0,0-1-1 0 0,0 1 0 0 0,-1-1 1 0 0,0 0-1 0 0,-1 1 1 0 0,1-11-1 0 0,2-13 5 0 0,4-46 0 0 0,-5-1 0 0 0,-2 0 0 0 0,-17-133 0 0 0,8 161-32 0 0,-1 0 0 0 0,-28-79 1 0 0,27 103-18 0 0,-1 0 0 0 0,-2 0 1 0 0,-1 1-1 0 0,0 1 0 0 0,-2 1 1 0 0,-1 0-1 0 0,-38-40 0 0 0,43 52-19 0 0,-1 0 0 0 0,0 1 0 0 0,0 0-1 0 0,-1 1 1 0 0,-1 1 0 0 0,-27-12 0 0 0,13 6-93 0 0,19 10 19 0 0,-1-1 0 0 0,1 2 0 0 0,-1-1 1 0 0,0 1-1 0 0,0 1 0 0 0,0 0 0 0 0,0 1 1 0 0,-1 0-1 0 0,1 1 0 0 0,0 0 0 0 0,-1 0 1 0 0,1 2-1 0 0,0-1 0 0 0,0 1 0 0 0,0 1 1 0 0,0 0-1 0 0,0 0 0 0 0,1 1 0 0 0,-19 10 1 0 0,-31 21-1542 0 0,2 3 1 0 0,-104 88 0 0 0,119-88 350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21T01:12:43.465"/>
    </inkml:context>
    <inkml:brush xml:id="br0">
      <inkml:brushProperty name="width" value="0.05" units="cm"/>
      <inkml:brushProperty name="height" value="0.05" units="cm"/>
      <inkml:brushProperty name="color" value="#E71224"/>
    </inkml:brush>
  </inkml:definitions>
  <inkml:trace contextRef="#ctx0" brushRef="#br0">852 1 1224 0 0,'-175'4'2186'0'0,"139"-1"-1711"0"0,1 2-1 0 0,-66 17 1 0 0,84-18-340 0 0,1 1-1 0 0,0 1 1 0 0,1 1 0 0 0,-1 0 0 0 0,-21 14 0 0 0,13-5 9 0 0,0 1 0 0 0,1 1 0 0 0,1 1 1 0 0,-34 38-1 0 0,9 0 113 0 0,-43 72-1 0 0,75-101-141 0 0,0 0-1 0 0,3 1 0 0 0,0 0 1 0 0,2 0-1 0 0,1 2 0 0 0,1-1 1 0 0,-6 57-1 0 0,10-46-19 0 0,2 0 0 0 0,1 0 0 0 0,3-1 0 0 0,1 1 0 0 0,10 44 0 0 0,-8-59-35 0 0,1-1-1 0 0,2 0 1 0 0,19 47 0 0 0,-22-62-36 0 0,-4-7-18 0 0,4 10 17 0 0,1 1 0 0 0,0-1 0 0 0,1 0 0 0 0,0-1 1 0 0,13 17-1 0 0,-5-9 18 0 0,-3-2-18 0 0,6 8 24 0 0,0 0 1 0 0,31 30 0 0 0,-6-17 10 0 0,3-1 0 0 0,1-2 0 0 0,2-3 0 0 0,1-2 0 0 0,1-1 0 0 0,2-4 0 0 0,0-1 0 0 0,2-3 0 0 0,1-2 0 0 0,0-3 0 0 0,110 19 0 0 0,-149-33-47 0 0,24 3 56 0 0,44 0-1 0 0,-74-6-43 0 0,0 0-1 0 0,1-1 1 0 0,-1 0-1 0 0,0-1 0 0 0,1 0 1 0 0,-1-1-1 0 0,0 0 1 0 0,15-7-1 0 0,-16 5-2 0 0,0 0 0 0 0,0 0 0 0 0,-1-1 0 0 0,0-1-1 0 0,0 0 1 0 0,0 0 0 0 0,-1 0 0 0 0,0-1 0 0 0,0 0 0 0 0,-1-1 0 0 0,0 0 0 0 0,7-12 0 0 0,14-25 1 0 0,41-97 0 0 0,-50 94-136 0 0,-3-2 1 0 0,-2 0-1 0 0,-2-1 0 0 0,7-74 0 0 0,-17 103 57 0 0,2-9-45 0 0,-3 0 1 0 0,-1-33-1 0 0,-3 27 20 0 0,-1 0 0 0 0,-2 1 0 0 0,-2-1 0 0 0,-1 1 0 0 0,-2 1 0 0 0,-22-52 0 0 0,20 59 17 0 0,-2-1 0 0 0,-1 2 0 0 0,-2 0 0 0 0,0 1 0 0 0,-2 1 0 0 0,0 1-1 0 0,-2 1 1 0 0,-32-28 0 0 0,19 23-327 0 0,0 2 0 0 0,-2 1 0 0 0,-1 2-1 0 0,-1 2 1 0 0,0 1 0 0 0,-2 2 0 0 0,-1 2 0 0 0,0 2 0 0 0,-1 1-1 0 0,0 2 1 0 0,-1 3 0 0 0,-88-9 0 0 0,69 16-916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ea typeface="+mn-ea"/>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fld id="{38A7568F-612D-2B44-A8A6-EBFCD9E330D0}" type="slidenum">
              <a:rPr lang="en-US" sz="1400">
                <a:latin typeface="Calibri" charset="0"/>
                <a:cs typeface="Calibri" charset="0"/>
              </a:rPr>
              <a:pPr algn="r" eaLnBrk="0" hangingPunct="0"/>
              <a:t>‹#›</a:t>
            </a:fld>
            <a:endParaRPr lang="en-US" sz="1400">
              <a:latin typeface="Calibri" charset="0"/>
              <a:cs typeface="Calibri" charset="0"/>
            </a:endParaRPr>
          </a:p>
        </p:txBody>
      </p:sp>
    </p:spTree>
    <p:extLst>
      <p:ext uri="{BB962C8B-B14F-4D97-AF65-F5344CB8AC3E}">
        <p14:creationId xmlns:p14="http://schemas.microsoft.com/office/powerpoint/2010/main" val="126453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ea typeface="+mn-ea"/>
            </a:endParaRPr>
          </a:p>
        </p:txBody>
      </p:sp>
      <p:pic>
        <p:nvPicPr>
          <p:cNvPr id="5" name="Picture 10" descr="APU Logo_Final_Vertical_V1_HR1 copy.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x-none"/>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x-none"/>
              <a:t>Click to edit Master subtitle style</a:t>
            </a:r>
            <a:endParaRPr lang="en-GB"/>
          </a:p>
        </p:txBody>
      </p:sp>
    </p:spTree>
    <p:extLst>
      <p:ext uri="{BB962C8B-B14F-4D97-AF65-F5344CB8AC3E}">
        <p14:creationId xmlns:p14="http://schemas.microsoft.com/office/powerpoint/2010/main" val="291283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 name="Footer Placeholder 3"/>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340080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x-none"/>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 name="Footer Placeholder 3"/>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211703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 name="Footer Placeholder 3"/>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160135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a:t>Click to edit Master text styles</a:t>
            </a:r>
          </a:p>
        </p:txBody>
      </p:sp>
      <p:sp>
        <p:nvSpPr>
          <p:cNvPr id="4" name="Footer Placeholder 3"/>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243463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5" name="Footer Placeholder 4"/>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2189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7" name="Footer Placeholder 6"/>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283410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188371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18440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Footer Placeholder 4"/>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3995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Drag picture to placeholder or click icon to add</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Footer Placeholder 4"/>
          <p:cNvSpPr>
            <a:spLocks noGrp="1"/>
          </p:cNvSpPr>
          <p:nvPr>
            <p:ph type="ftr" sz="quarter" idx="10"/>
          </p:nvPr>
        </p:nvSpPr>
        <p:spPr/>
        <p:txBody>
          <a:bodyPr/>
          <a:lstStyle>
            <a:lvl1pPr>
              <a:defRPr/>
            </a:lvl1pPr>
          </a:lstStyle>
          <a:p>
            <a:r>
              <a:rPr lang="en-US"/>
              <a:t>‹#›</a:t>
            </a:r>
          </a:p>
        </p:txBody>
      </p:sp>
    </p:spTree>
    <p:extLst>
      <p:ext uri="{BB962C8B-B14F-4D97-AF65-F5344CB8AC3E}">
        <p14:creationId xmlns:p14="http://schemas.microsoft.com/office/powerpoint/2010/main" val="117267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cstate="email">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ea typeface="+mn-ea"/>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x-none"/>
              <a:t>Click to edit Master title style</a:t>
            </a:r>
            <a:endParaRPr lang="en-US"/>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fi-FI" sz="800" kern="1200" dirty="0">
                <a:solidFill>
                  <a:schemeClr val="tx1"/>
                </a:solidFill>
                <a:latin typeface="Calibri" pitchFamily="34" charset="0"/>
                <a:ea typeface="ＭＳ Ｐゴシック" charset="0"/>
                <a:cs typeface="Calibri" pitchFamily="34" charset="0"/>
              </a:rPr>
              <a:t>CT038-3-2</a:t>
            </a:r>
            <a:r>
              <a:rPr lang="fi-FI" sz="800" kern="1200" baseline="0" dirty="0">
                <a:solidFill>
                  <a:schemeClr val="tx1"/>
                </a:solidFill>
                <a:latin typeface="Calibri" pitchFamily="34" charset="0"/>
                <a:ea typeface="ＭＳ Ｐゴシック" charset="0"/>
                <a:cs typeface="Calibri" pitchFamily="34" charset="0"/>
              </a:rPr>
              <a:t> Object </a:t>
            </a:r>
            <a:r>
              <a:rPr lang="fi-FI" sz="800" kern="1200" baseline="0" dirty="0" err="1">
                <a:solidFill>
                  <a:schemeClr val="tx1"/>
                </a:solidFill>
                <a:latin typeface="Calibri" pitchFamily="34" charset="0"/>
                <a:ea typeface="ＭＳ Ｐゴシック" charset="0"/>
                <a:cs typeface="Calibri" pitchFamily="34" charset="0"/>
              </a:rPr>
              <a:t>Oriented</a:t>
            </a:r>
            <a:r>
              <a:rPr lang="fi-FI" sz="800" kern="1200" baseline="0" dirty="0">
                <a:solidFill>
                  <a:schemeClr val="tx1"/>
                </a:solidFill>
                <a:latin typeface="Calibri" pitchFamily="34" charset="0"/>
                <a:ea typeface="ＭＳ Ｐゴシック" charset="0"/>
                <a:cs typeface="Calibri" pitchFamily="34" charset="0"/>
              </a:rPr>
              <a:t> </a:t>
            </a:r>
            <a:r>
              <a:rPr lang="fi-FI" sz="800" kern="1200" baseline="0" dirty="0" err="1">
                <a:solidFill>
                  <a:schemeClr val="tx1"/>
                </a:solidFill>
                <a:latin typeface="Calibri" pitchFamily="34" charset="0"/>
                <a:ea typeface="ＭＳ Ｐゴシック" charset="0"/>
                <a:cs typeface="Calibri" pitchFamily="34" charset="0"/>
              </a:rPr>
              <a:t>Development</a:t>
            </a:r>
            <a:r>
              <a:rPr lang="fi-FI" sz="800" kern="1200" baseline="0" dirty="0">
                <a:solidFill>
                  <a:schemeClr val="tx1"/>
                </a:solidFill>
                <a:latin typeface="Calibri" pitchFamily="34" charset="0"/>
                <a:ea typeface="ＭＳ Ｐゴシック" charset="0"/>
                <a:cs typeface="Calibri" pitchFamily="34" charset="0"/>
              </a:rPr>
              <a:t> with Java</a:t>
            </a:r>
            <a:endParaRPr lang="en-GB" sz="800" kern="1200" dirty="0">
              <a:solidFill>
                <a:schemeClr val="tx1"/>
              </a:solidFill>
              <a:latin typeface="Calibri" pitchFamily="34" charset="0"/>
              <a:ea typeface="ＭＳ Ｐゴシック"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charset="0"/>
                <a:cs typeface="Calibri" charset="0"/>
              </a:defRPr>
            </a:lvl1pPr>
          </a:lstStyle>
          <a:p>
            <a:fld id="{543E757C-80E2-6C4D-9F14-F96A68DBE584}" type="slidenum">
              <a:rPr lang="en-US"/>
              <a:pPr/>
              <a:t>‹#›</a:t>
            </a:fld>
            <a:endParaRPr 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ea typeface="+mn-ea"/>
                <a:cs typeface="Calibri" pitchFamily="34" charset="0"/>
              </a:rPr>
              <a:t>Class</a:t>
            </a:r>
            <a:r>
              <a:rPr lang="en-GB" sz="800" baseline="0" dirty="0">
                <a:latin typeface="Calibri" pitchFamily="34" charset="0"/>
                <a:ea typeface="+mn-ea"/>
                <a:cs typeface="Calibri" pitchFamily="34" charset="0"/>
              </a:rPr>
              <a:t> Diagram</a:t>
            </a:r>
            <a:endParaRPr lang="en-GB" sz="800" dirty="0">
              <a:latin typeface="Calibri" pitchFamily="34" charset="0"/>
              <a:ea typeface="+mn-ea"/>
              <a:cs typeface="Calibri" pitchFamily="34" charset="0"/>
            </a:endParaRPr>
          </a:p>
        </p:txBody>
      </p:sp>
      <p:pic>
        <p:nvPicPr>
          <p:cNvPr id="1033" name="Picture 10" descr="APU Logo Final-medium.jpg"/>
          <p:cNvPicPr>
            <a:picLocks noChangeAspect="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ＭＳ Ｐゴシック" charset="0"/>
          <a:cs typeface="+mj-cs"/>
        </a:defRPr>
      </a:lvl1pPr>
      <a:lvl2pPr algn="ctr" rtl="0" eaLnBrk="1" fontAlgn="base" hangingPunct="1">
        <a:spcBef>
          <a:spcPct val="0"/>
        </a:spcBef>
        <a:spcAft>
          <a:spcPct val="0"/>
        </a:spcAft>
        <a:defRPr sz="3600">
          <a:solidFill>
            <a:schemeClr val="tx2"/>
          </a:solidFill>
          <a:latin typeface="Arial" charset="0"/>
          <a:ea typeface="ＭＳ Ｐゴシック" charset="0"/>
        </a:defRPr>
      </a:lvl2pPr>
      <a:lvl3pPr algn="ctr" rtl="0" eaLnBrk="1" fontAlgn="base" hangingPunct="1">
        <a:spcBef>
          <a:spcPct val="0"/>
        </a:spcBef>
        <a:spcAft>
          <a:spcPct val="0"/>
        </a:spcAft>
        <a:defRPr sz="3600">
          <a:solidFill>
            <a:schemeClr val="tx2"/>
          </a:solidFill>
          <a:latin typeface="Arial" charset="0"/>
          <a:ea typeface="ＭＳ Ｐゴシック" charset="0"/>
        </a:defRPr>
      </a:lvl3pPr>
      <a:lvl4pPr algn="ctr" rtl="0" eaLnBrk="1" fontAlgn="base" hangingPunct="1">
        <a:spcBef>
          <a:spcPct val="0"/>
        </a:spcBef>
        <a:spcAft>
          <a:spcPct val="0"/>
        </a:spcAft>
        <a:defRPr sz="3600">
          <a:solidFill>
            <a:schemeClr val="tx2"/>
          </a:solidFill>
          <a:latin typeface="Arial" charset="0"/>
          <a:ea typeface="ＭＳ Ｐゴシック" charset="0"/>
        </a:defRPr>
      </a:lvl4pPr>
      <a:lvl5pPr algn="ctr" rtl="0" eaLnBrk="1" fontAlgn="base" hangingPunct="1">
        <a:spcBef>
          <a:spcPct val="0"/>
        </a:spcBef>
        <a:spcAft>
          <a:spcPct val="0"/>
        </a:spcAft>
        <a:defRPr sz="3600">
          <a:solidFill>
            <a:schemeClr val="tx2"/>
          </a:solidFill>
          <a:latin typeface="Arial" charset="0"/>
          <a:ea typeface="ＭＳ Ｐゴシック"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71675" y="2628900"/>
            <a:ext cx="6781800" cy="781050"/>
          </a:xfrm>
        </p:spPr>
        <p:txBody>
          <a:bodyPr/>
          <a:lstStyle/>
          <a:p>
            <a:pPr eaLnBrk="1" hangingPunct="1"/>
            <a:r>
              <a:rPr lang="en-US" sz="3000" dirty="0">
                <a:solidFill>
                  <a:srgbClr val="000000"/>
                </a:solidFill>
              </a:rPr>
              <a:t>Class Diagram</a:t>
            </a:r>
          </a:p>
        </p:txBody>
      </p:sp>
      <p:sp>
        <p:nvSpPr>
          <p:cNvPr id="4099" name="Rectangle 33"/>
          <p:cNvSpPr>
            <a:spLocks noChangeArrowheads="1"/>
          </p:cNvSpPr>
          <p:nvPr/>
        </p:nvSpPr>
        <p:spPr bwMode="auto">
          <a:xfrm>
            <a:off x="3354388" y="3611840"/>
            <a:ext cx="54117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r"/>
            <a:r>
              <a:rPr lang="en-US" dirty="0"/>
              <a:t>Object Oriented Modeling </a:t>
            </a:r>
          </a:p>
        </p:txBody>
      </p:sp>
      <p:sp>
        <p:nvSpPr>
          <p:cNvPr id="4101" name="Text Box 42"/>
          <p:cNvSpPr txBox="1">
            <a:spLocks noChangeArrowheads="1"/>
          </p:cNvSpPr>
          <p:nvPr/>
        </p:nvSpPr>
        <p:spPr bwMode="auto">
          <a:xfrm>
            <a:off x="446088" y="506413"/>
            <a:ext cx="8320087" cy="153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4000" dirty="0">
                <a:solidFill>
                  <a:srgbClr val="000000"/>
                </a:solidFill>
              </a:rPr>
              <a:t>Object Oriented Development </a:t>
            </a:r>
          </a:p>
          <a:p>
            <a:pPr algn="r" eaLnBrk="1" hangingPunct="1"/>
            <a:r>
              <a:rPr lang="en-US" sz="4000" dirty="0">
                <a:solidFill>
                  <a:srgbClr val="000000"/>
                </a:solidFill>
              </a:rPr>
              <a:t>with Java</a:t>
            </a:r>
          </a:p>
          <a:p>
            <a:pPr algn="r" eaLnBrk="1" hangingPunct="1"/>
            <a:r>
              <a:rPr lang="en-US" sz="1400" dirty="0">
                <a:solidFill>
                  <a:srgbClr val="000000"/>
                </a:solidFill>
              </a:rPr>
              <a:t>(CT038</a:t>
            </a:r>
            <a:r>
              <a:rPr lang="en-US" sz="1400">
                <a:solidFill>
                  <a:srgbClr val="000000"/>
                </a:solidFill>
              </a:rPr>
              <a:t>-3-</a:t>
            </a:r>
            <a:r>
              <a:rPr lang="en-US" sz="1400" dirty="0">
                <a:solidFill>
                  <a:srgbClr val="000000"/>
                </a:solidFill>
              </a:rPr>
              <a:t>2)</a:t>
            </a:r>
          </a:p>
        </p:txBody>
      </p:sp>
      <p:sp>
        <p:nvSpPr>
          <p:cNvPr id="6" name="Text Box 34"/>
          <p:cNvSpPr txBox="1">
            <a:spLocks noChangeArrowheads="1"/>
          </p:cNvSpPr>
          <p:nvPr/>
        </p:nvSpPr>
        <p:spPr bwMode="auto">
          <a:xfrm>
            <a:off x="2644535" y="6280150"/>
            <a:ext cx="4361346"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900" dirty="0"/>
              <a:t>Prepared by: Lee Kim Keong First Prepared on: June 13 Last Modified on: April 19</a:t>
            </a:r>
          </a:p>
          <a:p>
            <a:pPr algn="ctr"/>
            <a:r>
              <a:rPr lang="en-US" sz="900" dirty="0"/>
              <a:t>Quality checked by: null</a:t>
            </a:r>
          </a:p>
          <a:p>
            <a:pPr algn="ctr"/>
            <a:r>
              <a:rPr lang="en-US" sz="900" dirty="0"/>
              <a:t>Copyright 2019 Asia Pacific University of Innovation and Technology </a:t>
            </a:r>
          </a:p>
        </p:txBody>
      </p:sp>
    </p:spTree>
    <p:extLst>
      <p:ext uri="{BB962C8B-B14F-4D97-AF65-F5344CB8AC3E}">
        <p14:creationId xmlns:p14="http://schemas.microsoft.com/office/powerpoint/2010/main" val="235318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457200" y="380880"/>
            <a:ext cx="6998201" cy="1236600"/>
          </a:xfrm>
          <a:prstGeom prst="rect">
            <a:avLst/>
          </a:prstGeom>
          <a:noFill/>
          <a:ln>
            <a:noFill/>
          </a:ln>
        </p:spPr>
        <p:txBody>
          <a:bodyPr/>
          <a:lstStyle/>
          <a:p>
            <a:pPr algn="ctr">
              <a:lnSpc>
                <a:spcPct val="100000"/>
              </a:lnSpc>
            </a:pPr>
            <a:r>
              <a:rPr lang="en-GB" sz="3600" strike="noStrike" dirty="0">
                <a:solidFill>
                  <a:srgbClr val="000000"/>
                </a:solidFill>
                <a:latin typeface="+mj-lt"/>
              </a:rPr>
              <a:t>OO Relationships</a:t>
            </a:r>
            <a:endParaRPr sz="3600" dirty="0">
              <a:latin typeface="+mj-lt"/>
            </a:endParaRPr>
          </a:p>
        </p:txBody>
      </p:sp>
      <p:sp>
        <p:nvSpPr>
          <p:cNvPr id="231" name="TextShape 2"/>
          <p:cNvSpPr txBox="1"/>
          <p:nvPr/>
        </p:nvSpPr>
        <p:spPr>
          <a:xfrm>
            <a:off x="0" y="1451482"/>
            <a:ext cx="9366016" cy="4525560"/>
          </a:xfrm>
          <a:prstGeom prst="rect">
            <a:avLst/>
          </a:prstGeom>
          <a:noFill/>
          <a:ln>
            <a:noFill/>
          </a:ln>
        </p:spPr>
        <p:txBody>
          <a:bodyPr/>
          <a:lstStyle/>
          <a:p>
            <a:pPr marL="571500" indent="-571500">
              <a:lnSpc>
                <a:spcPct val="100000"/>
              </a:lnSpc>
              <a:buFont typeface="Arial" panose="020B0604020202020204" pitchFamily="34" charset="0"/>
              <a:buChar char="•"/>
            </a:pPr>
            <a:r>
              <a:rPr lang="en-GB" sz="3200" strike="noStrike" dirty="0">
                <a:solidFill>
                  <a:srgbClr val="000000"/>
                </a:solidFill>
                <a:latin typeface="+mn-lt"/>
              </a:rPr>
              <a:t>There are two kinds of relationships:</a:t>
            </a:r>
            <a:endParaRPr sz="3200" dirty="0">
              <a:latin typeface="+mn-lt"/>
            </a:endParaRPr>
          </a:p>
          <a:p>
            <a:pPr marL="1028700" lvl="1" indent="-571500">
              <a:lnSpc>
                <a:spcPct val="100000"/>
              </a:lnSpc>
              <a:buFont typeface="Wingdings" panose="05000000000000000000" pitchFamily="2" charset="2"/>
              <a:buChar char="Ø"/>
            </a:pPr>
            <a:r>
              <a:rPr lang="en-GB" sz="3200" strike="noStrike" dirty="0">
                <a:solidFill>
                  <a:srgbClr val="000000"/>
                </a:solidFill>
                <a:latin typeface="+mn-lt"/>
              </a:rPr>
              <a:t>Generalization (parent-child relationship)</a:t>
            </a:r>
            <a:endParaRPr sz="3200" dirty="0">
              <a:latin typeface="+mn-lt"/>
            </a:endParaRPr>
          </a:p>
          <a:p>
            <a:pPr marL="1028700" lvl="1" indent="-571500">
              <a:lnSpc>
                <a:spcPct val="100000"/>
              </a:lnSpc>
              <a:buFont typeface="Wingdings" panose="05000000000000000000" pitchFamily="2" charset="2"/>
              <a:buChar char="Ø"/>
            </a:pPr>
            <a:r>
              <a:rPr lang="en-GB" sz="3200" strike="noStrike" dirty="0">
                <a:solidFill>
                  <a:srgbClr val="000000"/>
                </a:solidFill>
                <a:latin typeface="+mn-lt"/>
              </a:rPr>
              <a:t>Association (student enrols in course)</a:t>
            </a:r>
          </a:p>
          <a:p>
            <a:pPr lvl="1">
              <a:lnSpc>
                <a:spcPct val="100000"/>
              </a:lnSpc>
            </a:pPr>
            <a:endParaRPr sz="3200" dirty="0">
              <a:latin typeface="+mn-lt"/>
            </a:endParaRPr>
          </a:p>
          <a:p>
            <a:pPr marL="571500" indent="-571500">
              <a:lnSpc>
                <a:spcPct val="100000"/>
              </a:lnSpc>
              <a:buFont typeface="Arial" panose="020B0604020202020204" pitchFamily="34" charset="0"/>
              <a:buChar char="•"/>
            </a:pPr>
            <a:r>
              <a:rPr lang="en-GB" sz="3200" dirty="0">
                <a:solidFill>
                  <a:srgbClr val="000000"/>
                </a:solidFill>
                <a:latin typeface="+mn-lt"/>
              </a:rPr>
              <a:t>Association</a:t>
            </a:r>
            <a:r>
              <a:rPr lang="en-GB" sz="3200" strike="noStrike" dirty="0">
                <a:solidFill>
                  <a:srgbClr val="000000"/>
                </a:solidFill>
                <a:latin typeface="+mn-lt"/>
              </a:rPr>
              <a:t> can be further classified as:</a:t>
            </a:r>
            <a:endParaRPr sz="3200" dirty="0">
              <a:latin typeface="+mn-lt"/>
            </a:endParaRPr>
          </a:p>
          <a:p>
            <a:pPr marL="1028700" lvl="1" indent="-571500">
              <a:lnSpc>
                <a:spcPct val="100000"/>
              </a:lnSpc>
              <a:buFont typeface="Wingdings" panose="05000000000000000000" pitchFamily="2" charset="2"/>
              <a:buChar char="Ø"/>
            </a:pPr>
            <a:r>
              <a:rPr lang="en-GB" sz="3200" strike="noStrike" dirty="0">
                <a:solidFill>
                  <a:srgbClr val="000000"/>
                </a:solidFill>
                <a:latin typeface="+mn-lt"/>
              </a:rPr>
              <a:t>Aggregation</a:t>
            </a:r>
            <a:endParaRPr sz="3200" dirty="0">
              <a:latin typeface="+mn-lt"/>
            </a:endParaRPr>
          </a:p>
          <a:p>
            <a:pPr marL="1028700" lvl="1" indent="-571500">
              <a:lnSpc>
                <a:spcPct val="100000"/>
              </a:lnSpc>
              <a:buFont typeface="Wingdings" panose="05000000000000000000" pitchFamily="2" charset="2"/>
              <a:buChar char="Ø"/>
            </a:pPr>
            <a:r>
              <a:rPr lang="en-GB" sz="3200" strike="noStrike" dirty="0">
                <a:solidFill>
                  <a:srgbClr val="000000"/>
                </a:solidFill>
                <a:latin typeface="+mn-lt"/>
              </a:rPr>
              <a:t>Composition</a:t>
            </a:r>
            <a:endParaRPr sz="3200" dirty="0">
              <a:latin typeface="+mn-lt"/>
            </a:endParaRPr>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10</a:t>
            </a:fld>
            <a:endParaRPr lang="en-US" dirty="0"/>
          </a:p>
        </p:txBody>
      </p:sp>
      <p:grpSp>
        <p:nvGrpSpPr>
          <p:cNvPr id="11" name="Group 10">
            <a:extLst>
              <a:ext uri="{FF2B5EF4-FFF2-40B4-BE49-F238E27FC236}">
                <a16:creationId xmlns:a16="http://schemas.microsoft.com/office/drawing/2014/main" id="{E6FC52A4-CC4E-4562-9A59-673E2D45D3EB}"/>
              </a:ext>
            </a:extLst>
          </p:cNvPr>
          <p:cNvGrpSpPr/>
          <p:nvPr/>
        </p:nvGrpSpPr>
        <p:grpSpPr>
          <a:xfrm>
            <a:off x="8434137" y="1677637"/>
            <a:ext cx="457200" cy="1621610"/>
            <a:chOff x="7230979" y="4355432"/>
            <a:chExt cx="457200" cy="1621610"/>
          </a:xfrm>
        </p:grpSpPr>
        <p:sp>
          <p:nvSpPr>
            <p:cNvPr id="2" name="Isosceles Triangle 1">
              <a:extLst>
                <a:ext uri="{FF2B5EF4-FFF2-40B4-BE49-F238E27FC236}">
                  <a16:creationId xmlns:a16="http://schemas.microsoft.com/office/drawing/2014/main" id="{6347FCD4-91C7-445B-9C35-49653A4E2D6C}"/>
                </a:ext>
              </a:extLst>
            </p:cNvPr>
            <p:cNvSpPr/>
            <p:nvPr/>
          </p:nvSpPr>
          <p:spPr bwMode="auto">
            <a:xfrm>
              <a:off x="7230979" y="4355432"/>
              <a:ext cx="457200" cy="385010"/>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cxnSp>
          <p:nvCxnSpPr>
            <p:cNvPr id="5" name="Straight Connector 4">
              <a:extLst>
                <a:ext uri="{FF2B5EF4-FFF2-40B4-BE49-F238E27FC236}">
                  <a16:creationId xmlns:a16="http://schemas.microsoft.com/office/drawing/2014/main" id="{CCB2E091-6E44-43AD-B15D-B39C25B9E345}"/>
                </a:ext>
              </a:extLst>
            </p:cNvPr>
            <p:cNvCxnSpPr>
              <a:endCxn id="2" idx="3"/>
            </p:cNvCxnSpPr>
            <p:nvPr/>
          </p:nvCxnSpPr>
          <p:spPr bwMode="auto">
            <a:xfrm flipV="1">
              <a:off x="7455401" y="4740442"/>
              <a:ext cx="4178" cy="1236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8" name="Straight Connector 7">
            <a:extLst>
              <a:ext uri="{FF2B5EF4-FFF2-40B4-BE49-F238E27FC236}">
                <a16:creationId xmlns:a16="http://schemas.microsoft.com/office/drawing/2014/main" id="{52C1C868-D432-4EEA-BEFF-5C1E036A8C8E}"/>
              </a:ext>
            </a:extLst>
          </p:cNvPr>
          <p:cNvCxnSpPr>
            <a:cxnSpLocks/>
          </p:cNvCxnSpPr>
          <p:nvPr/>
        </p:nvCxnSpPr>
        <p:spPr bwMode="auto">
          <a:xfrm flipH="1">
            <a:off x="1467852" y="3057639"/>
            <a:ext cx="1266663"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 name="Diamond 8">
            <a:extLst>
              <a:ext uri="{FF2B5EF4-FFF2-40B4-BE49-F238E27FC236}">
                <a16:creationId xmlns:a16="http://schemas.microsoft.com/office/drawing/2014/main" id="{5153709E-F3D0-4045-9128-67E1C2A8DC14}"/>
              </a:ext>
            </a:extLst>
          </p:cNvPr>
          <p:cNvSpPr/>
          <p:nvPr/>
        </p:nvSpPr>
        <p:spPr bwMode="auto">
          <a:xfrm>
            <a:off x="5288889" y="4023212"/>
            <a:ext cx="605589" cy="324853"/>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17ECC3A1-2BC7-40C0-BA73-0DB2216CD284}"/>
              </a:ext>
            </a:extLst>
          </p:cNvPr>
          <p:cNvCxnSpPr>
            <a:cxnSpLocks/>
            <a:stCxn id="9" idx="1"/>
          </p:cNvCxnSpPr>
          <p:nvPr/>
        </p:nvCxnSpPr>
        <p:spPr bwMode="auto">
          <a:xfrm flipH="1">
            <a:off x="3978237" y="4185639"/>
            <a:ext cx="13106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 name="Diamond 13">
            <a:extLst>
              <a:ext uri="{FF2B5EF4-FFF2-40B4-BE49-F238E27FC236}">
                <a16:creationId xmlns:a16="http://schemas.microsoft.com/office/drawing/2014/main" id="{63B88637-A198-45D6-9D14-29EA0F0934ED}"/>
              </a:ext>
            </a:extLst>
          </p:cNvPr>
          <p:cNvSpPr/>
          <p:nvPr/>
        </p:nvSpPr>
        <p:spPr bwMode="auto">
          <a:xfrm>
            <a:off x="5233074" y="4594061"/>
            <a:ext cx="605589" cy="324853"/>
          </a:xfrm>
          <a:prstGeom prst="diamond">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cxnSp>
        <p:nvCxnSpPr>
          <p:cNvPr id="15" name="Straight Connector 14">
            <a:extLst>
              <a:ext uri="{FF2B5EF4-FFF2-40B4-BE49-F238E27FC236}">
                <a16:creationId xmlns:a16="http://schemas.microsoft.com/office/drawing/2014/main" id="{0B60BBAC-DCF4-4774-826C-289A48C00F00}"/>
              </a:ext>
            </a:extLst>
          </p:cNvPr>
          <p:cNvCxnSpPr>
            <a:cxnSpLocks/>
            <a:stCxn id="14" idx="1"/>
          </p:cNvCxnSpPr>
          <p:nvPr/>
        </p:nvCxnSpPr>
        <p:spPr bwMode="auto">
          <a:xfrm flipH="1">
            <a:off x="3922422" y="4756488"/>
            <a:ext cx="13106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409741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263928"/>
            <a:ext cx="7130155" cy="857765"/>
          </a:xfrm>
          <a:prstGeom prst="rect">
            <a:avLst/>
          </a:prstGeom>
          <a:noFill/>
          <a:ln>
            <a:noFill/>
          </a:ln>
        </p:spPr>
        <p:txBody>
          <a:bodyPr/>
          <a:lstStyle/>
          <a:p>
            <a:pPr algn="ctr">
              <a:lnSpc>
                <a:spcPct val="100000"/>
              </a:lnSpc>
            </a:pPr>
            <a:r>
              <a:rPr lang="en-GB" sz="3600" strike="noStrike" dirty="0">
                <a:solidFill>
                  <a:srgbClr val="000000"/>
                </a:solidFill>
                <a:latin typeface="+mj-lt"/>
              </a:rPr>
              <a:t> OO Relationships: </a:t>
            </a:r>
            <a:r>
              <a:rPr lang="en-GB" sz="3600" dirty="0">
                <a:solidFill>
                  <a:srgbClr val="000000"/>
                </a:solidFill>
                <a:latin typeface="+mj-lt"/>
              </a:rPr>
              <a:t> </a:t>
            </a:r>
            <a:r>
              <a:rPr lang="en-GB" sz="3600" strike="noStrike" dirty="0">
                <a:solidFill>
                  <a:srgbClr val="000000"/>
                </a:solidFill>
                <a:latin typeface="+mj-lt"/>
              </a:rPr>
              <a:t>Association</a:t>
            </a:r>
            <a:endParaRPr sz="3600" dirty="0">
              <a:latin typeface="+mj-lt"/>
            </a:endParaRPr>
          </a:p>
        </p:txBody>
      </p:sp>
      <p:sp>
        <p:nvSpPr>
          <p:cNvPr id="268" name="TextShape 2"/>
          <p:cNvSpPr txBox="1"/>
          <p:nvPr/>
        </p:nvSpPr>
        <p:spPr>
          <a:xfrm>
            <a:off x="457200" y="1371600"/>
            <a:ext cx="8229240" cy="5028840"/>
          </a:xfrm>
          <a:prstGeom prst="rect">
            <a:avLst/>
          </a:prstGeom>
          <a:noFill/>
          <a:ln>
            <a:noFill/>
          </a:ln>
        </p:spPr>
        <p:txBody>
          <a:bodyPr/>
          <a:lstStyle/>
          <a:p>
            <a:pPr marL="457200" indent="-457200">
              <a:lnSpc>
                <a:spcPct val="100000"/>
              </a:lnSpc>
              <a:buFont typeface="Arial" panose="020B0604020202020204" pitchFamily="34" charset="0"/>
              <a:buChar char="•"/>
            </a:pPr>
            <a:r>
              <a:rPr lang="en-GB" sz="3200" strike="noStrike" dirty="0">
                <a:solidFill>
                  <a:srgbClr val="000000"/>
                </a:solidFill>
                <a:latin typeface="Arial"/>
              </a:rPr>
              <a:t>Represent relationship between instances of classes</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Student enrols in a course</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Courses have students</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Courses have exams</a:t>
            </a:r>
            <a:endParaRPr dirty="0"/>
          </a:p>
          <a:p>
            <a:pPr marL="457200" indent="-457200">
              <a:lnSpc>
                <a:spcPct val="100000"/>
              </a:lnSpc>
              <a:buFont typeface="Arial" panose="020B0604020202020204" pitchFamily="34" charset="0"/>
              <a:buChar char="•"/>
            </a:pPr>
            <a:r>
              <a:rPr lang="en-GB" sz="3200" strike="noStrike" dirty="0">
                <a:solidFill>
                  <a:srgbClr val="000000"/>
                </a:solidFill>
                <a:latin typeface="Arial"/>
              </a:rPr>
              <a:t>Association has two ends</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Role names (e.g. enrols)</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Multiplicity (e.g. One course can have many students)</a:t>
            </a:r>
            <a:endParaRPr dirty="0"/>
          </a:p>
          <a:p>
            <a:pPr marL="800100" lvl="1" indent="-342900">
              <a:lnSpc>
                <a:spcPct val="100000"/>
              </a:lnSpc>
              <a:buFont typeface="Wingdings" panose="05000000000000000000" pitchFamily="2" charset="2"/>
              <a:buChar char="q"/>
            </a:pPr>
            <a:r>
              <a:rPr lang="en-GB" sz="2400" strike="noStrike" dirty="0">
                <a:solidFill>
                  <a:srgbClr val="000000"/>
                </a:solidFill>
                <a:latin typeface="Arial"/>
              </a:rPr>
              <a:t>Navigability (unidirectional, bidirectional)</a:t>
            </a:r>
            <a:endParaRPr dirty="0"/>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11</a:t>
            </a:fld>
            <a:endParaRPr lang="en-US" dirty="0"/>
          </a:p>
        </p:txBody>
      </p:sp>
    </p:spTree>
    <p:extLst>
      <p:ext uri="{BB962C8B-B14F-4D97-AF65-F5344CB8AC3E}">
        <p14:creationId xmlns:p14="http://schemas.microsoft.com/office/powerpoint/2010/main" val="1542526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a:t>
            </a:r>
            <a:endParaRPr lang="en-MY" dirty="0"/>
          </a:p>
        </p:txBody>
      </p:sp>
      <p:grpSp>
        <p:nvGrpSpPr>
          <p:cNvPr id="6" name="Group 5"/>
          <p:cNvGrpSpPr/>
          <p:nvPr/>
        </p:nvGrpSpPr>
        <p:grpSpPr>
          <a:xfrm>
            <a:off x="5791200" y="1863172"/>
            <a:ext cx="2042886" cy="11848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8" name="Straight Connector 7"/>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143000" y="1861458"/>
            <a:ext cx="2042886" cy="1184828"/>
            <a:chOff x="2804886" y="3323772"/>
            <a:chExt cx="3733800" cy="2743200"/>
          </a:xfrm>
        </p:grpSpPr>
        <p:sp>
          <p:nvSpPr>
            <p:cNvPr id="11" name="Rectangle 10"/>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12" name="Straight Connector 11"/>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a:endCxn id="7" idx="1"/>
          </p:cNvCxnSpPr>
          <p:nvPr/>
        </p:nvCxnSpPr>
        <p:spPr>
          <a:xfrm>
            <a:off x="3185886" y="24538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27946" y="2077835"/>
            <a:ext cx="1828800" cy="369332"/>
          </a:xfrm>
          <a:prstGeom prst="rect">
            <a:avLst/>
          </a:prstGeom>
          <a:noFill/>
        </p:spPr>
        <p:txBody>
          <a:bodyPr wrap="square" rtlCol="0">
            <a:spAutoFit/>
          </a:bodyPr>
          <a:lstStyle/>
          <a:p>
            <a:r>
              <a:rPr lang="en-US" b="1" dirty="0"/>
              <a:t>Teaches &gt;</a:t>
            </a:r>
            <a:endParaRPr lang="en-MY" b="1" dirty="0"/>
          </a:p>
        </p:txBody>
      </p:sp>
      <p:grpSp>
        <p:nvGrpSpPr>
          <p:cNvPr id="24" name="Group 23"/>
          <p:cNvGrpSpPr/>
          <p:nvPr/>
        </p:nvGrpSpPr>
        <p:grpSpPr>
          <a:xfrm>
            <a:off x="1143000" y="3614058"/>
            <a:ext cx="6691086" cy="1186542"/>
            <a:chOff x="1143000" y="3614058"/>
            <a:chExt cx="6691086" cy="1186542"/>
          </a:xfrm>
        </p:grpSpPr>
        <p:grpSp>
          <p:nvGrpSpPr>
            <p:cNvPr id="16" name="Group 15"/>
            <p:cNvGrpSpPr/>
            <p:nvPr/>
          </p:nvGrpSpPr>
          <p:grpSpPr>
            <a:xfrm>
              <a:off x="5791200" y="3615772"/>
              <a:ext cx="2042886" cy="1184828"/>
              <a:chOff x="2804886" y="3323772"/>
              <a:chExt cx="3733800" cy="2743200"/>
            </a:xfrm>
          </p:grpSpPr>
          <p:sp>
            <p:nvSpPr>
              <p:cNvPr id="17" name="Rectangle 1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18" name="Straight Connector 17"/>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143000" y="3614058"/>
              <a:ext cx="2042886" cy="1184828"/>
              <a:chOff x="2804886" y="3323772"/>
              <a:chExt cx="3733800" cy="2743200"/>
            </a:xfrm>
          </p:grpSpPr>
          <p:sp>
            <p:nvSpPr>
              <p:cNvPr id="20" name="Rectangle 19"/>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21" name="Straight Connector 20"/>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endCxn id="17" idx="1"/>
            </p:cNvCxnSpPr>
            <p:nvPr/>
          </p:nvCxnSpPr>
          <p:spPr>
            <a:xfrm>
              <a:off x="3185886" y="42064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68414" y="3871686"/>
              <a:ext cx="1963560" cy="369332"/>
            </a:xfrm>
            <a:prstGeom prst="rect">
              <a:avLst/>
            </a:prstGeom>
            <a:noFill/>
          </p:spPr>
          <p:txBody>
            <a:bodyPr wrap="square" rtlCol="0">
              <a:spAutoFit/>
            </a:bodyPr>
            <a:lstStyle/>
            <a:p>
              <a:r>
                <a:rPr lang="en-US" b="1" dirty="0"/>
                <a:t>&lt;</a:t>
              </a:r>
              <a:r>
                <a:rPr lang="en-US" b="1" dirty="0" err="1"/>
                <a:t>studies_under</a:t>
              </a:r>
              <a:endParaRPr lang="en-MY" b="1" dirty="0"/>
            </a:p>
          </p:txBody>
        </p:sp>
      </p:grpSp>
      <p:sp>
        <p:nvSpPr>
          <p:cNvPr id="25"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12</a:t>
            </a:fld>
            <a:endParaRPr lang="en-US" dirty="0"/>
          </a:p>
        </p:txBody>
      </p:sp>
    </p:spTree>
    <p:extLst>
      <p:ext uri="{BB962C8B-B14F-4D97-AF65-F5344CB8AC3E}">
        <p14:creationId xmlns:p14="http://schemas.microsoft.com/office/powerpoint/2010/main" val="190150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a:t>
            </a:r>
            <a:endParaRPr lang="en-MY" dirty="0"/>
          </a:p>
        </p:txBody>
      </p:sp>
      <p:grpSp>
        <p:nvGrpSpPr>
          <p:cNvPr id="36" name="Group 35"/>
          <p:cNvGrpSpPr/>
          <p:nvPr/>
        </p:nvGrpSpPr>
        <p:grpSpPr>
          <a:xfrm>
            <a:off x="1143000" y="1861458"/>
            <a:ext cx="6691086" cy="1186542"/>
            <a:chOff x="1143000" y="1861458"/>
            <a:chExt cx="6691086" cy="1186542"/>
          </a:xfrm>
        </p:grpSpPr>
        <p:grpSp>
          <p:nvGrpSpPr>
            <p:cNvPr id="6" name="Group 5"/>
            <p:cNvGrpSpPr/>
            <p:nvPr/>
          </p:nvGrpSpPr>
          <p:grpSpPr>
            <a:xfrm>
              <a:off x="5791200" y="1863172"/>
              <a:ext cx="2042886" cy="11848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8" name="Straight Connector 7"/>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43000" y="1861458"/>
              <a:ext cx="2042886" cy="1184828"/>
              <a:chOff x="2804886" y="3323772"/>
              <a:chExt cx="3733800" cy="2743200"/>
            </a:xfrm>
          </p:grpSpPr>
          <p:sp>
            <p:nvSpPr>
              <p:cNvPr id="10" name="Rectangle 9"/>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11" name="Straight Connector 10"/>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endCxn id="7" idx="1"/>
            </p:cNvCxnSpPr>
            <p:nvPr/>
          </p:nvCxnSpPr>
          <p:spPr>
            <a:xfrm>
              <a:off x="3185886" y="24538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76914" y="2119086"/>
              <a:ext cx="1828800" cy="369332"/>
            </a:xfrm>
            <a:prstGeom prst="rect">
              <a:avLst/>
            </a:prstGeom>
            <a:noFill/>
          </p:spPr>
          <p:txBody>
            <a:bodyPr wrap="square" rtlCol="0">
              <a:spAutoFit/>
            </a:bodyPr>
            <a:lstStyle/>
            <a:p>
              <a:r>
                <a:rPr lang="en-US" b="1" dirty="0"/>
                <a:t>Teaches &gt;</a:t>
              </a:r>
              <a:endParaRPr lang="en-MY" b="1" dirty="0"/>
            </a:p>
          </p:txBody>
        </p:sp>
        <p:sp>
          <p:nvSpPr>
            <p:cNvPr id="23" name="TextBox 22"/>
            <p:cNvSpPr txBox="1"/>
            <p:nvPr/>
          </p:nvSpPr>
          <p:spPr>
            <a:xfrm>
              <a:off x="3185886" y="2145268"/>
              <a:ext cx="2757714" cy="369332"/>
            </a:xfrm>
            <a:prstGeom prst="rect">
              <a:avLst/>
            </a:prstGeom>
            <a:noFill/>
          </p:spPr>
          <p:txBody>
            <a:bodyPr wrap="square" rtlCol="0">
              <a:spAutoFit/>
            </a:bodyPr>
            <a:lstStyle/>
            <a:p>
              <a:r>
                <a:rPr lang="en-US" b="1" dirty="0"/>
                <a:t>1                                1</a:t>
              </a:r>
              <a:endParaRPr lang="en-MY" b="1" dirty="0"/>
            </a:p>
          </p:txBody>
        </p:sp>
      </p:grpSp>
      <p:grpSp>
        <p:nvGrpSpPr>
          <p:cNvPr id="37" name="Group 36"/>
          <p:cNvGrpSpPr/>
          <p:nvPr/>
        </p:nvGrpSpPr>
        <p:grpSpPr>
          <a:xfrm>
            <a:off x="1143000" y="3294744"/>
            <a:ext cx="6691086" cy="1186542"/>
            <a:chOff x="1143000" y="3294744"/>
            <a:chExt cx="6691086" cy="1186542"/>
          </a:xfrm>
        </p:grpSpPr>
        <p:grpSp>
          <p:nvGrpSpPr>
            <p:cNvPr id="14" name="Group 13"/>
            <p:cNvGrpSpPr/>
            <p:nvPr/>
          </p:nvGrpSpPr>
          <p:grpSpPr>
            <a:xfrm>
              <a:off x="1143000" y="3294744"/>
              <a:ext cx="6691086" cy="1186542"/>
              <a:chOff x="1143000" y="3614058"/>
              <a:chExt cx="6691086" cy="1186542"/>
            </a:xfrm>
          </p:grpSpPr>
          <p:grpSp>
            <p:nvGrpSpPr>
              <p:cNvPr id="15" name="Group 14"/>
              <p:cNvGrpSpPr/>
              <p:nvPr/>
            </p:nvGrpSpPr>
            <p:grpSpPr>
              <a:xfrm>
                <a:off x="5791200" y="3615772"/>
                <a:ext cx="2042886" cy="1184828"/>
                <a:chOff x="2804886" y="3323772"/>
                <a:chExt cx="3733800" cy="2743200"/>
              </a:xfrm>
            </p:grpSpPr>
            <p:sp>
              <p:nvSpPr>
                <p:cNvPr id="21" name="Rectangle 20"/>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22" name="Straight Connector 21"/>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143000" y="3614058"/>
                <a:ext cx="2042886" cy="1184828"/>
                <a:chOff x="2804886" y="3323772"/>
                <a:chExt cx="3733800" cy="2743200"/>
              </a:xfrm>
            </p:grpSpPr>
            <p:sp>
              <p:nvSpPr>
                <p:cNvPr id="19" name="Rectangle 18"/>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20" name="Straight Connector 19"/>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a:endCxn id="21" idx="1"/>
              </p:cNvCxnSpPr>
              <p:nvPr/>
            </p:nvCxnSpPr>
            <p:spPr>
              <a:xfrm>
                <a:off x="3185886" y="42064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71372" y="3567670"/>
              <a:ext cx="2757714" cy="369332"/>
            </a:xfrm>
            <a:prstGeom prst="rect">
              <a:avLst/>
            </a:prstGeom>
            <a:noFill/>
          </p:spPr>
          <p:txBody>
            <a:bodyPr wrap="square" rtlCol="0">
              <a:spAutoFit/>
            </a:bodyPr>
            <a:lstStyle/>
            <a:p>
              <a:r>
                <a:rPr lang="en-US" b="1" dirty="0"/>
                <a:t>1                                   *</a:t>
              </a:r>
              <a:endParaRPr lang="en-MY" b="1" dirty="0"/>
            </a:p>
          </p:txBody>
        </p:sp>
        <p:sp>
          <p:nvSpPr>
            <p:cNvPr id="25" name="TextBox 24"/>
            <p:cNvSpPr txBox="1"/>
            <p:nvPr/>
          </p:nvSpPr>
          <p:spPr>
            <a:xfrm>
              <a:off x="3984174" y="3549514"/>
              <a:ext cx="1828800" cy="369332"/>
            </a:xfrm>
            <a:prstGeom prst="rect">
              <a:avLst/>
            </a:prstGeom>
            <a:noFill/>
          </p:spPr>
          <p:txBody>
            <a:bodyPr wrap="square" rtlCol="0">
              <a:spAutoFit/>
            </a:bodyPr>
            <a:lstStyle/>
            <a:p>
              <a:r>
                <a:rPr lang="en-US" b="1" dirty="0"/>
                <a:t>Teaches &gt;</a:t>
              </a:r>
              <a:endParaRPr lang="en-MY" b="1" dirty="0"/>
            </a:p>
          </p:txBody>
        </p:sp>
      </p:grpSp>
      <p:grpSp>
        <p:nvGrpSpPr>
          <p:cNvPr id="38" name="Group 37"/>
          <p:cNvGrpSpPr/>
          <p:nvPr/>
        </p:nvGrpSpPr>
        <p:grpSpPr>
          <a:xfrm>
            <a:off x="1143000" y="4709886"/>
            <a:ext cx="6691086" cy="1186542"/>
            <a:chOff x="1143000" y="4709886"/>
            <a:chExt cx="6691086" cy="1186542"/>
          </a:xfrm>
        </p:grpSpPr>
        <p:grpSp>
          <p:nvGrpSpPr>
            <p:cNvPr id="26" name="Group 25"/>
            <p:cNvGrpSpPr/>
            <p:nvPr/>
          </p:nvGrpSpPr>
          <p:grpSpPr>
            <a:xfrm>
              <a:off x="1143000" y="4709886"/>
              <a:ext cx="6691086" cy="1186542"/>
              <a:chOff x="1143000" y="3614058"/>
              <a:chExt cx="6691086" cy="1186542"/>
            </a:xfrm>
          </p:grpSpPr>
          <p:grpSp>
            <p:nvGrpSpPr>
              <p:cNvPr id="27" name="Group 26"/>
              <p:cNvGrpSpPr/>
              <p:nvPr/>
            </p:nvGrpSpPr>
            <p:grpSpPr>
              <a:xfrm>
                <a:off x="5791200" y="3615772"/>
                <a:ext cx="2042886" cy="1184828"/>
                <a:chOff x="2804886" y="3323772"/>
                <a:chExt cx="3733800" cy="2743200"/>
              </a:xfrm>
            </p:grpSpPr>
            <p:sp>
              <p:nvSpPr>
                <p:cNvPr id="32" name="Rectangle 3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33" name="Straight Connector 32"/>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143000" y="3614058"/>
                <a:ext cx="2042886" cy="1184828"/>
                <a:chOff x="2804886" y="3323772"/>
                <a:chExt cx="3733800" cy="2743200"/>
              </a:xfrm>
            </p:grpSpPr>
            <p:sp>
              <p:nvSpPr>
                <p:cNvPr id="30" name="Rectangle 29"/>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31" name="Straight Connector 30"/>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a:endCxn id="32" idx="1"/>
              </p:cNvCxnSpPr>
              <p:nvPr/>
            </p:nvCxnSpPr>
            <p:spPr>
              <a:xfrm>
                <a:off x="3185886" y="42064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171372" y="4982812"/>
              <a:ext cx="2757714" cy="369332"/>
            </a:xfrm>
            <a:prstGeom prst="rect">
              <a:avLst/>
            </a:prstGeom>
            <a:noFill/>
          </p:spPr>
          <p:txBody>
            <a:bodyPr wrap="square" rtlCol="0">
              <a:spAutoFit/>
            </a:bodyPr>
            <a:lstStyle/>
            <a:p>
              <a:r>
                <a:rPr lang="en-US" b="1" dirty="0"/>
                <a:t>1                               1..*</a:t>
              </a:r>
              <a:endParaRPr lang="en-MY" b="1" dirty="0"/>
            </a:p>
          </p:txBody>
        </p:sp>
        <p:sp>
          <p:nvSpPr>
            <p:cNvPr id="35" name="TextBox 34"/>
            <p:cNvSpPr txBox="1"/>
            <p:nvPr/>
          </p:nvSpPr>
          <p:spPr>
            <a:xfrm>
              <a:off x="3984174" y="4964656"/>
              <a:ext cx="1828800" cy="369332"/>
            </a:xfrm>
            <a:prstGeom prst="rect">
              <a:avLst/>
            </a:prstGeom>
            <a:noFill/>
          </p:spPr>
          <p:txBody>
            <a:bodyPr wrap="square" rtlCol="0">
              <a:spAutoFit/>
            </a:bodyPr>
            <a:lstStyle/>
            <a:p>
              <a:r>
                <a:rPr lang="en-US" b="1" dirty="0"/>
                <a:t>Teaches &gt;</a:t>
              </a:r>
              <a:endParaRPr lang="en-MY" b="1" dirty="0"/>
            </a:p>
          </p:txBody>
        </p:sp>
      </p:grpSp>
      <p:sp>
        <p:nvSpPr>
          <p:cNvPr id="39"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13</a:t>
            </a:fld>
            <a:endParaRPr lang="en-US" dirty="0"/>
          </a:p>
        </p:txBody>
      </p:sp>
      <p:grpSp>
        <p:nvGrpSpPr>
          <p:cNvPr id="42" name="Group 41">
            <a:extLst>
              <a:ext uri="{FF2B5EF4-FFF2-40B4-BE49-F238E27FC236}">
                <a16:creationId xmlns:a16="http://schemas.microsoft.com/office/drawing/2014/main" id="{FC4702DA-268D-4B0E-9EDB-0BE7453C2E2F}"/>
              </a:ext>
            </a:extLst>
          </p:cNvPr>
          <p:cNvGrpSpPr/>
          <p:nvPr/>
        </p:nvGrpSpPr>
        <p:grpSpPr>
          <a:xfrm>
            <a:off x="3112579" y="2111988"/>
            <a:ext cx="788400" cy="596160"/>
            <a:chOff x="3112579" y="2111988"/>
            <a:chExt cx="788400" cy="5961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186EA46-A962-4F62-B42B-80A9414ED960}"/>
                    </a:ext>
                  </a:extLst>
                </p14:cNvPr>
                <p14:cNvContentPartPr/>
                <p14:nvPr/>
              </p14:nvContentPartPr>
              <p14:xfrm>
                <a:off x="3699019" y="2477028"/>
                <a:ext cx="100440" cy="231120"/>
              </p14:xfrm>
            </p:contentPart>
          </mc:Choice>
          <mc:Fallback>
            <p:pic>
              <p:nvPicPr>
                <p:cNvPr id="3" name="Ink 2">
                  <a:extLst>
                    <a:ext uri="{FF2B5EF4-FFF2-40B4-BE49-F238E27FC236}">
                      <a16:creationId xmlns:a16="http://schemas.microsoft.com/office/drawing/2014/main" id="{6186EA46-A962-4F62-B42B-80A9414ED960}"/>
                    </a:ext>
                  </a:extLst>
                </p:cNvPr>
                <p:cNvPicPr/>
                <p:nvPr/>
              </p:nvPicPr>
              <p:blipFill>
                <a:blip r:embed="rId3"/>
                <a:stretch>
                  <a:fillRect/>
                </a:stretch>
              </p:blipFill>
              <p:spPr>
                <a:xfrm>
                  <a:off x="3690379" y="2468028"/>
                  <a:ext cx="1180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492E468-7E0F-47ED-9534-4591814707A4}"/>
                    </a:ext>
                  </a:extLst>
                </p14:cNvPr>
                <p14:cNvContentPartPr/>
                <p14:nvPr/>
              </p14:nvContentPartPr>
              <p14:xfrm>
                <a:off x="3808099" y="2386668"/>
                <a:ext cx="2880" cy="51120"/>
              </p14:xfrm>
            </p:contentPart>
          </mc:Choice>
          <mc:Fallback>
            <p:pic>
              <p:nvPicPr>
                <p:cNvPr id="4" name="Ink 3">
                  <a:extLst>
                    <a:ext uri="{FF2B5EF4-FFF2-40B4-BE49-F238E27FC236}">
                      <a16:creationId xmlns:a16="http://schemas.microsoft.com/office/drawing/2014/main" id="{9492E468-7E0F-47ED-9534-4591814707A4}"/>
                    </a:ext>
                  </a:extLst>
                </p:cNvPr>
                <p:cNvPicPr/>
                <p:nvPr/>
              </p:nvPicPr>
              <p:blipFill>
                <a:blip r:embed="rId5"/>
                <a:stretch>
                  <a:fillRect/>
                </a:stretch>
              </p:blipFill>
              <p:spPr>
                <a:xfrm>
                  <a:off x="3799459" y="2378028"/>
                  <a:ext cx="205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73B3910B-44D4-4C68-A2B6-8FE4DD200DF1}"/>
                    </a:ext>
                  </a:extLst>
                </p14:cNvPr>
                <p14:cNvContentPartPr/>
                <p14:nvPr/>
              </p14:nvContentPartPr>
              <p14:xfrm>
                <a:off x="3674899" y="2450388"/>
                <a:ext cx="163080" cy="153000"/>
              </p14:xfrm>
            </p:contentPart>
          </mc:Choice>
          <mc:Fallback>
            <p:pic>
              <p:nvPicPr>
                <p:cNvPr id="5" name="Ink 4">
                  <a:extLst>
                    <a:ext uri="{FF2B5EF4-FFF2-40B4-BE49-F238E27FC236}">
                      <a16:creationId xmlns:a16="http://schemas.microsoft.com/office/drawing/2014/main" id="{73B3910B-44D4-4C68-A2B6-8FE4DD200DF1}"/>
                    </a:ext>
                  </a:extLst>
                </p:cNvPr>
                <p:cNvPicPr/>
                <p:nvPr/>
              </p:nvPicPr>
              <p:blipFill>
                <a:blip r:embed="rId7"/>
                <a:stretch>
                  <a:fillRect/>
                </a:stretch>
              </p:blipFill>
              <p:spPr>
                <a:xfrm>
                  <a:off x="3665899" y="2441388"/>
                  <a:ext cx="1807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FAD46D37-3386-4187-8A3C-000CEC462B71}"/>
                    </a:ext>
                  </a:extLst>
                </p14:cNvPr>
                <p14:cNvContentPartPr/>
                <p14:nvPr/>
              </p14:nvContentPartPr>
              <p14:xfrm>
                <a:off x="3844819" y="2466228"/>
                <a:ext cx="56160" cy="194760"/>
              </p14:xfrm>
            </p:contentPart>
          </mc:Choice>
          <mc:Fallback>
            <p:pic>
              <p:nvPicPr>
                <p:cNvPr id="18" name="Ink 17">
                  <a:extLst>
                    <a:ext uri="{FF2B5EF4-FFF2-40B4-BE49-F238E27FC236}">
                      <a16:creationId xmlns:a16="http://schemas.microsoft.com/office/drawing/2014/main" id="{FAD46D37-3386-4187-8A3C-000CEC462B71}"/>
                    </a:ext>
                  </a:extLst>
                </p:cNvPr>
                <p:cNvPicPr/>
                <p:nvPr/>
              </p:nvPicPr>
              <p:blipFill>
                <a:blip r:embed="rId9"/>
                <a:stretch>
                  <a:fillRect/>
                </a:stretch>
              </p:blipFill>
              <p:spPr>
                <a:xfrm>
                  <a:off x="3836179" y="2457588"/>
                  <a:ext cx="738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F30A0550-CB4F-4B92-B0BD-034CCB97756F}"/>
                    </a:ext>
                  </a:extLst>
                </p14:cNvPr>
                <p14:cNvContentPartPr/>
                <p14:nvPr/>
              </p14:nvContentPartPr>
              <p14:xfrm>
                <a:off x="3112579" y="2111988"/>
                <a:ext cx="536040" cy="513000"/>
              </p14:xfrm>
            </p:contentPart>
          </mc:Choice>
          <mc:Fallback>
            <p:pic>
              <p:nvPicPr>
                <p:cNvPr id="41" name="Ink 40">
                  <a:extLst>
                    <a:ext uri="{FF2B5EF4-FFF2-40B4-BE49-F238E27FC236}">
                      <a16:creationId xmlns:a16="http://schemas.microsoft.com/office/drawing/2014/main" id="{F30A0550-CB4F-4B92-B0BD-034CCB97756F}"/>
                    </a:ext>
                  </a:extLst>
                </p:cNvPr>
                <p:cNvPicPr/>
                <p:nvPr/>
              </p:nvPicPr>
              <p:blipFill>
                <a:blip r:embed="rId11"/>
                <a:stretch>
                  <a:fillRect/>
                </a:stretch>
              </p:blipFill>
              <p:spPr>
                <a:xfrm>
                  <a:off x="3103579" y="2103348"/>
                  <a:ext cx="553680" cy="53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43" name="Ink 42">
                <a:extLst>
                  <a:ext uri="{FF2B5EF4-FFF2-40B4-BE49-F238E27FC236}">
                    <a16:creationId xmlns:a16="http://schemas.microsoft.com/office/drawing/2014/main" id="{858D0DD7-5BE7-48C2-91DB-6423F589A1AB}"/>
                  </a:ext>
                </a:extLst>
              </p14:cNvPr>
              <p14:cNvContentPartPr/>
              <p14:nvPr/>
            </p14:nvContentPartPr>
            <p14:xfrm>
              <a:off x="5231899" y="2081748"/>
              <a:ext cx="547200" cy="628920"/>
            </p14:xfrm>
          </p:contentPart>
        </mc:Choice>
        <mc:Fallback>
          <p:pic>
            <p:nvPicPr>
              <p:cNvPr id="43" name="Ink 42">
                <a:extLst>
                  <a:ext uri="{FF2B5EF4-FFF2-40B4-BE49-F238E27FC236}">
                    <a16:creationId xmlns:a16="http://schemas.microsoft.com/office/drawing/2014/main" id="{858D0DD7-5BE7-48C2-91DB-6423F589A1AB}"/>
                  </a:ext>
                </a:extLst>
              </p:cNvPr>
              <p:cNvPicPr/>
              <p:nvPr/>
            </p:nvPicPr>
            <p:blipFill>
              <a:blip r:embed="rId13"/>
              <a:stretch>
                <a:fillRect/>
              </a:stretch>
            </p:blipFill>
            <p:spPr>
              <a:xfrm>
                <a:off x="5222899" y="2073108"/>
                <a:ext cx="564840" cy="646560"/>
              </a:xfrm>
              <a:prstGeom prst="rect">
                <a:avLst/>
              </a:prstGeom>
            </p:spPr>
          </p:pic>
        </mc:Fallback>
      </mc:AlternateContent>
    </p:spTree>
    <p:extLst>
      <p:ext uri="{BB962C8B-B14F-4D97-AF65-F5344CB8AC3E}">
        <p14:creationId xmlns:p14="http://schemas.microsoft.com/office/powerpoint/2010/main" val="338812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a:t>
            </a:r>
            <a:endParaRPr lang="en-MY" dirty="0"/>
          </a:p>
        </p:txBody>
      </p:sp>
      <p:grpSp>
        <p:nvGrpSpPr>
          <p:cNvPr id="36" name="Group 35"/>
          <p:cNvGrpSpPr/>
          <p:nvPr/>
        </p:nvGrpSpPr>
        <p:grpSpPr>
          <a:xfrm>
            <a:off x="1143000" y="1861458"/>
            <a:ext cx="6691086" cy="1186542"/>
            <a:chOff x="1143000" y="1861458"/>
            <a:chExt cx="6691086" cy="1186542"/>
          </a:xfrm>
        </p:grpSpPr>
        <p:grpSp>
          <p:nvGrpSpPr>
            <p:cNvPr id="6" name="Group 5"/>
            <p:cNvGrpSpPr/>
            <p:nvPr/>
          </p:nvGrpSpPr>
          <p:grpSpPr>
            <a:xfrm>
              <a:off x="5791200" y="1863172"/>
              <a:ext cx="2042886" cy="11848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8" name="Straight Connector 7"/>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43000" y="1861458"/>
              <a:ext cx="2042886" cy="1184828"/>
              <a:chOff x="2804886" y="3323772"/>
              <a:chExt cx="3733800" cy="2743200"/>
            </a:xfrm>
          </p:grpSpPr>
          <p:sp>
            <p:nvSpPr>
              <p:cNvPr id="10" name="Rectangle 9"/>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11" name="Straight Connector 10"/>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endCxn id="7" idx="1"/>
            </p:cNvCxnSpPr>
            <p:nvPr/>
          </p:nvCxnSpPr>
          <p:spPr>
            <a:xfrm>
              <a:off x="3185886" y="24538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76914" y="2119086"/>
              <a:ext cx="1828800" cy="369332"/>
            </a:xfrm>
            <a:prstGeom prst="rect">
              <a:avLst/>
            </a:prstGeom>
            <a:noFill/>
          </p:spPr>
          <p:txBody>
            <a:bodyPr wrap="square" rtlCol="0">
              <a:spAutoFit/>
            </a:bodyPr>
            <a:lstStyle/>
            <a:p>
              <a:r>
                <a:rPr lang="en-US" b="1" dirty="0"/>
                <a:t>Teaches &gt;</a:t>
              </a:r>
              <a:endParaRPr lang="en-MY" b="1" dirty="0"/>
            </a:p>
          </p:txBody>
        </p:sp>
        <p:sp>
          <p:nvSpPr>
            <p:cNvPr id="23" name="TextBox 22"/>
            <p:cNvSpPr txBox="1"/>
            <p:nvPr/>
          </p:nvSpPr>
          <p:spPr>
            <a:xfrm>
              <a:off x="3185886" y="2145268"/>
              <a:ext cx="2757714" cy="369332"/>
            </a:xfrm>
            <a:prstGeom prst="rect">
              <a:avLst/>
            </a:prstGeom>
            <a:noFill/>
          </p:spPr>
          <p:txBody>
            <a:bodyPr wrap="square" rtlCol="0">
              <a:spAutoFit/>
            </a:bodyPr>
            <a:lstStyle/>
            <a:p>
              <a:r>
                <a:rPr lang="en-US" b="1" dirty="0"/>
                <a:t>1                                30</a:t>
              </a:r>
              <a:endParaRPr lang="en-MY" b="1" dirty="0"/>
            </a:p>
          </p:txBody>
        </p:sp>
      </p:grpSp>
      <p:grpSp>
        <p:nvGrpSpPr>
          <p:cNvPr id="37" name="Group 36"/>
          <p:cNvGrpSpPr/>
          <p:nvPr/>
        </p:nvGrpSpPr>
        <p:grpSpPr>
          <a:xfrm>
            <a:off x="1143000" y="3294744"/>
            <a:ext cx="6691086" cy="1186542"/>
            <a:chOff x="1143000" y="3294744"/>
            <a:chExt cx="6691086" cy="1186542"/>
          </a:xfrm>
        </p:grpSpPr>
        <p:grpSp>
          <p:nvGrpSpPr>
            <p:cNvPr id="14" name="Group 13"/>
            <p:cNvGrpSpPr/>
            <p:nvPr/>
          </p:nvGrpSpPr>
          <p:grpSpPr>
            <a:xfrm>
              <a:off x="1143000" y="3294744"/>
              <a:ext cx="6691086" cy="1186542"/>
              <a:chOff x="1143000" y="3614058"/>
              <a:chExt cx="6691086" cy="1186542"/>
            </a:xfrm>
          </p:grpSpPr>
          <p:grpSp>
            <p:nvGrpSpPr>
              <p:cNvPr id="15" name="Group 14"/>
              <p:cNvGrpSpPr/>
              <p:nvPr/>
            </p:nvGrpSpPr>
            <p:grpSpPr>
              <a:xfrm>
                <a:off x="5791200" y="3615772"/>
                <a:ext cx="2042886" cy="1184828"/>
                <a:chOff x="2804886" y="3323772"/>
                <a:chExt cx="3733800" cy="2743200"/>
              </a:xfrm>
            </p:grpSpPr>
            <p:sp>
              <p:nvSpPr>
                <p:cNvPr id="21" name="Rectangle 20"/>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22" name="Straight Connector 21"/>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143000" y="3614058"/>
                <a:ext cx="2042886" cy="1184828"/>
                <a:chOff x="2804886" y="3323772"/>
                <a:chExt cx="3733800" cy="2743200"/>
              </a:xfrm>
            </p:grpSpPr>
            <p:sp>
              <p:nvSpPr>
                <p:cNvPr id="19" name="Rectangle 18"/>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20" name="Straight Connector 19"/>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a:endCxn id="21" idx="1"/>
              </p:cNvCxnSpPr>
              <p:nvPr/>
            </p:nvCxnSpPr>
            <p:spPr>
              <a:xfrm>
                <a:off x="3185886" y="42064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71372" y="3567670"/>
              <a:ext cx="2757714" cy="369332"/>
            </a:xfrm>
            <a:prstGeom prst="rect">
              <a:avLst/>
            </a:prstGeom>
            <a:noFill/>
          </p:spPr>
          <p:txBody>
            <a:bodyPr wrap="square" rtlCol="0">
              <a:spAutoFit/>
            </a:bodyPr>
            <a:lstStyle/>
            <a:p>
              <a:r>
                <a:rPr lang="en-US" b="1" dirty="0"/>
                <a:t>1                           20, 40</a:t>
              </a:r>
              <a:endParaRPr lang="en-MY" b="1" dirty="0"/>
            </a:p>
          </p:txBody>
        </p:sp>
        <p:sp>
          <p:nvSpPr>
            <p:cNvPr id="25" name="TextBox 24"/>
            <p:cNvSpPr txBox="1"/>
            <p:nvPr/>
          </p:nvSpPr>
          <p:spPr>
            <a:xfrm>
              <a:off x="3685124" y="3549514"/>
              <a:ext cx="1828800" cy="369332"/>
            </a:xfrm>
            <a:prstGeom prst="rect">
              <a:avLst/>
            </a:prstGeom>
            <a:noFill/>
          </p:spPr>
          <p:txBody>
            <a:bodyPr wrap="square" rtlCol="0">
              <a:spAutoFit/>
            </a:bodyPr>
            <a:lstStyle/>
            <a:p>
              <a:r>
                <a:rPr lang="en-US" b="1" dirty="0"/>
                <a:t>Teaches &gt;</a:t>
              </a:r>
              <a:endParaRPr lang="en-MY" b="1" dirty="0"/>
            </a:p>
          </p:txBody>
        </p:sp>
      </p:grpSp>
      <p:grpSp>
        <p:nvGrpSpPr>
          <p:cNvPr id="38" name="Group 37"/>
          <p:cNvGrpSpPr/>
          <p:nvPr/>
        </p:nvGrpSpPr>
        <p:grpSpPr>
          <a:xfrm>
            <a:off x="1143000" y="4709886"/>
            <a:ext cx="6691086" cy="1186542"/>
            <a:chOff x="1143000" y="4709886"/>
            <a:chExt cx="6691086" cy="1186542"/>
          </a:xfrm>
        </p:grpSpPr>
        <p:grpSp>
          <p:nvGrpSpPr>
            <p:cNvPr id="26" name="Group 25"/>
            <p:cNvGrpSpPr/>
            <p:nvPr/>
          </p:nvGrpSpPr>
          <p:grpSpPr>
            <a:xfrm>
              <a:off x="1143000" y="4709886"/>
              <a:ext cx="6691086" cy="1186542"/>
              <a:chOff x="1143000" y="3614058"/>
              <a:chExt cx="6691086" cy="1186542"/>
            </a:xfrm>
          </p:grpSpPr>
          <p:grpSp>
            <p:nvGrpSpPr>
              <p:cNvPr id="27" name="Group 26"/>
              <p:cNvGrpSpPr/>
              <p:nvPr/>
            </p:nvGrpSpPr>
            <p:grpSpPr>
              <a:xfrm>
                <a:off x="5791200" y="3615772"/>
                <a:ext cx="2042886" cy="1184828"/>
                <a:chOff x="2804886" y="3323772"/>
                <a:chExt cx="3733800" cy="2743200"/>
              </a:xfrm>
            </p:grpSpPr>
            <p:sp>
              <p:nvSpPr>
                <p:cNvPr id="32" name="Rectangle 3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33" name="Straight Connector 32"/>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143000" y="3614058"/>
                <a:ext cx="2042886" cy="1184828"/>
                <a:chOff x="2804886" y="3323772"/>
                <a:chExt cx="3733800" cy="2743200"/>
              </a:xfrm>
            </p:grpSpPr>
            <p:sp>
              <p:nvSpPr>
                <p:cNvPr id="30" name="Rectangle 29"/>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Lecturer</a:t>
                  </a:r>
                  <a:endParaRPr lang="en-MY" b="1" dirty="0">
                    <a:solidFill>
                      <a:schemeClr val="tx1"/>
                    </a:solidFill>
                  </a:endParaRPr>
                </a:p>
              </p:txBody>
            </p:sp>
            <p:cxnSp>
              <p:nvCxnSpPr>
                <p:cNvPr id="31" name="Straight Connector 30"/>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a:endCxn id="32" idx="1"/>
              </p:cNvCxnSpPr>
              <p:nvPr/>
            </p:nvCxnSpPr>
            <p:spPr>
              <a:xfrm>
                <a:off x="3185886" y="4206472"/>
                <a:ext cx="2605314" cy="171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171372" y="4982812"/>
              <a:ext cx="2757714" cy="369332"/>
            </a:xfrm>
            <a:prstGeom prst="rect">
              <a:avLst/>
            </a:prstGeom>
            <a:noFill/>
          </p:spPr>
          <p:txBody>
            <a:bodyPr wrap="square" rtlCol="0">
              <a:spAutoFit/>
            </a:bodyPr>
            <a:lstStyle/>
            <a:p>
              <a:r>
                <a:rPr lang="en-US" b="1" dirty="0"/>
                <a:t>1                               1..*</a:t>
              </a:r>
              <a:endParaRPr lang="en-MY" b="1" dirty="0"/>
            </a:p>
          </p:txBody>
        </p:sp>
        <p:sp>
          <p:nvSpPr>
            <p:cNvPr id="35" name="TextBox 34"/>
            <p:cNvSpPr txBox="1"/>
            <p:nvPr/>
          </p:nvSpPr>
          <p:spPr>
            <a:xfrm>
              <a:off x="3984174" y="4964656"/>
              <a:ext cx="1828800" cy="369332"/>
            </a:xfrm>
            <a:prstGeom prst="rect">
              <a:avLst/>
            </a:prstGeom>
            <a:noFill/>
          </p:spPr>
          <p:txBody>
            <a:bodyPr wrap="square" rtlCol="0">
              <a:spAutoFit/>
            </a:bodyPr>
            <a:lstStyle/>
            <a:p>
              <a:r>
                <a:rPr lang="en-US" b="1" dirty="0"/>
                <a:t>Teaches &gt;</a:t>
              </a:r>
              <a:endParaRPr lang="en-MY" b="1" dirty="0"/>
            </a:p>
          </p:txBody>
        </p:sp>
      </p:grpSp>
      <p:sp>
        <p:nvSpPr>
          <p:cNvPr id="39"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14</a:t>
            </a:fld>
            <a:endParaRPr lang="en-US" dirty="0"/>
          </a:p>
        </p:txBody>
      </p:sp>
    </p:spTree>
    <p:extLst>
      <p:ext uri="{BB962C8B-B14F-4D97-AF65-F5344CB8AC3E}">
        <p14:creationId xmlns:p14="http://schemas.microsoft.com/office/powerpoint/2010/main" val="296548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457200" y="160163"/>
            <a:ext cx="7212626" cy="1066320"/>
          </a:xfrm>
          <a:prstGeom prst="rect">
            <a:avLst/>
          </a:prstGeom>
          <a:noFill/>
          <a:ln>
            <a:noFill/>
          </a:ln>
        </p:spPr>
        <p:txBody>
          <a:bodyPr anchor="ctr"/>
          <a:lstStyle/>
          <a:p>
            <a:pPr algn="ctr">
              <a:lnSpc>
                <a:spcPct val="100000"/>
              </a:lnSpc>
            </a:pPr>
            <a:r>
              <a:rPr lang="en-GB" sz="3600" strike="noStrike" dirty="0">
                <a:solidFill>
                  <a:srgbClr val="000000"/>
                </a:solidFill>
                <a:latin typeface="+mj-lt"/>
              </a:rPr>
              <a:t>Association: </a:t>
            </a:r>
          </a:p>
          <a:p>
            <a:pPr algn="ctr">
              <a:lnSpc>
                <a:spcPct val="100000"/>
              </a:lnSpc>
            </a:pPr>
            <a:r>
              <a:rPr lang="en-GB" sz="3600" strike="noStrike" dirty="0">
                <a:solidFill>
                  <a:srgbClr val="000000"/>
                </a:solidFill>
                <a:latin typeface="+mj-lt"/>
              </a:rPr>
              <a:t>Model to Implementation</a:t>
            </a:r>
            <a:endParaRPr sz="3600" dirty="0">
              <a:latin typeface="+mj-lt"/>
            </a:endParaRPr>
          </a:p>
        </p:txBody>
      </p:sp>
      <p:sp>
        <p:nvSpPr>
          <p:cNvPr id="355" name="TextShape 2"/>
          <p:cNvSpPr txBox="1"/>
          <p:nvPr/>
        </p:nvSpPr>
        <p:spPr>
          <a:xfrm>
            <a:off x="457200" y="3124080"/>
            <a:ext cx="8152920" cy="2971440"/>
          </a:xfrm>
          <a:prstGeom prst="rect">
            <a:avLst/>
          </a:prstGeom>
          <a:noFill/>
          <a:ln>
            <a:noFill/>
          </a:ln>
        </p:spPr>
        <p:txBody>
          <a:bodyPr/>
          <a:lstStyle/>
          <a:p>
            <a:pPr lvl="4">
              <a:lnSpc>
                <a:spcPct val="90000"/>
              </a:lnSpc>
            </a:pPr>
            <a:r>
              <a:rPr lang="en-GB" sz="2800" strike="noStrike" dirty="0">
                <a:solidFill>
                  <a:srgbClr val="000000"/>
                </a:solidFill>
                <a:latin typeface="+mn-lt"/>
              </a:rPr>
              <a:t>Class Student {</a:t>
            </a:r>
            <a:endParaRPr sz="2800" dirty="0">
              <a:latin typeface="+mn-lt"/>
            </a:endParaRPr>
          </a:p>
          <a:p>
            <a:pPr lvl="4">
              <a:lnSpc>
                <a:spcPct val="90000"/>
              </a:lnSpc>
            </a:pPr>
            <a:r>
              <a:rPr lang="en-GB" sz="2800" strike="noStrike" dirty="0">
                <a:solidFill>
                  <a:srgbClr val="000000"/>
                </a:solidFill>
                <a:latin typeface="+mn-lt"/>
              </a:rPr>
              <a:t>    Course </a:t>
            </a:r>
            <a:r>
              <a:rPr lang="en-GB" sz="2800" strike="noStrike" dirty="0" err="1">
                <a:solidFill>
                  <a:srgbClr val="000000"/>
                </a:solidFill>
                <a:latin typeface="+mn-lt"/>
              </a:rPr>
              <a:t>enrolls</a:t>
            </a:r>
            <a:r>
              <a:rPr lang="en-GB" sz="2800" strike="noStrike" dirty="0">
                <a:solidFill>
                  <a:srgbClr val="000000"/>
                </a:solidFill>
                <a:latin typeface="+mn-lt"/>
              </a:rPr>
              <a:t>[4];</a:t>
            </a:r>
            <a:endParaRPr sz="2800" dirty="0">
              <a:latin typeface="+mn-lt"/>
            </a:endParaRPr>
          </a:p>
          <a:p>
            <a:pPr lvl="4">
              <a:lnSpc>
                <a:spcPct val="90000"/>
              </a:lnSpc>
            </a:pPr>
            <a:r>
              <a:rPr lang="en-GB" sz="2800" strike="noStrike" dirty="0">
                <a:solidFill>
                  <a:srgbClr val="000000"/>
                </a:solidFill>
                <a:latin typeface="+mn-lt"/>
              </a:rPr>
              <a:t>}</a:t>
            </a:r>
            <a:endParaRPr sz="2800" dirty="0">
              <a:latin typeface="+mn-lt"/>
            </a:endParaRPr>
          </a:p>
          <a:p>
            <a:pPr lvl="4">
              <a:lnSpc>
                <a:spcPct val="90000"/>
              </a:lnSpc>
            </a:pPr>
            <a:endParaRPr sz="2800" dirty="0">
              <a:latin typeface="+mn-lt"/>
            </a:endParaRPr>
          </a:p>
          <a:p>
            <a:pPr lvl="4">
              <a:lnSpc>
                <a:spcPct val="90000"/>
              </a:lnSpc>
            </a:pPr>
            <a:r>
              <a:rPr lang="en-GB" sz="2800" strike="noStrike" dirty="0">
                <a:solidFill>
                  <a:srgbClr val="000000"/>
                </a:solidFill>
                <a:latin typeface="+mn-lt"/>
              </a:rPr>
              <a:t>Class Course {</a:t>
            </a:r>
            <a:endParaRPr sz="2800" dirty="0">
              <a:latin typeface="+mn-lt"/>
            </a:endParaRPr>
          </a:p>
          <a:p>
            <a:pPr lvl="4">
              <a:lnSpc>
                <a:spcPct val="90000"/>
              </a:lnSpc>
            </a:pPr>
            <a:r>
              <a:rPr lang="en-GB" sz="2800" strike="noStrike" dirty="0">
                <a:solidFill>
                  <a:srgbClr val="000000"/>
                </a:solidFill>
                <a:latin typeface="+mn-lt"/>
              </a:rPr>
              <a:t>	Student have[];</a:t>
            </a:r>
            <a:endParaRPr sz="2800" dirty="0">
              <a:latin typeface="+mn-lt"/>
            </a:endParaRPr>
          </a:p>
          <a:p>
            <a:pPr lvl="4">
              <a:lnSpc>
                <a:spcPct val="90000"/>
              </a:lnSpc>
            </a:pPr>
            <a:r>
              <a:rPr lang="en-GB" sz="2800" strike="noStrike" dirty="0">
                <a:solidFill>
                  <a:srgbClr val="000000"/>
                </a:solidFill>
                <a:latin typeface="+mn-lt"/>
              </a:rPr>
              <a:t>}</a:t>
            </a:r>
            <a:endParaRPr sz="2800" dirty="0">
              <a:latin typeface="+mn-lt"/>
            </a:endParaRPr>
          </a:p>
          <a:p>
            <a:pPr>
              <a:lnSpc>
                <a:spcPct val="90000"/>
              </a:lnSpc>
            </a:pPr>
            <a:endParaRPr sz="3200" dirty="0">
              <a:latin typeface="+mn-lt"/>
            </a:endParaRPr>
          </a:p>
        </p:txBody>
      </p:sp>
      <p:sp>
        <p:nvSpPr>
          <p:cNvPr id="356" name="CustomShape 3"/>
          <p:cNvSpPr/>
          <p:nvPr/>
        </p:nvSpPr>
        <p:spPr>
          <a:xfrm>
            <a:off x="5546880" y="2013120"/>
            <a:ext cx="1006200" cy="366480"/>
          </a:xfrm>
          <a:prstGeom prst="rect">
            <a:avLst/>
          </a:prstGeom>
          <a:noFill/>
          <a:ln w="9360">
            <a:noFill/>
          </a:ln>
        </p:spPr>
        <p:style>
          <a:lnRef idx="0">
            <a:scrgbClr r="0" g="0" b="0"/>
          </a:lnRef>
          <a:fillRef idx="0">
            <a:scrgbClr r="0" g="0" b="0"/>
          </a:fillRef>
          <a:effectRef idx="0">
            <a:scrgbClr r="0" g="0" b="0"/>
          </a:effectRef>
          <a:fontRef idx="minor"/>
        </p:style>
      </p:sp>
      <p:sp>
        <p:nvSpPr>
          <p:cNvPr id="357" name="CustomShape 4"/>
          <p:cNvSpPr/>
          <p:nvPr/>
        </p:nvSpPr>
        <p:spPr>
          <a:xfrm>
            <a:off x="1355834" y="1830240"/>
            <a:ext cx="1636126" cy="561780"/>
          </a:xfrm>
          <a:prstGeom prst="rect">
            <a:avLst/>
          </a:prstGeom>
          <a:noFill/>
          <a:ln w="12600">
            <a:solidFill>
              <a:schemeClr val="folHlink"/>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3200" strike="noStrike">
                <a:solidFill>
                  <a:srgbClr val="000000"/>
                </a:solidFill>
              </a:rPr>
              <a:t>Student</a:t>
            </a:r>
            <a:endParaRPr sz="3200"/>
          </a:p>
        </p:txBody>
      </p:sp>
      <p:sp>
        <p:nvSpPr>
          <p:cNvPr id="358" name="CustomShape 5"/>
          <p:cNvSpPr/>
          <p:nvPr/>
        </p:nvSpPr>
        <p:spPr>
          <a:xfrm>
            <a:off x="4962960" y="1801800"/>
            <a:ext cx="1590120" cy="590220"/>
          </a:xfrm>
          <a:prstGeom prst="rect">
            <a:avLst/>
          </a:prstGeom>
          <a:noFill/>
          <a:ln w="12600">
            <a:solidFill>
              <a:schemeClr val="folHlink"/>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3200" strike="noStrike" dirty="0">
                <a:solidFill>
                  <a:srgbClr val="000000"/>
                </a:solidFill>
              </a:rPr>
              <a:t>Course</a:t>
            </a:r>
            <a:endParaRPr sz="3200" dirty="0"/>
          </a:p>
        </p:txBody>
      </p:sp>
      <p:sp>
        <p:nvSpPr>
          <p:cNvPr id="359" name="Line 6"/>
          <p:cNvSpPr/>
          <p:nvPr/>
        </p:nvSpPr>
        <p:spPr>
          <a:xfrm>
            <a:off x="3004920" y="2057400"/>
            <a:ext cx="1981080" cy="0"/>
          </a:xfrm>
          <a:prstGeom prst="line">
            <a:avLst/>
          </a:prstGeom>
          <a:ln w="9360">
            <a:solidFill>
              <a:schemeClr val="tx1"/>
            </a:solidFill>
            <a:miter/>
          </a:ln>
        </p:spPr>
      </p:sp>
      <p:sp>
        <p:nvSpPr>
          <p:cNvPr id="360" name="CustomShape 7"/>
          <p:cNvSpPr/>
          <p:nvPr/>
        </p:nvSpPr>
        <p:spPr>
          <a:xfrm>
            <a:off x="3358535" y="1555920"/>
            <a:ext cx="8503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2400" dirty="0">
                <a:solidFill>
                  <a:srgbClr val="99CC00"/>
                </a:solidFill>
              </a:rPr>
              <a:t>e</a:t>
            </a:r>
            <a:r>
              <a:rPr lang="en-GB" sz="2400" strike="noStrike" dirty="0">
                <a:solidFill>
                  <a:srgbClr val="99CC00"/>
                </a:solidFill>
              </a:rPr>
              <a:t>nrols &gt;</a:t>
            </a:r>
            <a:endParaRPr sz="2400" dirty="0"/>
          </a:p>
        </p:txBody>
      </p:sp>
      <p:sp>
        <p:nvSpPr>
          <p:cNvPr id="362" name="CustomShape 9"/>
          <p:cNvSpPr/>
          <p:nvPr/>
        </p:nvSpPr>
        <p:spPr>
          <a:xfrm>
            <a:off x="2975760" y="1555920"/>
            <a:ext cx="2696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3200" strike="noStrike">
                <a:solidFill>
                  <a:srgbClr val="000000"/>
                </a:solidFill>
              </a:rPr>
              <a:t>*</a:t>
            </a:r>
            <a:endParaRPr sz="3200"/>
          </a:p>
        </p:txBody>
      </p:sp>
      <p:sp>
        <p:nvSpPr>
          <p:cNvPr id="363" name="CustomShape 10"/>
          <p:cNvSpPr/>
          <p:nvPr/>
        </p:nvSpPr>
        <p:spPr>
          <a:xfrm>
            <a:off x="4633200" y="1519523"/>
            <a:ext cx="3074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3200" strike="noStrike" dirty="0">
                <a:solidFill>
                  <a:srgbClr val="000000"/>
                </a:solidFill>
              </a:rPr>
              <a:t>4</a:t>
            </a:r>
            <a:endParaRPr sz="3200" dirty="0"/>
          </a:p>
        </p:txBody>
      </p:sp>
      <p:sp>
        <p:nvSpPr>
          <p:cNvPr id="11"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15</a:t>
            </a:fld>
            <a:endParaRPr lang="en-US" dirty="0"/>
          </a:p>
        </p:txBody>
      </p:sp>
    </p:spTree>
    <p:extLst>
      <p:ext uri="{BB962C8B-B14F-4D97-AF65-F5344CB8AC3E}">
        <p14:creationId xmlns:p14="http://schemas.microsoft.com/office/powerpoint/2010/main" val="23224291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lstStyle/>
          <a:p>
            <a:pPr algn="ctr"/>
            <a:r>
              <a:rPr lang="en-US" dirty="0"/>
              <a:t>Class Diagram Associations: Aggregation </a:t>
            </a:r>
            <a:endParaRPr lang="en-MY" dirty="0"/>
          </a:p>
        </p:txBody>
      </p:sp>
      <p:sp>
        <p:nvSpPr>
          <p:cNvPr id="3" name="Content Placeholder 2"/>
          <p:cNvSpPr>
            <a:spLocks noGrp="1"/>
          </p:cNvSpPr>
          <p:nvPr>
            <p:ph idx="1"/>
          </p:nvPr>
        </p:nvSpPr>
        <p:spPr/>
        <p:txBody>
          <a:bodyPr/>
          <a:lstStyle/>
          <a:p>
            <a:pPr algn="just"/>
            <a:r>
              <a:rPr lang="en-US" dirty="0"/>
              <a:t>Aggregation is a </a:t>
            </a:r>
            <a:r>
              <a:rPr lang="en-US" u="sng" dirty="0"/>
              <a:t>strong</a:t>
            </a:r>
            <a:r>
              <a:rPr lang="en-US" dirty="0"/>
              <a:t> type of association that shows that a class CAN BE PART OF another class</a:t>
            </a:r>
          </a:p>
          <a:p>
            <a:pPr algn="just"/>
            <a:r>
              <a:rPr lang="en-GB" b="1" dirty="0">
                <a:solidFill>
                  <a:srgbClr val="99CC00"/>
                </a:solidFill>
              </a:rPr>
              <a:t>kind of Container- </a:t>
            </a:r>
            <a:r>
              <a:rPr lang="en-GB" b="1" dirty="0" err="1">
                <a:solidFill>
                  <a:srgbClr val="99CC00"/>
                </a:solidFill>
              </a:rPr>
              <a:t>Containee</a:t>
            </a:r>
            <a:r>
              <a:rPr lang="en-GB" b="1" dirty="0">
                <a:solidFill>
                  <a:srgbClr val="000000"/>
                </a:solidFill>
              </a:rPr>
              <a:t> relationship   </a:t>
            </a:r>
            <a:endParaRPr lang="en-GB" dirty="0"/>
          </a:p>
          <a:p>
            <a:pPr algn="just"/>
            <a:endParaRPr lang="en-MY" dirty="0"/>
          </a:p>
        </p:txBody>
      </p:sp>
      <p:grpSp>
        <p:nvGrpSpPr>
          <p:cNvPr id="7" name="Group 6"/>
          <p:cNvGrpSpPr/>
          <p:nvPr/>
        </p:nvGrpSpPr>
        <p:grpSpPr>
          <a:xfrm>
            <a:off x="6248400" y="4301572"/>
            <a:ext cx="2042886" cy="1184828"/>
            <a:chOff x="2804886" y="3323772"/>
            <a:chExt cx="3733800" cy="2743200"/>
          </a:xfrm>
        </p:grpSpPr>
        <p:sp>
          <p:nvSpPr>
            <p:cNvPr id="12" name="Rectangle 1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Student</a:t>
              </a:r>
              <a:endParaRPr lang="en-MY" b="1" dirty="0">
                <a:solidFill>
                  <a:schemeClr val="tx1"/>
                </a:solidFill>
              </a:endParaRPr>
            </a:p>
          </p:txBody>
        </p:sp>
        <p:cxnSp>
          <p:nvCxnSpPr>
            <p:cNvPr id="13" name="Straight Connector 12"/>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052286" y="4299858"/>
            <a:ext cx="2590800" cy="1184828"/>
            <a:chOff x="1803459" y="3323772"/>
            <a:chExt cx="4735227" cy="2743200"/>
          </a:xfrm>
        </p:grpSpPr>
        <p:sp>
          <p:nvSpPr>
            <p:cNvPr id="10" name="Rectangle 9"/>
            <p:cNvSpPr/>
            <p:nvPr/>
          </p:nvSpPr>
          <p:spPr>
            <a:xfrm>
              <a:off x="1803459" y="3323772"/>
              <a:ext cx="4735227"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Programming_Class</a:t>
              </a:r>
              <a:endParaRPr lang="en-MY" b="1" dirty="0">
                <a:solidFill>
                  <a:schemeClr val="tx1"/>
                </a:solidFill>
              </a:endParaRPr>
            </a:p>
          </p:txBody>
        </p:sp>
        <p:cxnSp>
          <p:nvCxnSpPr>
            <p:cNvPr id="11" name="Straight Connector 10"/>
            <p:cNvCxnSpPr/>
            <p:nvPr/>
          </p:nvCxnSpPr>
          <p:spPr>
            <a:xfrm>
              <a:off x="1803459" y="4191166"/>
              <a:ext cx="47352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14" idx="3"/>
            <a:endCxn id="12" idx="1"/>
          </p:cNvCxnSpPr>
          <p:nvPr/>
        </p:nvCxnSpPr>
        <p:spPr>
          <a:xfrm flipV="1">
            <a:off x="4194630" y="4893986"/>
            <a:ext cx="2053770" cy="1187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3661230" y="4796970"/>
            <a:ext cx="533400" cy="21777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16</a:t>
            </a:fld>
            <a:endParaRPr lang="en-US" dirty="0"/>
          </a:p>
        </p:txBody>
      </p:sp>
      <p:cxnSp>
        <p:nvCxnSpPr>
          <p:cNvPr id="16" name="Straight Connector 15">
            <a:extLst>
              <a:ext uri="{FF2B5EF4-FFF2-40B4-BE49-F238E27FC236}">
                <a16:creationId xmlns:a16="http://schemas.microsoft.com/office/drawing/2014/main" id="{6B1682B6-7FB7-4BC4-938B-02E07F192117}"/>
              </a:ext>
            </a:extLst>
          </p:cNvPr>
          <p:cNvCxnSpPr/>
          <p:nvPr/>
        </p:nvCxnSpPr>
        <p:spPr>
          <a:xfrm>
            <a:off x="1052286" y="5105194"/>
            <a:ext cx="2590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4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945918" y="222150"/>
            <a:ext cx="6798780" cy="1101612"/>
          </a:xfrm>
          <a:prstGeom prst="rect">
            <a:avLst/>
          </a:prstGeom>
          <a:noFill/>
          <a:ln>
            <a:noFill/>
          </a:ln>
        </p:spPr>
        <p:txBody>
          <a:bodyPr lIns="92160" tIns="46080" rIns="92160" bIns="46080" anchor="ctr"/>
          <a:lstStyle/>
          <a:p>
            <a:pPr algn="ctr">
              <a:lnSpc>
                <a:spcPct val="100000"/>
              </a:lnSpc>
            </a:pPr>
            <a:r>
              <a:rPr lang="en-US" sz="2800" dirty="0"/>
              <a:t>Class Diagram Associations: Aggregation </a:t>
            </a:r>
            <a:endParaRPr dirty="0"/>
          </a:p>
        </p:txBody>
      </p:sp>
      <p:grpSp>
        <p:nvGrpSpPr>
          <p:cNvPr id="2" name="Group 1"/>
          <p:cNvGrpSpPr/>
          <p:nvPr/>
        </p:nvGrpSpPr>
        <p:grpSpPr>
          <a:xfrm>
            <a:off x="362607" y="1939159"/>
            <a:ext cx="4225159" cy="3326524"/>
            <a:chOff x="943020" y="2096441"/>
            <a:chExt cx="2942640" cy="2589480"/>
          </a:xfrm>
        </p:grpSpPr>
        <p:sp>
          <p:nvSpPr>
            <p:cNvPr id="384" name="CustomShape 2"/>
            <p:cNvSpPr/>
            <p:nvPr/>
          </p:nvSpPr>
          <p:spPr>
            <a:xfrm>
              <a:off x="2005020" y="2401001"/>
              <a:ext cx="1142640" cy="380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Class C</a:t>
              </a:r>
              <a:endParaRPr/>
            </a:p>
          </p:txBody>
        </p:sp>
        <p:sp>
          <p:nvSpPr>
            <p:cNvPr id="385" name="CustomShape 3"/>
            <p:cNvSpPr/>
            <p:nvPr/>
          </p:nvSpPr>
          <p:spPr>
            <a:xfrm>
              <a:off x="1277820" y="3566321"/>
              <a:ext cx="1142640" cy="434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Class E</a:t>
              </a:r>
              <a:r>
                <a:rPr lang="en-GB" sz="1400" b="1" strike="noStrike" baseline="-25000">
                  <a:solidFill>
                    <a:srgbClr val="000000"/>
                  </a:solidFill>
                  <a:latin typeface="Times New Roman"/>
                </a:rPr>
                <a:t>1</a:t>
              </a:r>
              <a:endParaRPr/>
            </a:p>
          </p:txBody>
        </p:sp>
        <p:sp>
          <p:nvSpPr>
            <p:cNvPr id="386" name="CustomShape 4"/>
            <p:cNvSpPr/>
            <p:nvPr/>
          </p:nvSpPr>
          <p:spPr>
            <a:xfrm>
              <a:off x="2743020" y="3555161"/>
              <a:ext cx="1142640" cy="44568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Class E</a:t>
              </a:r>
              <a:r>
                <a:rPr lang="en-GB" sz="1400" b="1" strike="noStrike" baseline="-25000">
                  <a:solidFill>
                    <a:srgbClr val="000000"/>
                  </a:solidFill>
                  <a:latin typeface="Times New Roman"/>
                </a:rPr>
                <a:t>2 </a:t>
              </a:r>
              <a:endParaRPr/>
            </a:p>
          </p:txBody>
        </p:sp>
        <p:sp>
          <p:nvSpPr>
            <p:cNvPr id="387" name="CustomShape 5"/>
            <p:cNvSpPr/>
            <p:nvPr/>
          </p:nvSpPr>
          <p:spPr>
            <a:xfrm>
              <a:off x="1852380" y="3239441"/>
              <a:ext cx="1447560" cy="304560"/>
            </a:xfrm>
            <a:custGeom>
              <a:avLst/>
              <a:gdLst/>
              <a:ahLst/>
              <a:cxnLst/>
              <a:rect l="0" t="0" r="r" b="b"/>
              <a:pathLst>
                <a:path w="1825" h="97">
                  <a:moveTo>
                    <a:pt x="0" y="96"/>
                  </a:moveTo>
                  <a:lnTo>
                    <a:pt x="0" y="0"/>
                  </a:lnTo>
                  <a:lnTo>
                    <a:pt x="1824" y="0"/>
                  </a:lnTo>
                  <a:lnTo>
                    <a:pt x="1824" y="96"/>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388" name="Line 6"/>
            <p:cNvSpPr/>
            <p:nvPr/>
          </p:nvSpPr>
          <p:spPr>
            <a:xfrm>
              <a:off x="2571300" y="3072401"/>
              <a:ext cx="6480" cy="152280"/>
            </a:xfrm>
            <a:prstGeom prst="line">
              <a:avLst/>
            </a:prstGeom>
            <a:ln w="9360">
              <a:solidFill>
                <a:schemeClr val="tx1"/>
              </a:solidFill>
              <a:round/>
            </a:ln>
          </p:spPr>
        </p:sp>
        <p:sp>
          <p:nvSpPr>
            <p:cNvPr id="389" name="CustomShape 7"/>
            <p:cNvSpPr/>
            <p:nvPr/>
          </p:nvSpPr>
          <p:spPr>
            <a:xfrm>
              <a:off x="2457180" y="2780441"/>
              <a:ext cx="228240" cy="304560"/>
            </a:xfrm>
            <a:prstGeom prst="diamond">
              <a:avLst/>
            </a:prstGeom>
            <a:noFill/>
            <a:ln w="9360">
              <a:solidFill>
                <a:schemeClr val="tx1"/>
              </a:solidFill>
              <a:miter/>
            </a:ln>
          </p:spPr>
          <p:style>
            <a:lnRef idx="0">
              <a:scrgbClr r="0" g="0" b="0"/>
            </a:lnRef>
            <a:fillRef idx="0">
              <a:scrgbClr r="0" g="0" b="0"/>
            </a:fillRef>
            <a:effectRef idx="0">
              <a:scrgbClr r="0" g="0" b="0"/>
            </a:effectRef>
            <a:fontRef idx="minor"/>
          </p:style>
        </p:sp>
        <p:sp>
          <p:nvSpPr>
            <p:cNvPr id="390" name="CustomShape 8"/>
            <p:cNvSpPr/>
            <p:nvPr/>
          </p:nvSpPr>
          <p:spPr>
            <a:xfrm>
              <a:off x="943020" y="2858201"/>
              <a:ext cx="154800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FF0000"/>
                  </a:solidFill>
                  <a:latin typeface="Times New Roman"/>
                </a:rPr>
                <a:t>AGGREGATION</a:t>
              </a:r>
              <a:endParaRPr/>
            </a:p>
          </p:txBody>
        </p:sp>
        <p:sp>
          <p:nvSpPr>
            <p:cNvPr id="392" name="CustomShape 10"/>
            <p:cNvSpPr/>
            <p:nvPr/>
          </p:nvSpPr>
          <p:spPr>
            <a:xfrm>
              <a:off x="1852380" y="2096441"/>
              <a:ext cx="140508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00"/>
                  </a:solidFill>
                  <a:latin typeface="Times New Roman"/>
                </a:rPr>
                <a:t>Container Class</a:t>
              </a:r>
              <a:endParaRPr/>
            </a:p>
          </p:txBody>
        </p:sp>
        <p:sp>
          <p:nvSpPr>
            <p:cNvPr id="393" name="CustomShape 11"/>
            <p:cNvSpPr/>
            <p:nvPr/>
          </p:nvSpPr>
          <p:spPr>
            <a:xfrm>
              <a:off x="1849860" y="4382441"/>
              <a:ext cx="155880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00"/>
                  </a:solidFill>
                  <a:latin typeface="Times New Roman"/>
                </a:rPr>
                <a:t>Containee Classes</a:t>
              </a:r>
              <a:endParaRPr/>
            </a:p>
          </p:txBody>
        </p:sp>
        <p:sp>
          <p:nvSpPr>
            <p:cNvPr id="394" name="CustomShape 12"/>
            <p:cNvSpPr/>
            <p:nvPr/>
          </p:nvSpPr>
          <p:spPr>
            <a:xfrm rot="16200000">
              <a:off x="2500020" y="3353921"/>
              <a:ext cx="228240" cy="1828440"/>
            </a:xfrm>
            <a:prstGeom prst="leftBrace">
              <a:avLst>
                <a:gd name="adj1" fmla="val 666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grpSp>
      <p:grpSp>
        <p:nvGrpSpPr>
          <p:cNvPr id="3" name="Group 2"/>
          <p:cNvGrpSpPr/>
          <p:nvPr/>
        </p:nvGrpSpPr>
        <p:grpSpPr>
          <a:xfrm>
            <a:off x="4581797" y="2165621"/>
            <a:ext cx="4436085" cy="2205787"/>
            <a:chOff x="5570298" y="2411460"/>
            <a:chExt cx="2912760" cy="1676160"/>
          </a:xfrm>
        </p:grpSpPr>
        <p:sp>
          <p:nvSpPr>
            <p:cNvPr id="22" name="CustomShape 13"/>
            <p:cNvSpPr/>
            <p:nvPr/>
          </p:nvSpPr>
          <p:spPr>
            <a:xfrm>
              <a:off x="6602058" y="2487780"/>
              <a:ext cx="1142640" cy="380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Bag</a:t>
              </a:r>
              <a:endParaRPr/>
            </a:p>
          </p:txBody>
        </p:sp>
        <p:sp>
          <p:nvSpPr>
            <p:cNvPr id="23" name="CustomShape 14"/>
            <p:cNvSpPr/>
            <p:nvPr/>
          </p:nvSpPr>
          <p:spPr>
            <a:xfrm>
              <a:off x="5875218" y="3653100"/>
              <a:ext cx="1142640" cy="434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Apples</a:t>
              </a:r>
              <a:endParaRPr/>
            </a:p>
          </p:txBody>
        </p:sp>
        <p:sp>
          <p:nvSpPr>
            <p:cNvPr id="24" name="CustomShape 15"/>
            <p:cNvSpPr/>
            <p:nvPr/>
          </p:nvSpPr>
          <p:spPr>
            <a:xfrm>
              <a:off x="7340418" y="3641940"/>
              <a:ext cx="1142640" cy="44568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Milk</a:t>
              </a:r>
              <a:r>
                <a:rPr lang="en-GB" sz="1400" b="1" strike="noStrike" baseline="-25000">
                  <a:solidFill>
                    <a:srgbClr val="000000"/>
                  </a:solidFill>
                  <a:latin typeface="Times New Roman"/>
                </a:rPr>
                <a:t> </a:t>
              </a:r>
              <a:endParaRPr/>
            </a:p>
          </p:txBody>
        </p:sp>
        <p:sp>
          <p:nvSpPr>
            <p:cNvPr id="25" name="CustomShape 16"/>
            <p:cNvSpPr/>
            <p:nvPr/>
          </p:nvSpPr>
          <p:spPr>
            <a:xfrm>
              <a:off x="6449778" y="3325860"/>
              <a:ext cx="1447560" cy="304560"/>
            </a:xfrm>
            <a:custGeom>
              <a:avLst/>
              <a:gdLst/>
              <a:ahLst/>
              <a:cxnLst/>
              <a:rect l="0" t="0" r="r" b="b"/>
              <a:pathLst>
                <a:path w="1825" h="97">
                  <a:moveTo>
                    <a:pt x="0" y="96"/>
                  </a:moveTo>
                  <a:lnTo>
                    <a:pt x="0" y="0"/>
                  </a:lnTo>
                  <a:lnTo>
                    <a:pt x="1824" y="0"/>
                  </a:lnTo>
                  <a:lnTo>
                    <a:pt x="1824" y="96"/>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26" name="Line 17"/>
            <p:cNvSpPr/>
            <p:nvPr/>
          </p:nvSpPr>
          <p:spPr>
            <a:xfrm>
              <a:off x="7151418" y="3146580"/>
              <a:ext cx="0" cy="190440"/>
            </a:xfrm>
            <a:prstGeom prst="line">
              <a:avLst/>
            </a:prstGeom>
            <a:ln w="9360">
              <a:solidFill>
                <a:schemeClr val="tx1"/>
              </a:solidFill>
              <a:round/>
            </a:ln>
          </p:spPr>
        </p:sp>
        <p:sp>
          <p:nvSpPr>
            <p:cNvPr id="27" name="CustomShape 18"/>
            <p:cNvSpPr/>
            <p:nvPr/>
          </p:nvSpPr>
          <p:spPr>
            <a:xfrm>
              <a:off x="7035498" y="2879820"/>
              <a:ext cx="228240" cy="304560"/>
            </a:xfrm>
            <a:prstGeom prst="diamond">
              <a:avLst/>
            </a:prstGeom>
            <a:noFill/>
            <a:ln w="9360">
              <a:solidFill>
                <a:schemeClr val="tx1"/>
              </a:solidFill>
              <a:miter/>
            </a:ln>
          </p:spPr>
          <p:style>
            <a:lnRef idx="0">
              <a:scrgbClr r="0" g="0" b="0"/>
            </a:lnRef>
            <a:fillRef idx="0">
              <a:scrgbClr r="0" g="0" b="0"/>
            </a:fillRef>
            <a:effectRef idx="0">
              <a:scrgbClr r="0" g="0" b="0"/>
            </a:effectRef>
            <a:fontRef idx="minor"/>
          </p:style>
        </p:sp>
        <p:sp>
          <p:nvSpPr>
            <p:cNvPr id="28" name="CustomShape 19"/>
            <p:cNvSpPr/>
            <p:nvPr/>
          </p:nvSpPr>
          <p:spPr>
            <a:xfrm>
              <a:off x="5570298" y="2411460"/>
              <a:ext cx="85536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FF"/>
                  </a:solidFill>
                  <a:latin typeface="Times New Roman"/>
                </a:rPr>
                <a:t>Example</a:t>
              </a:r>
              <a:endParaRPr/>
            </a:p>
          </p:txBody>
        </p:sp>
      </p:grpSp>
      <p:sp>
        <p:nvSpPr>
          <p:cNvPr id="29"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17</a:t>
            </a:fld>
            <a:endParaRPr lang="en-US" dirty="0"/>
          </a:p>
        </p:txBody>
      </p:sp>
    </p:spTree>
    <p:extLst>
      <p:ext uri="{BB962C8B-B14F-4D97-AF65-F5344CB8AC3E}">
        <p14:creationId xmlns:p14="http://schemas.microsoft.com/office/powerpoint/2010/main" val="30810442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Aggregation Examples</a:t>
            </a:r>
            <a:endParaRPr lang="en-MY" dirty="0"/>
          </a:p>
        </p:txBody>
      </p:sp>
      <p:grpSp>
        <p:nvGrpSpPr>
          <p:cNvPr id="6" name="Group 5"/>
          <p:cNvGrpSpPr/>
          <p:nvPr/>
        </p:nvGrpSpPr>
        <p:grpSpPr>
          <a:xfrm>
            <a:off x="5958114" y="1754314"/>
            <a:ext cx="2042886" cy="11848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Customer</a:t>
              </a:r>
              <a:endParaRPr lang="en-MY" b="1" dirty="0">
                <a:solidFill>
                  <a:schemeClr val="tx1"/>
                </a:solidFill>
              </a:endParaRPr>
            </a:p>
          </p:txBody>
        </p:sp>
        <p:cxnSp>
          <p:nvCxnSpPr>
            <p:cNvPr id="8" name="Straight Connector 7"/>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43000" y="1752600"/>
            <a:ext cx="2209800" cy="1184828"/>
            <a:chOff x="2499816" y="3323772"/>
            <a:chExt cx="4038870" cy="2743200"/>
          </a:xfrm>
        </p:grpSpPr>
        <p:sp>
          <p:nvSpPr>
            <p:cNvPr id="10" name="Rectangle 9"/>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Restaurant</a:t>
              </a:r>
              <a:endParaRPr lang="en-MY" b="1" dirty="0">
                <a:solidFill>
                  <a:schemeClr val="tx1"/>
                </a:solidFill>
              </a:endParaRPr>
            </a:p>
          </p:txBody>
        </p:sp>
        <p:cxnSp>
          <p:nvCxnSpPr>
            <p:cNvPr id="11" name="Straight Connector 10"/>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13" idx="3"/>
            <a:endCxn id="7" idx="1"/>
          </p:cNvCxnSpPr>
          <p:nvPr/>
        </p:nvCxnSpPr>
        <p:spPr>
          <a:xfrm flipV="1">
            <a:off x="3904344" y="2346728"/>
            <a:ext cx="2053770" cy="1187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3370944" y="2249712"/>
            <a:ext cx="533400" cy="21777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5" name="Group 14"/>
          <p:cNvGrpSpPr/>
          <p:nvPr/>
        </p:nvGrpSpPr>
        <p:grpSpPr>
          <a:xfrm>
            <a:off x="5958114" y="3310972"/>
            <a:ext cx="2042886" cy="1184828"/>
            <a:chOff x="2804886" y="3323772"/>
            <a:chExt cx="3733800" cy="2743200"/>
          </a:xfrm>
        </p:grpSpPr>
        <p:sp>
          <p:nvSpPr>
            <p:cNvPr id="16" name="Rectangle 15"/>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Tyre</a:t>
              </a:r>
              <a:endParaRPr lang="en-MY" b="1" dirty="0">
                <a:solidFill>
                  <a:schemeClr val="tx1"/>
                </a:solidFill>
              </a:endParaRPr>
            </a:p>
          </p:txBody>
        </p:sp>
        <p:cxnSp>
          <p:nvCxnSpPr>
            <p:cNvPr id="17" name="Straight Connector 16"/>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143000" y="3309258"/>
            <a:ext cx="2209800" cy="1184828"/>
            <a:chOff x="2499816" y="3323772"/>
            <a:chExt cx="4038870" cy="2743200"/>
          </a:xfrm>
        </p:grpSpPr>
        <p:sp>
          <p:nvSpPr>
            <p:cNvPr id="19" name="Rectangle 18"/>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Car</a:t>
              </a:r>
              <a:endParaRPr lang="en-MY" b="1" dirty="0">
                <a:solidFill>
                  <a:schemeClr val="tx1"/>
                </a:solidFill>
              </a:endParaRPr>
            </a:p>
          </p:txBody>
        </p:sp>
        <p:cxnSp>
          <p:nvCxnSpPr>
            <p:cNvPr id="20" name="Straight Connector 19"/>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a:stCxn id="22" idx="3"/>
            <a:endCxn id="16" idx="1"/>
          </p:cNvCxnSpPr>
          <p:nvPr/>
        </p:nvCxnSpPr>
        <p:spPr>
          <a:xfrm flipV="1">
            <a:off x="3904344" y="3903386"/>
            <a:ext cx="2053770" cy="1187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Flowchart: Decision 21"/>
          <p:cNvSpPr/>
          <p:nvPr/>
        </p:nvSpPr>
        <p:spPr>
          <a:xfrm>
            <a:off x="3370944" y="3806370"/>
            <a:ext cx="533400" cy="21777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23" name="Group 22"/>
          <p:cNvGrpSpPr/>
          <p:nvPr/>
        </p:nvGrpSpPr>
        <p:grpSpPr>
          <a:xfrm>
            <a:off x="1143000" y="4758772"/>
            <a:ext cx="2209800" cy="1184828"/>
            <a:chOff x="2499816" y="3323772"/>
            <a:chExt cx="4038870" cy="2743200"/>
          </a:xfrm>
        </p:grpSpPr>
        <p:sp>
          <p:nvSpPr>
            <p:cNvPr id="24" name="Rectangle 23"/>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Motocycle</a:t>
              </a:r>
              <a:endParaRPr lang="en-MY" b="1" dirty="0">
                <a:solidFill>
                  <a:schemeClr val="tx1"/>
                </a:solidFill>
              </a:endParaRPr>
            </a:p>
          </p:txBody>
        </p:sp>
        <p:cxnSp>
          <p:nvCxnSpPr>
            <p:cNvPr id="25" name="Straight Connector 24"/>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a:stCxn id="27" idx="3"/>
            <a:endCxn id="16" idx="2"/>
          </p:cNvCxnSpPr>
          <p:nvPr/>
        </p:nvCxnSpPr>
        <p:spPr>
          <a:xfrm flipV="1">
            <a:off x="3904344" y="4495800"/>
            <a:ext cx="3075213" cy="868971"/>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370944" y="5255884"/>
            <a:ext cx="533400" cy="21777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18</a:t>
            </a:fld>
            <a:endParaRPr lang="en-US" dirty="0"/>
          </a:p>
        </p:txBody>
      </p:sp>
    </p:spTree>
    <p:extLst>
      <p:ext uri="{BB962C8B-B14F-4D97-AF65-F5344CB8AC3E}">
        <p14:creationId xmlns:p14="http://schemas.microsoft.com/office/powerpoint/2010/main" val="427315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lstStyle/>
          <a:p>
            <a:pPr algn="ctr"/>
            <a:r>
              <a:rPr lang="en-US" dirty="0"/>
              <a:t>Class Diagram Associations: Composition</a:t>
            </a:r>
            <a:endParaRPr lang="en-MY" dirty="0"/>
          </a:p>
        </p:txBody>
      </p:sp>
      <p:sp>
        <p:nvSpPr>
          <p:cNvPr id="3" name="Content Placeholder 2"/>
          <p:cNvSpPr>
            <a:spLocks noGrp="1"/>
          </p:cNvSpPr>
          <p:nvPr>
            <p:ph idx="1"/>
          </p:nvPr>
        </p:nvSpPr>
        <p:spPr>
          <a:xfrm>
            <a:off x="425669" y="1663262"/>
            <a:ext cx="8345488" cy="4525963"/>
          </a:xfrm>
        </p:spPr>
        <p:txBody>
          <a:bodyPr/>
          <a:lstStyle/>
          <a:p>
            <a:pPr algn="just"/>
            <a:r>
              <a:rPr lang="en-US" dirty="0"/>
              <a:t>Composition is a </a:t>
            </a:r>
            <a:r>
              <a:rPr lang="en-US" u="sng" dirty="0"/>
              <a:t>stronger</a:t>
            </a:r>
            <a:r>
              <a:rPr lang="en-US" dirty="0"/>
              <a:t> type of association that tells that a class BELONG TO another class.</a:t>
            </a:r>
          </a:p>
          <a:p>
            <a:pPr algn="just"/>
            <a:r>
              <a:rPr lang="en-US" dirty="0">
                <a:solidFill>
                  <a:srgbClr val="99CC00"/>
                </a:solidFill>
              </a:rPr>
              <a:t>kind of Whole-Part </a:t>
            </a:r>
            <a:r>
              <a:rPr lang="en-US" dirty="0">
                <a:solidFill>
                  <a:srgbClr val="000000"/>
                </a:solidFill>
              </a:rPr>
              <a:t>relationship</a:t>
            </a:r>
            <a:endParaRPr lang="en-MY" dirty="0"/>
          </a:p>
        </p:txBody>
      </p:sp>
      <p:grpSp>
        <p:nvGrpSpPr>
          <p:cNvPr id="7" name="Group 6"/>
          <p:cNvGrpSpPr/>
          <p:nvPr/>
        </p:nvGrpSpPr>
        <p:grpSpPr>
          <a:xfrm>
            <a:off x="5715000" y="3991341"/>
            <a:ext cx="1752600" cy="1184828"/>
            <a:chOff x="2804886" y="3323772"/>
            <a:chExt cx="3733800" cy="2743200"/>
          </a:xfrm>
        </p:grpSpPr>
        <p:sp>
          <p:nvSpPr>
            <p:cNvPr id="12" name="Rectangle 1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Kidney </a:t>
              </a:r>
              <a:endParaRPr lang="en-MY" b="1" dirty="0">
                <a:solidFill>
                  <a:schemeClr val="tx1"/>
                </a:solidFill>
              </a:endParaRPr>
            </a:p>
          </p:txBody>
        </p:sp>
        <p:cxnSp>
          <p:nvCxnSpPr>
            <p:cNvPr id="13" name="Straight Connector 12"/>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676400" y="3989627"/>
            <a:ext cx="1966686" cy="1184828"/>
            <a:chOff x="2944157" y="3323772"/>
            <a:chExt cx="3594529" cy="2743200"/>
          </a:xfrm>
        </p:grpSpPr>
        <p:sp>
          <p:nvSpPr>
            <p:cNvPr id="10" name="Rectangle 9"/>
            <p:cNvSpPr/>
            <p:nvPr/>
          </p:nvSpPr>
          <p:spPr>
            <a:xfrm>
              <a:off x="2944157" y="3323772"/>
              <a:ext cx="3594529"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Human_Body</a:t>
              </a:r>
              <a:endParaRPr lang="en-MY" b="1" dirty="0">
                <a:solidFill>
                  <a:schemeClr val="tx1"/>
                </a:solidFill>
              </a:endParaRPr>
            </a:p>
          </p:txBody>
        </p:sp>
        <p:cxnSp>
          <p:nvCxnSpPr>
            <p:cNvPr id="11" name="Straight Connector 10"/>
            <p:cNvCxnSpPr/>
            <p:nvPr/>
          </p:nvCxnSpPr>
          <p:spPr>
            <a:xfrm flipV="1">
              <a:off x="2944157" y="4191166"/>
              <a:ext cx="3594529"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endCxn id="12" idx="1"/>
          </p:cNvCxnSpPr>
          <p:nvPr/>
        </p:nvCxnSpPr>
        <p:spPr>
          <a:xfrm flipV="1">
            <a:off x="4194630" y="4583755"/>
            <a:ext cx="1520370" cy="1187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3661230" y="4486739"/>
            <a:ext cx="533400" cy="217774"/>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TextBox 14"/>
          <p:cNvSpPr txBox="1"/>
          <p:nvPr/>
        </p:nvSpPr>
        <p:spPr>
          <a:xfrm>
            <a:off x="3661230" y="4185569"/>
            <a:ext cx="2358570" cy="369332"/>
          </a:xfrm>
          <a:prstGeom prst="rect">
            <a:avLst/>
          </a:prstGeom>
          <a:noFill/>
        </p:spPr>
        <p:txBody>
          <a:bodyPr wrap="square" rtlCol="0">
            <a:spAutoFit/>
          </a:bodyPr>
          <a:lstStyle/>
          <a:p>
            <a:r>
              <a:rPr lang="en-US" b="1" dirty="0"/>
              <a:t>1                       1,2</a:t>
            </a:r>
            <a:endParaRPr lang="en-MY" b="1" dirty="0"/>
          </a:p>
        </p:txBody>
      </p:sp>
      <p:sp>
        <p:nvSpPr>
          <p:cNvPr id="16"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19</a:t>
            </a:fld>
            <a:endParaRPr lang="en-US" dirty="0"/>
          </a:p>
        </p:txBody>
      </p:sp>
    </p:spTree>
    <p:extLst>
      <p:ext uri="{BB962C8B-B14F-4D97-AF65-F5344CB8AC3E}">
        <p14:creationId xmlns:p14="http://schemas.microsoft.com/office/powerpoint/2010/main" val="385878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Learning outcome</a:t>
            </a:r>
          </a:p>
        </p:txBody>
      </p:sp>
      <p:sp>
        <p:nvSpPr>
          <p:cNvPr id="3" name="Content Placeholder 2"/>
          <p:cNvSpPr>
            <a:spLocks noGrp="1"/>
          </p:cNvSpPr>
          <p:nvPr>
            <p:ph idx="1"/>
          </p:nvPr>
        </p:nvSpPr>
        <p:spPr/>
        <p:txBody>
          <a:bodyPr/>
          <a:lstStyle/>
          <a:p>
            <a:r>
              <a:rPr lang="en-MY" dirty="0"/>
              <a:t>At the end of this lesson, you will be able to</a:t>
            </a:r>
          </a:p>
          <a:p>
            <a:pPr lvl="1"/>
            <a:r>
              <a:rPr lang="en-US" dirty="0"/>
              <a:t>Model a system using a class diagram</a:t>
            </a:r>
          </a:p>
          <a:p>
            <a:pPr lvl="1"/>
            <a:endParaRPr lang="en-MY" dirty="0"/>
          </a:p>
        </p:txBody>
      </p:sp>
      <p:sp>
        <p:nvSpPr>
          <p:cNvPr id="4" name="Slide Number Placeholder 3"/>
          <p:cNvSpPr>
            <a:spLocks noGrp="1"/>
          </p:cNvSpPr>
          <p:nvPr>
            <p:ph type="sldNum" sz="quarter" idx="10"/>
          </p:nvPr>
        </p:nvSpPr>
        <p:spPr/>
        <p:txBody>
          <a:bodyPr/>
          <a:lstStyle/>
          <a:p>
            <a:pPr>
              <a:defRPr/>
            </a:pPr>
            <a:fld id="{95F3C1AA-D916-49A3-8DB2-888982508824}" type="slidenum">
              <a:rPr lang="en-US" smtClean="0"/>
              <a:pPr>
                <a:defRPr/>
              </a:pPr>
              <a:t>2</a:t>
            </a:fld>
            <a:endParaRPr lang="en-US" dirty="0"/>
          </a:p>
        </p:txBody>
      </p:sp>
    </p:spTree>
    <p:extLst>
      <p:ext uri="{BB962C8B-B14F-4D97-AF65-F5344CB8AC3E}">
        <p14:creationId xmlns:p14="http://schemas.microsoft.com/office/powerpoint/2010/main" val="3701343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323182" y="304920"/>
            <a:ext cx="7772040" cy="9246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lstStyle/>
          <a:p>
            <a:pPr algn="ctr">
              <a:lnSpc>
                <a:spcPct val="100000"/>
              </a:lnSpc>
            </a:pPr>
            <a:r>
              <a:rPr lang="en-US" sz="3600" dirty="0"/>
              <a:t>Class Diagram Associations: </a:t>
            </a:r>
            <a:r>
              <a:rPr lang="en-GB" sz="3600" strike="noStrike" dirty="0">
                <a:solidFill>
                  <a:srgbClr val="000000"/>
                </a:solidFill>
                <a:latin typeface="+mj-lt"/>
              </a:rPr>
              <a:t>Composition</a:t>
            </a:r>
            <a:endParaRPr sz="3600" dirty="0">
              <a:latin typeface="+mj-lt"/>
            </a:endParaRPr>
          </a:p>
        </p:txBody>
      </p:sp>
      <p:grpSp>
        <p:nvGrpSpPr>
          <p:cNvPr id="3" name="Group 2"/>
          <p:cNvGrpSpPr/>
          <p:nvPr/>
        </p:nvGrpSpPr>
        <p:grpSpPr>
          <a:xfrm>
            <a:off x="614855" y="1986455"/>
            <a:ext cx="3594347" cy="3095305"/>
            <a:chOff x="913450" y="2514600"/>
            <a:chExt cx="2607840" cy="2567160"/>
          </a:xfrm>
        </p:grpSpPr>
        <p:sp>
          <p:nvSpPr>
            <p:cNvPr id="365" name="CustomShape 2"/>
            <p:cNvSpPr/>
            <p:nvPr/>
          </p:nvSpPr>
          <p:spPr>
            <a:xfrm>
              <a:off x="1640290" y="2797200"/>
              <a:ext cx="1142640" cy="380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dirty="0">
                  <a:solidFill>
                    <a:srgbClr val="000000"/>
                  </a:solidFill>
                  <a:latin typeface="Times New Roman"/>
                </a:rPr>
                <a:t>Class W</a:t>
              </a:r>
              <a:endParaRPr dirty="0"/>
            </a:p>
          </p:txBody>
        </p:sp>
        <p:sp>
          <p:nvSpPr>
            <p:cNvPr id="366" name="CustomShape 3"/>
            <p:cNvSpPr/>
            <p:nvPr/>
          </p:nvSpPr>
          <p:spPr>
            <a:xfrm>
              <a:off x="913450" y="3962520"/>
              <a:ext cx="1142640" cy="434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Class P</a:t>
              </a:r>
              <a:r>
                <a:rPr lang="en-GB" sz="1400" b="1" strike="noStrike" baseline="-25000">
                  <a:solidFill>
                    <a:srgbClr val="000000"/>
                  </a:solidFill>
                  <a:latin typeface="Times New Roman"/>
                </a:rPr>
                <a:t>1</a:t>
              </a:r>
              <a:endParaRPr/>
            </a:p>
          </p:txBody>
        </p:sp>
        <p:sp>
          <p:nvSpPr>
            <p:cNvPr id="367" name="CustomShape 4"/>
            <p:cNvSpPr/>
            <p:nvPr/>
          </p:nvSpPr>
          <p:spPr>
            <a:xfrm>
              <a:off x="2378650" y="3951360"/>
              <a:ext cx="1142640" cy="44568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Class P</a:t>
              </a:r>
              <a:r>
                <a:rPr lang="en-GB" sz="1400" b="1" strike="noStrike" baseline="-25000">
                  <a:solidFill>
                    <a:srgbClr val="000000"/>
                  </a:solidFill>
                  <a:latin typeface="Times New Roman"/>
                </a:rPr>
                <a:t>2 </a:t>
              </a:r>
              <a:endParaRPr/>
            </a:p>
          </p:txBody>
        </p:sp>
        <p:sp>
          <p:nvSpPr>
            <p:cNvPr id="368" name="CustomShape 5"/>
            <p:cNvSpPr/>
            <p:nvPr/>
          </p:nvSpPr>
          <p:spPr>
            <a:xfrm>
              <a:off x="1488010" y="3635280"/>
              <a:ext cx="1447560" cy="304560"/>
            </a:xfrm>
            <a:custGeom>
              <a:avLst/>
              <a:gdLst/>
              <a:ahLst/>
              <a:cxnLst/>
              <a:rect l="0" t="0" r="r" b="b"/>
              <a:pathLst>
                <a:path w="1825" h="97">
                  <a:moveTo>
                    <a:pt x="0" y="96"/>
                  </a:moveTo>
                  <a:lnTo>
                    <a:pt x="0" y="0"/>
                  </a:lnTo>
                  <a:lnTo>
                    <a:pt x="1824" y="0"/>
                  </a:lnTo>
                  <a:lnTo>
                    <a:pt x="1824" y="96"/>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369" name="Line 6"/>
            <p:cNvSpPr/>
            <p:nvPr/>
          </p:nvSpPr>
          <p:spPr>
            <a:xfrm>
              <a:off x="2206930" y="3468600"/>
              <a:ext cx="6480" cy="152280"/>
            </a:xfrm>
            <a:prstGeom prst="line">
              <a:avLst/>
            </a:prstGeom>
            <a:ln w="9360">
              <a:solidFill>
                <a:schemeClr val="tx1"/>
              </a:solidFill>
              <a:round/>
            </a:ln>
          </p:spPr>
        </p:sp>
        <p:sp>
          <p:nvSpPr>
            <p:cNvPr id="370" name="CustomShape 7"/>
            <p:cNvSpPr/>
            <p:nvPr/>
          </p:nvSpPr>
          <p:spPr>
            <a:xfrm>
              <a:off x="2092810" y="3176640"/>
              <a:ext cx="228240" cy="304560"/>
            </a:xfrm>
            <a:prstGeom prst="diamond">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72" name="CustomShape 9"/>
            <p:cNvSpPr/>
            <p:nvPr/>
          </p:nvSpPr>
          <p:spPr>
            <a:xfrm>
              <a:off x="1142410" y="2514600"/>
              <a:ext cx="113076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00"/>
                  </a:solidFill>
                  <a:latin typeface="Times New Roman"/>
                </a:rPr>
                <a:t>Whole Class</a:t>
              </a:r>
              <a:endParaRPr/>
            </a:p>
          </p:txBody>
        </p:sp>
        <p:sp>
          <p:nvSpPr>
            <p:cNvPr id="373" name="CustomShape 10"/>
            <p:cNvSpPr/>
            <p:nvPr/>
          </p:nvSpPr>
          <p:spPr>
            <a:xfrm>
              <a:off x="1716250" y="4778280"/>
              <a:ext cx="111996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00"/>
                  </a:solidFill>
                  <a:latin typeface="Times New Roman"/>
                </a:rPr>
                <a:t>Part Classes</a:t>
              </a:r>
              <a:endParaRPr/>
            </a:p>
          </p:txBody>
        </p:sp>
        <p:sp>
          <p:nvSpPr>
            <p:cNvPr id="374" name="CustomShape 11"/>
            <p:cNvSpPr/>
            <p:nvPr/>
          </p:nvSpPr>
          <p:spPr>
            <a:xfrm rot="16200000">
              <a:off x="2135650" y="3749760"/>
              <a:ext cx="228240" cy="1828440"/>
            </a:xfrm>
            <a:prstGeom prst="leftBrace">
              <a:avLst>
                <a:gd name="adj1" fmla="val 666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grpSp>
      <p:grpSp>
        <p:nvGrpSpPr>
          <p:cNvPr id="2" name="Group 1"/>
          <p:cNvGrpSpPr/>
          <p:nvPr/>
        </p:nvGrpSpPr>
        <p:grpSpPr>
          <a:xfrm>
            <a:off x="4997669" y="2034080"/>
            <a:ext cx="3711091" cy="2343290"/>
            <a:chOff x="6100560" y="2481530"/>
            <a:chExt cx="2608200" cy="2045880"/>
          </a:xfrm>
        </p:grpSpPr>
        <p:sp>
          <p:nvSpPr>
            <p:cNvPr id="375" name="CustomShape 12"/>
            <p:cNvSpPr/>
            <p:nvPr/>
          </p:nvSpPr>
          <p:spPr>
            <a:xfrm>
              <a:off x="6827760" y="2927570"/>
              <a:ext cx="1142640" cy="380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Automobile</a:t>
              </a:r>
              <a:endParaRPr/>
            </a:p>
          </p:txBody>
        </p:sp>
        <p:sp>
          <p:nvSpPr>
            <p:cNvPr id="376" name="CustomShape 13"/>
            <p:cNvSpPr/>
            <p:nvPr/>
          </p:nvSpPr>
          <p:spPr>
            <a:xfrm>
              <a:off x="6100560" y="4092890"/>
              <a:ext cx="1142640" cy="4345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Engine</a:t>
              </a:r>
              <a:endParaRPr/>
            </a:p>
          </p:txBody>
        </p:sp>
        <p:sp>
          <p:nvSpPr>
            <p:cNvPr id="377" name="CustomShape 14"/>
            <p:cNvSpPr/>
            <p:nvPr/>
          </p:nvSpPr>
          <p:spPr>
            <a:xfrm>
              <a:off x="7566120" y="4081730"/>
              <a:ext cx="1142640" cy="44568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400" b="1" strike="noStrike">
                  <a:solidFill>
                    <a:srgbClr val="000000"/>
                  </a:solidFill>
                  <a:latin typeface="Times New Roman"/>
                </a:rPr>
                <a:t>Transmission</a:t>
              </a:r>
              <a:r>
                <a:rPr lang="en-GB" sz="1400" b="1" strike="noStrike" baseline="-25000">
                  <a:solidFill>
                    <a:srgbClr val="000000"/>
                  </a:solidFill>
                  <a:latin typeface="Times New Roman"/>
                </a:rPr>
                <a:t> </a:t>
              </a:r>
              <a:endParaRPr/>
            </a:p>
          </p:txBody>
        </p:sp>
        <p:sp>
          <p:nvSpPr>
            <p:cNvPr id="378" name="CustomShape 15"/>
            <p:cNvSpPr/>
            <p:nvPr/>
          </p:nvSpPr>
          <p:spPr>
            <a:xfrm>
              <a:off x="6675480" y="3765650"/>
              <a:ext cx="1447560" cy="304560"/>
            </a:xfrm>
            <a:custGeom>
              <a:avLst/>
              <a:gdLst/>
              <a:ahLst/>
              <a:cxnLst/>
              <a:rect l="0" t="0" r="r" b="b"/>
              <a:pathLst>
                <a:path w="1825" h="97">
                  <a:moveTo>
                    <a:pt x="0" y="96"/>
                  </a:moveTo>
                  <a:lnTo>
                    <a:pt x="0" y="0"/>
                  </a:lnTo>
                  <a:lnTo>
                    <a:pt x="1824" y="0"/>
                  </a:lnTo>
                  <a:lnTo>
                    <a:pt x="1824" y="96"/>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379" name="Line 16"/>
            <p:cNvSpPr/>
            <p:nvPr/>
          </p:nvSpPr>
          <p:spPr>
            <a:xfrm>
              <a:off x="7376760" y="3586010"/>
              <a:ext cx="0" cy="190800"/>
            </a:xfrm>
            <a:prstGeom prst="line">
              <a:avLst/>
            </a:prstGeom>
            <a:ln w="9360">
              <a:solidFill>
                <a:schemeClr val="tx1"/>
              </a:solidFill>
              <a:round/>
            </a:ln>
          </p:spPr>
        </p:sp>
        <p:sp>
          <p:nvSpPr>
            <p:cNvPr id="380" name="CustomShape 17"/>
            <p:cNvSpPr/>
            <p:nvPr/>
          </p:nvSpPr>
          <p:spPr>
            <a:xfrm>
              <a:off x="7261200" y="3319610"/>
              <a:ext cx="228240" cy="304560"/>
            </a:xfrm>
            <a:prstGeom prst="diamond">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81" name="CustomShape 18"/>
            <p:cNvSpPr/>
            <p:nvPr/>
          </p:nvSpPr>
          <p:spPr>
            <a:xfrm>
              <a:off x="6153120" y="2481530"/>
              <a:ext cx="855360" cy="30348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400" b="1" strike="noStrike">
                  <a:solidFill>
                    <a:srgbClr val="0000FF"/>
                  </a:solidFill>
                  <a:latin typeface="Times New Roman"/>
                </a:rPr>
                <a:t>Example</a:t>
              </a:r>
              <a:endParaRPr/>
            </a:p>
          </p:txBody>
        </p:sp>
      </p:grpSp>
      <p:sp>
        <p:nvSpPr>
          <p:cNvPr id="21"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20</a:t>
            </a:fld>
            <a:endParaRPr lang="en-US" dirty="0"/>
          </a:p>
        </p:txBody>
      </p:sp>
    </p:spTree>
    <p:extLst>
      <p:ext uri="{BB962C8B-B14F-4D97-AF65-F5344CB8AC3E}">
        <p14:creationId xmlns:p14="http://schemas.microsoft.com/office/powerpoint/2010/main" val="40975478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Composition Examples</a:t>
            </a:r>
            <a:endParaRPr lang="en-MY" dirty="0"/>
          </a:p>
        </p:txBody>
      </p:sp>
      <p:grpSp>
        <p:nvGrpSpPr>
          <p:cNvPr id="15" name="Group 14"/>
          <p:cNvGrpSpPr/>
          <p:nvPr/>
        </p:nvGrpSpPr>
        <p:grpSpPr>
          <a:xfrm>
            <a:off x="1295400" y="1754314"/>
            <a:ext cx="2042886" cy="1184828"/>
            <a:chOff x="2804886" y="3323772"/>
            <a:chExt cx="3733800" cy="2743200"/>
          </a:xfrm>
        </p:grpSpPr>
        <p:sp>
          <p:nvSpPr>
            <p:cNvPr id="16" name="Rectangle 15"/>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Book</a:t>
              </a:r>
              <a:endParaRPr lang="en-MY" b="1" dirty="0">
                <a:solidFill>
                  <a:schemeClr val="tx1"/>
                </a:solidFill>
              </a:endParaRPr>
            </a:p>
          </p:txBody>
        </p:sp>
        <p:cxnSp>
          <p:nvCxnSpPr>
            <p:cNvPr id="17" name="Straight Connector 16"/>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410200" y="1752600"/>
            <a:ext cx="2209800" cy="1184828"/>
            <a:chOff x="2499816" y="3323772"/>
            <a:chExt cx="4038870" cy="2743200"/>
          </a:xfrm>
        </p:grpSpPr>
        <p:sp>
          <p:nvSpPr>
            <p:cNvPr id="19" name="Rectangle 18"/>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Page</a:t>
              </a:r>
              <a:endParaRPr lang="en-MY" b="1" dirty="0">
                <a:solidFill>
                  <a:schemeClr val="tx1"/>
                </a:solidFill>
              </a:endParaRPr>
            </a:p>
          </p:txBody>
        </p:sp>
        <p:cxnSp>
          <p:nvCxnSpPr>
            <p:cNvPr id="20" name="Straight Connector 19"/>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410200" y="3172296"/>
            <a:ext cx="2209800" cy="1184828"/>
            <a:chOff x="2499816" y="3323772"/>
            <a:chExt cx="4038870" cy="2743200"/>
          </a:xfrm>
        </p:grpSpPr>
        <p:sp>
          <p:nvSpPr>
            <p:cNvPr id="24" name="Rectangle 23"/>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Glossary</a:t>
              </a:r>
              <a:endParaRPr lang="en-MY" b="1" dirty="0">
                <a:solidFill>
                  <a:schemeClr val="tx1"/>
                </a:solidFill>
              </a:endParaRPr>
            </a:p>
          </p:txBody>
        </p:sp>
        <p:cxnSp>
          <p:nvCxnSpPr>
            <p:cNvPr id="25" name="Straight Connector 24"/>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stCxn id="29" idx="3"/>
            <a:endCxn id="19" idx="1"/>
          </p:cNvCxnSpPr>
          <p:nvPr/>
        </p:nvCxnSpPr>
        <p:spPr>
          <a:xfrm flipV="1">
            <a:off x="3902530" y="2345014"/>
            <a:ext cx="1507670" cy="27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369130" y="2238828"/>
            <a:ext cx="533400" cy="217774"/>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31" name="Straight Connector 30"/>
          <p:cNvCxnSpPr>
            <a:stCxn id="32" idx="3"/>
          </p:cNvCxnSpPr>
          <p:nvPr/>
        </p:nvCxnSpPr>
        <p:spPr>
          <a:xfrm rot="16200000" flipH="1">
            <a:off x="3612927" y="2148796"/>
            <a:ext cx="485785" cy="3108762"/>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rot="5400000">
            <a:off x="2034738" y="3043891"/>
            <a:ext cx="533400" cy="299387"/>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7" name="Group 36"/>
          <p:cNvGrpSpPr/>
          <p:nvPr/>
        </p:nvGrpSpPr>
        <p:grpSpPr>
          <a:xfrm>
            <a:off x="1302654" y="4791430"/>
            <a:ext cx="2042886" cy="1184828"/>
            <a:chOff x="2804886" y="3323772"/>
            <a:chExt cx="3733800" cy="2743200"/>
          </a:xfrm>
        </p:grpSpPr>
        <p:sp>
          <p:nvSpPr>
            <p:cNvPr id="38" name="Rectangle 37"/>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Human</a:t>
              </a:r>
              <a:endParaRPr lang="en-MY" b="1" dirty="0">
                <a:solidFill>
                  <a:schemeClr val="tx1"/>
                </a:solidFill>
              </a:endParaRPr>
            </a:p>
          </p:txBody>
        </p:sp>
        <p:cxnSp>
          <p:nvCxnSpPr>
            <p:cNvPr id="39" name="Straight Connector 38"/>
            <p:cNvCxnSpPr/>
            <p:nvPr/>
          </p:nvCxnSpPr>
          <p:spPr>
            <a:xfrm>
              <a:off x="2804886" y="4191165"/>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417454" y="4789716"/>
            <a:ext cx="2209800" cy="1184828"/>
            <a:chOff x="2499816" y="3323772"/>
            <a:chExt cx="4038870" cy="2743200"/>
          </a:xfrm>
        </p:grpSpPr>
        <p:sp>
          <p:nvSpPr>
            <p:cNvPr id="41" name="Rectangle 40"/>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Thumb_Print</a:t>
              </a:r>
              <a:endParaRPr lang="en-MY" b="1" dirty="0">
                <a:solidFill>
                  <a:schemeClr val="tx1"/>
                </a:solidFill>
              </a:endParaRPr>
            </a:p>
          </p:txBody>
        </p:sp>
        <p:cxnSp>
          <p:nvCxnSpPr>
            <p:cNvPr id="42" name="Straight Connector 41"/>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a:stCxn id="44" idx="3"/>
            <a:endCxn id="41" idx="1"/>
          </p:cNvCxnSpPr>
          <p:nvPr/>
        </p:nvCxnSpPr>
        <p:spPr>
          <a:xfrm flipV="1">
            <a:off x="3909784" y="5382130"/>
            <a:ext cx="1507670" cy="27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3376384" y="5275944"/>
            <a:ext cx="533400" cy="217774"/>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21</a:t>
            </a:fld>
            <a:endParaRPr lang="en-US" dirty="0"/>
          </a:p>
        </p:txBody>
      </p:sp>
    </p:spTree>
    <p:extLst>
      <p:ext uri="{BB962C8B-B14F-4D97-AF65-F5344CB8AC3E}">
        <p14:creationId xmlns:p14="http://schemas.microsoft.com/office/powerpoint/2010/main" val="367666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126123" y="280012"/>
            <a:ext cx="8229240" cy="1006200"/>
          </a:xfrm>
          <a:prstGeom prst="rect">
            <a:avLst/>
          </a:prstGeom>
          <a:noFill/>
          <a:ln>
            <a:noFill/>
          </a:ln>
        </p:spPr>
        <p:txBody>
          <a:bodyPr anchor="ctr"/>
          <a:lstStyle/>
          <a:p>
            <a:pPr algn="ctr">
              <a:lnSpc>
                <a:spcPct val="100000"/>
              </a:lnSpc>
            </a:pPr>
            <a:r>
              <a:rPr lang="en-GB" sz="3600" strike="noStrike" dirty="0">
                <a:solidFill>
                  <a:srgbClr val="000000"/>
                </a:solidFill>
                <a:latin typeface="Arial"/>
              </a:rPr>
              <a:t>
Aggregation vs. Composition
</a:t>
            </a:r>
            <a:endParaRPr sz="3600" dirty="0"/>
          </a:p>
        </p:txBody>
      </p:sp>
      <p:sp>
        <p:nvSpPr>
          <p:cNvPr id="404" name="CustomShape 2"/>
          <p:cNvSpPr/>
          <p:nvPr/>
        </p:nvSpPr>
        <p:spPr>
          <a:xfrm>
            <a:off x="331075" y="1666129"/>
            <a:ext cx="8387256" cy="474639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914400" lvl="1" indent="-457200">
              <a:lnSpc>
                <a:spcPct val="100000"/>
              </a:lnSpc>
              <a:buFont typeface="Arial" panose="020B0604020202020204" pitchFamily="34" charset="0"/>
              <a:buChar char="•"/>
            </a:pPr>
            <a:r>
              <a:rPr lang="en-GB" sz="2400" b="1" strike="noStrike" dirty="0">
                <a:solidFill>
                  <a:srgbClr val="000000"/>
                </a:solidFill>
              </a:rPr>
              <a:t>Composition</a:t>
            </a:r>
            <a:r>
              <a:rPr lang="en-GB" sz="2400" strike="noStrike" dirty="0">
                <a:solidFill>
                  <a:srgbClr val="000000"/>
                </a:solidFill>
              </a:rPr>
              <a:t> is really a strong form of </a:t>
            </a:r>
            <a:r>
              <a:rPr lang="en-GB" sz="2400" b="1" strike="noStrike" dirty="0">
                <a:solidFill>
                  <a:srgbClr val="000000"/>
                </a:solidFill>
              </a:rPr>
              <a:t>aggregation</a:t>
            </a:r>
            <a:r>
              <a:rPr lang="en-GB" sz="2400" strike="noStrike" dirty="0">
                <a:solidFill>
                  <a:srgbClr val="000000"/>
                </a:solidFill>
              </a:rPr>
              <a:t> </a:t>
            </a:r>
            <a:endParaRPr sz="2400" dirty="0"/>
          </a:p>
          <a:p>
            <a:pPr marL="1371600" lvl="2" indent="-457200">
              <a:lnSpc>
                <a:spcPct val="100000"/>
              </a:lnSpc>
              <a:buFont typeface="Wingdings" panose="05000000000000000000" pitchFamily="2" charset="2"/>
              <a:buChar char="Ø"/>
            </a:pPr>
            <a:r>
              <a:rPr lang="en-GB" sz="2400" strike="noStrike" dirty="0">
                <a:solidFill>
                  <a:srgbClr val="000000"/>
                </a:solidFill>
              </a:rPr>
              <a:t>components have only one owner </a:t>
            </a:r>
            <a:endParaRPr sz="2400" dirty="0"/>
          </a:p>
          <a:p>
            <a:pPr marL="1371600" lvl="2" indent="-457200">
              <a:lnSpc>
                <a:spcPct val="100000"/>
              </a:lnSpc>
              <a:buFont typeface="Wingdings" panose="05000000000000000000" pitchFamily="2" charset="2"/>
              <a:buChar char="Ø"/>
            </a:pPr>
            <a:r>
              <a:rPr lang="en-GB" sz="2400" strike="noStrike" dirty="0">
                <a:solidFill>
                  <a:srgbClr val="000000"/>
                </a:solidFill>
              </a:rPr>
              <a:t>components cannot exist independent of their owner </a:t>
            </a:r>
            <a:endParaRPr sz="2400" dirty="0"/>
          </a:p>
          <a:p>
            <a:pPr marL="1371600" lvl="2" indent="-457200">
              <a:lnSpc>
                <a:spcPct val="100000"/>
              </a:lnSpc>
              <a:buFont typeface="Wingdings" panose="05000000000000000000" pitchFamily="2" charset="2"/>
              <a:buChar char="Ø"/>
            </a:pPr>
            <a:r>
              <a:rPr lang="en-GB" sz="2400" strike="noStrike" dirty="0">
                <a:solidFill>
                  <a:srgbClr val="000000"/>
                </a:solidFill>
              </a:rPr>
              <a:t>components live or die with their owner </a:t>
            </a:r>
            <a:endParaRPr sz="2400" dirty="0"/>
          </a:p>
          <a:p>
            <a:pPr marL="1371600" lvl="2" indent="-457200">
              <a:buFont typeface="Wingdings" panose="05000000000000000000" pitchFamily="2" charset="2"/>
              <a:buChar char="Ø"/>
            </a:pPr>
            <a:r>
              <a:rPr lang="en-GB" sz="2400" strike="noStrike" dirty="0">
                <a:solidFill>
                  <a:srgbClr val="000000"/>
                </a:solidFill>
              </a:rPr>
              <a:t>e.g. Each car has an engine that can not be shared with other cars.</a:t>
            </a:r>
            <a:endParaRPr sz="2400" dirty="0"/>
          </a:p>
          <a:p>
            <a:pPr marL="457200" indent="-457200">
              <a:lnSpc>
                <a:spcPct val="100000"/>
              </a:lnSpc>
              <a:buFont typeface="Arial" panose="020B0604020202020204" pitchFamily="34" charset="0"/>
              <a:buChar char="•"/>
            </a:pPr>
            <a:endParaRPr sz="2400" dirty="0"/>
          </a:p>
          <a:p>
            <a:pPr marL="914400" lvl="1" indent="-457200">
              <a:lnSpc>
                <a:spcPct val="100000"/>
              </a:lnSpc>
              <a:buFont typeface="Arial" panose="020B0604020202020204" pitchFamily="34" charset="0"/>
              <a:buChar char="•"/>
            </a:pPr>
            <a:r>
              <a:rPr lang="en-GB" sz="2400" b="1" strike="noStrike" dirty="0">
                <a:solidFill>
                  <a:srgbClr val="000000"/>
                </a:solidFill>
              </a:rPr>
              <a:t>Aggregations</a:t>
            </a:r>
            <a:r>
              <a:rPr lang="en-GB" sz="2400" strike="noStrike" dirty="0">
                <a:solidFill>
                  <a:srgbClr val="000000"/>
                </a:solidFill>
              </a:rPr>
              <a:t> may form "part of" the aggregate, but may not be essential to it. They may also exist independent of the aggregate. </a:t>
            </a:r>
            <a:endParaRPr sz="2400" dirty="0"/>
          </a:p>
          <a:p>
            <a:pPr marL="1371600" lvl="2" indent="-457200">
              <a:buFont typeface="Wingdings" panose="05000000000000000000" pitchFamily="2" charset="2"/>
              <a:buChar char="Ø"/>
            </a:pPr>
            <a:r>
              <a:rPr lang="en-GB" sz="2400" strike="noStrike" dirty="0">
                <a:solidFill>
                  <a:srgbClr val="000000"/>
                </a:solidFill>
              </a:rPr>
              <a:t>  e.g. Apples may exist independent of the bag.</a:t>
            </a:r>
            <a:endParaRPr sz="2400" dirty="0"/>
          </a:p>
          <a:p>
            <a:pPr marL="457200" indent="-457200">
              <a:lnSpc>
                <a:spcPct val="100000"/>
              </a:lnSpc>
              <a:buFont typeface="Arial" panose="020B0604020202020204" pitchFamily="34" charset="0"/>
              <a:buChar char="•"/>
            </a:pPr>
            <a:endParaRPr sz="2400" dirty="0"/>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22</a:t>
            </a:fld>
            <a:endParaRPr lang="en-US" dirty="0"/>
          </a:p>
        </p:txBody>
      </p:sp>
    </p:spTree>
    <p:extLst>
      <p:ext uri="{BB962C8B-B14F-4D97-AF65-F5344CB8AC3E}">
        <p14:creationId xmlns:p14="http://schemas.microsoft.com/office/powerpoint/2010/main" val="8230438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2"/>
          <p:cNvSpPr/>
          <p:nvPr/>
        </p:nvSpPr>
        <p:spPr>
          <a:xfrm>
            <a:off x="2044800" y="1739880"/>
            <a:ext cx="1752120" cy="45684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34" name="Line 3"/>
          <p:cNvSpPr/>
          <p:nvPr/>
        </p:nvSpPr>
        <p:spPr>
          <a:xfrm>
            <a:off x="2044440" y="3263760"/>
            <a:ext cx="1752840" cy="0"/>
          </a:xfrm>
          <a:prstGeom prst="line">
            <a:avLst/>
          </a:prstGeom>
          <a:ln w="12600">
            <a:solidFill>
              <a:schemeClr val="tx1"/>
            </a:solidFill>
            <a:round/>
          </a:ln>
        </p:spPr>
      </p:sp>
      <p:sp>
        <p:nvSpPr>
          <p:cNvPr id="235" name="Line 4"/>
          <p:cNvSpPr/>
          <p:nvPr/>
        </p:nvSpPr>
        <p:spPr>
          <a:xfrm>
            <a:off x="2044440" y="3263760"/>
            <a:ext cx="12960" cy="685800"/>
          </a:xfrm>
          <a:prstGeom prst="line">
            <a:avLst/>
          </a:prstGeom>
          <a:ln w="12600">
            <a:solidFill>
              <a:schemeClr val="tx1"/>
            </a:solidFill>
            <a:round/>
          </a:ln>
        </p:spPr>
      </p:sp>
      <p:sp>
        <p:nvSpPr>
          <p:cNvPr id="236" name="CustomShape 5"/>
          <p:cNvSpPr/>
          <p:nvPr/>
        </p:nvSpPr>
        <p:spPr>
          <a:xfrm>
            <a:off x="1434960" y="3949560"/>
            <a:ext cx="1371240" cy="53316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37" name="CustomShape 6"/>
          <p:cNvSpPr/>
          <p:nvPr/>
        </p:nvSpPr>
        <p:spPr>
          <a:xfrm>
            <a:off x="3124080" y="3936960"/>
            <a:ext cx="1523520" cy="533160"/>
          </a:xfrm>
          <a:prstGeom prst="rect">
            <a:avLst/>
          </a:prstGeom>
          <a:no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2400" strike="noStrike">
                <a:solidFill>
                  <a:srgbClr val="000000"/>
                </a:solidFill>
                <a:latin typeface="Times New Roman"/>
              </a:rPr>
              <a:t>Subtype2</a:t>
            </a:r>
            <a:endParaRPr/>
          </a:p>
        </p:txBody>
      </p:sp>
      <p:sp>
        <p:nvSpPr>
          <p:cNvPr id="238" name="CustomShape 7"/>
          <p:cNvSpPr/>
          <p:nvPr/>
        </p:nvSpPr>
        <p:spPr>
          <a:xfrm>
            <a:off x="2197080" y="1727280"/>
            <a:ext cx="1752120" cy="456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400" strike="noStrike">
                <a:solidFill>
                  <a:srgbClr val="000000"/>
                </a:solidFill>
                <a:latin typeface="Times New Roman"/>
              </a:rPr>
              <a:t>Supertype</a:t>
            </a:r>
            <a:endParaRPr/>
          </a:p>
        </p:txBody>
      </p:sp>
      <p:sp>
        <p:nvSpPr>
          <p:cNvPr id="239" name="CustomShape 8"/>
          <p:cNvSpPr/>
          <p:nvPr/>
        </p:nvSpPr>
        <p:spPr>
          <a:xfrm>
            <a:off x="1434960" y="3949560"/>
            <a:ext cx="1371240" cy="456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400" strike="noStrike">
                <a:solidFill>
                  <a:srgbClr val="000000"/>
                </a:solidFill>
                <a:latin typeface="Times New Roman"/>
              </a:rPr>
              <a:t>Subtype1</a:t>
            </a:r>
            <a:endParaRPr/>
          </a:p>
        </p:txBody>
      </p:sp>
      <p:sp>
        <p:nvSpPr>
          <p:cNvPr id="240" name="CustomShape 9"/>
          <p:cNvSpPr/>
          <p:nvPr/>
        </p:nvSpPr>
        <p:spPr>
          <a:xfrm>
            <a:off x="851338" y="268013"/>
            <a:ext cx="7201862" cy="1150883"/>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trike="noStrike" dirty="0">
                <a:solidFill>
                  <a:srgbClr val="000000"/>
                </a:solidFill>
                <a:latin typeface="+mj-lt"/>
              </a:rPr>
              <a:t> </a:t>
            </a:r>
            <a:r>
              <a:rPr lang="en-GB" sz="3600" dirty="0">
                <a:solidFill>
                  <a:srgbClr val="000000"/>
                </a:solidFill>
                <a:latin typeface="+mj-lt"/>
              </a:rPr>
              <a:t>OO Relationships: </a:t>
            </a:r>
          </a:p>
          <a:p>
            <a:pPr algn="ctr">
              <a:lnSpc>
                <a:spcPct val="100000"/>
              </a:lnSpc>
            </a:pPr>
            <a:r>
              <a:rPr lang="en-GB" sz="3600" strike="noStrike" dirty="0">
                <a:solidFill>
                  <a:srgbClr val="000000"/>
                </a:solidFill>
                <a:latin typeface="+mj-lt"/>
              </a:rPr>
              <a:t>Generalization</a:t>
            </a:r>
            <a:endParaRPr sz="3600" dirty="0">
              <a:latin typeface="+mj-lt"/>
            </a:endParaRPr>
          </a:p>
        </p:txBody>
      </p:sp>
      <p:sp>
        <p:nvSpPr>
          <p:cNvPr id="241" name="CustomShape 10"/>
          <p:cNvSpPr/>
          <p:nvPr/>
        </p:nvSpPr>
        <p:spPr>
          <a:xfrm>
            <a:off x="304920" y="4724280"/>
            <a:ext cx="4495680" cy="174204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en-GB" sz="2000" strike="noStrike" dirty="0">
                <a:solidFill>
                  <a:srgbClr val="000000"/>
                </a:solidFill>
              </a:rPr>
              <a:t>Generalization expresses a parent/child relationship among related classes.  </a:t>
            </a:r>
            <a:endParaRPr dirty="0"/>
          </a:p>
          <a:p>
            <a:pPr marL="342900" indent="-342900">
              <a:lnSpc>
                <a:spcPct val="100000"/>
              </a:lnSpc>
              <a:buFont typeface="Arial" panose="020B0604020202020204" pitchFamily="34" charset="0"/>
              <a:buChar char="•"/>
            </a:pPr>
            <a:r>
              <a:rPr lang="en-GB" sz="2000" strike="noStrike" dirty="0">
                <a:solidFill>
                  <a:srgbClr val="000000"/>
                </a:solidFill>
              </a:rPr>
              <a:t>Used for abstracting details in several layers</a:t>
            </a:r>
            <a:endParaRPr dirty="0"/>
          </a:p>
        </p:txBody>
      </p:sp>
      <p:sp>
        <p:nvSpPr>
          <p:cNvPr id="243" name="CustomShape 12"/>
          <p:cNvSpPr/>
          <p:nvPr/>
        </p:nvSpPr>
        <p:spPr>
          <a:xfrm>
            <a:off x="6083280" y="1752480"/>
            <a:ext cx="1536480" cy="380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44" name="Line 13"/>
          <p:cNvSpPr/>
          <p:nvPr/>
        </p:nvSpPr>
        <p:spPr>
          <a:xfrm>
            <a:off x="6895800" y="2501640"/>
            <a:ext cx="0" cy="304920"/>
          </a:xfrm>
          <a:prstGeom prst="line">
            <a:avLst/>
          </a:prstGeom>
          <a:ln w="12600">
            <a:solidFill>
              <a:schemeClr val="tx1"/>
            </a:solidFill>
            <a:round/>
          </a:ln>
        </p:spPr>
      </p:sp>
      <p:sp>
        <p:nvSpPr>
          <p:cNvPr id="245" name="Line 14"/>
          <p:cNvSpPr/>
          <p:nvPr/>
        </p:nvSpPr>
        <p:spPr>
          <a:xfrm>
            <a:off x="5790960" y="2819160"/>
            <a:ext cx="2057400" cy="0"/>
          </a:xfrm>
          <a:prstGeom prst="line">
            <a:avLst/>
          </a:prstGeom>
          <a:ln w="12600">
            <a:solidFill>
              <a:schemeClr val="tx1"/>
            </a:solidFill>
            <a:round/>
          </a:ln>
        </p:spPr>
      </p:sp>
      <p:sp>
        <p:nvSpPr>
          <p:cNvPr id="246" name="CustomShape 15"/>
          <p:cNvSpPr/>
          <p:nvPr/>
        </p:nvSpPr>
        <p:spPr>
          <a:xfrm>
            <a:off x="5130720" y="3301920"/>
            <a:ext cx="1447560" cy="507600"/>
          </a:xfrm>
          <a:prstGeom prst="rect">
            <a:avLst/>
          </a:prstGeom>
          <a:no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600" strike="noStrike">
                <a:solidFill>
                  <a:srgbClr val="000000"/>
                </a:solidFill>
                <a:latin typeface="Times New Roman"/>
              </a:rPr>
              <a:t>Regular </a:t>
            </a:r>
            <a:endParaRPr/>
          </a:p>
          <a:p>
            <a:pPr algn="ctr">
              <a:lnSpc>
                <a:spcPct val="100000"/>
              </a:lnSpc>
            </a:pPr>
            <a:r>
              <a:rPr lang="en-GB" sz="1600" strike="noStrike">
                <a:solidFill>
                  <a:srgbClr val="000000"/>
                </a:solidFill>
                <a:latin typeface="Times New Roman"/>
              </a:rPr>
              <a:t>Customer</a:t>
            </a:r>
            <a:endParaRPr/>
          </a:p>
        </p:txBody>
      </p:sp>
      <p:sp>
        <p:nvSpPr>
          <p:cNvPr id="247" name="CustomShape 16"/>
          <p:cNvSpPr/>
          <p:nvPr/>
        </p:nvSpPr>
        <p:spPr>
          <a:xfrm>
            <a:off x="7162920" y="3314880"/>
            <a:ext cx="1523520" cy="495000"/>
          </a:xfrm>
          <a:prstGeom prst="rect">
            <a:avLst/>
          </a:prstGeom>
          <a:no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600" strike="noStrike">
                <a:solidFill>
                  <a:srgbClr val="000000"/>
                </a:solidFill>
                <a:latin typeface="Times New Roman"/>
              </a:rPr>
              <a:t>Loyalty</a:t>
            </a:r>
            <a:endParaRPr/>
          </a:p>
          <a:p>
            <a:pPr algn="ctr">
              <a:lnSpc>
                <a:spcPct val="100000"/>
              </a:lnSpc>
            </a:pPr>
            <a:r>
              <a:rPr lang="en-GB" sz="1600" strike="noStrike">
                <a:solidFill>
                  <a:srgbClr val="000000"/>
                </a:solidFill>
                <a:latin typeface="Times New Roman"/>
              </a:rPr>
              <a:t> Customer</a:t>
            </a:r>
            <a:endParaRPr/>
          </a:p>
        </p:txBody>
      </p:sp>
      <p:sp>
        <p:nvSpPr>
          <p:cNvPr id="248" name="CustomShape 17"/>
          <p:cNvSpPr/>
          <p:nvPr/>
        </p:nvSpPr>
        <p:spPr>
          <a:xfrm>
            <a:off x="6235560" y="1752480"/>
            <a:ext cx="1752120" cy="3952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strike="noStrike">
                <a:solidFill>
                  <a:srgbClr val="000000"/>
                </a:solidFill>
                <a:latin typeface="Times New Roman"/>
              </a:rPr>
              <a:t>Customer</a:t>
            </a:r>
            <a:endParaRPr/>
          </a:p>
        </p:txBody>
      </p:sp>
      <p:sp>
        <p:nvSpPr>
          <p:cNvPr id="249" name="CustomShape 18"/>
          <p:cNvSpPr/>
          <p:nvPr/>
        </p:nvSpPr>
        <p:spPr>
          <a:xfrm>
            <a:off x="4800600" y="1739880"/>
            <a:ext cx="1142640" cy="3337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600" strike="noStrike">
                <a:solidFill>
                  <a:srgbClr val="000000"/>
                </a:solidFill>
                <a:latin typeface="Times New Roman"/>
              </a:rPr>
              <a:t>  Example:</a:t>
            </a:r>
            <a:endParaRPr/>
          </a:p>
        </p:txBody>
      </p:sp>
      <p:sp>
        <p:nvSpPr>
          <p:cNvPr id="250" name="Line 19"/>
          <p:cNvSpPr/>
          <p:nvPr/>
        </p:nvSpPr>
        <p:spPr>
          <a:xfrm>
            <a:off x="3809880" y="3263760"/>
            <a:ext cx="0" cy="685800"/>
          </a:xfrm>
          <a:prstGeom prst="line">
            <a:avLst/>
          </a:prstGeom>
          <a:ln w="12600">
            <a:solidFill>
              <a:schemeClr val="tx1"/>
            </a:solidFill>
            <a:round/>
          </a:ln>
        </p:spPr>
      </p:sp>
      <p:sp>
        <p:nvSpPr>
          <p:cNvPr id="251" name="Line 20"/>
          <p:cNvSpPr/>
          <p:nvPr/>
        </p:nvSpPr>
        <p:spPr>
          <a:xfrm>
            <a:off x="5790960" y="2819160"/>
            <a:ext cx="0" cy="457200"/>
          </a:xfrm>
          <a:prstGeom prst="line">
            <a:avLst/>
          </a:prstGeom>
          <a:ln w="9360">
            <a:solidFill>
              <a:schemeClr val="tx1"/>
            </a:solidFill>
            <a:miter/>
          </a:ln>
        </p:spPr>
      </p:sp>
      <p:sp>
        <p:nvSpPr>
          <p:cNvPr id="252" name="Line 21"/>
          <p:cNvSpPr/>
          <p:nvPr/>
        </p:nvSpPr>
        <p:spPr>
          <a:xfrm>
            <a:off x="7848360" y="2819160"/>
            <a:ext cx="0" cy="533520"/>
          </a:xfrm>
          <a:prstGeom prst="line">
            <a:avLst/>
          </a:prstGeom>
          <a:ln w="9360">
            <a:solidFill>
              <a:schemeClr val="tx1"/>
            </a:solidFill>
            <a:miter/>
          </a:ln>
        </p:spPr>
      </p:sp>
      <p:sp>
        <p:nvSpPr>
          <p:cNvPr id="253" name="Line 22"/>
          <p:cNvSpPr/>
          <p:nvPr/>
        </p:nvSpPr>
        <p:spPr>
          <a:xfrm flipV="1">
            <a:off x="2819160" y="2666880"/>
            <a:ext cx="0" cy="609480"/>
          </a:xfrm>
          <a:prstGeom prst="line">
            <a:avLst/>
          </a:prstGeom>
          <a:ln w="9360">
            <a:solidFill>
              <a:schemeClr val="tx1"/>
            </a:solidFill>
            <a:miter/>
          </a:ln>
        </p:spPr>
      </p:sp>
      <p:sp>
        <p:nvSpPr>
          <p:cNvPr id="254" name="CustomShape 23"/>
          <p:cNvSpPr/>
          <p:nvPr/>
        </p:nvSpPr>
        <p:spPr>
          <a:xfrm>
            <a:off x="6172200" y="4343400"/>
            <a:ext cx="1536480" cy="380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55" name="CustomShape 24"/>
          <p:cNvSpPr/>
          <p:nvPr/>
        </p:nvSpPr>
        <p:spPr>
          <a:xfrm>
            <a:off x="5219640" y="5892840"/>
            <a:ext cx="1447560" cy="507600"/>
          </a:xfrm>
          <a:prstGeom prst="rect">
            <a:avLst/>
          </a:prstGeom>
          <a:no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600" strike="noStrike">
                <a:solidFill>
                  <a:srgbClr val="000000"/>
                </a:solidFill>
                <a:latin typeface="Times New Roman"/>
              </a:rPr>
              <a:t>Regular </a:t>
            </a:r>
            <a:endParaRPr/>
          </a:p>
          <a:p>
            <a:pPr algn="ctr">
              <a:lnSpc>
                <a:spcPct val="100000"/>
              </a:lnSpc>
            </a:pPr>
            <a:r>
              <a:rPr lang="en-GB" sz="1600" strike="noStrike">
                <a:solidFill>
                  <a:srgbClr val="000000"/>
                </a:solidFill>
                <a:latin typeface="Times New Roman"/>
              </a:rPr>
              <a:t>Customer</a:t>
            </a:r>
            <a:endParaRPr/>
          </a:p>
        </p:txBody>
      </p:sp>
      <p:sp>
        <p:nvSpPr>
          <p:cNvPr id="256" name="CustomShape 25"/>
          <p:cNvSpPr/>
          <p:nvPr/>
        </p:nvSpPr>
        <p:spPr>
          <a:xfrm>
            <a:off x="7251840" y="5905440"/>
            <a:ext cx="1523520" cy="495000"/>
          </a:xfrm>
          <a:prstGeom prst="rect">
            <a:avLst/>
          </a:prstGeom>
          <a:no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GB" sz="1600" strike="noStrike">
                <a:solidFill>
                  <a:srgbClr val="000000"/>
                </a:solidFill>
                <a:latin typeface="Times New Roman"/>
              </a:rPr>
              <a:t>Loyalty</a:t>
            </a:r>
            <a:endParaRPr/>
          </a:p>
          <a:p>
            <a:pPr algn="ctr">
              <a:lnSpc>
                <a:spcPct val="100000"/>
              </a:lnSpc>
            </a:pPr>
            <a:r>
              <a:rPr lang="en-GB" sz="1600" strike="noStrike">
                <a:solidFill>
                  <a:srgbClr val="000000"/>
                </a:solidFill>
                <a:latin typeface="Times New Roman"/>
              </a:rPr>
              <a:t> Customer</a:t>
            </a:r>
            <a:endParaRPr/>
          </a:p>
        </p:txBody>
      </p:sp>
      <p:sp>
        <p:nvSpPr>
          <p:cNvPr id="257" name="CustomShape 26"/>
          <p:cNvSpPr/>
          <p:nvPr/>
        </p:nvSpPr>
        <p:spPr>
          <a:xfrm>
            <a:off x="6324480" y="4343400"/>
            <a:ext cx="1752120" cy="3952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strike="noStrike">
                <a:solidFill>
                  <a:srgbClr val="000000"/>
                </a:solidFill>
                <a:latin typeface="Times New Roman"/>
              </a:rPr>
              <a:t>Customer</a:t>
            </a:r>
            <a:endParaRPr/>
          </a:p>
        </p:txBody>
      </p:sp>
      <p:sp>
        <p:nvSpPr>
          <p:cNvPr id="258" name="CustomShape 27"/>
          <p:cNvSpPr/>
          <p:nvPr/>
        </p:nvSpPr>
        <p:spPr>
          <a:xfrm>
            <a:off x="4889520" y="4330800"/>
            <a:ext cx="1142640" cy="3337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600" strike="noStrike">
                <a:solidFill>
                  <a:srgbClr val="000000"/>
                </a:solidFill>
                <a:latin typeface="Times New Roman"/>
              </a:rPr>
              <a:t>  or:</a:t>
            </a:r>
            <a:endParaRPr/>
          </a:p>
        </p:txBody>
      </p:sp>
      <p:sp>
        <p:nvSpPr>
          <p:cNvPr id="259" name="Line 28"/>
          <p:cNvSpPr/>
          <p:nvPr/>
        </p:nvSpPr>
        <p:spPr>
          <a:xfrm flipV="1">
            <a:off x="5905440" y="4952880"/>
            <a:ext cx="609480" cy="914400"/>
          </a:xfrm>
          <a:prstGeom prst="line">
            <a:avLst/>
          </a:prstGeom>
          <a:ln w="9360">
            <a:solidFill>
              <a:schemeClr val="tx1"/>
            </a:solidFill>
            <a:miter/>
          </a:ln>
        </p:spPr>
      </p:sp>
      <p:sp>
        <p:nvSpPr>
          <p:cNvPr id="260" name="Line 29"/>
          <p:cNvSpPr/>
          <p:nvPr/>
        </p:nvSpPr>
        <p:spPr>
          <a:xfrm>
            <a:off x="6400800" y="4876560"/>
            <a:ext cx="228600" cy="152640"/>
          </a:xfrm>
          <a:prstGeom prst="line">
            <a:avLst/>
          </a:prstGeom>
          <a:ln w="9360">
            <a:solidFill>
              <a:schemeClr val="tx1"/>
            </a:solidFill>
            <a:miter/>
          </a:ln>
        </p:spPr>
      </p:sp>
      <p:sp>
        <p:nvSpPr>
          <p:cNvPr id="261" name="Line 30"/>
          <p:cNvSpPr/>
          <p:nvPr/>
        </p:nvSpPr>
        <p:spPr>
          <a:xfrm flipV="1">
            <a:off x="6400800" y="4724280"/>
            <a:ext cx="304560" cy="152280"/>
          </a:xfrm>
          <a:prstGeom prst="line">
            <a:avLst/>
          </a:prstGeom>
          <a:ln w="9360">
            <a:solidFill>
              <a:schemeClr val="tx1"/>
            </a:solidFill>
            <a:miter/>
          </a:ln>
        </p:spPr>
      </p:sp>
      <p:sp>
        <p:nvSpPr>
          <p:cNvPr id="262" name="Line 31"/>
          <p:cNvSpPr/>
          <p:nvPr/>
        </p:nvSpPr>
        <p:spPr>
          <a:xfrm flipH="1">
            <a:off x="6629400" y="4724280"/>
            <a:ext cx="75960" cy="304920"/>
          </a:xfrm>
          <a:prstGeom prst="line">
            <a:avLst/>
          </a:prstGeom>
          <a:ln w="9360">
            <a:solidFill>
              <a:schemeClr val="tx1"/>
            </a:solidFill>
            <a:miter/>
          </a:ln>
        </p:spPr>
      </p:sp>
      <p:sp>
        <p:nvSpPr>
          <p:cNvPr id="263" name="Line 32"/>
          <p:cNvSpPr/>
          <p:nvPr/>
        </p:nvSpPr>
        <p:spPr>
          <a:xfrm flipH="1" flipV="1">
            <a:off x="7086600" y="4952880"/>
            <a:ext cx="914400" cy="914400"/>
          </a:xfrm>
          <a:prstGeom prst="line">
            <a:avLst/>
          </a:prstGeom>
          <a:ln w="9360">
            <a:solidFill>
              <a:schemeClr val="tx1"/>
            </a:solidFill>
            <a:miter/>
          </a:ln>
        </p:spPr>
      </p:sp>
      <p:sp>
        <p:nvSpPr>
          <p:cNvPr id="264" name="Line 33"/>
          <p:cNvSpPr/>
          <p:nvPr/>
        </p:nvSpPr>
        <p:spPr>
          <a:xfrm>
            <a:off x="6858000" y="4724280"/>
            <a:ext cx="75960" cy="304920"/>
          </a:xfrm>
          <a:prstGeom prst="line">
            <a:avLst/>
          </a:prstGeom>
          <a:ln w="9360">
            <a:solidFill>
              <a:schemeClr val="tx1"/>
            </a:solidFill>
            <a:miter/>
          </a:ln>
        </p:spPr>
      </p:sp>
      <p:sp>
        <p:nvSpPr>
          <p:cNvPr id="265" name="Line 34"/>
          <p:cNvSpPr/>
          <p:nvPr/>
        </p:nvSpPr>
        <p:spPr>
          <a:xfrm flipV="1">
            <a:off x="6933960" y="4876560"/>
            <a:ext cx="228600" cy="152640"/>
          </a:xfrm>
          <a:prstGeom prst="line">
            <a:avLst/>
          </a:prstGeom>
          <a:ln w="9360">
            <a:solidFill>
              <a:schemeClr val="tx1"/>
            </a:solidFill>
            <a:miter/>
          </a:ln>
        </p:spPr>
      </p:sp>
      <p:sp>
        <p:nvSpPr>
          <p:cNvPr id="266" name="Line 35"/>
          <p:cNvSpPr/>
          <p:nvPr/>
        </p:nvSpPr>
        <p:spPr>
          <a:xfrm>
            <a:off x="6858000" y="4724280"/>
            <a:ext cx="304560" cy="152280"/>
          </a:xfrm>
          <a:prstGeom prst="line">
            <a:avLst/>
          </a:prstGeom>
          <a:ln w="9360">
            <a:solidFill>
              <a:schemeClr val="tx1"/>
            </a:solidFill>
            <a:miter/>
          </a:ln>
        </p:spPr>
      </p:sp>
      <p:sp>
        <p:nvSpPr>
          <p:cNvPr id="2" name="Isosceles Triangle 1"/>
          <p:cNvSpPr/>
          <p:nvPr/>
        </p:nvSpPr>
        <p:spPr>
          <a:xfrm>
            <a:off x="2639649" y="2218160"/>
            <a:ext cx="401959" cy="435940"/>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688721" y="2133000"/>
            <a:ext cx="401959" cy="368640"/>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23</a:t>
            </a:fld>
            <a:endParaRPr lang="en-US" dirty="0"/>
          </a:p>
        </p:txBody>
      </p:sp>
    </p:spTree>
    <p:extLst>
      <p:ext uri="{BB962C8B-B14F-4D97-AF65-F5344CB8AC3E}">
        <p14:creationId xmlns:p14="http://schemas.microsoft.com/office/powerpoint/2010/main" val="823359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Generalization (Inheritance)</a:t>
            </a:r>
            <a:endParaRPr lang="en-MY" dirty="0"/>
          </a:p>
        </p:txBody>
      </p:sp>
      <p:sp>
        <p:nvSpPr>
          <p:cNvPr id="3" name="Content Placeholder 2"/>
          <p:cNvSpPr>
            <a:spLocks noGrp="1"/>
          </p:cNvSpPr>
          <p:nvPr>
            <p:ph idx="1"/>
          </p:nvPr>
        </p:nvSpPr>
        <p:spPr/>
        <p:txBody>
          <a:bodyPr>
            <a:noAutofit/>
          </a:bodyPr>
          <a:lstStyle/>
          <a:p>
            <a:pPr algn="just"/>
            <a:r>
              <a:rPr lang="en-US" sz="2800" dirty="0"/>
              <a:t>Child Class </a:t>
            </a:r>
            <a:r>
              <a:rPr lang="en-US" sz="2800" dirty="0">
                <a:solidFill>
                  <a:srgbClr val="FF0000"/>
                </a:solidFill>
              </a:rPr>
              <a:t>CAN</a:t>
            </a:r>
            <a:r>
              <a:rPr lang="en-US" sz="2800" dirty="0"/>
              <a:t> inherit attributes and methods of the Parent Class.</a:t>
            </a:r>
          </a:p>
          <a:p>
            <a:pPr algn="just"/>
            <a:endParaRPr lang="en-US" sz="1000" dirty="0"/>
          </a:p>
          <a:p>
            <a:pPr algn="just"/>
            <a:r>
              <a:rPr lang="en-US" sz="2800" dirty="0"/>
              <a:t>Parent Class </a:t>
            </a:r>
            <a:r>
              <a:rPr lang="en-US" sz="2800" dirty="0">
                <a:solidFill>
                  <a:srgbClr val="FF0000"/>
                </a:solidFill>
              </a:rPr>
              <a:t>CANNOT</a:t>
            </a:r>
            <a:r>
              <a:rPr lang="en-US" sz="2800" dirty="0"/>
              <a:t> inherit attributes and methods of the Child Class.</a:t>
            </a:r>
          </a:p>
          <a:p>
            <a:pPr algn="just"/>
            <a:endParaRPr lang="en-US" sz="1000" dirty="0"/>
          </a:p>
          <a:p>
            <a:pPr algn="just"/>
            <a:r>
              <a:rPr lang="en-US" sz="2800" dirty="0"/>
              <a:t>Child Class inherits the </a:t>
            </a:r>
            <a:r>
              <a:rPr lang="en-US" sz="2800" dirty="0">
                <a:solidFill>
                  <a:srgbClr val="FF0000"/>
                </a:solidFill>
              </a:rPr>
              <a:t>PUBLIC and the PROTECTED</a:t>
            </a:r>
            <a:r>
              <a:rPr lang="en-US" sz="2800" dirty="0"/>
              <a:t> attributes and methods of the Parent Class. </a:t>
            </a:r>
          </a:p>
          <a:p>
            <a:pPr algn="just"/>
            <a:endParaRPr lang="en-US" sz="1000" dirty="0"/>
          </a:p>
          <a:p>
            <a:pPr algn="just"/>
            <a:r>
              <a:rPr lang="en-US" sz="2800" dirty="0"/>
              <a:t>Child Class </a:t>
            </a:r>
            <a:r>
              <a:rPr lang="en-US" sz="2800" dirty="0">
                <a:solidFill>
                  <a:srgbClr val="FF0000"/>
                </a:solidFill>
              </a:rPr>
              <a:t>WILL NOT </a:t>
            </a:r>
            <a:r>
              <a:rPr lang="en-US" sz="2800" dirty="0"/>
              <a:t>inherit the </a:t>
            </a:r>
            <a:r>
              <a:rPr lang="en-US" sz="2800" dirty="0">
                <a:solidFill>
                  <a:srgbClr val="FF0000"/>
                </a:solidFill>
              </a:rPr>
              <a:t>PRIVATE</a:t>
            </a:r>
            <a:r>
              <a:rPr lang="en-US" sz="2800" dirty="0"/>
              <a:t> attributes and methods of the Parent Class. </a:t>
            </a:r>
          </a:p>
          <a:p>
            <a:pPr algn="just"/>
            <a:endParaRPr lang="en-MY" sz="2800" b="1" dirty="0"/>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24</a:t>
            </a:fld>
            <a:endParaRPr lang="en-US" dirty="0"/>
          </a:p>
        </p:txBody>
      </p:sp>
    </p:spTree>
    <p:extLst>
      <p:ext uri="{BB962C8B-B14F-4D97-AF65-F5344CB8AC3E}">
        <p14:creationId xmlns:p14="http://schemas.microsoft.com/office/powerpoint/2010/main" val="161902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Generalization (Inheritance)</a:t>
            </a:r>
            <a:endParaRPr lang="en-MY" dirty="0"/>
          </a:p>
        </p:txBody>
      </p:sp>
      <p:grpSp>
        <p:nvGrpSpPr>
          <p:cNvPr id="6" name="Group 5"/>
          <p:cNvGrpSpPr/>
          <p:nvPr/>
        </p:nvGrpSpPr>
        <p:grpSpPr>
          <a:xfrm>
            <a:off x="381000" y="4453972"/>
            <a:ext cx="1752600" cy="1184828"/>
            <a:chOff x="2499816" y="3323772"/>
            <a:chExt cx="4038870" cy="2743200"/>
          </a:xfrm>
        </p:grpSpPr>
        <p:sp>
          <p:nvSpPr>
            <p:cNvPr id="7" name="Rectangle 6"/>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Human</a:t>
              </a:r>
              <a:endParaRPr lang="en-MY" b="1" dirty="0">
                <a:solidFill>
                  <a:schemeClr val="tx1"/>
                </a:solidFill>
              </a:endParaRPr>
            </a:p>
          </p:txBody>
        </p:sp>
        <p:cxnSp>
          <p:nvCxnSpPr>
            <p:cNvPr id="8" name="Straight Connector 7"/>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467428" y="4437542"/>
            <a:ext cx="1828800" cy="1184828"/>
            <a:chOff x="689293" y="3323772"/>
            <a:chExt cx="4038870" cy="2743200"/>
          </a:xfrm>
        </p:grpSpPr>
        <p:sp>
          <p:nvSpPr>
            <p:cNvPr id="10" name="Rectangle 9"/>
            <p:cNvSpPr/>
            <p:nvPr/>
          </p:nvSpPr>
          <p:spPr>
            <a:xfrm>
              <a:off x="689293" y="3323772"/>
              <a:ext cx="4038867"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Animals</a:t>
              </a:r>
              <a:endParaRPr lang="en-MY" b="1" dirty="0">
                <a:solidFill>
                  <a:schemeClr val="tx1"/>
                </a:solidFill>
              </a:endParaRPr>
            </a:p>
          </p:txBody>
        </p:sp>
        <p:cxnSp>
          <p:nvCxnSpPr>
            <p:cNvPr id="11" name="Straight Connector 10"/>
            <p:cNvCxnSpPr/>
            <p:nvPr/>
          </p:nvCxnSpPr>
          <p:spPr>
            <a:xfrm flipV="1">
              <a:off x="689293"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352800" y="1752600"/>
            <a:ext cx="2209803" cy="1184828"/>
            <a:chOff x="-2792482" y="3323772"/>
            <a:chExt cx="4038869" cy="2743200"/>
          </a:xfrm>
        </p:grpSpPr>
        <p:sp>
          <p:nvSpPr>
            <p:cNvPr id="13" name="Rectangle 12"/>
            <p:cNvSpPr/>
            <p:nvPr/>
          </p:nvSpPr>
          <p:spPr>
            <a:xfrm>
              <a:off x="-2792482" y="3323772"/>
              <a:ext cx="4038864"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Living_Creatures</a:t>
              </a:r>
              <a:endParaRPr lang="en-MY" b="1" dirty="0">
                <a:solidFill>
                  <a:schemeClr val="tx1"/>
                </a:solidFill>
              </a:endParaRPr>
            </a:p>
          </p:txBody>
        </p:sp>
        <p:cxnSp>
          <p:nvCxnSpPr>
            <p:cNvPr id="14" name="Straight Connector 13"/>
            <p:cNvCxnSpPr/>
            <p:nvPr/>
          </p:nvCxnSpPr>
          <p:spPr>
            <a:xfrm flipV="1">
              <a:off x="-2792482" y="4191166"/>
              <a:ext cx="4038869"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651830" y="4436030"/>
            <a:ext cx="1752600" cy="1184828"/>
            <a:chOff x="2499816" y="3323772"/>
            <a:chExt cx="4038870" cy="2743200"/>
          </a:xfrm>
        </p:grpSpPr>
        <p:sp>
          <p:nvSpPr>
            <p:cNvPr id="19" name="Rectangle 18"/>
            <p:cNvSpPr/>
            <p:nvPr/>
          </p:nvSpPr>
          <p:spPr>
            <a:xfrm>
              <a:off x="2499816" y="3323772"/>
              <a:ext cx="403887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Plants</a:t>
              </a:r>
              <a:endParaRPr lang="en-MY" b="1" dirty="0">
                <a:solidFill>
                  <a:schemeClr val="tx1"/>
                </a:solidFill>
              </a:endParaRPr>
            </a:p>
          </p:txBody>
        </p:sp>
        <p:cxnSp>
          <p:nvCxnSpPr>
            <p:cNvPr id="20" name="Straight Connector 19"/>
            <p:cNvCxnSpPr/>
            <p:nvPr/>
          </p:nvCxnSpPr>
          <p:spPr>
            <a:xfrm flipV="1">
              <a:off x="2499816"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781800" y="4419600"/>
            <a:ext cx="1828800" cy="1184828"/>
            <a:chOff x="689293" y="3323772"/>
            <a:chExt cx="4038870" cy="2743200"/>
          </a:xfrm>
        </p:grpSpPr>
        <p:sp>
          <p:nvSpPr>
            <p:cNvPr id="22" name="Rectangle 21"/>
            <p:cNvSpPr/>
            <p:nvPr/>
          </p:nvSpPr>
          <p:spPr>
            <a:xfrm>
              <a:off x="689293" y="3323772"/>
              <a:ext cx="4038867"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Bacteria </a:t>
              </a:r>
              <a:endParaRPr lang="en-MY" b="1" dirty="0">
                <a:solidFill>
                  <a:schemeClr val="tx1"/>
                </a:solidFill>
              </a:endParaRPr>
            </a:p>
          </p:txBody>
        </p:sp>
        <p:cxnSp>
          <p:nvCxnSpPr>
            <p:cNvPr id="23" name="Straight Connector 22"/>
            <p:cNvCxnSpPr/>
            <p:nvPr/>
          </p:nvCxnSpPr>
          <p:spPr>
            <a:xfrm flipV="1">
              <a:off x="689293" y="4191166"/>
              <a:ext cx="4038870" cy="3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a:stCxn id="7" idx="0"/>
            <a:endCxn id="22" idx="0"/>
          </p:cNvCxnSpPr>
          <p:nvPr/>
        </p:nvCxnSpPr>
        <p:spPr>
          <a:xfrm rot="5400000" flipH="1" flipV="1">
            <a:off x="4458750" y="1218150"/>
            <a:ext cx="36000" cy="6438900"/>
          </a:xfrm>
          <a:prstGeom prst="bentConnector3">
            <a:avLst>
              <a:gd name="adj1" fmla="val 1736297"/>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4"/>
          <p:cNvCxnSpPr>
            <a:stCxn id="10" idx="0"/>
            <a:endCxn id="19" idx="0"/>
          </p:cNvCxnSpPr>
          <p:nvPr/>
        </p:nvCxnSpPr>
        <p:spPr>
          <a:xfrm rot="5400000" flipH="1" flipV="1">
            <a:off x="4454223" y="3363635"/>
            <a:ext cx="1512" cy="2146302"/>
          </a:xfrm>
          <a:prstGeom prst="bentConnector3">
            <a:avLst>
              <a:gd name="adj1" fmla="val 39217593"/>
            </a:avLst>
          </a:prstGeom>
          <a:ln w="254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3" idx="2"/>
          </p:cNvCxnSpPr>
          <p:nvPr/>
        </p:nvCxnSpPr>
        <p:spPr>
          <a:xfrm flipH="1" flipV="1">
            <a:off x="4457700" y="2937428"/>
            <a:ext cx="19050" cy="948772"/>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4237287" y="2930677"/>
            <a:ext cx="440826" cy="266105"/>
          </a:xfrm>
          <a:prstGeom prst="triangl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TextBox 35"/>
          <p:cNvSpPr txBox="1"/>
          <p:nvPr/>
        </p:nvSpPr>
        <p:spPr>
          <a:xfrm>
            <a:off x="762000" y="1676400"/>
            <a:ext cx="2057400" cy="646331"/>
          </a:xfrm>
          <a:prstGeom prst="rect">
            <a:avLst/>
          </a:prstGeom>
          <a:noFill/>
        </p:spPr>
        <p:txBody>
          <a:bodyPr wrap="square" rtlCol="0">
            <a:spAutoFit/>
          </a:bodyPr>
          <a:lstStyle/>
          <a:p>
            <a:r>
              <a:rPr lang="en-US" dirty="0">
                <a:solidFill>
                  <a:srgbClr val="FF0000"/>
                </a:solidFill>
              </a:rPr>
              <a:t>Super Class / Parent Class</a:t>
            </a:r>
            <a:endParaRPr lang="en-MY" dirty="0">
              <a:solidFill>
                <a:srgbClr val="FF0000"/>
              </a:solidFill>
            </a:endParaRPr>
          </a:p>
        </p:txBody>
      </p:sp>
      <p:sp>
        <p:nvSpPr>
          <p:cNvPr id="37" name="TextBox 36"/>
          <p:cNvSpPr txBox="1"/>
          <p:nvPr/>
        </p:nvSpPr>
        <p:spPr>
          <a:xfrm>
            <a:off x="6477000" y="2858869"/>
            <a:ext cx="2057400" cy="646331"/>
          </a:xfrm>
          <a:prstGeom prst="rect">
            <a:avLst/>
          </a:prstGeom>
          <a:noFill/>
        </p:spPr>
        <p:txBody>
          <a:bodyPr wrap="square" rtlCol="0">
            <a:spAutoFit/>
          </a:bodyPr>
          <a:lstStyle/>
          <a:p>
            <a:r>
              <a:rPr lang="en-US" dirty="0">
                <a:solidFill>
                  <a:srgbClr val="FF0000"/>
                </a:solidFill>
              </a:rPr>
              <a:t>Children Class / Subclass</a:t>
            </a:r>
            <a:endParaRPr lang="en-MY" dirty="0">
              <a:solidFill>
                <a:srgbClr val="FF0000"/>
              </a:solidFill>
            </a:endParaRPr>
          </a:p>
        </p:txBody>
      </p:sp>
      <p:cxnSp>
        <p:nvCxnSpPr>
          <p:cNvPr id="39" name="Straight Arrow Connector 38"/>
          <p:cNvCxnSpPr/>
          <p:nvPr/>
        </p:nvCxnSpPr>
        <p:spPr>
          <a:xfrm>
            <a:off x="7696198" y="3505200"/>
            <a:ext cx="304801"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096000" y="3505200"/>
            <a:ext cx="11430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237288" y="3505200"/>
            <a:ext cx="2544512"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1790700" y="3200400"/>
            <a:ext cx="4754314"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p:cNvCxnSpPr>
          <p:nvPr/>
        </p:nvCxnSpPr>
        <p:spPr>
          <a:xfrm>
            <a:off x="1790700" y="2322731"/>
            <a:ext cx="1485900" cy="222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25</a:t>
            </a:fld>
            <a:endParaRPr lang="en-US" dirty="0"/>
          </a:p>
        </p:txBody>
      </p:sp>
    </p:spTree>
    <p:extLst>
      <p:ext uri="{BB962C8B-B14F-4D97-AF65-F5344CB8AC3E}">
        <p14:creationId xmlns:p14="http://schemas.microsoft.com/office/powerpoint/2010/main" val="289674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par>
                                <p:cTn id="16" presetID="22" presetClass="entr" presetSubtype="1"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500"/>
                                        <p:tgtEl>
                                          <p:spTgt spid="49"/>
                                        </p:tgtEl>
                                      </p:cBhvr>
                                    </p:animEffect>
                                  </p:childTnLst>
                                </p:cTn>
                              </p:par>
                              <p:par>
                                <p:cTn id="19" presetID="22" presetClass="entr" presetSubtype="1"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par>
                                <p:cTn id="22" presetID="22" presetClass="entr" presetSubtype="1"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511322" y="244127"/>
            <a:ext cx="7026550" cy="818727"/>
          </a:xfrm>
          <a:prstGeom prst="rect">
            <a:avLst/>
          </a:prstGeom>
          <a:noFill/>
          <a:ln>
            <a:noFill/>
          </a:ln>
        </p:spPr>
        <p:txBody>
          <a:bodyPr anchor="ctr"/>
          <a:lstStyle/>
          <a:p>
            <a:pPr algn="ctr">
              <a:lnSpc>
                <a:spcPct val="100000"/>
              </a:lnSpc>
            </a:pPr>
            <a:r>
              <a:rPr lang="en-GB" sz="3600" strike="noStrike" dirty="0">
                <a:solidFill>
                  <a:srgbClr val="000000"/>
                </a:solidFill>
                <a:latin typeface="+mj-lt"/>
              </a:rPr>
              <a:t>Overall </a:t>
            </a:r>
            <a:r>
              <a:rPr lang="en-GB" sz="3600" dirty="0">
                <a:solidFill>
                  <a:srgbClr val="000000"/>
                </a:solidFill>
                <a:latin typeface="+mj-lt"/>
              </a:rPr>
              <a:t>Structure of a </a:t>
            </a:r>
            <a:r>
              <a:rPr lang="en-GB" sz="3600" strike="noStrike" dirty="0">
                <a:solidFill>
                  <a:srgbClr val="000000"/>
                </a:solidFill>
                <a:latin typeface="+mj-lt"/>
              </a:rPr>
              <a:t>Class Diagram</a:t>
            </a:r>
            <a:endParaRPr sz="3600" dirty="0">
              <a:latin typeface="+mj-lt"/>
            </a:endParaRPr>
          </a:p>
        </p:txBody>
      </p:sp>
      <p:sp>
        <p:nvSpPr>
          <p:cNvPr id="350" name="CustomShape 82"/>
          <p:cNvSpPr/>
          <p:nvPr/>
        </p:nvSpPr>
        <p:spPr>
          <a:xfrm>
            <a:off x="3991609" y="6288698"/>
            <a:ext cx="4939670" cy="35898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600" strike="noStrike" dirty="0">
                <a:solidFill>
                  <a:srgbClr val="000000"/>
                </a:solidFill>
                <a:latin typeface="Times New Roman"/>
              </a:rPr>
              <a:t>Source: Fowler (1997) - </a:t>
            </a:r>
            <a:r>
              <a:rPr lang="en-GB" sz="1600" i="1" strike="noStrike" dirty="0">
                <a:solidFill>
                  <a:srgbClr val="000000"/>
                </a:solidFill>
                <a:latin typeface="Times New Roman"/>
              </a:rPr>
              <a:t>UML Distilled (3</a:t>
            </a:r>
            <a:r>
              <a:rPr lang="en-GB" sz="1600" i="1" strike="noStrike" baseline="30000" dirty="0">
                <a:solidFill>
                  <a:srgbClr val="000000"/>
                </a:solidFill>
                <a:latin typeface="Times New Roman"/>
              </a:rPr>
              <a:t>rd</a:t>
            </a:r>
            <a:r>
              <a:rPr lang="en-GB" sz="1600" i="1" strike="noStrike" dirty="0">
                <a:solidFill>
                  <a:srgbClr val="000000"/>
                </a:solidFill>
                <a:latin typeface="Times New Roman"/>
              </a:rPr>
              <a:t> edition)</a:t>
            </a:r>
            <a:endParaRPr dirty="0"/>
          </a:p>
        </p:txBody>
      </p:sp>
      <p:grpSp>
        <p:nvGrpSpPr>
          <p:cNvPr id="2" name="Group 1"/>
          <p:cNvGrpSpPr/>
          <p:nvPr/>
        </p:nvGrpSpPr>
        <p:grpSpPr>
          <a:xfrm>
            <a:off x="1187788" y="1303144"/>
            <a:ext cx="7273762" cy="5066390"/>
            <a:chOff x="1219320" y="978830"/>
            <a:chExt cx="7543080" cy="5327640"/>
          </a:xfrm>
        </p:grpSpPr>
        <p:sp>
          <p:nvSpPr>
            <p:cNvPr id="270" name="CustomShape 2"/>
            <p:cNvSpPr/>
            <p:nvPr/>
          </p:nvSpPr>
          <p:spPr>
            <a:xfrm>
              <a:off x="2338560" y="1069550"/>
              <a:ext cx="972720" cy="131400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271" name="CustomShape 3"/>
            <p:cNvSpPr/>
            <p:nvPr/>
          </p:nvSpPr>
          <p:spPr>
            <a:xfrm>
              <a:off x="2668320" y="1091510"/>
              <a:ext cx="36072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dirty="0">
                  <a:solidFill>
                    <a:srgbClr val="000000"/>
                  </a:solidFill>
                  <a:latin typeface="Arial"/>
                </a:rPr>
                <a:t>Order</a:t>
              </a:r>
              <a:endParaRPr dirty="0"/>
            </a:p>
          </p:txBody>
        </p:sp>
        <p:sp>
          <p:nvSpPr>
            <p:cNvPr id="272" name="Line 4"/>
            <p:cNvSpPr/>
            <p:nvPr/>
          </p:nvSpPr>
          <p:spPr>
            <a:xfrm>
              <a:off x="2349360" y="1296350"/>
              <a:ext cx="950760" cy="1440"/>
            </a:xfrm>
            <a:prstGeom prst="line">
              <a:avLst/>
            </a:prstGeom>
            <a:ln w="11160">
              <a:solidFill>
                <a:srgbClr val="000000"/>
              </a:solidFill>
              <a:round/>
            </a:ln>
          </p:spPr>
        </p:sp>
        <p:sp>
          <p:nvSpPr>
            <p:cNvPr id="273" name="CustomShape 5"/>
            <p:cNvSpPr/>
            <p:nvPr/>
          </p:nvSpPr>
          <p:spPr>
            <a:xfrm>
              <a:off x="2428560" y="1329830"/>
              <a:ext cx="81504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-dateReceived</a:t>
              </a:r>
              <a:endParaRPr/>
            </a:p>
          </p:txBody>
        </p:sp>
        <p:sp>
          <p:nvSpPr>
            <p:cNvPr id="274" name="CustomShape 6"/>
            <p:cNvSpPr/>
            <p:nvPr/>
          </p:nvSpPr>
          <p:spPr>
            <a:xfrm>
              <a:off x="2554200" y="1488590"/>
              <a:ext cx="56952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-isPrepaid</a:t>
              </a:r>
              <a:endParaRPr/>
            </a:p>
          </p:txBody>
        </p:sp>
        <p:sp>
          <p:nvSpPr>
            <p:cNvPr id="275" name="CustomShape 7"/>
            <p:cNvSpPr/>
            <p:nvPr/>
          </p:nvSpPr>
          <p:spPr>
            <a:xfrm>
              <a:off x="2418480" y="1647350"/>
              <a:ext cx="87120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-number :String</a:t>
              </a:r>
              <a:endParaRPr/>
            </a:p>
          </p:txBody>
        </p:sp>
        <p:sp>
          <p:nvSpPr>
            <p:cNvPr id="276" name="CustomShape 8"/>
            <p:cNvSpPr/>
            <p:nvPr/>
          </p:nvSpPr>
          <p:spPr>
            <a:xfrm>
              <a:off x="2446200" y="1806110"/>
              <a:ext cx="80280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-price : Money</a:t>
              </a:r>
              <a:endParaRPr/>
            </a:p>
          </p:txBody>
        </p:sp>
        <p:sp>
          <p:nvSpPr>
            <p:cNvPr id="277" name="Line 9"/>
            <p:cNvSpPr/>
            <p:nvPr/>
          </p:nvSpPr>
          <p:spPr>
            <a:xfrm>
              <a:off x="2349360" y="1999430"/>
              <a:ext cx="950760" cy="1800"/>
            </a:xfrm>
            <a:prstGeom prst="line">
              <a:avLst/>
            </a:prstGeom>
            <a:ln w="11160">
              <a:solidFill>
                <a:srgbClr val="000000"/>
              </a:solidFill>
              <a:round/>
            </a:ln>
          </p:spPr>
        </p:sp>
        <p:sp>
          <p:nvSpPr>
            <p:cNvPr id="278" name="CustomShape 10"/>
            <p:cNvSpPr/>
            <p:nvPr/>
          </p:nvSpPr>
          <p:spPr>
            <a:xfrm>
              <a:off x="2532240" y="2032910"/>
              <a:ext cx="63036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+dispatch()</a:t>
              </a:r>
              <a:endParaRPr/>
            </a:p>
          </p:txBody>
        </p:sp>
        <p:sp>
          <p:nvSpPr>
            <p:cNvPr id="279" name="CustomShape 11"/>
            <p:cNvSpPr/>
            <p:nvPr/>
          </p:nvSpPr>
          <p:spPr>
            <a:xfrm>
              <a:off x="2625840" y="2191670"/>
              <a:ext cx="45540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+close()</a:t>
              </a:r>
              <a:endParaRPr/>
            </a:p>
          </p:txBody>
        </p:sp>
        <p:sp>
          <p:nvSpPr>
            <p:cNvPr id="280" name="CustomShape 12"/>
            <p:cNvSpPr/>
            <p:nvPr/>
          </p:nvSpPr>
          <p:spPr>
            <a:xfrm>
              <a:off x="5815080" y="1455110"/>
              <a:ext cx="1449000" cy="81576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281" name="CustomShape 13"/>
            <p:cNvSpPr/>
            <p:nvPr/>
          </p:nvSpPr>
          <p:spPr>
            <a:xfrm>
              <a:off x="6257880" y="1466270"/>
              <a:ext cx="60912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Customer</a:t>
              </a:r>
              <a:endParaRPr/>
            </a:p>
          </p:txBody>
        </p:sp>
        <p:sp>
          <p:nvSpPr>
            <p:cNvPr id="282" name="Line 14"/>
            <p:cNvSpPr/>
            <p:nvPr/>
          </p:nvSpPr>
          <p:spPr>
            <a:xfrm>
              <a:off x="5825880" y="1670750"/>
              <a:ext cx="1427400" cy="1800"/>
            </a:xfrm>
            <a:prstGeom prst="line">
              <a:avLst/>
            </a:prstGeom>
            <a:ln w="11160">
              <a:solidFill>
                <a:srgbClr val="000000"/>
              </a:solidFill>
              <a:round/>
            </a:ln>
          </p:spPr>
        </p:sp>
        <p:sp>
          <p:nvSpPr>
            <p:cNvPr id="283" name="CustomShape 15"/>
            <p:cNvSpPr/>
            <p:nvPr/>
          </p:nvSpPr>
          <p:spPr>
            <a:xfrm>
              <a:off x="6388920" y="1704590"/>
              <a:ext cx="35928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-name</a:t>
              </a:r>
              <a:endParaRPr/>
            </a:p>
          </p:txBody>
        </p:sp>
        <p:sp>
          <p:nvSpPr>
            <p:cNvPr id="284" name="CustomShape 16"/>
            <p:cNvSpPr/>
            <p:nvPr/>
          </p:nvSpPr>
          <p:spPr>
            <a:xfrm>
              <a:off x="6321240" y="1863350"/>
              <a:ext cx="49500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-address</a:t>
              </a:r>
              <a:endParaRPr/>
            </a:p>
          </p:txBody>
        </p:sp>
        <p:sp>
          <p:nvSpPr>
            <p:cNvPr id="285" name="Line 17"/>
            <p:cNvSpPr/>
            <p:nvPr/>
          </p:nvSpPr>
          <p:spPr>
            <a:xfrm>
              <a:off x="5825880" y="2055230"/>
              <a:ext cx="1427400" cy="1440"/>
            </a:xfrm>
            <a:prstGeom prst="line">
              <a:avLst/>
            </a:prstGeom>
            <a:ln w="11160">
              <a:solidFill>
                <a:srgbClr val="000000"/>
              </a:solidFill>
              <a:round/>
            </a:ln>
          </p:spPr>
        </p:sp>
        <p:sp>
          <p:nvSpPr>
            <p:cNvPr id="286" name="CustomShape 18"/>
            <p:cNvSpPr/>
            <p:nvPr/>
          </p:nvSpPr>
          <p:spPr>
            <a:xfrm>
              <a:off x="5884200" y="2090150"/>
              <a:ext cx="13528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+creditRating() : String()</a:t>
              </a:r>
              <a:endParaRPr/>
            </a:p>
          </p:txBody>
        </p:sp>
        <p:sp>
          <p:nvSpPr>
            <p:cNvPr id="287" name="CustomShape 19"/>
            <p:cNvSpPr/>
            <p:nvPr/>
          </p:nvSpPr>
          <p:spPr>
            <a:xfrm>
              <a:off x="4842000" y="3371390"/>
              <a:ext cx="1402920" cy="115524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288" name="CustomShape 20"/>
            <p:cNvSpPr/>
            <p:nvPr/>
          </p:nvSpPr>
          <p:spPr>
            <a:xfrm>
              <a:off x="4929480" y="3393710"/>
              <a:ext cx="127224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Corporate Customer</a:t>
              </a:r>
              <a:endParaRPr/>
            </a:p>
          </p:txBody>
        </p:sp>
        <p:sp>
          <p:nvSpPr>
            <p:cNvPr id="289" name="Line 21"/>
            <p:cNvSpPr/>
            <p:nvPr/>
          </p:nvSpPr>
          <p:spPr>
            <a:xfrm>
              <a:off x="4852800" y="3598190"/>
              <a:ext cx="1380960" cy="1440"/>
            </a:xfrm>
            <a:prstGeom prst="line">
              <a:avLst/>
            </a:prstGeom>
            <a:ln w="11160">
              <a:solidFill>
                <a:srgbClr val="000000"/>
              </a:solidFill>
              <a:round/>
            </a:ln>
          </p:spPr>
        </p:sp>
        <p:sp>
          <p:nvSpPr>
            <p:cNvPr id="290" name="CustomShape 22"/>
            <p:cNvSpPr/>
            <p:nvPr/>
          </p:nvSpPr>
          <p:spPr>
            <a:xfrm>
              <a:off x="5157360" y="3631670"/>
              <a:ext cx="787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-contactName</a:t>
              </a:r>
              <a:endParaRPr/>
            </a:p>
          </p:txBody>
        </p:sp>
        <p:sp>
          <p:nvSpPr>
            <p:cNvPr id="291" name="CustomShape 23"/>
            <p:cNvSpPr/>
            <p:nvPr/>
          </p:nvSpPr>
          <p:spPr>
            <a:xfrm>
              <a:off x="5192640" y="3790430"/>
              <a:ext cx="71712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-creditRating</a:t>
              </a:r>
              <a:endParaRPr/>
            </a:p>
          </p:txBody>
        </p:sp>
        <p:sp>
          <p:nvSpPr>
            <p:cNvPr id="292" name="CustomShape 24"/>
            <p:cNvSpPr/>
            <p:nvPr/>
          </p:nvSpPr>
          <p:spPr>
            <a:xfrm>
              <a:off x="5249160" y="3949190"/>
              <a:ext cx="6184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-creditLimit</a:t>
              </a:r>
              <a:endParaRPr/>
            </a:p>
          </p:txBody>
        </p:sp>
        <p:sp>
          <p:nvSpPr>
            <p:cNvPr id="293" name="Line 25"/>
            <p:cNvSpPr/>
            <p:nvPr/>
          </p:nvSpPr>
          <p:spPr>
            <a:xfrm>
              <a:off x="4852800" y="4141070"/>
              <a:ext cx="1380960" cy="1440"/>
            </a:xfrm>
            <a:prstGeom prst="line">
              <a:avLst/>
            </a:prstGeom>
            <a:ln w="11160">
              <a:solidFill>
                <a:srgbClr val="000000"/>
              </a:solidFill>
              <a:round/>
            </a:ln>
          </p:spPr>
        </p:sp>
        <p:sp>
          <p:nvSpPr>
            <p:cNvPr id="294" name="CustomShape 26"/>
            <p:cNvSpPr/>
            <p:nvPr/>
          </p:nvSpPr>
          <p:spPr>
            <a:xfrm>
              <a:off x="5299560" y="4175990"/>
              <a:ext cx="54504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+remind()</a:t>
              </a:r>
              <a:endParaRPr/>
            </a:p>
          </p:txBody>
        </p:sp>
        <p:sp>
          <p:nvSpPr>
            <p:cNvPr id="295" name="CustomShape 27"/>
            <p:cNvSpPr/>
            <p:nvPr/>
          </p:nvSpPr>
          <p:spPr>
            <a:xfrm>
              <a:off x="4955760" y="4334750"/>
              <a:ext cx="124632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+billForMonth(Integer)</a:t>
              </a:r>
              <a:endParaRPr/>
            </a:p>
          </p:txBody>
        </p:sp>
        <p:sp>
          <p:nvSpPr>
            <p:cNvPr id="296" name="CustomShape 28"/>
            <p:cNvSpPr/>
            <p:nvPr/>
          </p:nvSpPr>
          <p:spPr>
            <a:xfrm>
              <a:off x="6721560" y="3382550"/>
              <a:ext cx="1358640" cy="49824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297" name="CustomShape 29"/>
            <p:cNvSpPr/>
            <p:nvPr/>
          </p:nvSpPr>
          <p:spPr>
            <a:xfrm>
              <a:off x="6827400" y="3393710"/>
              <a:ext cx="12006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Personal Customer</a:t>
              </a:r>
              <a:endParaRPr/>
            </a:p>
          </p:txBody>
        </p:sp>
        <p:sp>
          <p:nvSpPr>
            <p:cNvPr id="298" name="Line 30"/>
            <p:cNvSpPr/>
            <p:nvPr/>
          </p:nvSpPr>
          <p:spPr>
            <a:xfrm>
              <a:off x="6732360" y="3598190"/>
              <a:ext cx="1336680" cy="1440"/>
            </a:xfrm>
            <a:prstGeom prst="line">
              <a:avLst/>
            </a:prstGeom>
            <a:ln w="11160">
              <a:solidFill>
                <a:srgbClr val="000000"/>
              </a:solidFill>
              <a:round/>
            </a:ln>
          </p:spPr>
        </p:sp>
        <p:sp>
          <p:nvSpPr>
            <p:cNvPr id="299" name="CustomShape 31"/>
            <p:cNvSpPr/>
            <p:nvPr/>
          </p:nvSpPr>
          <p:spPr>
            <a:xfrm>
              <a:off x="7061040" y="3631670"/>
              <a:ext cx="69660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-creditCard#</a:t>
              </a:r>
              <a:endParaRPr/>
            </a:p>
          </p:txBody>
        </p:sp>
        <p:sp>
          <p:nvSpPr>
            <p:cNvPr id="300" name="Line 32"/>
            <p:cNvSpPr/>
            <p:nvPr/>
          </p:nvSpPr>
          <p:spPr>
            <a:xfrm>
              <a:off x="6732360" y="3823550"/>
              <a:ext cx="1336680" cy="1440"/>
            </a:xfrm>
            <a:prstGeom prst="line">
              <a:avLst/>
            </a:prstGeom>
            <a:ln w="11160">
              <a:solidFill>
                <a:srgbClr val="000000"/>
              </a:solidFill>
              <a:round/>
            </a:ln>
          </p:spPr>
        </p:sp>
        <p:sp>
          <p:nvSpPr>
            <p:cNvPr id="301" name="CustomShape 33"/>
            <p:cNvSpPr/>
            <p:nvPr/>
          </p:nvSpPr>
          <p:spPr>
            <a:xfrm>
              <a:off x="5678640" y="2260070"/>
              <a:ext cx="815760" cy="1110960"/>
            </a:xfrm>
            <a:custGeom>
              <a:avLst/>
              <a:gdLst/>
              <a:ahLst/>
              <a:cxnLst/>
              <a:rect l="0" t="0" r="r" b="b"/>
              <a:pathLst>
                <a:path w="515" h="701">
                  <a:moveTo>
                    <a:pt x="0" y="700"/>
                  </a:moveTo>
                  <a:lnTo>
                    <a:pt x="0" y="407"/>
                  </a:lnTo>
                  <a:lnTo>
                    <a:pt x="514" y="407"/>
                  </a:lnTo>
                  <a:lnTo>
                    <a:pt x="514" y="0"/>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302" name="CustomShape 34"/>
            <p:cNvSpPr/>
            <p:nvPr/>
          </p:nvSpPr>
          <p:spPr>
            <a:xfrm>
              <a:off x="6415200" y="2271230"/>
              <a:ext cx="158400" cy="136080"/>
            </a:xfrm>
            <a:custGeom>
              <a:avLst/>
              <a:gdLst/>
              <a:ahLst/>
              <a:cxnLst/>
              <a:rect l="0" t="0" r="r" b="b"/>
              <a:pathLst>
                <a:path w="101" h="87">
                  <a:moveTo>
                    <a:pt x="50" y="0"/>
                  </a:moveTo>
                  <a:lnTo>
                    <a:pt x="0" y="86"/>
                  </a:lnTo>
                  <a:lnTo>
                    <a:pt x="100" y="86"/>
                  </a:lnTo>
                  <a:lnTo>
                    <a:pt x="50" y="0"/>
                  </a:lnTo>
                </a:path>
              </a:pathLst>
            </a:custGeom>
            <a:solidFill>
              <a:srgbClr val="FFFFFF"/>
            </a:solidFill>
            <a:ln w="11160">
              <a:solidFill>
                <a:srgbClr val="000000"/>
              </a:solidFill>
              <a:round/>
            </a:ln>
          </p:spPr>
          <p:style>
            <a:lnRef idx="0">
              <a:scrgbClr r="0" g="0" b="0"/>
            </a:lnRef>
            <a:fillRef idx="0">
              <a:scrgbClr r="0" g="0" b="0"/>
            </a:fillRef>
            <a:effectRef idx="0">
              <a:scrgbClr r="0" g="0" b="0"/>
            </a:effectRef>
            <a:fontRef idx="minor"/>
          </p:style>
        </p:sp>
        <p:sp>
          <p:nvSpPr>
            <p:cNvPr id="303" name="CustomShape 35"/>
            <p:cNvSpPr/>
            <p:nvPr/>
          </p:nvSpPr>
          <p:spPr>
            <a:xfrm>
              <a:off x="6494400" y="2260070"/>
              <a:ext cx="860040" cy="1122120"/>
            </a:xfrm>
            <a:custGeom>
              <a:avLst/>
              <a:gdLst/>
              <a:ahLst/>
              <a:cxnLst/>
              <a:rect l="0" t="0" r="r" b="b"/>
              <a:pathLst>
                <a:path w="543" h="708">
                  <a:moveTo>
                    <a:pt x="542" y="707"/>
                  </a:moveTo>
                  <a:lnTo>
                    <a:pt x="542" y="407"/>
                  </a:lnTo>
                  <a:lnTo>
                    <a:pt x="0" y="407"/>
                  </a:lnTo>
                  <a:lnTo>
                    <a:pt x="0" y="0"/>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304" name="CustomShape 36"/>
            <p:cNvSpPr/>
            <p:nvPr/>
          </p:nvSpPr>
          <p:spPr>
            <a:xfrm>
              <a:off x="6415200" y="2271230"/>
              <a:ext cx="158400" cy="136080"/>
            </a:xfrm>
            <a:custGeom>
              <a:avLst/>
              <a:gdLst/>
              <a:ahLst/>
              <a:cxnLst/>
              <a:rect l="0" t="0" r="r" b="b"/>
              <a:pathLst>
                <a:path w="101" h="87">
                  <a:moveTo>
                    <a:pt x="50" y="0"/>
                  </a:moveTo>
                  <a:lnTo>
                    <a:pt x="0" y="86"/>
                  </a:lnTo>
                  <a:lnTo>
                    <a:pt x="100" y="86"/>
                  </a:lnTo>
                  <a:lnTo>
                    <a:pt x="50" y="0"/>
                  </a:lnTo>
                </a:path>
              </a:pathLst>
            </a:custGeom>
            <a:solidFill>
              <a:srgbClr val="FFFFFF"/>
            </a:solidFill>
            <a:ln w="11160">
              <a:solidFill>
                <a:srgbClr val="000000"/>
              </a:solidFill>
              <a:round/>
            </a:ln>
          </p:spPr>
          <p:style>
            <a:lnRef idx="0">
              <a:scrgbClr r="0" g="0" b="0"/>
            </a:lnRef>
            <a:fillRef idx="0">
              <a:scrgbClr r="0" g="0" b="0"/>
            </a:fillRef>
            <a:effectRef idx="0">
              <a:scrgbClr r="0" g="0" b="0"/>
            </a:effectRef>
            <a:fontRef idx="minor"/>
          </p:style>
        </p:sp>
        <p:sp>
          <p:nvSpPr>
            <p:cNvPr id="305" name="Line 37"/>
            <p:cNvSpPr/>
            <p:nvPr/>
          </p:nvSpPr>
          <p:spPr>
            <a:xfrm>
              <a:off x="3311280" y="1816910"/>
              <a:ext cx="2503440" cy="1800"/>
            </a:xfrm>
            <a:prstGeom prst="line">
              <a:avLst/>
            </a:prstGeom>
            <a:ln w="11160">
              <a:solidFill>
                <a:srgbClr val="000000"/>
              </a:solidFill>
              <a:round/>
            </a:ln>
          </p:spPr>
        </p:sp>
        <p:sp>
          <p:nvSpPr>
            <p:cNvPr id="306" name="CustomShape 38"/>
            <p:cNvSpPr/>
            <p:nvPr/>
          </p:nvSpPr>
          <p:spPr>
            <a:xfrm>
              <a:off x="2338560" y="5490710"/>
              <a:ext cx="1245960" cy="81576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307" name="CustomShape 39"/>
            <p:cNvSpPr/>
            <p:nvPr/>
          </p:nvSpPr>
          <p:spPr>
            <a:xfrm>
              <a:off x="2643840" y="5501870"/>
              <a:ext cx="6228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OrderLine</a:t>
              </a:r>
              <a:endParaRPr/>
            </a:p>
          </p:txBody>
        </p:sp>
        <p:sp>
          <p:nvSpPr>
            <p:cNvPr id="308" name="Line 40"/>
            <p:cNvSpPr/>
            <p:nvPr/>
          </p:nvSpPr>
          <p:spPr>
            <a:xfrm>
              <a:off x="2349360" y="5706350"/>
              <a:ext cx="1224000" cy="1440"/>
            </a:xfrm>
            <a:prstGeom prst="line">
              <a:avLst/>
            </a:prstGeom>
            <a:ln w="11160">
              <a:solidFill>
                <a:srgbClr val="000000"/>
              </a:solidFill>
              <a:round/>
            </a:ln>
          </p:spPr>
        </p:sp>
        <p:sp>
          <p:nvSpPr>
            <p:cNvPr id="309" name="CustomShape 41"/>
            <p:cNvSpPr/>
            <p:nvPr/>
          </p:nvSpPr>
          <p:spPr>
            <a:xfrm>
              <a:off x="2508840" y="5739830"/>
              <a:ext cx="94896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-quantity: Integer</a:t>
              </a:r>
              <a:endParaRPr/>
            </a:p>
          </p:txBody>
        </p:sp>
        <p:sp>
          <p:nvSpPr>
            <p:cNvPr id="310" name="CustomShape 42"/>
            <p:cNvSpPr/>
            <p:nvPr/>
          </p:nvSpPr>
          <p:spPr>
            <a:xfrm>
              <a:off x="2605320" y="5898590"/>
              <a:ext cx="767520" cy="1526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-price: Money</a:t>
              </a:r>
              <a:endParaRPr/>
            </a:p>
          </p:txBody>
        </p:sp>
        <p:sp>
          <p:nvSpPr>
            <p:cNvPr id="311" name="CustomShape 43"/>
            <p:cNvSpPr/>
            <p:nvPr/>
          </p:nvSpPr>
          <p:spPr>
            <a:xfrm>
              <a:off x="2395440" y="6057350"/>
              <a:ext cx="115020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000" strike="noStrike">
                  <a:solidFill>
                    <a:srgbClr val="000000"/>
                  </a:solidFill>
                  <a:latin typeface="Arial"/>
                </a:rPr>
                <a:t>-isSatisfied: Boolean</a:t>
              </a:r>
              <a:endParaRPr/>
            </a:p>
          </p:txBody>
        </p:sp>
        <p:sp>
          <p:nvSpPr>
            <p:cNvPr id="312" name="Line 44"/>
            <p:cNvSpPr/>
            <p:nvPr/>
          </p:nvSpPr>
          <p:spPr>
            <a:xfrm>
              <a:off x="2349360" y="6251030"/>
              <a:ext cx="1224000" cy="1440"/>
            </a:xfrm>
            <a:prstGeom prst="line">
              <a:avLst/>
            </a:prstGeom>
            <a:ln w="11160">
              <a:solidFill>
                <a:srgbClr val="000000"/>
              </a:solidFill>
              <a:round/>
            </a:ln>
          </p:spPr>
        </p:sp>
        <p:sp>
          <p:nvSpPr>
            <p:cNvPr id="313" name="CustomShape 45"/>
            <p:cNvSpPr/>
            <p:nvPr/>
          </p:nvSpPr>
          <p:spPr>
            <a:xfrm>
              <a:off x="5283360" y="5797070"/>
              <a:ext cx="610920" cy="29484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314" name="CustomShape 46"/>
            <p:cNvSpPr/>
            <p:nvPr/>
          </p:nvSpPr>
          <p:spPr>
            <a:xfrm>
              <a:off x="5374800" y="5808230"/>
              <a:ext cx="4842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dirty="0">
                  <a:solidFill>
                    <a:srgbClr val="000000"/>
                  </a:solidFill>
                  <a:latin typeface="Arial"/>
                </a:rPr>
                <a:t>Product</a:t>
              </a:r>
              <a:endParaRPr dirty="0"/>
            </a:p>
          </p:txBody>
        </p:sp>
        <p:sp>
          <p:nvSpPr>
            <p:cNvPr id="315" name="CustomShape 47"/>
            <p:cNvSpPr/>
            <p:nvPr/>
          </p:nvSpPr>
          <p:spPr>
            <a:xfrm>
              <a:off x="3584520" y="5988950"/>
              <a:ext cx="1698120" cy="1080"/>
            </a:xfrm>
            <a:custGeom>
              <a:avLst/>
              <a:gdLst/>
              <a:ahLst/>
              <a:cxnLst/>
              <a:rect l="0" t="0" r="r" b="b"/>
              <a:pathLst>
                <a:path w="1071" h="1">
                  <a:moveTo>
                    <a:pt x="0" y="0"/>
                  </a:moveTo>
                  <a:lnTo>
                    <a:pt x="1063" y="0"/>
                  </a:lnTo>
                  <a:lnTo>
                    <a:pt x="1070" y="0"/>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316" name="CustomShape 48"/>
            <p:cNvSpPr/>
            <p:nvPr/>
          </p:nvSpPr>
          <p:spPr>
            <a:xfrm>
              <a:off x="3733920" y="5793830"/>
              <a:ext cx="78840" cy="2437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600" strike="noStrike">
                  <a:solidFill>
                    <a:srgbClr val="000000"/>
                  </a:solidFill>
                  <a:latin typeface="Arial"/>
                </a:rPr>
                <a:t>*</a:t>
              </a:r>
              <a:endParaRPr/>
            </a:p>
          </p:txBody>
        </p:sp>
        <p:sp>
          <p:nvSpPr>
            <p:cNvPr id="317" name="CustomShape 49"/>
            <p:cNvSpPr/>
            <p:nvPr/>
          </p:nvSpPr>
          <p:spPr>
            <a:xfrm>
              <a:off x="4987800" y="5774750"/>
              <a:ext cx="774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1</a:t>
              </a:r>
              <a:endParaRPr/>
            </a:p>
          </p:txBody>
        </p:sp>
        <p:sp>
          <p:nvSpPr>
            <p:cNvPr id="318" name="Line 50"/>
            <p:cNvSpPr/>
            <p:nvPr/>
          </p:nvSpPr>
          <p:spPr>
            <a:xfrm>
              <a:off x="2916000" y="2383550"/>
              <a:ext cx="1800" cy="3106800"/>
            </a:xfrm>
            <a:prstGeom prst="line">
              <a:avLst/>
            </a:prstGeom>
            <a:ln w="11160">
              <a:solidFill>
                <a:srgbClr val="000000"/>
              </a:solidFill>
              <a:round/>
            </a:ln>
          </p:spPr>
        </p:sp>
        <p:sp>
          <p:nvSpPr>
            <p:cNvPr id="319" name="CustomShape 51"/>
            <p:cNvSpPr/>
            <p:nvPr/>
          </p:nvSpPr>
          <p:spPr>
            <a:xfrm>
              <a:off x="2666880" y="2476070"/>
              <a:ext cx="774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1</a:t>
              </a:r>
              <a:endParaRPr/>
            </a:p>
          </p:txBody>
        </p:sp>
        <p:sp>
          <p:nvSpPr>
            <p:cNvPr id="320" name="CustomShape 52"/>
            <p:cNvSpPr/>
            <p:nvPr/>
          </p:nvSpPr>
          <p:spPr>
            <a:xfrm>
              <a:off x="2689200" y="5230430"/>
              <a:ext cx="78840" cy="2437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600" strike="noStrike">
                  <a:solidFill>
                    <a:srgbClr val="000000"/>
                  </a:solidFill>
                  <a:latin typeface="Arial"/>
                </a:rPr>
                <a:t>*</a:t>
              </a:r>
              <a:endParaRPr/>
            </a:p>
          </p:txBody>
        </p:sp>
        <p:sp>
          <p:nvSpPr>
            <p:cNvPr id="321" name="CustomShape 53"/>
            <p:cNvSpPr/>
            <p:nvPr/>
          </p:nvSpPr>
          <p:spPr>
            <a:xfrm>
              <a:off x="5203800" y="5162030"/>
              <a:ext cx="769680" cy="294840"/>
            </a:xfrm>
            <a:prstGeom prst="rect">
              <a:avLst/>
            </a:prstGeom>
            <a:solidFill>
              <a:srgbClr val="FFFFFF"/>
            </a:solidFill>
            <a:ln w="11160">
              <a:solidFill>
                <a:srgbClr val="000000"/>
              </a:solidFill>
              <a:miter/>
            </a:ln>
          </p:spPr>
          <p:style>
            <a:lnRef idx="0">
              <a:scrgbClr r="0" g="0" b="0"/>
            </a:lnRef>
            <a:fillRef idx="0">
              <a:scrgbClr r="0" g="0" b="0"/>
            </a:fillRef>
            <a:effectRef idx="0">
              <a:scrgbClr r="0" g="0" b="0"/>
            </a:effectRef>
            <a:fontRef idx="minor"/>
          </p:style>
        </p:sp>
        <p:sp>
          <p:nvSpPr>
            <p:cNvPr id="322" name="CustomShape 54"/>
            <p:cNvSpPr/>
            <p:nvPr/>
          </p:nvSpPr>
          <p:spPr>
            <a:xfrm>
              <a:off x="5300280" y="5173190"/>
              <a:ext cx="62280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Employee</a:t>
              </a:r>
              <a:endParaRPr/>
            </a:p>
          </p:txBody>
        </p:sp>
        <p:sp>
          <p:nvSpPr>
            <p:cNvPr id="323" name="Line 55"/>
            <p:cNvSpPr/>
            <p:nvPr/>
          </p:nvSpPr>
          <p:spPr>
            <a:xfrm>
              <a:off x="5634000" y="4515830"/>
              <a:ext cx="1440" cy="645840"/>
            </a:xfrm>
            <a:prstGeom prst="line">
              <a:avLst/>
            </a:prstGeom>
            <a:ln w="11160">
              <a:solidFill>
                <a:srgbClr val="000000"/>
              </a:solidFill>
              <a:round/>
            </a:ln>
          </p:spPr>
        </p:sp>
        <p:sp>
          <p:nvSpPr>
            <p:cNvPr id="324" name="CustomShape 56"/>
            <p:cNvSpPr/>
            <p:nvPr/>
          </p:nvSpPr>
          <p:spPr>
            <a:xfrm>
              <a:off x="5407200" y="4939910"/>
              <a:ext cx="78840" cy="2437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600" strike="noStrike">
                  <a:solidFill>
                    <a:srgbClr val="000000"/>
                  </a:solidFill>
                  <a:latin typeface="Arial"/>
                </a:rPr>
                <a:t>*</a:t>
              </a:r>
              <a:endParaRPr/>
            </a:p>
          </p:txBody>
        </p:sp>
        <p:sp>
          <p:nvSpPr>
            <p:cNvPr id="325" name="CustomShape 57"/>
            <p:cNvSpPr/>
            <p:nvPr/>
          </p:nvSpPr>
          <p:spPr>
            <a:xfrm>
              <a:off x="3141720" y="2441150"/>
              <a:ext cx="2265120" cy="761760"/>
            </a:xfrm>
            <a:prstGeom prst="rect">
              <a:avLst/>
            </a:prstGeom>
            <a:solidFill>
              <a:srgbClr val="FFFFFF"/>
            </a:solidFill>
            <a:ln w="11160" cap="rnd">
              <a:solidFill>
                <a:srgbClr val="000000"/>
              </a:solidFill>
              <a:custDash>
                <a:ds d="100000" sp="100000"/>
              </a:custDash>
              <a:miter/>
            </a:ln>
          </p:spPr>
          <p:style>
            <a:lnRef idx="0">
              <a:scrgbClr r="0" g="0" b="0"/>
            </a:lnRef>
            <a:fillRef idx="0">
              <a:scrgbClr r="0" g="0" b="0"/>
            </a:fillRef>
            <a:effectRef idx="0">
              <a:scrgbClr r="0" g="0" b="0"/>
            </a:effectRef>
            <a:fontRef idx="minor"/>
          </p:style>
        </p:sp>
        <p:sp>
          <p:nvSpPr>
            <p:cNvPr id="326" name="CustomShape 58"/>
            <p:cNvSpPr/>
            <p:nvPr/>
          </p:nvSpPr>
          <p:spPr>
            <a:xfrm>
              <a:off x="3245040" y="2555270"/>
              <a:ext cx="204336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{if Order.customer.creditRating is</a:t>
              </a:r>
              <a:endParaRPr/>
            </a:p>
          </p:txBody>
        </p:sp>
        <p:sp>
          <p:nvSpPr>
            <p:cNvPr id="327" name="CustomShape 59"/>
            <p:cNvSpPr/>
            <p:nvPr/>
          </p:nvSpPr>
          <p:spPr>
            <a:xfrm>
              <a:off x="3229920" y="2725190"/>
              <a:ext cx="208908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"poor", then Order.isPrepaid must</a:t>
              </a:r>
              <a:endParaRPr/>
            </a:p>
          </p:txBody>
        </p:sp>
        <p:sp>
          <p:nvSpPr>
            <p:cNvPr id="328" name="CustomShape 60"/>
            <p:cNvSpPr/>
            <p:nvPr/>
          </p:nvSpPr>
          <p:spPr>
            <a:xfrm>
              <a:off x="4035240" y="2895110"/>
              <a:ext cx="52524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be true }</a:t>
              </a:r>
              <a:endParaRPr/>
            </a:p>
          </p:txBody>
        </p:sp>
        <p:sp>
          <p:nvSpPr>
            <p:cNvPr id="329" name="Line 61"/>
            <p:cNvSpPr/>
            <p:nvPr/>
          </p:nvSpPr>
          <p:spPr>
            <a:xfrm>
              <a:off x="3323880" y="2134430"/>
              <a:ext cx="860760" cy="363600"/>
            </a:xfrm>
            <a:prstGeom prst="line">
              <a:avLst/>
            </a:prstGeom>
            <a:ln w="11160" cap="rnd">
              <a:solidFill>
                <a:srgbClr val="000000"/>
              </a:solidFill>
              <a:custDash>
                <a:ds d="100000" sp="100000"/>
              </a:custDash>
              <a:round/>
            </a:ln>
          </p:spPr>
        </p:sp>
        <p:sp>
          <p:nvSpPr>
            <p:cNvPr id="330" name="CustomShape 62"/>
            <p:cNvSpPr/>
            <p:nvPr/>
          </p:nvSpPr>
          <p:spPr>
            <a:xfrm>
              <a:off x="3336840" y="1450430"/>
              <a:ext cx="396360" cy="456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400" strike="noStrike">
                  <a:solidFill>
                    <a:srgbClr val="000000"/>
                  </a:solidFill>
                  <a:latin typeface="Times New Roman"/>
                </a:rPr>
                <a:t>*</a:t>
              </a:r>
              <a:endParaRPr/>
            </a:p>
          </p:txBody>
        </p:sp>
        <p:sp>
          <p:nvSpPr>
            <p:cNvPr id="331" name="CustomShape 63"/>
            <p:cNvSpPr/>
            <p:nvPr/>
          </p:nvSpPr>
          <p:spPr>
            <a:xfrm>
              <a:off x="5334120" y="1526750"/>
              <a:ext cx="380520" cy="303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1</a:t>
              </a:r>
              <a:endParaRPr/>
            </a:p>
          </p:txBody>
        </p:sp>
        <p:sp>
          <p:nvSpPr>
            <p:cNvPr id="332" name="Line 64"/>
            <p:cNvSpPr/>
            <p:nvPr/>
          </p:nvSpPr>
          <p:spPr>
            <a:xfrm flipV="1">
              <a:off x="3733560" y="3202910"/>
              <a:ext cx="304920" cy="457200"/>
            </a:xfrm>
            <a:prstGeom prst="line">
              <a:avLst/>
            </a:prstGeom>
            <a:ln w="12600">
              <a:solidFill>
                <a:schemeClr val="tx1"/>
              </a:solidFill>
              <a:round/>
              <a:tailEnd type="triangle" w="sm" len="sm"/>
            </a:ln>
          </p:spPr>
        </p:sp>
        <p:sp>
          <p:nvSpPr>
            <p:cNvPr id="333" name="CustomShape 65"/>
            <p:cNvSpPr/>
            <p:nvPr/>
          </p:nvSpPr>
          <p:spPr>
            <a:xfrm>
              <a:off x="3124080" y="3660110"/>
              <a:ext cx="1523520" cy="6055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Constraint</a:t>
              </a:r>
              <a:endParaRPr/>
            </a:p>
            <a:p>
              <a:pPr>
                <a:lnSpc>
                  <a:spcPct val="100000"/>
                </a:lnSpc>
              </a:pPr>
              <a:r>
                <a:rPr lang="en-GB" sz="1400" strike="noStrike">
                  <a:solidFill>
                    <a:srgbClr val="000000"/>
                  </a:solidFill>
                  <a:latin typeface="Times New Roman"/>
                </a:rPr>
                <a:t>(inside braces{}}</a:t>
              </a:r>
              <a:endParaRPr/>
            </a:p>
          </p:txBody>
        </p:sp>
        <p:sp>
          <p:nvSpPr>
            <p:cNvPr id="334" name="CustomShape 66"/>
            <p:cNvSpPr/>
            <p:nvPr/>
          </p:nvSpPr>
          <p:spPr>
            <a:xfrm>
              <a:off x="1219320" y="2059910"/>
              <a:ext cx="1066320" cy="303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Operations</a:t>
              </a:r>
              <a:endParaRPr/>
            </a:p>
          </p:txBody>
        </p:sp>
        <p:sp>
          <p:nvSpPr>
            <p:cNvPr id="335" name="Line 67"/>
            <p:cNvSpPr/>
            <p:nvPr/>
          </p:nvSpPr>
          <p:spPr>
            <a:xfrm>
              <a:off x="1981080" y="1602710"/>
              <a:ext cx="304920" cy="0"/>
            </a:xfrm>
            <a:prstGeom prst="line">
              <a:avLst/>
            </a:prstGeom>
            <a:ln w="12600">
              <a:solidFill>
                <a:schemeClr val="tx1"/>
              </a:solidFill>
              <a:round/>
              <a:tailEnd type="triangle" w="sm" len="sm"/>
            </a:ln>
          </p:spPr>
        </p:sp>
        <p:sp>
          <p:nvSpPr>
            <p:cNvPr id="336" name="CustomShape 68"/>
            <p:cNvSpPr/>
            <p:nvPr/>
          </p:nvSpPr>
          <p:spPr>
            <a:xfrm>
              <a:off x="1219320" y="1374110"/>
              <a:ext cx="837720" cy="2728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200" strike="noStrike">
                  <a:solidFill>
                    <a:srgbClr val="000000"/>
                  </a:solidFill>
                  <a:latin typeface="Times New Roman"/>
                </a:rPr>
                <a:t>Attributes</a:t>
              </a:r>
              <a:endParaRPr/>
            </a:p>
          </p:txBody>
        </p:sp>
        <p:sp>
          <p:nvSpPr>
            <p:cNvPr id="337" name="CustomShape 69"/>
            <p:cNvSpPr/>
            <p:nvPr/>
          </p:nvSpPr>
          <p:spPr>
            <a:xfrm>
              <a:off x="1295280" y="993230"/>
              <a:ext cx="1066320" cy="2728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200" strike="noStrike">
                  <a:solidFill>
                    <a:srgbClr val="000000"/>
                  </a:solidFill>
                  <a:latin typeface="Times New Roman"/>
                </a:rPr>
                <a:t>Name</a:t>
              </a:r>
              <a:endParaRPr/>
            </a:p>
          </p:txBody>
        </p:sp>
        <p:sp>
          <p:nvSpPr>
            <p:cNvPr id="338" name="Line 70"/>
            <p:cNvSpPr/>
            <p:nvPr/>
          </p:nvSpPr>
          <p:spPr>
            <a:xfrm flipV="1">
              <a:off x="4800600" y="1831310"/>
              <a:ext cx="380880" cy="152280"/>
            </a:xfrm>
            <a:prstGeom prst="line">
              <a:avLst/>
            </a:prstGeom>
            <a:ln w="12600">
              <a:solidFill>
                <a:schemeClr val="tx1"/>
              </a:solidFill>
              <a:round/>
              <a:tailEnd type="triangle" w="sm" len="sm"/>
            </a:ln>
          </p:spPr>
        </p:sp>
        <p:sp>
          <p:nvSpPr>
            <p:cNvPr id="339" name="CustomShape 71"/>
            <p:cNvSpPr/>
            <p:nvPr/>
          </p:nvSpPr>
          <p:spPr>
            <a:xfrm>
              <a:off x="4419720" y="1983950"/>
              <a:ext cx="1142640" cy="303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b="1" strike="noStrike">
                  <a:solidFill>
                    <a:srgbClr val="000000"/>
                  </a:solidFill>
                  <a:latin typeface="Times New Roman"/>
                </a:rPr>
                <a:t>Association</a:t>
              </a:r>
              <a:endParaRPr/>
            </a:p>
          </p:txBody>
        </p:sp>
        <p:sp>
          <p:nvSpPr>
            <p:cNvPr id="340" name="Line 72"/>
            <p:cNvSpPr/>
            <p:nvPr/>
          </p:nvSpPr>
          <p:spPr>
            <a:xfrm>
              <a:off x="5181480" y="1450430"/>
              <a:ext cx="228600" cy="75960"/>
            </a:xfrm>
            <a:prstGeom prst="line">
              <a:avLst/>
            </a:prstGeom>
            <a:ln w="12600">
              <a:solidFill>
                <a:schemeClr val="tx1"/>
              </a:solidFill>
              <a:round/>
              <a:tailEnd type="triangle" w="sm" len="sm"/>
            </a:ln>
          </p:spPr>
        </p:sp>
        <p:sp>
          <p:nvSpPr>
            <p:cNvPr id="341" name="Line 73"/>
            <p:cNvSpPr/>
            <p:nvPr/>
          </p:nvSpPr>
          <p:spPr>
            <a:xfrm>
              <a:off x="1904760" y="1145510"/>
              <a:ext cx="381240" cy="0"/>
            </a:xfrm>
            <a:prstGeom prst="line">
              <a:avLst/>
            </a:prstGeom>
            <a:ln w="12600">
              <a:solidFill>
                <a:schemeClr val="tx1"/>
              </a:solidFill>
              <a:round/>
              <a:tailEnd type="triangle" w="sm" len="sm"/>
            </a:ln>
          </p:spPr>
        </p:sp>
        <p:sp>
          <p:nvSpPr>
            <p:cNvPr id="342" name="CustomShape 74"/>
            <p:cNvSpPr/>
            <p:nvPr/>
          </p:nvSpPr>
          <p:spPr>
            <a:xfrm>
              <a:off x="3505320" y="1145510"/>
              <a:ext cx="2209320" cy="303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Multiplicity:   mandatory</a:t>
              </a:r>
              <a:endParaRPr/>
            </a:p>
          </p:txBody>
        </p:sp>
        <p:sp>
          <p:nvSpPr>
            <p:cNvPr id="343" name="Line 75"/>
            <p:cNvSpPr/>
            <p:nvPr/>
          </p:nvSpPr>
          <p:spPr>
            <a:xfrm>
              <a:off x="2514600" y="4498190"/>
              <a:ext cx="152280" cy="685800"/>
            </a:xfrm>
            <a:prstGeom prst="line">
              <a:avLst/>
            </a:prstGeom>
            <a:ln w="12600">
              <a:solidFill>
                <a:schemeClr val="tx1"/>
              </a:solidFill>
              <a:round/>
              <a:tailEnd type="triangle" w="sm" len="sm"/>
            </a:ln>
          </p:spPr>
        </p:sp>
        <p:sp>
          <p:nvSpPr>
            <p:cNvPr id="344" name="CustomShape 76"/>
            <p:cNvSpPr/>
            <p:nvPr/>
          </p:nvSpPr>
          <p:spPr>
            <a:xfrm>
              <a:off x="1676520" y="3965030"/>
              <a:ext cx="1142640" cy="729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Multiplicity:   </a:t>
              </a:r>
              <a:endParaRPr/>
            </a:p>
            <a:p>
              <a:pPr>
                <a:lnSpc>
                  <a:spcPct val="100000"/>
                </a:lnSpc>
              </a:pPr>
              <a:r>
                <a:rPr lang="en-GB" sz="1400" strike="noStrike">
                  <a:solidFill>
                    <a:srgbClr val="000000"/>
                  </a:solidFill>
                  <a:latin typeface="Times New Roman"/>
                </a:rPr>
                <a:t>Many value</a:t>
              </a:r>
              <a:endParaRPr/>
            </a:p>
          </p:txBody>
        </p:sp>
        <p:sp>
          <p:nvSpPr>
            <p:cNvPr id="345" name="CustomShape 77"/>
            <p:cNvSpPr/>
            <p:nvPr/>
          </p:nvSpPr>
          <p:spPr>
            <a:xfrm>
              <a:off x="3657600" y="4650830"/>
              <a:ext cx="1218960" cy="5166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Multiplicity:   optional</a:t>
              </a:r>
              <a:endParaRPr/>
            </a:p>
          </p:txBody>
        </p:sp>
        <p:sp>
          <p:nvSpPr>
            <p:cNvPr id="346" name="Line 78"/>
            <p:cNvSpPr/>
            <p:nvPr/>
          </p:nvSpPr>
          <p:spPr>
            <a:xfrm>
              <a:off x="4800600" y="4955390"/>
              <a:ext cx="304560" cy="0"/>
            </a:xfrm>
            <a:prstGeom prst="line">
              <a:avLst/>
            </a:prstGeom>
            <a:ln w="12600">
              <a:solidFill>
                <a:schemeClr val="tx1"/>
              </a:solidFill>
              <a:round/>
              <a:tailEnd type="triangle" w="sm" len="sm"/>
            </a:ln>
          </p:spPr>
        </p:sp>
        <p:sp>
          <p:nvSpPr>
            <p:cNvPr id="347" name="Line 79"/>
            <p:cNvSpPr/>
            <p:nvPr/>
          </p:nvSpPr>
          <p:spPr>
            <a:xfrm flipH="1" flipV="1">
              <a:off x="6629400" y="2364830"/>
              <a:ext cx="914400" cy="228600"/>
            </a:xfrm>
            <a:prstGeom prst="line">
              <a:avLst/>
            </a:prstGeom>
            <a:ln w="12600">
              <a:solidFill>
                <a:schemeClr val="tx1"/>
              </a:solidFill>
              <a:round/>
              <a:tailEnd type="triangle" w="sm" len="sm"/>
            </a:ln>
          </p:spPr>
        </p:sp>
        <p:sp>
          <p:nvSpPr>
            <p:cNvPr id="348" name="CustomShape 80"/>
            <p:cNvSpPr/>
            <p:nvPr/>
          </p:nvSpPr>
          <p:spPr>
            <a:xfrm>
              <a:off x="7467480" y="2517110"/>
              <a:ext cx="1294920" cy="303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strike="noStrike">
                  <a:solidFill>
                    <a:srgbClr val="000000"/>
                  </a:solidFill>
                  <a:latin typeface="Times New Roman"/>
                </a:rPr>
                <a:t>Generalization</a:t>
              </a:r>
              <a:endParaRPr/>
            </a:p>
          </p:txBody>
        </p:sp>
        <p:sp>
          <p:nvSpPr>
            <p:cNvPr id="349" name="Line 81"/>
            <p:cNvSpPr/>
            <p:nvPr/>
          </p:nvSpPr>
          <p:spPr>
            <a:xfrm>
              <a:off x="2133360" y="2212190"/>
              <a:ext cx="152640" cy="0"/>
            </a:xfrm>
            <a:prstGeom prst="line">
              <a:avLst/>
            </a:prstGeom>
            <a:ln w="12600">
              <a:solidFill>
                <a:schemeClr val="tx1"/>
              </a:solidFill>
              <a:round/>
              <a:tailEnd type="triangle" w="sm" len="sm"/>
            </a:ln>
          </p:spPr>
        </p:sp>
        <p:sp>
          <p:nvSpPr>
            <p:cNvPr id="351" name="CustomShape 83"/>
            <p:cNvSpPr/>
            <p:nvPr/>
          </p:nvSpPr>
          <p:spPr>
            <a:xfrm>
              <a:off x="6921000" y="978830"/>
              <a:ext cx="575640" cy="3337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600" strike="noStrike">
                  <a:solidFill>
                    <a:srgbClr val="000000"/>
                  </a:solidFill>
                  <a:latin typeface="Times New Roman"/>
                </a:rPr>
                <a:t>class</a:t>
              </a:r>
              <a:endParaRPr/>
            </a:p>
          </p:txBody>
        </p:sp>
        <p:sp>
          <p:nvSpPr>
            <p:cNvPr id="352" name="Line 84"/>
            <p:cNvSpPr/>
            <p:nvPr/>
          </p:nvSpPr>
          <p:spPr>
            <a:xfrm flipH="1">
              <a:off x="6933960" y="1221830"/>
              <a:ext cx="76320" cy="228600"/>
            </a:xfrm>
            <a:prstGeom prst="line">
              <a:avLst/>
            </a:prstGeom>
            <a:ln w="9360">
              <a:solidFill>
                <a:schemeClr val="tx1"/>
              </a:solidFill>
              <a:miter/>
              <a:tailEnd type="triangle" w="med" len="med"/>
            </a:ln>
          </p:spPr>
        </p:sp>
        <p:sp>
          <p:nvSpPr>
            <p:cNvPr id="353" name="CustomShape 85"/>
            <p:cNvSpPr/>
            <p:nvPr/>
          </p:nvSpPr>
          <p:spPr>
            <a:xfrm>
              <a:off x="5329440" y="4634990"/>
              <a:ext cx="234360" cy="167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GB" sz="1100" strike="noStrike">
                  <a:solidFill>
                    <a:srgbClr val="000000"/>
                  </a:solidFill>
                  <a:latin typeface="Arial"/>
                </a:rPr>
                <a:t>0..1</a:t>
              </a:r>
              <a:endParaRPr/>
            </a:p>
          </p:txBody>
        </p:sp>
      </p:grpSp>
      <p:sp>
        <p:nvSpPr>
          <p:cNvPr id="88" name="Slide Number Placeholder 3"/>
          <p:cNvSpPr txBox="1">
            <a:spLocks/>
          </p:cNvSpPr>
          <p:nvPr/>
        </p:nvSpPr>
        <p:spPr bwMode="auto">
          <a:xfrm>
            <a:off x="6248400" y="6634570"/>
            <a:ext cx="2792216" cy="223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26</a:t>
            </a:fld>
            <a:endParaRPr lang="en-US" dirty="0"/>
          </a:p>
        </p:txBody>
      </p:sp>
    </p:spTree>
    <p:extLst>
      <p:ext uri="{BB962C8B-B14F-4D97-AF65-F5344CB8AC3E}">
        <p14:creationId xmlns:p14="http://schemas.microsoft.com/office/powerpoint/2010/main" val="2866948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85640" y="274320"/>
            <a:ext cx="7042320" cy="1143000"/>
          </a:xfrm>
          <a:prstGeom prst="rect">
            <a:avLst/>
          </a:prstGeom>
          <a:noFill/>
          <a:ln>
            <a:noFill/>
          </a:ln>
        </p:spPr>
        <p:txBody>
          <a:bodyPr lIns="90000" tIns="46800" rIns="90000" bIns="46800" anchor="ctr"/>
          <a:lstStyle/>
          <a:p>
            <a:pPr algn="ctr"/>
            <a:r>
              <a:rPr lang="en-GB" sz="3600" dirty="0">
                <a:latin typeface="Arial"/>
              </a:rPr>
              <a:t>Exercise</a:t>
            </a:r>
            <a:endParaRPr dirty="0"/>
          </a:p>
        </p:txBody>
      </p:sp>
      <p:sp>
        <p:nvSpPr>
          <p:cNvPr id="406" name="TextShape 2"/>
          <p:cNvSpPr txBox="1"/>
          <p:nvPr/>
        </p:nvSpPr>
        <p:spPr>
          <a:xfrm>
            <a:off x="392844" y="1674676"/>
            <a:ext cx="8530436" cy="4584228"/>
          </a:xfrm>
          <a:prstGeom prst="rect">
            <a:avLst/>
          </a:prstGeom>
          <a:noFill/>
          <a:ln>
            <a:noFill/>
          </a:ln>
        </p:spPr>
        <p:txBody>
          <a:bodyPr lIns="90000" tIns="45000" rIns="90000" bIns="45000"/>
          <a:lstStyle/>
          <a:p>
            <a:r>
              <a:rPr lang="en-GB" sz="2400" dirty="0">
                <a:latin typeface="Arial"/>
              </a:rPr>
              <a:t>Draw a class diagram for the following scenario:</a:t>
            </a:r>
          </a:p>
          <a:p>
            <a:r>
              <a:rPr lang="en-GB" sz="2400" dirty="0">
                <a:latin typeface="Arial"/>
              </a:rPr>
              <a:t>A car rental company wants to develop an automated system that would handle car reservations, customer billing, and car auctions.</a:t>
            </a:r>
            <a:endParaRPr dirty="0"/>
          </a:p>
          <a:p>
            <a:r>
              <a:rPr lang="en-GB" sz="2400" dirty="0">
                <a:latin typeface="Arial"/>
              </a:rPr>
              <a:t>Normally, a customer reserves a car, picks it up, and then returns it after a certain period of time. At the time of pick up, the customer has the option to buy or waive collision insurance on the car. When the car is returned, the customer receives a bill and pays the specified amount. In addition to renting out cars, every six months or so, the auto rental company auctions the cars that have accumulated over 20,000 miles.</a:t>
            </a:r>
            <a:endParaRPr dirty="0"/>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27</a:t>
            </a:fld>
            <a:endParaRPr lang="en-US" dirty="0"/>
          </a:p>
        </p:txBody>
      </p:sp>
    </p:spTree>
    <p:extLst>
      <p:ext uri="{BB962C8B-B14F-4D97-AF65-F5344CB8AC3E}">
        <p14:creationId xmlns:p14="http://schemas.microsoft.com/office/powerpoint/2010/main" val="562030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MY" dirty="0"/>
          </a:p>
        </p:txBody>
      </p:sp>
      <p:sp>
        <p:nvSpPr>
          <p:cNvPr id="3" name="Content Placeholder 2"/>
          <p:cNvSpPr>
            <a:spLocks noGrp="1"/>
          </p:cNvSpPr>
          <p:nvPr>
            <p:ph idx="1"/>
          </p:nvPr>
        </p:nvSpPr>
        <p:spPr/>
        <p:txBody>
          <a:bodyPr/>
          <a:lstStyle/>
          <a:p>
            <a:r>
              <a:rPr lang="en-US" dirty="0"/>
              <a:t>What is a class diagram?</a:t>
            </a:r>
          </a:p>
          <a:p>
            <a:r>
              <a:rPr lang="en-US" dirty="0"/>
              <a:t>What are the components of a class diagram?</a:t>
            </a:r>
          </a:p>
          <a:p>
            <a:r>
              <a:rPr lang="en-US" dirty="0"/>
              <a:t>Draw the class diagram for borrowing a book from the library</a:t>
            </a:r>
          </a:p>
          <a:p>
            <a:pPr marL="0" indent="0">
              <a:buNone/>
            </a:pPr>
            <a:endParaRPr lang="en-US" dirty="0"/>
          </a:p>
          <a:p>
            <a:endParaRPr lang="en-MY" dirty="0"/>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28</a:t>
            </a:fld>
            <a:endParaRPr lang="en-US" dirty="0"/>
          </a:p>
        </p:txBody>
      </p:sp>
    </p:spTree>
    <p:extLst>
      <p:ext uri="{BB962C8B-B14F-4D97-AF65-F5344CB8AC3E}">
        <p14:creationId xmlns:p14="http://schemas.microsoft.com/office/powerpoint/2010/main" val="341468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MY" sz="6000" dirty="0"/>
              <a:t>Q &amp; A</a:t>
            </a:r>
          </a:p>
        </p:txBody>
      </p:sp>
      <p:sp>
        <p:nvSpPr>
          <p:cNvPr id="4" name="Slide Number Placeholder 3"/>
          <p:cNvSpPr>
            <a:spLocks noGrp="1"/>
          </p:cNvSpPr>
          <p:nvPr>
            <p:ph type="sldNum" sz="quarter" idx="10"/>
          </p:nvPr>
        </p:nvSpPr>
        <p:spPr/>
        <p:txBody>
          <a:bodyPr/>
          <a:lstStyle/>
          <a:p>
            <a:pPr>
              <a:defRPr/>
            </a:pPr>
            <a:fld id="{95F3C1AA-D916-49A3-8DB2-888982508824}" type="slidenum">
              <a:rPr lang="en-US" smtClean="0"/>
              <a:pPr>
                <a:defRPr/>
              </a:pPr>
              <a:t>29</a:t>
            </a:fld>
            <a:endParaRPr lang="en-US" dirty="0"/>
          </a:p>
        </p:txBody>
      </p:sp>
    </p:spTree>
    <p:extLst>
      <p:ext uri="{BB962C8B-B14F-4D97-AF65-F5344CB8AC3E}">
        <p14:creationId xmlns:p14="http://schemas.microsoft.com/office/powerpoint/2010/main" val="4172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24376" y="321572"/>
            <a:ext cx="7041960" cy="1142640"/>
          </a:xfrm>
          <a:prstGeom prst="rect">
            <a:avLst/>
          </a:prstGeom>
          <a:noFill/>
          <a:ln>
            <a:noFill/>
          </a:ln>
        </p:spPr>
        <p:txBody>
          <a:bodyPr anchor="ctr"/>
          <a:lstStyle/>
          <a:p>
            <a:pPr algn="ctr">
              <a:lnSpc>
                <a:spcPct val="100000"/>
              </a:lnSpc>
            </a:pPr>
            <a:r>
              <a:rPr lang="en-GB" sz="3600" strike="noStrike" dirty="0">
                <a:solidFill>
                  <a:srgbClr val="000000"/>
                </a:solidFill>
                <a:latin typeface="+mj-lt"/>
              </a:rPr>
              <a:t>Class Diagram</a:t>
            </a:r>
            <a:endParaRPr dirty="0">
              <a:latin typeface="+mj-lt"/>
            </a:endParaRPr>
          </a:p>
        </p:txBody>
      </p:sp>
      <p:sp>
        <p:nvSpPr>
          <p:cNvPr id="212" name="TextShape 2"/>
          <p:cNvSpPr txBox="1"/>
          <p:nvPr/>
        </p:nvSpPr>
        <p:spPr>
          <a:xfrm>
            <a:off x="424376" y="1697040"/>
            <a:ext cx="8530436" cy="4525560"/>
          </a:xfrm>
          <a:prstGeom prst="rect">
            <a:avLst/>
          </a:prstGeom>
          <a:noFill/>
          <a:ln>
            <a:noFill/>
          </a:ln>
        </p:spPr>
        <p:txBody>
          <a:bodyPr/>
          <a:lstStyle/>
          <a:p>
            <a:pPr marL="457200" indent="-457200">
              <a:lnSpc>
                <a:spcPct val="90000"/>
              </a:lnSpc>
              <a:buFont typeface="Arial" panose="020B0604020202020204" pitchFamily="34" charset="0"/>
              <a:buChar char="•"/>
            </a:pPr>
            <a:r>
              <a:rPr lang="en-GB" sz="2800" strike="noStrike" dirty="0">
                <a:solidFill>
                  <a:srgbClr val="000000"/>
                </a:solidFill>
                <a:latin typeface="+mn-lt"/>
              </a:rPr>
              <a:t>Used for describing </a:t>
            </a:r>
            <a:r>
              <a:rPr lang="en-GB" sz="2800" strike="noStrike" dirty="0">
                <a:solidFill>
                  <a:srgbClr val="FF0000"/>
                </a:solidFill>
                <a:latin typeface="+mn-lt"/>
              </a:rPr>
              <a:t>structure and behaviour </a:t>
            </a:r>
            <a:r>
              <a:rPr lang="en-GB" sz="2800" strike="noStrike" dirty="0">
                <a:solidFill>
                  <a:srgbClr val="000000"/>
                </a:solidFill>
                <a:latin typeface="+mn-lt"/>
              </a:rPr>
              <a:t>in the use cases</a:t>
            </a:r>
            <a:endParaRPr sz="2800" dirty="0">
              <a:latin typeface="+mn-lt"/>
            </a:endParaRPr>
          </a:p>
          <a:p>
            <a:pPr marL="457200" indent="-457200">
              <a:lnSpc>
                <a:spcPct val="90000"/>
              </a:lnSpc>
              <a:buFont typeface="Arial" panose="020B0604020202020204" pitchFamily="34" charset="0"/>
              <a:buChar char="•"/>
            </a:pPr>
            <a:r>
              <a:rPr lang="en-GB" sz="2800" strike="noStrike" dirty="0">
                <a:solidFill>
                  <a:srgbClr val="000000"/>
                </a:solidFill>
                <a:latin typeface="+mn-lt"/>
              </a:rPr>
              <a:t>Provides a conceptual model of the system in terms of </a:t>
            </a:r>
            <a:r>
              <a:rPr lang="en-GB" sz="2800" strike="noStrike" dirty="0">
                <a:solidFill>
                  <a:srgbClr val="FF0000"/>
                </a:solidFill>
                <a:latin typeface="+mn-lt"/>
              </a:rPr>
              <a:t>entities</a:t>
            </a:r>
            <a:r>
              <a:rPr lang="en-GB" sz="2800" strike="noStrike" dirty="0">
                <a:solidFill>
                  <a:srgbClr val="000000"/>
                </a:solidFill>
                <a:latin typeface="+mn-lt"/>
              </a:rPr>
              <a:t> and </a:t>
            </a:r>
            <a:r>
              <a:rPr lang="en-GB" sz="2800" strike="noStrike" dirty="0">
                <a:solidFill>
                  <a:srgbClr val="FF0000"/>
                </a:solidFill>
                <a:latin typeface="+mn-lt"/>
              </a:rPr>
              <a:t>their relationships</a:t>
            </a:r>
            <a:endParaRPr sz="2800" dirty="0">
              <a:solidFill>
                <a:srgbClr val="FF0000"/>
              </a:solidFill>
              <a:latin typeface="+mn-lt"/>
            </a:endParaRPr>
          </a:p>
          <a:p>
            <a:pPr marL="457200" indent="-457200">
              <a:lnSpc>
                <a:spcPct val="90000"/>
              </a:lnSpc>
              <a:buFont typeface="Arial" panose="020B0604020202020204" pitchFamily="34" charset="0"/>
              <a:buChar char="•"/>
            </a:pPr>
            <a:r>
              <a:rPr lang="en-GB" sz="2800" strike="noStrike" dirty="0">
                <a:solidFill>
                  <a:srgbClr val="000000"/>
                </a:solidFill>
                <a:latin typeface="+mn-lt"/>
              </a:rPr>
              <a:t>Used for requirement capture, end-user interaction</a:t>
            </a:r>
            <a:endParaRPr sz="2800" dirty="0">
              <a:latin typeface="+mn-lt"/>
            </a:endParaRPr>
          </a:p>
          <a:p>
            <a:pPr marL="457200" indent="-457200">
              <a:lnSpc>
                <a:spcPct val="90000"/>
              </a:lnSpc>
              <a:buFont typeface="Arial" panose="020B0604020202020204" pitchFamily="34" charset="0"/>
              <a:buChar char="•"/>
            </a:pPr>
            <a:r>
              <a:rPr lang="en-GB" sz="2800" strike="noStrike" dirty="0">
                <a:solidFill>
                  <a:srgbClr val="000000"/>
                </a:solidFill>
                <a:latin typeface="+mn-lt"/>
              </a:rPr>
              <a:t>Detailed class diagrams are used by developers</a:t>
            </a:r>
            <a:endParaRPr sz="2800" dirty="0">
              <a:latin typeface="+mn-lt"/>
            </a:endParaRPr>
          </a:p>
        </p:txBody>
      </p:sp>
      <p:sp>
        <p:nvSpPr>
          <p:cNvPr id="4"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3</a:t>
            </a:fld>
            <a:endParaRPr lang="en-US" dirty="0"/>
          </a:p>
        </p:txBody>
      </p:sp>
    </p:spTree>
    <p:extLst>
      <p:ext uri="{BB962C8B-B14F-4D97-AF65-F5344CB8AC3E}">
        <p14:creationId xmlns:p14="http://schemas.microsoft.com/office/powerpoint/2010/main" val="26180152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a:t>
            </a:r>
            <a:r>
              <a:rPr lang="en-US" b="1" dirty="0"/>
              <a:t> </a:t>
            </a:r>
            <a:r>
              <a:rPr lang="en-US" dirty="0"/>
              <a:t>Diagram</a:t>
            </a:r>
            <a:endParaRPr lang="en-MY" dirty="0"/>
          </a:p>
        </p:txBody>
      </p:sp>
      <p:sp>
        <p:nvSpPr>
          <p:cNvPr id="3" name="Content Placeholder 2"/>
          <p:cNvSpPr>
            <a:spLocks noGrp="1"/>
          </p:cNvSpPr>
          <p:nvPr>
            <p:ph idx="1"/>
          </p:nvPr>
        </p:nvSpPr>
        <p:spPr/>
        <p:txBody>
          <a:bodyPr/>
          <a:lstStyle/>
          <a:p>
            <a:pPr algn="just"/>
            <a:r>
              <a:rPr lang="en-US" sz="2800" b="1" dirty="0"/>
              <a:t>Class diagram </a:t>
            </a:r>
            <a:r>
              <a:rPr lang="en-US" sz="2800" dirty="0"/>
              <a:t>models the static structure of a system. It shows relationships between classes, objects, attributes, and operations</a:t>
            </a:r>
            <a:endParaRPr lang="en-MY" sz="2800" dirty="0"/>
          </a:p>
        </p:txBody>
      </p:sp>
      <p:grpSp>
        <p:nvGrpSpPr>
          <p:cNvPr id="15" name="Group 14"/>
          <p:cNvGrpSpPr/>
          <p:nvPr/>
        </p:nvGrpSpPr>
        <p:grpSpPr>
          <a:xfrm>
            <a:off x="2804886" y="3323772"/>
            <a:ext cx="3733800" cy="2743200"/>
            <a:chOff x="2804886" y="3323772"/>
            <a:chExt cx="3733800" cy="2743200"/>
          </a:xfrm>
        </p:grpSpPr>
        <p:sp>
          <p:nvSpPr>
            <p:cNvPr id="6" name="Rectangle 5"/>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tx1"/>
                  </a:solidFill>
                </a:rPr>
                <a:t>Class</a:t>
              </a:r>
            </a:p>
            <a:p>
              <a:pPr algn="ctr"/>
              <a:endParaRPr lang="en-US" sz="2800" dirty="0">
                <a:solidFill>
                  <a:schemeClr val="tx1"/>
                </a:solidFill>
              </a:endParaRPr>
            </a:p>
            <a:p>
              <a:pPr marL="457200" indent="-457200">
                <a:buFontTx/>
                <a:buChar char="-"/>
              </a:pPr>
              <a:r>
                <a:rPr lang="en-US" sz="2800" dirty="0">
                  <a:solidFill>
                    <a:schemeClr val="tx1"/>
                  </a:solidFill>
                </a:rPr>
                <a:t>Attributes</a:t>
              </a:r>
            </a:p>
            <a:p>
              <a:pPr marL="457200" indent="-457200">
                <a:buFontTx/>
                <a:buChar char="-"/>
              </a:pPr>
              <a:endParaRPr lang="en-US" sz="2800" dirty="0">
                <a:solidFill>
                  <a:schemeClr val="tx1"/>
                </a:solidFill>
              </a:endParaRPr>
            </a:p>
            <a:p>
              <a:pPr marL="457200" indent="-457200">
                <a:buFontTx/>
                <a:buChar char="-"/>
              </a:pPr>
              <a:r>
                <a:rPr lang="en-US" sz="2800" dirty="0">
                  <a:solidFill>
                    <a:schemeClr val="tx1"/>
                  </a:solidFill>
                </a:rPr>
                <a:t>Methods</a:t>
              </a:r>
              <a:endParaRPr lang="en-MY" sz="2800" dirty="0">
                <a:solidFill>
                  <a:schemeClr val="tx1"/>
                </a:solidFill>
              </a:endParaRPr>
            </a:p>
          </p:txBody>
        </p:sp>
        <p:cxnSp>
          <p:nvCxnSpPr>
            <p:cNvPr id="8" name="Straight Connector 7"/>
            <p:cNvCxnSpPr/>
            <p:nvPr/>
          </p:nvCxnSpPr>
          <p:spPr>
            <a:xfrm>
              <a:off x="2804886" y="3857172"/>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4</a:t>
            </a:fld>
            <a:endParaRPr lang="en-US" dirty="0"/>
          </a:p>
        </p:txBody>
      </p:sp>
    </p:spTree>
    <p:extLst>
      <p:ext uri="{BB962C8B-B14F-4D97-AF65-F5344CB8AC3E}">
        <p14:creationId xmlns:p14="http://schemas.microsoft.com/office/powerpoint/2010/main" val="21938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Presenting Objects and Classes</a:t>
            </a:r>
            <a:endParaRPr lang="en-MY" dirty="0"/>
          </a:p>
        </p:txBody>
      </p:sp>
      <p:sp>
        <p:nvSpPr>
          <p:cNvPr id="3" name="Content Placeholder 2"/>
          <p:cNvSpPr>
            <a:spLocks noGrp="1"/>
          </p:cNvSpPr>
          <p:nvPr>
            <p:ph idx="1"/>
          </p:nvPr>
        </p:nvSpPr>
        <p:spPr>
          <a:xfrm>
            <a:off x="457200" y="1951037"/>
            <a:ext cx="8229600" cy="4525963"/>
          </a:xfrm>
        </p:spPr>
        <p:txBody>
          <a:bodyPr>
            <a:normAutofit/>
          </a:bodyPr>
          <a:lstStyle/>
          <a:p>
            <a:r>
              <a:rPr lang="en-US" sz="3600" dirty="0"/>
              <a:t>Class</a:t>
            </a:r>
          </a:p>
          <a:p>
            <a:endParaRPr lang="en-US" sz="3600" dirty="0"/>
          </a:p>
          <a:p>
            <a:r>
              <a:rPr lang="en-US" sz="3600" dirty="0"/>
              <a:t>Object of a class</a:t>
            </a:r>
            <a:endParaRPr lang="en-MY" sz="3600" dirty="0"/>
          </a:p>
        </p:txBody>
      </p:sp>
      <p:grpSp>
        <p:nvGrpSpPr>
          <p:cNvPr id="6" name="Group 5"/>
          <p:cNvGrpSpPr/>
          <p:nvPr/>
        </p:nvGrpSpPr>
        <p:grpSpPr>
          <a:xfrm>
            <a:off x="5257800" y="1863172"/>
            <a:ext cx="2728686" cy="17816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Class_Human</a:t>
              </a:r>
              <a:endParaRPr lang="en-US" b="1" dirty="0">
                <a:solidFill>
                  <a:schemeClr val="tx1"/>
                </a:solidFill>
              </a:endParaRPr>
            </a:p>
            <a:p>
              <a:pPr algn="ctr"/>
              <a:endParaRPr lang="en-US" dirty="0">
                <a:solidFill>
                  <a:schemeClr val="tx1"/>
                </a:solidFill>
              </a:endParaRPr>
            </a:p>
            <a:p>
              <a:pPr marL="457200" indent="-457200">
                <a:buFontTx/>
                <a:buChar char="-"/>
              </a:pPr>
              <a:r>
                <a:rPr lang="en-US" dirty="0">
                  <a:solidFill>
                    <a:schemeClr val="tx1"/>
                  </a:solidFill>
                </a:rPr>
                <a:t>Attributes</a:t>
              </a:r>
            </a:p>
            <a:p>
              <a:pPr marL="457200" indent="-457200">
                <a:buFontTx/>
                <a:buChar char="-"/>
              </a:pPr>
              <a:endParaRPr lang="en-US" dirty="0">
                <a:solidFill>
                  <a:schemeClr val="tx1"/>
                </a:solidFill>
              </a:endParaRPr>
            </a:p>
            <a:p>
              <a:pPr marL="457200" indent="-457200">
                <a:buFontTx/>
                <a:buChar char="-"/>
              </a:pPr>
              <a:r>
                <a:rPr lang="en-US" dirty="0">
                  <a:solidFill>
                    <a:schemeClr val="tx1"/>
                  </a:solidFill>
                </a:rPr>
                <a:t>Methods</a:t>
              </a:r>
              <a:endParaRPr lang="en-MY" dirty="0">
                <a:solidFill>
                  <a:schemeClr val="tx1"/>
                </a:solidFill>
              </a:endParaRPr>
            </a:p>
          </p:txBody>
        </p:sp>
        <p:cxnSp>
          <p:nvCxnSpPr>
            <p:cNvPr id="8" name="Straight Connector 7"/>
            <p:cNvCxnSpPr/>
            <p:nvPr/>
          </p:nvCxnSpPr>
          <p:spPr>
            <a:xfrm>
              <a:off x="2804886" y="3857172"/>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272314" y="4009572"/>
            <a:ext cx="2728686" cy="1781628"/>
            <a:chOff x="2804886" y="3323772"/>
            <a:chExt cx="3733800" cy="2743200"/>
          </a:xfrm>
        </p:grpSpPr>
        <p:sp>
          <p:nvSpPr>
            <p:cNvPr id="12" name="Rectangle 1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rPr>
                <a:t>Ali: </a:t>
              </a:r>
              <a:r>
                <a:rPr lang="en-US" b="1" u="sng" dirty="0" err="1">
                  <a:solidFill>
                    <a:schemeClr val="tx1"/>
                  </a:solidFill>
                </a:rPr>
                <a:t>Class_Human</a:t>
              </a:r>
              <a:endParaRPr lang="en-US" b="1" u="sng" dirty="0">
                <a:solidFill>
                  <a:schemeClr val="tx1"/>
                </a:solidFill>
              </a:endParaRPr>
            </a:p>
            <a:p>
              <a:pPr algn="ctr"/>
              <a:endParaRPr lang="en-US" dirty="0">
                <a:solidFill>
                  <a:schemeClr val="tx1"/>
                </a:solidFill>
              </a:endParaRPr>
            </a:p>
            <a:p>
              <a:pPr marL="457200" indent="-457200">
                <a:buFontTx/>
                <a:buChar char="-"/>
              </a:pPr>
              <a:r>
                <a:rPr lang="en-US" dirty="0">
                  <a:solidFill>
                    <a:schemeClr val="tx1"/>
                  </a:solidFill>
                </a:rPr>
                <a:t>Attributes</a:t>
              </a:r>
            </a:p>
            <a:p>
              <a:pPr marL="457200" indent="-457200">
                <a:buFontTx/>
                <a:buChar char="-"/>
              </a:pPr>
              <a:endParaRPr lang="en-US" dirty="0">
                <a:solidFill>
                  <a:schemeClr val="tx1"/>
                </a:solidFill>
              </a:endParaRPr>
            </a:p>
            <a:p>
              <a:pPr marL="457200" indent="-457200">
                <a:buFontTx/>
                <a:buChar char="-"/>
              </a:pPr>
              <a:r>
                <a:rPr lang="en-US" dirty="0">
                  <a:solidFill>
                    <a:schemeClr val="tx1"/>
                  </a:solidFill>
                </a:rPr>
                <a:t>Methods</a:t>
              </a:r>
              <a:endParaRPr lang="en-MY" dirty="0">
                <a:solidFill>
                  <a:schemeClr val="tx1"/>
                </a:solidFill>
              </a:endParaRPr>
            </a:p>
          </p:txBody>
        </p:sp>
        <p:cxnSp>
          <p:nvCxnSpPr>
            <p:cNvPr id="13" name="Straight Connector 12"/>
            <p:cNvCxnSpPr/>
            <p:nvPr/>
          </p:nvCxnSpPr>
          <p:spPr>
            <a:xfrm>
              <a:off x="2804886" y="3857172"/>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04886" y="4894944"/>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5</a:t>
            </a:fld>
            <a:endParaRPr lang="en-US" dirty="0"/>
          </a:p>
        </p:txBody>
      </p:sp>
    </p:spTree>
    <p:extLst>
      <p:ext uri="{BB962C8B-B14F-4D97-AF65-F5344CB8AC3E}">
        <p14:creationId xmlns:p14="http://schemas.microsoft.com/office/powerpoint/2010/main" val="53408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Presenting Objects and Classes</a:t>
            </a:r>
            <a:endParaRPr lang="en-MY" dirty="0"/>
          </a:p>
        </p:txBody>
      </p:sp>
      <p:sp>
        <p:nvSpPr>
          <p:cNvPr id="3" name="Content Placeholder 2"/>
          <p:cNvSpPr>
            <a:spLocks noGrp="1"/>
          </p:cNvSpPr>
          <p:nvPr>
            <p:ph idx="1"/>
          </p:nvPr>
        </p:nvSpPr>
        <p:spPr>
          <a:xfrm>
            <a:off x="457200" y="1951037"/>
            <a:ext cx="8229600" cy="4525963"/>
          </a:xfrm>
        </p:spPr>
        <p:txBody>
          <a:bodyPr>
            <a:normAutofit/>
          </a:bodyPr>
          <a:lstStyle/>
          <a:p>
            <a:r>
              <a:rPr lang="en-US" sz="3600" dirty="0"/>
              <a:t>Object</a:t>
            </a:r>
          </a:p>
          <a:p>
            <a:endParaRPr lang="en-US" sz="3600" dirty="0"/>
          </a:p>
          <a:p>
            <a:r>
              <a:rPr lang="en-US" sz="3600" dirty="0"/>
              <a:t>Anonymous</a:t>
            </a:r>
          </a:p>
          <a:p>
            <a:pPr marL="0" indent="0">
              <a:buNone/>
            </a:pPr>
            <a:r>
              <a:rPr lang="en-US" sz="3600" dirty="0"/>
              <a:t> Object of a class</a:t>
            </a:r>
            <a:endParaRPr lang="en-MY" sz="3600" dirty="0"/>
          </a:p>
        </p:txBody>
      </p:sp>
      <p:grpSp>
        <p:nvGrpSpPr>
          <p:cNvPr id="6" name="Group 5"/>
          <p:cNvGrpSpPr/>
          <p:nvPr/>
        </p:nvGrpSpPr>
        <p:grpSpPr>
          <a:xfrm>
            <a:off x="5257800" y="1863172"/>
            <a:ext cx="2728686" cy="1781628"/>
            <a:chOff x="2804886" y="3323772"/>
            <a:chExt cx="3733800" cy="2743200"/>
          </a:xfrm>
        </p:grpSpPr>
        <p:sp>
          <p:nvSpPr>
            <p:cNvPr id="7" name="Rectangle 6"/>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rPr>
                <a:t>Ali</a:t>
              </a:r>
            </a:p>
            <a:p>
              <a:pPr algn="ctr"/>
              <a:endParaRPr lang="en-US" dirty="0">
                <a:solidFill>
                  <a:schemeClr val="tx1"/>
                </a:solidFill>
              </a:endParaRPr>
            </a:p>
            <a:p>
              <a:pPr marL="457200" indent="-457200">
                <a:buFontTx/>
                <a:buChar char="-"/>
              </a:pPr>
              <a:r>
                <a:rPr lang="en-US" dirty="0">
                  <a:solidFill>
                    <a:schemeClr val="tx1"/>
                  </a:solidFill>
                </a:rPr>
                <a:t>Attributes</a:t>
              </a:r>
            </a:p>
            <a:p>
              <a:pPr marL="457200" indent="-457200">
                <a:buFontTx/>
                <a:buChar char="-"/>
              </a:pPr>
              <a:endParaRPr lang="en-US" dirty="0">
                <a:solidFill>
                  <a:schemeClr val="tx1"/>
                </a:solidFill>
              </a:endParaRPr>
            </a:p>
            <a:p>
              <a:pPr marL="457200" indent="-457200">
                <a:buFontTx/>
                <a:buChar char="-"/>
              </a:pPr>
              <a:r>
                <a:rPr lang="en-US" dirty="0">
                  <a:solidFill>
                    <a:schemeClr val="tx1"/>
                  </a:solidFill>
                </a:rPr>
                <a:t>Methods</a:t>
              </a:r>
              <a:endParaRPr lang="en-MY" dirty="0">
                <a:solidFill>
                  <a:schemeClr val="tx1"/>
                </a:solidFill>
              </a:endParaRPr>
            </a:p>
          </p:txBody>
        </p:sp>
        <p:cxnSp>
          <p:nvCxnSpPr>
            <p:cNvPr id="8" name="Straight Connector 7"/>
            <p:cNvCxnSpPr/>
            <p:nvPr/>
          </p:nvCxnSpPr>
          <p:spPr>
            <a:xfrm>
              <a:off x="2804886" y="3857172"/>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272314" y="4009572"/>
            <a:ext cx="2728686" cy="1781628"/>
            <a:chOff x="2804886" y="3323772"/>
            <a:chExt cx="3733800" cy="2743200"/>
          </a:xfrm>
        </p:grpSpPr>
        <p:sp>
          <p:nvSpPr>
            <p:cNvPr id="12" name="Rectangle 11"/>
            <p:cNvSpPr/>
            <p:nvPr/>
          </p:nvSpPr>
          <p:spPr>
            <a:xfrm>
              <a:off x="2804886" y="3323772"/>
              <a:ext cx="3733800"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rPr>
                <a:t>: </a:t>
              </a:r>
              <a:r>
                <a:rPr lang="en-US" b="1" u="sng" dirty="0" err="1">
                  <a:solidFill>
                    <a:schemeClr val="tx1"/>
                  </a:solidFill>
                </a:rPr>
                <a:t>Class_Human</a:t>
              </a:r>
              <a:endParaRPr lang="en-US" b="1" u="sng" dirty="0">
                <a:solidFill>
                  <a:schemeClr val="tx1"/>
                </a:solidFill>
              </a:endParaRPr>
            </a:p>
            <a:p>
              <a:pPr algn="ctr"/>
              <a:endParaRPr lang="en-US" dirty="0">
                <a:solidFill>
                  <a:schemeClr val="tx1"/>
                </a:solidFill>
              </a:endParaRPr>
            </a:p>
            <a:p>
              <a:pPr marL="457200" indent="-457200">
                <a:buFontTx/>
                <a:buChar char="-"/>
              </a:pPr>
              <a:r>
                <a:rPr lang="en-US" dirty="0">
                  <a:solidFill>
                    <a:schemeClr val="tx1"/>
                  </a:solidFill>
                </a:rPr>
                <a:t>Attributes</a:t>
              </a:r>
            </a:p>
            <a:p>
              <a:pPr marL="457200" indent="-457200">
                <a:buFontTx/>
                <a:buChar char="-"/>
              </a:pPr>
              <a:endParaRPr lang="en-US" dirty="0">
                <a:solidFill>
                  <a:schemeClr val="tx1"/>
                </a:solidFill>
              </a:endParaRPr>
            </a:p>
            <a:p>
              <a:pPr marL="457200" indent="-457200">
                <a:buFontTx/>
                <a:buChar char="-"/>
              </a:pPr>
              <a:r>
                <a:rPr lang="en-US" dirty="0">
                  <a:solidFill>
                    <a:schemeClr val="tx1"/>
                  </a:solidFill>
                </a:rPr>
                <a:t>Methods</a:t>
              </a:r>
              <a:endParaRPr lang="en-MY" dirty="0">
                <a:solidFill>
                  <a:schemeClr val="tx1"/>
                </a:solidFill>
              </a:endParaRPr>
            </a:p>
          </p:txBody>
        </p:sp>
        <p:cxnSp>
          <p:nvCxnSpPr>
            <p:cNvPr id="13" name="Straight Connector 12"/>
            <p:cNvCxnSpPr/>
            <p:nvPr/>
          </p:nvCxnSpPr>
          <p:spPr>
            <a:xfrm>
              <a:off x="2804886" y="3857172"/>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04886" y="4894944"/>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6</a:t>
            </a:fld>
            <a:endParaRPr lang="en-US" dirty="0"/>
          </a:p>
        </p:txBody>
      </p:sp>
    </p:spTree>
    <p:extLst>
      <p:ext uri="{BB962C8B-B14F-4D97-AF65-F5344CB8AC3E}">
        <p14:creationId xmlns:p14="http://schemas.microsoft.com/office/powerpoint/2010/main" val="316597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Attributes and Methods </a:t>
            </a:r>
            <a:endParaRPr lang="en-MY" dirty="0"/>
          </a:p>
        </p:txBody>
      </p:sp>
      <p:grpSp>
        <p:nvGrpSpPr>
          <p:cNvPr id="6" name="Group 5"/>
          <p:cNvGrpSpPr/>
          <p:nvPr/>
        </p:nvGrpSpPr>
        <p:grpSpPr>
          <a:xfrm>
            <a:off x="625350" y="1603830"/>
            <a:ext cx="7714593" cy="4572000"/>
            <a:chOff x="2804885" y="3323772"/>
            <a:chExt cx="4679801" cy="2743200"/>
          </a:xfrm>
        </p:grpSpPr>
        <p:sp>
          <p:nvSpPr>
            <p:cNvPr id="7" name="Rectangle 6"/>
            <p:cNvSpPr/>
            <p:nvPr/>
          </p:nvSpPr>
          <p:spPr>
            <a:xfrm>
              <a:off x="2804885" y="3323772"/>
              <a:ext cx="4679801"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solidFill>
                    <a:schemeClr val="tx1"/>
                  </a:solidFill>
                </a:rPr>
                <a:t>&lt;</a:t>
              </a:r>
              <a:r>
                <a:rPr lang="en-US" sz="3600" b="1" dirty="0" err="1">
                  <a:solidFill>
                    <a:schemeClr val="tx1"/>
                  </a:solidFill>
                </a:rPr>
                <a:t>Class_Name</a:t>
              </a:r>
              <a:r>
                <a:rPr lang="en-US" sz="3600" b="1" dirty="0">
                  <a:solidFill>
                    <a:schemeClr val="tx1"/>
                  </a:solidFill>
                </a:rPr>
                <a:t>&gt;</a:t>
              </a:r>
            </a:p>
            <a:p>
              <a:pPr algn="ctr"/>
              <a:endParaRPr lang="en-US" sz="2400" dirty="0">
                <a:solidFill>
                  <a:schemeClr val="tx1"/>
                </a:solidFill>
              </a:endParaRPr>
            </a:p>
            <a:p>
              <a:r>
                <a:rPr lang="en-US" sz="2400" dirty="0" err="1">
                  <a:solidFill>
                    <a:schemeClr val="tx1"/>
                  </a:solidFill>
                </a:rPr>
                <a:t>AttributeName</a:t>
              </a:r>
              <a:r>
                <a:rPr lang="en-US" sz="2400" dirty="0">
                  <a:solidFill>
                    <a:schemeClr val="tx1"/>
                  </a:solidFill>
                </a:rPr>
                <a:t>: &lt;Data Type&gt;</a:t>
              </a:r>
            </a:p>
            <a:p>
              <a:r>
                <a:rPr lang="en-US" sz="2400" dirty="0">
                  <a:solidFill>
                    <a:schemeClr val="tx1"/>
                  </a:solidFill>
                </a:rPr>
                <a:t>Attrib_2: &lt;Data Type&gt;</a:t>
              </a:r>
            </a:p>
            <a:p>
              <a:r>
                <a:rPr lang="en-US" sz="2400" dirty="0">
                  <a:solidFill>
                    <a:schemeClr val="tx1"/>
                  </a:solidFill>
                </a:rPr>
                <a:t>Attrib_3: &lt;Data Type&gt;</a:t>
              </a:r>
            </a:p>
            <a:p>
              <a:r>
                <a:rPr lang="en-US" sz="2400" dirty="0">
                  <a:solidFill>
                    <a:schemeClr val="tx1"/>
                  </a:solidFill>
                </a:rPr>
                <a:t>  </a:t>
              </a:r>
            </a:p>
            <a:p>
              <a:endParaRPr lang="en-US" sz="2400" dirty="0">
                <a:solidFill>
                  <a:schemeClr val="tx1"/>
                </a:solidFill>
              </a:endParaRPr>
            </a:p>
            <a:p>
              <a:r>
                <a:rPr lang="en-US" sz="2400" dirty="0" err="1">
                  <a:solidFill>
                    <a:schemeClr val="tx1"/>
                  </a:solidFill>
                </a:rPr>
                <a:t>MethodName</a:t>
              </a:r>
              <a:r>
                <a:rPr lang="en-US" sz="2400" dirty="0">
                  <a:solidFill>
                    <a:schemeClr val="tx1"/>
                  </a:solidFill>
                </a:rPr>
                <a:t>(Parameters): &lt;Type of Value Returned&gt;</a:t>
              </a:r>
            </a:p>
            <a:p>
              <a:r>
                <a:rPr lang="en-US" sz="2400" dirty="0">
                  <a:solidFill>
                    <a:schemeClr val="tx1"/>
                  </a:solidFill>
                </a:rPr>
                <a:t>Method_2(Parameters):&lt;Type of Value Returned&gt;</a:t>
              </a:r>
            </a:p>
            <a:p>
              <a:r>
                <a:rPr lang="en-US" sz="2400" dirty="0">
                  <a:solidFill>
                    <a:schemeClr val="tx1"/>
                  </a:solidFill>
                </a:rPr>
                <a:t>Method_3(Parameters):&lt;Type of Value Returned&gt;</a:t>
              </a:r>
            </a:p>
            <a:p>
              <a:r>
                <a:rPr lang="en-US" sz="2400" dirty="0">
                  <a:solidFill>
                    <a:schemeClr val="tx1"/>
                  </a:solidFill>
                </a:rPr>
                <a:t>  </a:t>
              </a:r>
            </a:p>
            <a:p>
              <a:r>
                <a:rPr lang="en-US" sz="2400" dirty="0">
                  <a:solidFill>
                    <a:schemeClr val="tx1"/>
                  </a:solidFill>
                </a:rPr>
                <a:t>  </a:t>
              </a:r>
              <a:endParaRPr lang="en-MY" sz="2400" dirty="0">
                <a:solidFill>
                  <a:schemeClr val="tx1"/>
                </a:solidFill>
              </a:endParaRPr>
            </a:p>
          </p:txBody>
        </p:sp>
        <p:cxnSp>
          <p:nvCxnSpPr>
            <p:cNvPr id="8" name="Straight Connector 7"/>
            <p:cNvCxnSpPr/>
            <p:nvPr/>
          </p:nvCxnSpPr>
          <p:spPr>
            <a:xfrm>
              <a:off x="2804886" y="3857172"/>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7</a:t>
            </a:fld>
            <a:endParaRPr lang="en-US" dirty="0"/>
          </a:p>
        </p:txBody>
      </p:sp>
    </p:spTree>
    <p:extLst>
      <p:ext uri="{BB962C8B-B14F-4D97-AF65-F5344CB8AC3E}">
        <p14:creationId xmlns:p14="http://schemas.microsoft.com/office/powerpoint/2010/main" val="90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Attributes and Methods </a:t>
            </a:r>
            <a:endParaRPr lang="en-MY" dirty="0"/>
          </a:p>
        </p:txBody>
      </p:sp>
      <p:grpSp>
        <p:nvGrpSpPr>
          <p:cNvPr id="6" name="Group 5"/>
          <p:cNvGrpSpPr/>
          <p:nvPr/>
        </p:nvGrpSpPr>
        <p:grpSpPr>
          <a:xfrm>
            <a:off x="1600200" y="1603830"/>
            <a:ext cx="5958114" cy="4572000"/>
            <a:chOff x="2804886" y="3323772"/>
            <a:chExt cx="4345074" cy="2743200"/>
          </a:xfrm>
        </p:grpSpPr>
        <p:sp>
          <p:nvSpPr>
            <p:cNvPr id="7" name="Rectangle 6"/>
            <p:cNvSpPr/>
            <p:nvPr/>
          </p:nvSpPr>
          <p:spPr>
            <a:xfrm>
              <a:off x="2804886" y="3323772"/>
              <a:ext cx="4345074" cy="2743200"/>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solidFill>
                    <a:schemeClr val="tx1"/>
                  </a:solidFill>
                </a:rPr>
                <a:t>Human</a:t>
              </a:r>
            </a:p>
            <a:p>
              <a:pPr algn="ctr"/>
              <a:endParaRPr lang="en-US" sz="2400" dirty="0">
                <a:solidFill>
                  <a:schemeClr val="tx1"/>
                </a:solidFill>
              </a:endParaRPr>
            </a:p>
            <a:p>
              <a:r>
                <a:rPr lang="en-US" sz="2400" dirty="0">
                  <a:solidFill>
                    <a:schemeClr val="tx1"/>
                  </a:solidFill>
                </a:rPr>
                <a:t>Age: Integer</a:t>
              </a:r>
            </a:p>
            <a:p>
              <a:r>
                <a:rPr lang="en-US" sz="2400" dirty="0">
                  <a:solidFill>
                    <a:schemeClr val="tx1"/>
                  </a:solidFill>
                </a:rPr>
                <a:t>Weight: Float</a:t>
              </a:r>
            </a:p>
            <a:p>
              <a:r>
                <a:rPr lang="en-US" sz="2400" dirty="0">
                  <a:solidFill>
                    <a:schemeClr val="tx1"/>
                  </a:solidFill>
                </a:rPr>
                <a:t>Name: String</a:t>
              </a:r>
            </a:p>
            <a:p>
              <a:r>
                <a:rPr lang="en-US" sz="2400" dirty="0">
                  <a:solidFill>
                    <a:schemeClr val="tx1"/>
                  </a:solidFill>
                </a:rPr>
                <a:t>  </a:t>
              </a:r>
            </a:p>
            <a:p>
              <a:endParaRPr lang="en-US" sz="2400" dirty="0">
                <a:solidFill>
                  <a:schemeClr val="tx1"/>
                </a:solidFill>
              </a:endParaRPr>
            </a:p>
            <a:p>
              <a:r>
                <a:rPr lang="en-US" sz="2400" dirty="0" err="1">
                  <a:solidFill>
                    <a:schemeClr val="tx1"/>
                  </a:solidFill>
                </a:rPr>
                <a:t>Get_Name</a:t>
              </a:r>
              <a:r>
                <a:rPr lang="en-US" sz="2400" dirty="0">
                  <a:solidFill>
                    <a:schemeClr val="tx1"/>
                  </a:solidFill>
                </a:rPr>
                <a:t>(): String</a:t>
              </a:r>
            </a:p>
            <a:p>
              <a:r>
                <a:rPr lang="en-US" sz="2400" dirty="0" err="1">
                  <a:solidFill>
                    <a:schemeClr val="tx1"/>
                  </a:solidFill>
                </a:rPr>
                <a:t>Set_Name</a:t>
              </a:r>
              <a:r>
                <a:rPr lang="en-US" sz="2400" dirty="0">
                  <a:solidFill>
                    <a:schemeClr val="tx1"/>
                  </a:solidFill>
                </a:rPr>
                <a:t>(String):void</a:t>
              </a:r>
            </a:p>
            <a:p>
              <a:r>
                <a:rPr lang="en-US" sz="2400" dirty="0">
                  <a:solidFill>
                    <a:schemeClr val="tx1"/>
                  </a:solidFill>
                </a:rPr>
                <a:t>Speak(String) </a:t>
              </a:r>
            </a:p>
          </p:txBody>
        </p:sp>
        <p:cxnSp>
          <p:nvCxnSpPr>
            <p:cNvPr id="8" name="Straight Connector 7"/>
            <p:cNvCxnSpPr/>
            <p:nvPr/>
          </p:nvCxnSpPr>
          <p:spPr>
            <a:xfrm>
              <a:off x="2804886" y="3857172"/>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pPr>
                <a:defRPr/>
              </a:pPr>
              <a:t>8</a:t>
            </a:fld>
            <a:endParaRPr lang="en-US" dirty="0"/>
          </a:p>
        </p:txBody>
      </p:sp>
    </p:spTree>
    <p:extLst>
      <p:ext uri="{BB962C8B-B14F-4D97-AF65-F5344CB8AC3E}">
        <p14:creationId xmlns:p14="http://schemas.microsoft.com/office/powerpoint/2010/main" val="254402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000000"/>
                </a:solidFill>
              </a:rPr>
              <a:t>Attributes and Methods </a:t>
            </a:r>
            <a:br>
              <a:rPr lang="en-US" dirty="0">
                <a:solidFill>
                  <a:srgbClr val="000000"/>
                </a:solidFill>
              </a:rPr>
            </a:br>
            <a:r>
              <a:rPr lang="en-US" dirty="0">
                <a:solidFill>
                  <a:srgbClr val="000000"/>
                </a:solidFill>
              </a:rPr>
              <a:t>Visibility</a:t>
            </a:r>
            <a:endParaRPr lang="en-MY" dirty="0">
              <a:solidFill>
                <a:srgbClr val="000000"/>
              </a:solidFill>
            </a:endParaRPr>
          </a:p>
        </p:txBody>
      </p:sp>
      <p:grpSp>
        <p:nvGrpSpPr>
          <p:cNvPr id="6" name="Group 5"/>
          <p:cNvGrpSpPr/>
          <p:nvPr/>
        </p:nvGrpSpPr>
        <p:grpSpPr>
          <a:xfrm>
            <a:off x="609600" y="1603830"/>
            <a:ext cx="4343400" cy="4055992"/>
            <a:chOff x="2804886" y="3323772"/>
            <a:chExt cx="4345074" cy="2433595"/>
          </a:xfrm>
        </p:grpSpPr>
        <p:sp>
          <p:nvSpPr>
            <p:cNvPr id="7" name="Rectangle 6"/>
            <p:cNvSpPr/>
            <p:nvPr/>
          </p:nvSpPr>
          <p:spPr>
            <a:xfrm>
              <a:off x="2804886" y="3323772"/>
              <a:ext cx="4345074" cy="2433595"/>
            </a:xfrm>
            <a:prstGeom prst="rect">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solidFill>
                    <a:srgbClr val="000000"/>
                  </a:solidFill>
                </a:rPr>
                <a:t>Human</a:t>
              </a:r>
            </a:p>
            <a:p>
              <a:pPr algn="ctr"/>
              <a:endParaRPr lang="en-US" sz="2400" dirty="0">
                <a:solidFill>
                  <a:srgbClr val="000000"/>
                </a:solidFill>
              </a:endParaRPr>
            </a:p>
            <a:p>
              <a:r>
                <a:rPr lang="en-US" sz="2400" dirty="0">
                  <a:solidFill>
                    <a:srgbClr val="000000"/>
                  </a:solidFill>
                </a:rPr>
                <a:t>+ Age: Integer</a:t>
              </a:r>
            </a:p>
            <a:p>
              <a:r>
                <a:rPr lang="en-US" sz="2400" dirty="0">
                  <a:solidFill>
                    <a:srgbClr val="000000"/>
                  </a:solidFill>
                </a:rPr>
                <a:t>- Weight: Float</a:t>
              </a:r>
            </a:p>
            <a:p>
              <a:r>
                <a:rPr lang="en-US" sz="2400" dirty="0">
                  <a:solidFill>
                    <a:srgbClr val="000000"/>
                  </a:solidFill>
                </a:rPr>
                <a:t># Name: String</a:t>
              </a:r>
            </a:p>
            <a:p>
              <a:r>
                <a:rPr lang="en-US" sz="2400" dirty="0">
                  <a:solidFill>
                    <a:srgbClr val="000000"/>
                  </a:solidFill>
                </a:rPr>
                <a:t>  .</a:t>
              </a:r>
            </a:p>
            <a:p>
              <a:endParaRPr lang="en-US" sz="2400" dirty="0">
                <a:solidFill>
                  <a:srgbClr val="000000"/>
                </a:solidFill>
              </a:endParaRPr>
            </a:p>
            <a:p>
              <a:r>
                <a:rPr lang="en-US" sz="2400" dirty="0">
                  <a:solidFill>
                    <a:srgbClr val="000000"/>
                  </a:solidFill>
                </a:rPr>
                <a:t>+ </a:t>
              </a:r>
              <a:r>
                <a:rPr lang="en-US" sz="2400" dirty="0" err="1">
                  <a:solidFill>
                    <a:srgbClr val="000000"/>
                  </a:solidFill>
                </a:rPr>
                <a:t>Get_Name</a:t>
              </a:r>
              <a:r>
                <a:rPr lang="en-US" sz="2400" dirty="0">
                  <a:solidFill>
                    <a:srgbClr val="000000"/>
                  </a:solidFill>
                </a:rPr>
                <a:t>(): String</a:t>
              </a:r>
            </a:p>
            <a:p>
              <a:r>
                <a:rPr lang="en-US" sz="2400" dirty="0">
                  <a:solidFill>
                    <a:srgbClr val="000000"/>
                  </a:solidFill>
                </a:rPr>
                <a:t># </a:t>
              </a:r>
              <a:r>
                <a:rPr lang="en-US" sz="2400" dirty="0" err="1">
                  <a:solidFill>
                    <a:srgbClr val="000000"/>
                  </a:solidFill>
                </a:rPr>
                <a:t>Set_Name</a:t>
              </a:r>
              <a:r>
                <a:rPr lang="en-US" sz="2400" dirty="0">
                  <a:solidFill>
                    <a:srgbClr val="000000"/>
                  </a:solidFill>
                </a:rPr>
                <a:t>(String):void</a:t>
              </a:r>
            </a:p>
            <a:p>
              <a:r>
                <a:rPr lang="en-US" sz="2400" dirty="0">
                  <a:solidFill>
                    <a:srgbClr val="000000"/>
                  </a:solidFill>
                </a:rPr>
                <a:t>~ Speak(String) </a:t>
              </a:r>
            </a:p>
          </p:txBody>
        </p:sp>
        <p:cxnSp>
          <p:nvCxnSpPr>
            <p:cNvPr id="8" name="Straight Connector 7"/>
            <p:cNvCxnSpPr/>
            <p:nvPr/>
          </p:nvCxnSpPr>
          <p:spPr>
            <a:xfrm>
              <a:off x="2804886" y="3857172"/>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4886" y="4894944"/>
              <a:ext cx="43450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 name="Table 2"/>
          <p:cNvGraphicFramePr>
            <a:graphicFrameLocks noGrp="1"/>
          </p:cNvGraphicFramePr>
          <p:nvPr>
            <p:extLst>
              <p:ext uri="{D42A27DB-BD31-4B8C-83A1-F6EECF244321}">
                <p14:modId xmlns:p14="http://schemas.microsoft.com/office/powerpoint/2010/main" val="3937891123"/>
              </p:ext>
            </p:extLst>
          </p:nvPr>
        </p:nvGraphicFramePr>
        <p:xfrm>
          <a:off x="5163456" y="2667000"/>
          <a:ext cx="3523344" cy="2651760"/>
        </p:xfrm>
        <a:graphic>
          <a:graphicData uri="http://schemas.openxmlformats.org/drawingml/2006/table">
            <a:tbl>
              <a:tblPr firstRow="1" bandRow="1">
                <a:tableStyleId>{5C22544A-7EE6-4342-B048-85BDC9FD1C3A}</a:tableStyleId>
              </a:tblPr>
              <a:tblGrid>
                <a:gridCol w="703944">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62373">
                <a:tc>
                  <a:txBody>
                    <a:bodyPr/>
                    <a:lstStyle/>
                    <a:p>
                      <a:pPr algn="ctr"/>
                      <a:r>
                        <a:rPr lang="en-US" dirty="0" err="1"/>
                        <a:t>Sym</a:t>
                      </a:r>
                      <a:endParaRPr lang="en-MY" dirty="0"/>
                    </a:p>
                  </a:txBody>
                  <a:tcPr anchor="ctr"/>
                </a:tc>
                <a:tc>
                  <a:txBody>
                    <a:bodyPr/>
                    <a:lstStyle/>
                    <a:p>
                      <a:pPr algn="ctr"/>
                      <a:r>
                        <a:rPr lang="en-US" dirty="0"/>
                        <a:t>Means</a:t>
                      </a:r>
                      <a:endParaRPr lang="en-MY" dirty="0"/>
                    </a:p>
                  </a:txBody>
                  <a:tcPr anchor="ctr"/>
                </a:tc>
                <a:tc>
                  <a:txBody>
                    <a:bodyPr/>
                    <a:lstStyle/>
                    <a:p>
                      <a:pPr algn="ctr"/>
                      <a:r>
                        <a:rPr lang="en-US" dirty="0"/>
                        <a:t>Seen by</a:t>
                      </a:r>
                      <a:endParaRPr lang="en-MY" dirty="0"/>
                    </a:p>
                  </a:txBody>
                  <a:tcPr anchor="ctr"/>
                </a:tc>
                <a:extLst>
                  <a:ext uri="{0D108BD9-81ED-4DB2-BD59-A6C34878D82A}">
                    <a16:rowId xmlns:a16="http://schemas.microsoft.com/office/drawing/2014/main" val="10000"/>
                  </a:ext>
                </a:extLst>
              </a:tr>
              <a:tr h="362373">
                <a:tc>
                  <a:txBody>
                    <a:bodyPr/>
                    <a:lstStyle/>
                    <a:p>
                      <a:pPr algn="ctr"/>
                      <a:r>
                        <a:rPr lang="en-US" dirty="0"/>
                        <a:t>+</a:t>
                      </a:r>
                      <a:endParaRPr lang="en-MY" dirty="0"/>
                    </a:p>
                  </a:txBody>
                  <a:tcPr anchor="ctr"/>
                </a:tc>
                <a:tc>
                  <a:txBody>
                    <a:bodyPr/>
                    <a:lstStyle/>
                    <a:p>
                      <a:pPr algn="ctr"/>
                      <a:r>
                        <a:rPr lang="en-US" dirty="0"/>
                        <a:t>Public</a:t>
                      </a:r>
                      <a:endParaRPr lang="en-MY" dirty="0"/>
                    </a:p>
                  </a:txBody>
                  <a:tcPr anchor="ctr"/>
                </a:tc>
                <a:tc>
                  <a:txBody>
                    <a:bodyPr/>
                    <a:lstStyle/>
                    <a:p>
                      <a:pPr algn="ctr"/>
                      <a:r>
                        <a:rPr lang="en-US" dirty="0"/>
                        <a:t>Any</a:t>
                      </a:r>
                      <a:endParaRPr lang="en-MY" dirty="0"/>
                    </a:p>
                  </a:txBody>
                  <a:tcPr anchor="ctr"/>
                </a:tc>
                <a:extLst>
                  <a:ext uri="{0D108BD9-81ED-4DB2-BD59-A6C34878D82A}">
                    <a16:rowId xmlns:a16="http://schemas.microsoft.com/office/drawing/2014/main" val="10001"/>
                  </a:ext>
                </a:extLst>
              </a:tr>
              <a:tr h="362373">
                <a:tc>
                  <a:txBody>
                    <a:bodyPr/>
                    <a:lstStyle/>
                    <a:p>
                      <a:pPr algn="ctr"/>
                      <a:r>
                        <a:rPr lang="en-US" dirty="0"/>
                        <a:t>- </a:t>
                      </a:r>
                      <a:endParaRPr lang="en-MY" dirty="0"/>
                    </a:p>
                  </a:txBody>
                  <a:tcPr anchor="ctr"/>
                </a:tc>
                <a:tc>
                  <a:txBody>
                    <a:bodyPr/>
                    <a:lstStyle/>
                    <a:p>
                      <a:pPr algn="ctr"/>
                      <a:r>
                        <a:rPr lang="en-US" dirty="0"/>
                        <a:t>Private</a:t>
                      </a:r>
                      <a:endParaRPr lang="en-MY" dirty="0"/>
                    </a:p>
                  </a:txBody>
                  <a:tcPr anchor="ctr"/>
                </a:tc>
                <a:tc>
                  <a:txBody>
                    <a:bodyPr/>
                    <a:lstStyle/>
                    <a:p>
                      <a:pPr algn="ctr"/>
                      <a:r>
                        <a:rPr lang="en-US" dirty="0"/>
                        <a:t>Own Class</a:t>
                      </a:r>
                      <a:endParaRPr lang="en-MY" dirty="0"/>
                    </a:p>
                  </a:txBody>
                  <a:tcPr anchor="ctr"/>
                </a:tc>
                <a:extLst>
                  <a:ext uri="{0D108BD9-81ED-4DB2-BD59-A6C34878D82A}">
                    <a16:rowId xmlns:a16="http://schemas.microsoft.com/office/drawing/2014/main" val="10002"/>
                  </a:ext>
                </a:extLst>
              </a:tr>
              <a:tr h="362373">
                <a:tc>
                  <a:txBody>
                    <a:bodyPr/>
                    <a:lstStyle/>
                    <a:p>
                      <a:pPr algn="ctr"/>
                      <a:r>
                        <a:rPr lang="en-US" dirty="0"/>
                        <a:t>#</a:t>
                      </a:r>
                      <a:endParaRPr lang="en-MY" dirty="0"/>
                    </a:p>
                  </a:txBody>
                  <a:tcPr anchor="ctr"/>
                </a:tc>
                <a:tc>
                  <a:txBody>
                    <a:bodyPr/>
                    <a:lstStyle/>
                    <a:p>
                      <a:pPr algn="ctr"/>
                      <a:r>
                        <a:rPr lang="en-US" dirty="0"/>
                        <a:t>Protected</a:t>
                      </a:r>
                      <a:endParaRPr lang="en-MY" dirty="0"/>
                    </a:p>
                  </a:txBody>
                  <a:tcPr anchor="ctr"/>
                </a:tc>
                <a:tc>
                  <a:txBody>
                    <a:bodyPr/>
                    <a:lstStyle/>
                    <a:p>
                      <a:pPr algn="ctr"/>
                      <a:r>
                        <a:rPr lang="en-US" dirty="0"/>
                        <a:t>Own and </a:t>
                      </a:r>
                      <a:r>
                        <a:rPr lang="en-US" dirty="0" err="1"/>
                        <a:t>Child_class</a:t>
                      </a:r>
                      <a:endParaRPr lang="en-MY" dirty="0"/>
                    </a:p>
                  </a:txBody>
                  <a:tcPr anchor="ctr"/>
                </a:tc>
                <a:extLst>
                  <a:ext uri="{0D108BD9-81ED-4DB2-BD59-A6C34878D82A}">
                    <a16:rowId xmlns:a16="http://schemas.microsoft.com/office/drawing/2014/main" val="10003"/>
                  </a:ext>
                </a:extLst>
              </a:tr>
              <a:tr h="362373">
                <a:tc>
                  <a:txBody>
                    <a:bodyPr/>
                    <a:lstStyle/>
                    <a:p>
                      <a:pPr algn="ctr"/>
                      <a:r>
                        <a:rPr lang="en-US" dirty="0"/>
                        <a:t>~</a:t>
                      </a:r>
                      <a:endParaRPr lang="en-MY" dirty="0"/>
                    </a:p>
                  </a:txBody>
                  <a:tcPr anchor="ctr"/>
                </a:tc>
                <a:tc>
                  <a:txBody>
                    <a:bodyPr/>
                    <a:lstStyle/>
                    <a:p>
                      <a:pPr algn="ctr"/>
                      <a:r>
                        <a:rPr lang="en-US" dirty="0"/>
                        <a:t>Package</a:t>
                      </a:r>
                      <a:endParaRPr lang="en-MY" dirty="0"/>
                    </a:p>
                  </a:txBody>
                  <a:tcPr anchor="ctr"/>
                </a:tc>
                <a:tc>
                  <a:txBody>
                    <a:bodyPr/>
                    <a:lstStyle/>
                    <a:p>
                      <a:pPr algn="ctr"/>
                      <a:r>
                        <a:rPr lang="en-US" dirty="0"/>
                        <a:t>Classes in the same</a:t>
                      </a:r>
                      <a:r>
                        <a:rPr lang="en-US" baseline="0" dirty="0"/>
                        <a:t> </a:t>
                      </a:r>
                      <a:r>
                        <a:rPr lang="en-US" dirty="0"/>
                        <a:t>Package</a:t>
                      </a:r>
                      <a:endParaRPr lang="en-MY" dirty="0"/>
                    </a:p>
                  </a:txBody>
                  <a:tcPr anchor="ctr"/>
                </a:tc>
                <a:extLst>
                  <a:ext uri="{0D108BD9-81ED-4DB2-BD59-A6C34878D82A}">
                    <a16:rowId xmlns:a16="http://schemas.microsoft.com/office/drawing/2014/main" val="10004"/>
                  </a:ext>
                </a:extLst>
              </a:tr>
            </a:tbl>
          </a:graphicData>
        </a:graphic>
      </p:graphicFrame>
      <p:sp>
        <p:nvSpPr>
          <p:cNvPr id="10" name="Rectangle 9"/>
          <p:cNvSpPr/>
          <p:nvPr/>
        </p:nvSpPr>
        <p:spPr>
          <a:xfrm>
            <a:off x="5186855" y="5470663"/>
            <a:ext cx="3831021" cy="646331"/>
          </a:xfrm>
          <a:prstGeom prst="rect">
            <a:avLst/>
          </a:prstGeom>
        </p:spPr>
        <p:txBody>
          <a:bodyPr wrap="square">
            <a:spAutoFit/>
          </a:bodyPr>
          <a:lstStyle/>
          <a:p>
            <a:r>
              <a:rPr lang="en-GB" b="1" dirty="0">
                <a:solidFill>
                  <a:srgbClr val="000000"/>
                </a:solidFill>
                <a:latin typeface="Arial"/>
              </a:rPr>
              <a:t>Attributes are  generally hidden and methods are visible</a:t>
            </a:r>
            <a:endParaRPr lang="en-US" b="1" dirty="0">
              <a:solidFill>
                <a:srgbClr val="000000"/>
              </a:solidFill>
            </a:endParaRPr>
          </a:p>
        </p:txBody>
      </p:sp>
      <p:sp>
        <p:nvSpPr>
          <p:cNvPr id="11" name="Slide Number Placeholder 3"/>
          <p:cNvSpPr txBox="1">
            <a:spLocks/>
          </p:cNvSpPr>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Calibri" charset="0"/>
                <a:ea typeface="ＭＳ Ｐゴシック" charset="0"/>
                <a:cs typeface="Calibri" charset="0"/>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defRPr/>
            </a:pPr>
            <a:fld id="{95F3C1AA-D916-49A3-8DB2-88898250882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9679651"/>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APUtemplate-Level_2.pot</Template>
  <TotalTime>307</TotalTime>
  <Pages>11</Pages>
  <Words>1155</Words>
  <Application>Microsoft Office PowerPoint</Application>
  <PresentationFormat>On-screen Show (4:3)</PresentationFormat>
  <Paragraphs>342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APUtemplate-Level_2</vt:lpstr>
      <vt:lpstr>Class Diagram</vt:lpstr>
      <vt:lpstr>Learning outcome</vt:lpstr>
      <vt:lpstr>PowerPoint Presentation</vt:lpstr>
      <vt:lpstr>Class Diagram</vt:lpstr>
      <vt:lpstr>Presenting Objects and Classes</vt:lpstr>
      <vt:lpstr>Presenting Objects and Classes</vt:lpstr>
      <vt:lpstr>Attributes and Methods </vt:lpstr>
      <vt:lpstr>Attributes and Methods </vt:lpstr>
      <vt:lpstr>Attributes and Methods  Visibility</vt:lpstr>
      <vt:lpstr>PowerPoint Presentation</vt:lpstr>
      <vt:lpstr>PowerPoint Presentation</vt:lpstr>
      <vt:lpstr>Association</vt:lpstr>
      <vt:lpstr>Association</vt:lpstr>
      <vt:lpstr>Association</vt:lpstr>
      <vt:lpstr>PowerPoint Presentation</vt:lpstr>
      <vt:lpstr>Class Diagram Associations: Aggregation </vt:lpstr>
      <vt:lpstr>PowerPoint Presentation</vt:lpstr>
      <vt:lpstr>Aggregation Examples</vt:lpstr>
      <vt:lpstr>Class Diagram Associations: Composition</vt:lpstr>
      <vt:lpstr>PowerPoint Presentation</vt:lpstr>
      <vt:lpstr>Composition Examples</vt:lpstr>
      <vt:lpstr>PowerPoint Presentation</vt:lpstr>
      <vt:lpstr>PowerPoint Presentation</vt:lpstr>
      <vt:lpstr>Generalization (Inheritance)</vt:lpstr>
      <vt:lpstr>Generalization (Inheritance)</vt:lpstr>
      <vt:lpstr>PowerPoint Presentation</vt:lpstr>
      <vt:lpstr>PowerPoint Presentation</vt:lpstr>
      <vt:lpstr>Review</vt:lpstr>
      <vt:lpstr>PowerPoint Presentation</vt:lpstr>
    </vt:vector>
  </TitlesOfParts>
  <Company>APIIT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Dr Andy Seddon</dc:creator>
  <cp:lastModifiedBy>Usman Hashmi</cp:lastModifiedBy>
  <cp:revision>40</cp:revision>
  <cp:lastPrinted>1995-11-02T09:23:42Z</cp:lastPrinted>
  <dcterms:created xsi:type="dcterms:W3CDTF">2005-08-02T10:18:20Z</dcterms:created>
  <dcterms:modified xsi:type="dcterms:W3CDTF">2022-10-21T01:43:50Z</dcterms:modified>
</cp:coreProperties>
</file>