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5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90" r:id="rId2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72B7A-2C45-44AF-8FF1-C30FB03E6A69}" v="4" dt="2022-11-04T01:53:0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>
        <p:scale>
          <a:sx n="70" d="100"/>
          <a:sy n="70" d="100"/>
        </p:scale>
        <p:origin x="677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E2B7644D-30EF-4115-A914-FDFACA36ECCE}"/>
    <pc:docChg chg="modSld">
      <pc:chgData name="Usman Hashmi" userId="1586ae76-9757-4d64-bc5d-900d152efc38" providerId="ADAL" clId="{E2B7644D-30EF-4115-A914-FDFACA36ECCE}" dt="2022-04-06T02:58:14.447" v="1" actId="20577"/>
      <pc:docMkLst>
        <pc:docMk/>
      </pc:docMkLst>
      <pc:sldChg chg="modSp mod">
        <pc:chgData name="Usman Hashmi" userId="1586ae76-9757-4d64-bc5d-900d152efc38" providerId="ADAL" clId="{E2B7644D-30EF-4115-A914-FDFACA36ECCE}" dt="2022-04-06T02:58:14.447" v="1" actId="20577"/>
        <pc:sldMkLst>
          <pc:docMk/>
          <pc:sldMk cId="4237766496" sldId="295"/>
        </pc:sldMkLst>
        <pc:spChg chg="mod">
          <ac:chgData name="Usman Hashmi" userId="1586ae76-9757-4d64-bc5d-900d152efc38" providerId="ADAL" clId="{E2B7644D-30EF-4115-A914-FDFACA36ECCE}" dt="2022-04-06T02:58:14.447" v="1" actId="20577"/>
          <ac:spMkLst>
            <pc:docMk/>
            <pc:sldMk cId="4237766496" sldId="295"/>
            <ac:spMk id="169987" creationId="{00000000-0000-0000-0000-000000000000}"/>
          </ac:spMkLst>
        </pc:spChg>
      </pc:sldChg>
    </pc:docChg>
  </pc:docChgLst>
  <pc:docChgLst>
    <pc:chgData name="Usman Hashmi" userId="1586ae76-9757-4d64-bc5d-900d152efc38" providerId="ADAL" clId="{09372B7A-2C45-44AF-8FF1-C30FB03E6A69}"/>
    <pc:docChg chg="modSld">
      <pc:chgData name="Usman Hashmi" userId="1586ae76-9757-4d64-bc5d-900d152efc38" providerId="ADAL" clId="{09372B7A-2C45-44AF-8FF1-C30FB03E6A69}" dt="2022-11-04T02:01:13.487" v="14" actId="1076"/>
      <pc:docMkLst>
        <pc:docMk/>
      </pc:docMkLst>
      <pc:sldChg chg="addSp delSp modSp mod">
        <pc:chgData name="Usman Hashmi" userId="1586ae76-9757-4d64-bc5d-900d152efc38" providerId="ADAL" clId="{09372B7A-2C45-44AF-8FF1-C30FB03E6A69}" dt="2022-11-04T01:53:14.998" v="12" actId="9405"/>
        <pc:sldMkLst>
          <pc:docMk/>
          <pc:sldMk cId="810533210" sldId="294"/>
        </pc:sldMkLst>
        <pc:grpChg chg="del mod">
          <ac:chgData name="Usman Hashmi" userId="1586ae76-9757-4d64-bc5d-900d152efc38" providerId="ADAL" clId="{09372B7A-2C45-44AF-8FF1-C30FB03E6A69}" dt="2022-11-04T01:53:01.065" v="10"/>
          <ac:grpSpMkLst>
            <pc:docMk/>
            <pc:sldMk cId="810533210" sldId="294"/>
            <ac:grpSpMk id="6" creationId="{0631A4E1-6B57-4C88-8F77-2A2742B586CD}"/>
          </ac:grpSpMkLst>
        </pc:grpChg>
        <pc:grpChg chg="del mod">
          <ac:chgData name="Usman Hashmi" userId="1586ae76-9757-4d64-bc5d-900d152efc38" providerId="ADAL" clId="{09372B7A-2C45-44AF-8FF1-C30FB03E6A69}" dt="2022-11-04T01:52:52.836" v="7"/>
          <ac:grpSpMkLst>
            <pc:docMk/>
            <pc:sldMk cId="810533210" sldId="294"/>
            <ac:grpSpMk id="9" creationId="{70C09EE8-9C55-4B05-9BC5-C6042D3D361C}"/>
          </ac:grpSpMkLst>
        </pc:grpChg>
        <pc:grpChg chg="mod">
          <ac:chgData name="Usman Hashmi" userId="1586ae76-9757-4d64-bc5d-900d152efc38" providerId="ADAL" clId="{09372B7A-2C45-44AF-8FF1-C30FB03E6A69}" dt="2022-11-04T01:52:52.836" v="7"/>
          <ac:grpSpMkLst>
            <pc:docMk/>
            <pc:sldMk cId="810533210" sldId="294"/>
            <ac:grpSpMk id="11" creationId="{C57ADC46-0AE5-486C-890C-C79407D92457}"/>
          </ac:grpSpMkLst>
        </pc:grpChg>
        <pc:grpChg chg="mod">
          <ac:chgData name="Usman Hashmi" userId="1586ae76-9757-4d64-bc5d-900d152efc38" providerId="ADAL" clId="{09372B7A-2C45-44AF-8FF1-C30FB03E6A69}" dt="2022-11-04T01:53:01.065" v="10"/>
          <ac:grpSpMkLst>
            <pc:docMk/>
            <pc:sldMk cId="810533210" sldId="294"/>
            <ac:grpSpMk id="14" creationId="{A9BD7461-B603-4FD8-8D94-63970D85A377}"/>
          </ac:grpSpMkLst>
        </pc:grpChg>
        <pc:inkChg chg="add mod">
          <ac:chgData name="Usman Hashmi" userId="1586ae76-9757-4d64-bc5d-900d152efc38" providerId="ADAL" clId="{09372B7A-2C45-44AF-8FF1-C30FB03E6A69}" dt="2022-11-04T01:53:01.065" v="10"/>
          <ac:inkMkLst>
            <pc:docMk/>
            <pc:sldMk cId="810533210" sldId="294"/>
            <ac:inkMk id="3" creationId="{7E08A620-7115-4308-90E4-45AE61484085}"/>
          </ac:inkMkLst>
        </pc:inkChg>
        <pc:inkChg chg="add mod">
          <ac:chgData name="Usman Hashmi" userId="1586ae76-9757-4d64-bc5d-900d152efc38" providerId="ADAL" clId="{09372B7A-2C45-44AF-8FF1-C30FB03E6A69}" dt="2022-11-04T01:53:01.065" v="10"/>
          <ac:inkMkLst>
            <pc:docMk/>
            <pc:sldMk cId="810533210" sldId="294"/>
            <ac:inkMk id="4" creationId="{C456AAC2-57EF-4334-BCC0-64E91C6FAD66}"/>
          </ac:inkMkLst>
        </pc:inkChg>
        <pc:inkChg chg="add mod">
          <ac:chgData name="Usman Hashmi" userId="1586ae76-9757-4d64-bc5d-900d152efc38" providerId="ADAL" clId="{09372B7A-2C45-44AF-8FF1-C30FB03E6A69}" dt="2022-11-04T01:52:52.836" v="7"/>
          <ac:inkMkLst>
            <pc:docMk/>
            <pc:sldMk cId="810533210" sldId="294"/>
            <ac:inkMk id="7" creationId="{A5A10AFA-5530-4F94-8D42-0F821948787A}"/>
          </ac:inkMkLst>
        </pc:inkChg>
        <pc:inkChg chg="add mod">
          <ac:chgData name="Usman Hashmi" userId="1586ae76-9757-4d64-bc5d-900d152efc38" providerId="ADAL" clId="{09372B7A-2C45-44AF-8FF1-C30FB03E6A69}" dt="2022-11-04T01:52:52.836" v="7"/>
          <ac:inkMkLst>
            <pc:docMk/>
            <pc:sldMk cId="810533210" sldId="294"/>
            <ac:inkMk id="8" creationId="{BF653E30-808A-4F02-88EA-444C415842D1}"/>
          </ac:inkMkLst>
        </pc:inkChg>
        <pc:inkChg chg="add mod">
          <ac:chgData name="Usman Hashmi" userId="1586ae76-9757-4d64-bc5d-900d152efc38" providerId="ADAL" clId="{09372B7A-2C45-44AF-8FF1-C30FB03E6A69}" dt="2022-11-04T01:52:52.836" v="7"/>
          <ac:inkMkLst>
            <pc:docMk/>
            <pc:sldMk cId="810533210" sldId="294"/>
            <ac:inkMk id="10" creationId="{F9E28671-16E8-4456-9459-5CF784C84244}"/>
          </ac:inkMkLst>
        </pc:inkChg>
        <pc:inkChg chg="add mod">
          <ac:chgData name="Usman Hashmi" userId="1586ae76-9757-4d64-bc5d-900d152efc38" providerId="ADAL" clId="{09372B7A-2C45-44AF-8FF1-C30FB03E6A69}" dt="2022-11-04T01:53:01.065" v="10"/>
          <ac:inkMkLst>
            <pc:docMk/>
            <pc:sldMk cId="810533210" sldId="294"/>
            <ac:inkMk id="12" creationId="{09936DB2-C673-44A9-8D44-FE8A19267D8C}"/>
          </ac:inkMkLst>
        </pc:inkChg>
        <pc:inkChg chg="add mod">
          <ac:chgData name="Usman Hashmi" userId="1586ae76-9757-4d64-bc5d-900d152efc38" providerId="ADAL" clId="{09372B7A-2C45-44AF-8FF1-C30FB03E6A69}" dt="2022-11-04T01:53:01.065" v="10"/>
          <ac:inkMkLst>
            <pc:docMk/>
            <pc:sldMk cId="810533210" sldId="294"/>
            <ac:inkMk id="13" creationId="{D44CF2B7-F46B-423D-ACBE-1C4CDDB5DBB2}"/>
          </ac:inkMkLst>
        </pc:inkChg>
        <pc:inkChg chg="add">
          <ac:chgData name="Usman Hashmi" userId="1586ae76-9757-4d64-bc5d-900d152efc38" providerId="ADAL" clId="{09372B7A-2C45-44AF-8FF1-C30FB03E6A69}" dt="2022-11-04T01:53:03.116" v="11" actId="9405"/>
          <ac:inkMkLst>
            <pc:docMk/>
            <pc:sldMk cId="810533210" sldId="294"/>
            <ac:inkMk id="15" creationId="{1AB34665-DCA6-48F7-ADEF-D6D404F7E77D}"/>
          </ac:inkMkLst>
        </pc:inkChg>
        <pc:inkChg chg="add">
          <ac:chgData name="Usman Hashmi" userId="1586ae76-9757-4d64-bc5d-900d152efc38" providerId="ADAL" clId="{09372B7A-2C45-44AF-8FF1-C30FB03E6A69}" dt="2022-11-04T01:53:14.998" v="12" actId="9405"/>
          <ac:inkMkLst>
            <pc:docMk/>
            <pc:sldMk cId="810533210" sldId="294"/>
            <ac:inkMk id="16" creationId="{01601416-14CF-4854-9278-DA2EA1FDA65B}"/>
          </ac:inkMkLst>
        </pc:inkChg>
      </pc:sldChg>
      <pc:sldChg chg="addSp mod">
        <pc:chgData name="Usman Hashmi" userId="1586ae76-9757-4d64-bc5d-900d152efc38" providerId="ADAL" clId="{09372B7A-2C45-44AF-8FF1-C30FB03E6A69}" dt="2022-11-04T01:57:11.924" v="13" actId="9405"/>
        <pc:sldMkLst>
          <pc:docMk/>
          <pc:sldMk cId="3544019243" sldId="296"/>
        </pc:sldMkLst>
        <pc:inkChg chg="add">
          <ac:chgData name="Usman Hashmi" userId="1586ae76-9757-4d64-bc5d-900d152efc38" providerId="ADAL" clId="{09372B7A-2C45-44AF-8FF1-C30FB03E6A69}" dt="2022-11-04T01:57:11.924" v="13" actId="9405"/>
          <ac:inkMkLst>
            <pc:docMk/>
            <pc:sldMk cId="3544019243" sldId="296"/>
            <ac:inkMk id="2" creationId="{25CC9106-F39D-4942-9E59-97407C327E89}"/>
          </ac:inkMkLst>
        </pc:inkChg>
      </pc:sldChg>
      <pc:sldChg chg="modSp mod">
        <pc:chgData name="Usman Hashmi" userId="1586ae76-9757-4d64-bc5d-900d152efc38" providerId="ADAL" clId="{09372B7A-2C45-44AF-8FF1-C30FB03E6A69}" dt="2022-11-04T02:01:13.487" v="14" actId="1076"/>
        <pc:sldMkLst>
          <pc:docMk/>
          <pc:sldMk cId="1938282086" sldId="297"/>
        </pc:sldMkLst>
        <pc:spChg chg="mod">
          <ac:chgData name="Usman Hashmi" userId="1586ae76-9757-4d64-bc5d-900d152efc38" providerId="ADAL" clId="{09372B7A-2C45-44AF-8FF1-C30FB03E6A69}" dt="2022-11-04T02:01:13.487" v="14" actId="1076"/>
          <ac:spMkLst>
            <pc:docMk/>
            <pc:sldMk cId="1938282086" sldId="297"/>
            <ac:spMk id="17203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42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0,'-31'672,"6"-382,25-286,0-1,-1 0,1 1,-1-1,1 0,-1 0,0 0,0 1,0-1,-1 0,1 0,-1-1,1 1,-1 0,0 0,0-1,0 1,-1-1,1 0,-1 1,1-1,-1 0,0-1,1 1,-1 0,0-1,0 1,0-1,-1 0,1 0,-4 0,-18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7:11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43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1 146,'9'-1,"0"1,1 1,-1-1,0 2,0-1,0 1,0 1,0-1,0 2,0-1,-1 1,0 0,0 1,0 0,0 0,-1 1,0 0,0 0,0 1,-1 0,8 10,28 48,-32-48,0 0,25 29,-34-45,-1 0,1-1,0 1,-1 0,1 0,0-1,0 1,0 0,-1-1,1 1,0-1,0 1,0-1,0 1,0-1,0 0,0 0,0 1,0-1,0 0,0 0,0 0,0 0,0 0,1 0,-1-1,1 0,-1 1,0-1,0 0,0 0,-1 0,1 0,0 0,0 0,0 0,-1 0,1 0,0-1,-1 1,1 0,0-3,2-8,0-1,-1 0,1-16,-2 17,39-242,-36 216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51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672 100,'-3'-3,"-1"1,1-1,-1 1,0 0,0 0,0 0,0 1,0-1,0 1,0 0,-9-1,-51-2,49 3,-4 1,-185 2,197-1,0 0,0 1,0 0,1 1,-1-1,1 1,-1 0,1 1,0 0,0 0,1 0,-11 10,-5 7,-33 44,30-35,13-14,1 1,0 0,1 0,1 1,1 0,0 1,-6 30,-19 49,29-90,0-1,1 1,0 0,0-1,1 1,0 0,0 0,1 0,0 0,0 0,1 0,0-1,1 1,-1 0,1 0,1-1,0 1,0-1,0 0,6 9,-3-7,0-1,1 1,0-1,0 0,1-1,0 0,0 0,1-1,0 1,0-2,0 0,1 0,-1 0,18 4,86 33,-45-15,-50-22,1-1,-1 0,1-1,0-2,0 1,22-3,-16 1,0 1,42 6,74 13,-106-17,-1 1,0 1,-1 2,1 2,39 15,-56-18,0 0,1-1,0 0,-1-2,2 0,18 0,113-4,-61-2,-26 3,-1 1,-1-2,95-15,-138 13,-1-1,1-1,-1-1,0 0,0-1,0-1,-1 0,0-1,-1-1,0-1,-1 0,0 0,14-17,-8 7,-1-2,-2 0,20-33,-31 45,0-1,-1 0,-1 0,0 0,0 0,-1-1,-1 1,0-1,0-25,-2 26,0-1,-1 0,0 1,-2 0,1-1,-1 1,-9-22,8 27,0-1,-1 1,0-1,0 2,-1-1,1 0,-2 1,1 0,0 1,-1-1,0 1,-10-5,-12-5,-1 1,-57-17,15 6,9 5,-2 2,-90-12,48 11,-354-62,393 69,-66-21,37 8,16 4,50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37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0,'19'2,"0"0,1 1,-1 0,28 11,-21-7,45 8,76-4,172-10,-167-3,511 0,-652 2,0 0,0 0,0 1,0 0,0 1,0 0,0 1,0 0,-1 1,1 0,-1 1,0 0,9 6,0 1,-15-10,-1 0,1 0,0 1,-1-1,0 1,6 5,-6-2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38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142 13,'0'-1,"0"0,0 1,0-1,1 1,-1-1,0 0,0 1,1-1,-1 1,0-1,1 1,-1-1,0 1,1 0,-1-1,1 1,-1-1,1 1,-1 0,1-1,-1 1,1 0,-1-1,1 1,-1 0,1 0,-1 0,1 0,0-1,-1 1,1 0,-1 0,1 0,0 0,-1 0,1 0,-1 1,1-1,1 0,26 6,-26-5,207 72,-191-67,0 2,-1-1,0 2,0 1,26 18,-41-26,0-1,0 1,-1 0,1-1,-1 1,1 0,-1 0,1 0,-1 0,0 0,0 0,0 0,0 0,-1 1,1-1,0 0,-1 0,0 1,1 3,-2-2,1 0,-1 0,0 0,0 0,0 0,0 0,-1-1,0 1,0 0,-4 5,-4 4,0 0,-2 0,1-2,-22 18,-21 10,-2-1,-61 29,52-31,-72 53,107-65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2:58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583 195,'-88'-2,"43"0,-1 1,-81 11,108-6,1 1,0 1,0 0,1 2,-1 0,2 0,-1 2,1 0,1 1,0 0,0 2,1-1,-21 26,32-32,-1 0,1 0,0 1,1-1,0 1,0-1,0 1,1 0,0 0,-1 11,2 11,3 36,1-14,-4-44,1 1,0-1,0 0,0 1,1-1,1 0,-1 0,1 0,0-1,1 1,-1-1,10 12,-3-6,0-1,2 0,-1 0,1-1,15 9,-15-12,0 0,1-1,-1 0,1-1,1-1,-1 0,0-1,1 0,27 2,9-4,71-6,-70 2,79-11,220-51,-136 20,-81 20,308-60,-173 35,-192 41,118-1,427 11,-612 0,0-2,1 1,-1-1,0-1,0 0,1 0,12-5,-19 5,1 1,-1-1,0 0,0 0,0 0,0-1,-1 1,1-1,-1 1,1-1,-1 0,0 0,0 0,0 0,0 0,-1-1,1 1,-1 0,0-1,0 1,1-8,-1 4,0-1,0 1,-1-1,0 1,0-1,-1 1,0 0,0-1,-1 1,0 0,0 0,-1 0,1 0,-2 0,1 0,-1 1,0 0,-9-11,3 7,0 0,0 1,-1 1,0 0,-1 0,0 1,0 1,-1 0,-16-6,-179-57,168 59,-1 2,0 2,-54-2,-60 8,90 3,0-4,1-2,-121-22,114 8,-1 2,-1 4,-109-3,129 13,0 3,0 2,0 3,1 1,-95 30,83-18,-1-2,-1-3,0-4,0-1,-133-1,173-9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3:00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2630 389,'-27'-1,"0"-2,0-1,-45-13,-35-5,-1146-197,1142 191,-16-4,-239-30,351 62,0 0,0 0,0 2,0-1,1 2,-1 0,0 1,1 1,0 0,0 1,0 0,1 1,0 1,-15 10,-46 25,47-29,1 2,-44 32,63-41,0 0,0 0,0 0,1 1,0 0,0 0,1 0,0 1,1 0,-1 0,2 0,-5 17,4-8,1 1,1-1,1 1,1 0,0-1,1 1,1-1,8 33,-2-21,2 1,1-1,1-1,21 36,-26-54,0-1,0 0,2 0,-1 0,1-1,0-1,1 0,0 0,0-1,1 0,0 0,0-1,0-1,1 0,0-1,15 4,8 1,0-3,0-1,0-1,56-2,92-6,0-8,286-56,-402 56,128-6,68 19,-114 1,-87-5,114-20,-58 6,-84 13,0-2,0-1,0-1,56-23,-55 16,-1 2,2 1,0 2,55-8,-88 18,0-1,0 0,1 1,-1-1,0-1,0 1,0 0,0-1,-1 0,1 1,0-1,-1 0,1-1,-1 1,1 0,1-3,0 0,-1-1,0 1,0-1,0 0,-1 1,1-1,2-12,-2-1,0-1,-1 0,-1 0,-2-25,1 41,0 0,0-1,-1 1,0-1,0 1,0 0,0 0,-1-1,1 1,-1 0,0 0,0 1,-1-1,-3-5,1 5,0 0,1 0,-1 1,0-1,-1 1,1 1,-1-1,1 1,-1 0,-6-2,-56-19,41 13,0 0,0 2,-1 2,0 0,-42-3,48 10,1 0,-1 1,-32 7,25-2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3:03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662 1,'-27'0,"1"1,0 1,0 2,0 0,0 2,0 1,1 0,-31 15,20-5,0 1,1 2,-41 31,58-37,1 1,0 0,2 1,-1 1,2 1,1 0,-16 27,14-19,1 2,-19 53,30-70,0-1,0 1,1 0,1 0,0 0,0 0,1 0,1 1,-1-1,2 0,3 14,-3-19,1-1,0 1,0-1,0 0,0 1,1-1,0-1,0 1,0-1,1 1,0-1,-1-1,1 1,1-1,-1 1,0-2,1 1,7 2,2 1,1 0,1-2,-1 0,0-1,26 2,1071 23,-1047-27,0-4,106-17,124-15,-35 8,-102 7,27-3,-159 17,-1 0,0-1,-1-2,45-21,-62 26,0-1,0 0,0 0,-1-1,1 1,-1-2,-1 1,1-1,-1 0,8-12,-12 14,1-1,0 1,-1-1,0 1,-1-1,1 0,-1 0,0 0,0 0,-1 0,0 0,0 0,0 0,-1 0,0 0,0 0,-2-6,0 1,0 1,0-1,-1 1,-1 0,1 0,-2 1,1 0,-1 0,-1 0,0 0,0 1,0 0,-1 1,0 0,-1 0,-12-8,-17-8,-1 3,-1 1,-1 2,0 1,-61-13,47 18,-1 2,0 2,-101 2,-662 9,556-5,239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4T01:53:14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abstract-class-vs-interface-in-java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IandI/abstract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sbook.com/2013/05/abstract-class-vs-interface-in-java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IandI/abstr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4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Source: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http://beginnersbook.com/2013/05/abstract-class-vs-interface-in-java/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https://docs.oracle.com/javase/tutorial/java/IandI/abstract.html</a:t>
            </a:r>
            <a:endParaRPr lang="en-US" sz="120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4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Source: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http://beginnersbook.com/2013/05/abstract-class-vs-interface-in-java/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https://docs.oracle.com/javase/tutorial/java/IandI/abstract.html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Abstraction and Polymorphism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Cloneable.html" TargetMode="External"/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jp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Abstraction and Polymorphism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1411"/>
            <a:ext cx="86868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// return x from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getX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  return 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Arial" charset="0"/>
              </a:rPr>
              <a:t>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// set y in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setY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yValue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  y =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yValue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;  // no need for validation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Arial" charset="0"/>
              </a:rPr>
              <a:t>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// return y from coordinate pair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public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getY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  return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Arial" charset="0"/>
              </a:rPr>
              <a:t> 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// override abstract method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to return "Point"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public String </a:t>
            </a:r>
            <a:r>
              <a:rPr lang="en-US" altLang="en-US" sz="14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() {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  return "Point";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Arial" charset="0"/>
              </a:rPr>
              <a:t>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// override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to return String representation of Point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public String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   return "[" +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getX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+ ", " + </a:t>
            </a:r>
            <a:r>
              <a:rPr lang="en-US" altLang="en-US" sz="1400" dirty="0" err="1">
                <a:latin typeface="Courier New" pitchFamily="49" charset="0"/>
                <a:cs typeface="Times New Roman" pitchFamily="18" charset="0"/>
              </a:rPr>
              <a:t>getY</a:t>
            </a: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() + "]";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} </a:t>
            </a:r>
            <a:r>
              <a:rPr lang="en-US" altLang="en-US" sz="1400" dirty="0">
                <a:latin typeface="Courier New" pitchFamily="49" charset="0"/>
                <a:cs typeface="Arial" charset="0"/>
              </a:rPr>
              <a:t>    </a:t>
            </a:r>
            <a:endParaRPr lang="en-US" altLang="en-US" sz="1400" dirty="0">
              <a:latin typeface="Courier New" pitchFamily="49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400" dirty="0">
                <a:latin typeface="Courier New" pitchFamily="49" charset="0"/>
                <a:cs typeface="Times New Roman" pitchFamily="18" charset="0"/>
              </a:rPr>
              <a:t>} // end class Point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4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 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881966" y="4293031"/>
            <a:ext cx="2030278" cy="216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44719" y="4014061"/>
            <a:ext cx="185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Override abstract method from superclass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8312"/>
            <a:ext cx="8345488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Circle.java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Circle class inherits from Point.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class Circle extends Point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private double radius;  // Circle's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no-argument constructor; radius defaults to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Circle(){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implicit call to Point constructor occurs 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Circle(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y, 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super( x, y );  // call Point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set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void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setRadius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radius = (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&lt; 0.0 ? 0.0 :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radiusValue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 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97000"/>
            <a:ext cx="8229600" cy="4826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return radius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return radius;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calculate and return diameter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getDiameter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return 2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calculate and return circumference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getCircumference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Math.PI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getDiameter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override method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getArea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to return Circle area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getArea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{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return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Math.PI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*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5F5F5F"/>
                </a:solidFill>
                <a:latin typeface="Courier New" pitchFamily="49" charset="0"/>
                <a:cs typeface="Arial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 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// override abstract method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 to return "Circle"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public String </a:t>
            </a:r>
            <a:r>
              <a:rPr lang="en-US" altLang="en-US" sz="1600" b="1" dirty="0" err="1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getName</a:t>
            </a: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(){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	return "Circle";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Courier New" pitchFamily="49" charset="0"/>
                <a:cs typeface="Times New Roman" pitchFamily="18" charset="0"/>
              </a:rPr>
              <a:t>}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override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to return String representation of Circle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public String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(){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	return "Center = " +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super.toString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 + "; Radius = " + </a:t>
            </a:r>
            <a:br>
              <a:rPr lang="en-US" altLang="en-US" sz="1600" dirty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getRadius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                                            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// end class Circle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62034" y="1859797"/>
            <a:ext cx="2030278" cy="2789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24787" y="1859797"/>
            <a:ext cx="185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Override abstract method from superclass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851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HierarchyRelationshipTest1.java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Assigning superclass and subclass references to superclass-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subclass-type variables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import </a:t>
            </a:r>
            <a:r>
              <a:rPr lang="en-US" altLang="en-US" sz="1600" dirty="0" err="1">
                <a:latin typeface="Courier New" pitchFamily="49" charset="0"/>
              </a:rPr>
              <a:t>javax.swing.JOptionPane</a:t>
            </a:r>
            <a:r>
              <a:rPr lang="en-US" alt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class HierarchyRelationshipTest1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static void main(String[] </a:t>
            </a:r>
            <a:r>
              <a:rPr lang="en-US" altLang="en-US" sz="1600" dirty="0" err="1">
                <a:latin typeface="Courier New" pitchFamily="49" charset="0"/>
              </a:rPr>
              <a:t>args</a:t>
            </a:r>
            <a:r>
              <a:rPr lang="en-US" alt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assign superclass reference to superclass-type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Point3 point = new Point3( 30, 50 );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assign subclass reference to subclass-type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Circle4 circle = new Circle4( 120, 89, 2.7 );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invoke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on superclass object using superclass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String output = "Call Point3's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with superclass"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" reference to superclass object: \n" + </a:t>
            </a:r>
            <a:r>
              <a:rPr lang="en-US" altLang="en-US" sz="1600" dirty="0" err="1">
                <a:latin typeface="Courier New" pitchFamily="49" charset="0"/>
              </a:rPr>
              <a:t>point.toString</a:t>
            </a:r>
            <a:r>
              <a:rPr lang="en-US" alt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invoke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on subclass object using subclass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output += "\n\</a:t>
            </a:r>
            <a:r>
              <a:rPr lang="en-US" altLang="en-US" sz="1600" dirty="0" err="1">
                <a:latin typeface="Courier New" pitchFamily="49" charset="0"/>
              </a:rPr>
              <a:t>nCall</a:t>
            </a:r>
            <a:r>
              <a:rPr lang="en-US" altLang="en-US" sz="1600" dirty="0">
                <a:latin typeface="Courier New" pitchFamily="49" charset="0"/>
              </a:rPr>
              <a:t> Circle4's </a:t>
            </a:r>
            <a:r>
              <a:rPr lang="en-US" altLang="en-US" sz="1600" dirty="0" err="1">
                <a:latin typeface="Courier New" pitchFamily="49" charset="0"/>
              </a:rPr>
              <a:t>toString</a:t>
            </a:r>
            <a:r>
              <a:rPr lang="en-US" altLang="en-US" sz="1600" dirty="0">
                <a:latin typeface="Courier New" pitchFamily="49" charset="0"/>
              </a:rPr>
              <a:t> with subclass"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" reference to subclass object: \n" + </a:t>
            </a:r>
            <a:r>
              <a:rPr lang="en-US" altLang="en-US" sz="1600" dirty="0" err="1">
                <a:latin typeface="Courier New" pitchFamily="49" charset="0"/>
              </a:rPr>
              <a:t>circle.toString</a:t>
            </a:r>
            <a:r>
              <a:rPr lang="en-US" alt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4709657" y="3471625"/>
            <a:ext cx="4279360" cy="511439"/>
            <a:chOff x="2640" y="1218"/>
            <a:chExt cx="2064" cy="1418"/>
          </a:xfrm>
        </p:grpSpPr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14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dirty="0">
                  <a:latin typeface="Times New Roman" pitchFamily="18" charset="0"/>
                  <a:cs typeface="Times New Roman" pitchFamily="18" charset="0"/>
                </a:rPr>
                <a:t>Assign superclass reference to superclass-type variable</a:t>
              </a:r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H="1">
              <a:off x="2640" y="14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5791337" y="4189223"/>
            <a:ext cx="3352664" cy="522936"/>
            <a:chOff x="2659" y="1218"/>
            <a:chExt cx="2045" cy="374"/>
          </a:xfrm>
        </p:grpSpPr>
        <p:sp>
          <p:nvSpPr>
            <p:cNvPr id="166922" name="Text Box 10"/>
            <p:cNvSpPr txBox="1">
              <a:spLocks noChangeArrowheads="1"/>
            </p:cNvSpPr>
            <p:nvPr/>
          </p:nvSpPr>
          <p:spPr bwMode="auto">
            <a:xfrm>
              <a:off x="3120" y="1218"/>
              <a:ext cx="1584" cy="37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dirty="0">
                  <a:latin typeface="Times New Roman" pitchFamily="18" charset="0"/>
                  <a:cs typeface="Times New Roman" pitchFamily="18" charset="0"/>
                </a:rPr>
                <a:t>Assign subclass reference to subclass-type variable</a:t>
              </a:r>
            </a:p>
          </p:txBody>
        </p:sp>
        <p:sp>
          <p:nvSpPr>
            <p:cNvPr id="166923" name="Line 11"/>
            <p:cNvSpPr>
              <a:spLocks noChangeShapeType="1"/>
            </p:cNvSpPr>
            <p:nvPr/>
          </p:nvSpPr>
          <p:spPr bwMode="auto">
            <a:xfrm flipH="1" flipV="1">
              <a:off x="2659" y="1353"/>
              <a:ext cx="461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// invoke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on subclass object using superclass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Point3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pointRef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= circle;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output += "\n\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nCall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Circle4's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 with superclass" 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" reference to subclass object: \n" + </a:t>
            </a: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pointRef.toString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JOptionPane.showMessageDialog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null, output );  // display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Times New Roman" pitchFamily="18" charset="0"/>
              </a:rPr>
              <a:t>System.exit</a:t>
            </a: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( 0 );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// end main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Arial" charset="0"/>
              </a:rPr>
              <a:t>    </a:t>
            </a:r>
            <a:endParaRPr lang="en-US" altLang="en-US" sz="16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  <a:cs typeface="Times New Roman" pitchFamily="18" charset="0"/>
              </a:rPr>
              <a:t>} // end class HierarchyRelationshipTest1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Interfaces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80086"/>
            <a:ext cx="8229600" cy="4851400"/>
          </a:xfrm>
        </p:spPr>
        <p:txBody>
          <a:bodyPr/>
          <a:lstStyle/>
          <a:p>
            <a:r>
              <a:rPr lang="en-US" altLang="en-US" sz="2800" dirty="0"/>
              <a:t>Use </a:t>
            </a:r>
            <a:r>
              <a:rPr lang="en-US" altLang="en-US" sz="2800" i="1" dirty="0"/>
              <a:t>interface types</a:t>
            </a:r>
            <a:r>
              <a:rPr lang="en-US" altLang="en-US" sz="2800" dirty="0"/>
              <a:t> to make code more reusable </a:t>
            </a:r>
          </a:p>
          <a:p>
            <a:r>
              <a:rPr lang="en-US" altLang="en-US" sz="2800" dirty="0"/>
              <a:t>In Java, an </a:t>
            </a:r>
            <a:r>
              <a:rPr lang="en-US" altLang="en-US" sz="2800" i="1" dirty="0"/>
              <a:t>interface type</a:t>
            </a:r>
            <a:r>
              <a:rPr lang="en-US" altLang="en-US" sz="2800" dirty="0"/>
              <a:t> is used to specify required operations</a:t>
            </a:r>
          </a:p>
          <a:p>
            <a:r>
              <a:rPr lang="en-US" altLang="en-US" sz="2800" dirty="0"/>
              <a:t>Interface declaration lists all methods that the interface type requires </a:t>
            </a:r>
          </a:p>
          <a:p>
            <a:r>
              <a:rPr lang="en-US" sz="2800" dirty="0"/>
              <a:t>Contain </a:t>
            </a:r>
            <a:r>
              <a:rPr lang="en-US" sz="2800" i="1" dirty="0"/>
              <a:t>only</a:t>
            </a:r>
            <a:r>
              <a:rPr lang="en-US" sz="2800" dirty="0"/>
              <a:t> constants, method signatures, default methods, static methods, and nested types</a:t>
            </a:r>
          </a:p>
          <a:p>
            <a:r>
              <a:rPr lang="en-US" altLang="en-US" sz="2800" dirty="0"/>
              <a:t>Use </a:t>
            </a:r>
            <a:r>
              <a:rPr lang="en-US" altLang="en-US" sz="2800" dirty="0">
                <a:latin typeface="Courier New" pitchFamily="49" charset="0"/>
              </a:rPr>
              <a:t>interface </a:t>
            </a:r>
            <a:r>
              <a:rPr lang="en-US" altLang="en-US" sz="2800" dirty="0"/>
              <a:t>keyword to create an interface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0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Interfaces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80086"/>
            <a:ext cx="8229600" cy="4851400"/>
          </a:xfrm>
        </p:spPr>
        <p:txBody>
          <a:bodyPr/>
          <a:lstStyle/>
          <a:p>
            <a:r>
              <a:rPr lang="en-US" altLang="en-US" dirty="0"/>
              <a:t>May be </a:t>
            </a:r>
            <a:r>
              <a:rPr lang="en-US" altLang="en-US" i="1" dirty="0"/>
              <a:t>implemented</a:t>
            </a:r>
            <a:r>
              <a:rPr lang="en-US" altLang="en-US" dirty="0"/>
              <a:t> by classes or </a:t>
            </a:r>
            <a:r>
              <a:rPr lang="en-US" altLang="en-US" i="1" dirty="0"/>
              <a:t>extended</a:t>
            </a:r>
            <a:r>
              <a:rPr lang="en-US" altLang="en-US" dirty="0"/>
              <a:t> by other interfaces </a:t>
            </a:r>
          </a:p>
          <a:p>
            <a:r>
              <a:rPr lang="en-US" dirty="0"/>
              <a:t>A class that implements an interface must implement </a:t>
            </a:r>
            <a:r>
              <a:rPr lang="en-US" b="1" i="1" dirty="0">
                <a:solidFill>
                  <a:srgbClr val="FF0000"/>
                </a:solidFill>
              </a:rPr>
              <a:t>all</a:t>
            </a:r>
            <a:r>
              <a:rPr lang="en-US" dirty="0"/>
              <a:t> of the interface's methods, unless if the class is defined as </a:t>
            </a:r>
            <a:r>
              <a:rPr lang="en-US" i="1" dirty="0"/>
              <a:t>abstract</a:t>
            </a:r>
          </a:p>
          <a:p>
            <a:r>
              <a:rPr lang="en-US" altLang="en-US" dirty="0"/>
              <a:t>Use </a:t>
            </a:r>
            <a:r>
              <a:rPr lang="en-US" altLang="en-US" dirty="0">
                <a:latin typeface="Courier New" pitchFamily="49" charset="0"/>
              </a:rPr>
              <a:t>implements</a:t>
            </a:r>
            <a:r>
              <a:rPr lang="en-US" altLang="en-US" dirty="0"/>
              <a:t> keyword to indicate that a class implements an interface type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2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1333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Interfaces vs. Classes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06" y="1179824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/>
              <a:t>An interface type is similar to a class, but there are several important differences: </a:t>
            </a:r>
          </a:p>
          <a:p>
            <a:r>
              <a:rPr lang="en-US" altLang="en-US" sz="2600" dirty="0"/>
              <a:t>All methods in an interface type are abstract; they don't have an implementation </a:t>
            </a:r>
          </a:p>
          <a:p>
            <a:r>
              <a:rPr lang="en-US" altLang="en-US" sz="2600" dirty="0"/>
              <a:t>All methods in an interface type are automatically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  <a:p>
            <a:r>
              <a:rPr lang="en-US" altLang="en-US" sz="2600" dirty="0"/>
              <a:t>Attribute of interface is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600" dirty="0"/>
              <a:t> and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r>
              <a:rPr lang="en-US" altLang="en-US" sz="2600" dirty="0"/>
              <a:t>An interface type does not have instance fields (no constructor) </a:t>
            </a:r>
          </a:p>
          <a:p>
            <a:r>
              <a:rPr lang="en-US" sz="2600" dirty="0"/>
              <a:t>An interface can’t extend any class but it can extend another interface</a:t>
            </a:r>
            <a:endParaRPr lang="en-US" altLang="en-US" sz="2600" dirty="0"/>
          </a:p>
          <a:p>
            <a:endParaRPr lang="en-US" altLang="en-US" sz="26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Syntax: Defining an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709" y="2022764"/>
            <a:ext cx="75184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 public interface </a:t>
            </a:r>
            <a:r>
              <a:rPr lang="en-US" altLang="en-US" sz="2400" i="1" dirty="0" err="1">
                <a:latin typeface="Courier New" pitchFamily="49" charset="0"/>
              </a:rPr>
              <a:t>InterfaceName</a:t>
            </a:r>
            <a:r>
              <a:rPr lang="en-US" altLang="en-US" sz="2400" dirty="0">
                <a:latin typeface="Courier New" pitchFamily="49" charset="0"/>
              </a:rPr>
              <a:t> { 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// </a:t>
            </a:r>
            <a:r>
              <a:rPr lang="en-US" altLang="en-US" sz="2400" i="1" dirty="0">
                <a:latin typeface="Courier New" pitchFamily="49" charset="0"/>
              </a:rPr>
              <a:t>method</a:t>
            </a: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  public interface Measurable { 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   double </a:t>
            </a:r>
            <a:r>
              <a:rPr lang="en-US" altLang="en-US" sz="2400" dirty="0" err="1">
                <a:latin typeface="Courier New" pitchFamily="49" charset="0"/>
              </a:rPr>
              <a:t>getMeasure</a:t>
            </a:r>
            <a:r>
              <a:rPr lang="en-US" altLang="en-US" sz="2400" dirty="0">
                <a:latin typeface="Courier New" pitchFamily="49" charset="0"/>
              </a:rPr>
              <a:t>(); </a:t>
            </a:r>
            <a:br>
              <a:rPr lang="en-US" altLang="en-US" sz="2400" dirty="0">
                <a:latin typeface="Courier New" pitchFamily="49" charset="0"/>
              </a:rPr>
            </a:b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Purpose: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To define an interface and its method.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The methods are automatically public.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/>
              <a:t>Polymorphism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Abstract Classes &amp; Methods</a:t>
            </a:r>
          </a:p>
          <a:p>
            <a:pPr marL="1314450" lvl="2" indent="-457200"/>
            <a:r>
              <a:rPr lang="en-US" altLang="en-US" sz="3200" dirty="0"/>
              <a:t>Example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Interfaces</a:t>
            </a:r>
          </a:p>
          <a:p>
            <a:pPr lvl="2"/>
            <a:r>
              <a:rPr lang="en-US" altLang="en-US" sz="3200" dirty="0"/>
              <a:t>Example</a:t>
            </a:r>
          </a:p>
          <a:p>
            <a:pPr lvl="1">
              <a:buFontTx/>
              <a:buChar char="•"/>
            </a:pPr>
            <a:r>
              <a:rPr lang="en-US" altLang="en-US" sz="3600" dirty="0"/>
              <a:t>Interfaces vs. Abstract Classes</a:t>
            </a:r>
          </a:p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6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375525" cy="1143000"/>
          </a:xfrm>
        </p:spPr>
        <p:txBody>
          <a:bodyPr/>
          <a:lstStyle/>
          <a:p>
            <a:pPr algn="ctr"/>
            <a:r>
              <a:rPr lang="en-US" altLang="en-US" dirty="0"/>
              <a:t>Syntax: Implementing an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491" y="1630075"/>
            <a:ext cx="856672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i="1" dirty="0" err="1">
                <a:latin typeface="Courier New" pitchFamily="49" charset="0"/>
              </a:rPr>
              <a:t>ClassName</a:t>
            </a:r>
            <a:r>
              <a:rPr lang="en-US" altLang="en-US" sz="2000" dirty="0">
                <a:latin typeface="Courier New" pitchFamily="49" charset="0"/>
              </a:rPr>
              <a:t> implements </a:t>
            </a:r>
            <a:r>
              <a:rPr lang="en-US" altLang="en-US" sz="2000" i="1" dirty="0" err="1">
                <a:latin typeface="Courier New" pitchFamily="49" charset="0"/>
              </a:rPr>
              <a:t>InterfaceName</a:t>
            </a:r>
            <a:r>
              <a:rPr lang="en-US" altLang="en-US" sz="2000" i="1" dirty="0">
                <a:latin typeface="Courier New" pitchFamily="49" charset="0"/>
              </a:rPr>
              <a:t>, </a:t>
            </a:r>
            <a:r>
              <a:rPr lang="en-US" altLang="en-US" sz="2000" i="1" dirty="0" err="1">
                <a:latin typeface="Courier New" pitchFamily="49" charset="0"/>
              </a:rPr>
              <a:t>InterfaceName</a:t>
            </a:r>
            <a:r>
              <a:rPr lang="en-US" altLang="en-US" sz="2000" i="1" dirty="0">
                <a:latin typeface="Courier New" pitchFamily="49" charset="0"/>
              </a:rPr>
              <a:t>, ...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</a:t>
            </a:r>
            <a:r>
              <a:rPr lang="en-US" altLang="en-US" sz="2000" i="1" dirty="0">
                <a:latin typeface="Courier New" pitchFamily="49" charset="0"/>
              </a:rPr>
              <a:t>//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i="1" dirty="0">
                <a:latin typeface="Courier New" pitchFamily="49" charset="0"/>
              </a:rPr>
              <a:t>       // instance variables</a:t>
            </a:r>
            <a:r>
              <a:rPr lang="en-US" altLang="en-US" sz="20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implements Measurable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// Other </a:t>
            </a:r>
            <a:r>
              <a:rPr lang="en-US" altLang="en-US" sz="2000" dirty="0" err="1">
                <a:latin typeface="Courier New" pitchFamily="49" charset="0"/>
              </a:rPr>
              <a:t>BankAccount</a:t>
            </a:r>
            <a:r>
              <a:rPr lang="en-US" altLang="en-US" sz="2000" dirty="0">
                <a:latin typeface="Courier New" pitchFamily="49" charset="0"/>
              </a:rPr>
              <a:t> methods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double </a:t>
            </a:r>
            <a:r>
              <a:rPr lang="en-US" altLang="en-US" sz="2000" dirty="0" err="1">
                <a:latin typeface="Courier New" pitchFamily="49" charset="0"/>
              </a:rPr>
              <a:t>getMeasure</a:t>
            </a:r>
            <a:r>
              <a:rPr lang="en-US" altLang="en-US" sz="2000" dirty="0">
                <a:latin typeface="Courier New" pitchFamily="49" charset="0"/>
              </a:rPr>
              <a:t>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	// Method implementation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Purpose: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+mn-lt"/>
              </a:rPr>
              <a:t>To define a new class that implements the methods of an interface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6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Interfaces vs. Abstract Classes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76937"/>
              </p:ext>
            </p:extLst>
          </p:nvPr>
        </p:nvGraphicFramePr>
        <p:xfrm>
          <a:off x="650927" y="1875293"/>
          <a:ext cx="7997126" cy="1737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9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Abstract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Both </a:t>
                      </a:r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2400" dirty="0"/>
                        <a:t> be instantiated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9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Both may contain a mix of methods declared with or without an implementation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4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Interfaces vs. Abstract Classes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4258"/>
              </p:ext>
            </p:extLst>
          </p:nvPr>
        </p:nvGraphicFramePr>
        <p:xfrm>
          <a:off x="371960" y="1517700"/>
          <a:ext cx="7997126" cy="50458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9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Abstract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Can declare fields that are 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r>
                        <a:rPr lang="en-US" sz="2000" dirty="0">
                          <a:latin typeface="+mn-lt"/>
                        </a:rPr>
                        <a:t> static and final, and define public, protected, and private concrete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All fields are automatically public, static, and final, and all methods that you declare or define (as default methods) are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Can extend only one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Any number of interfaces may be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Abstract class can be inherited by a class or an 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Interfaces can be extended only by interfaces. Classes has to implement them instead of extend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keyword ‘abstract’ is mandatory to declare a method as an 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 keyword ‘abstract’ is optional to declare a method as an abstract because all the methods are abstract by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702" y="261938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Interfaces vs. Abstract Classes</a:t>
            </a:r>
            <a:br>
              <a:rPr lang="en-US" altLang="en-US" dirty="0"/>
            </a:br>
            <a:r>
              <a:rPr lang="en-US" altLang="en-US" dirty="0"/>
              <a:t>When to use?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44872"/>
              </p:ext>
            </p:extLst>
          </p:nvPr>
        </p:nvGraphicFramePr>
        <p:xfrm>
          <a:off x="619930" y="1627322"/>
          <a:ext cx="7997126" cy="492536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Abstract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08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share code among several closely related classes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Unrelated classes implement your interface. For example, the interfaces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Comparable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Cloneable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are implemented by many unrelated classes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that extend the abstract class have many common methods or fields, or require access modifiers other than public (such as protected and private).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specify the behavior of a particular data type, but not concerned about who implements its behavior.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using non-static or non-final fields. This enables you to define methods that can access and modify the state of the object to which they belong.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take advantage of multiple inheritance.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7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0407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/>
              <a:t>What is an abstract class?</a:t>
            </a:r>
          </a:p>
          <a:p>
            <a:r>
              <a:rPr lang="en-US" altLang="en-US" kern="0" dirty="0"/>
              <a:t>What is an interface?</a:t>
            </a:r>
          </a:p>
          <a:p>
            <a:r>
              <a:rPr lang="en-US" altLang="en-US" kern="0" dirty="0"/>
              <a:t>Discuss the similarities and differences between interfaces and abstract classes</a:t>
            </a:r>
          </a:p>
          <a:p>
            <a:r>
              <a:rPr lang="en-US" altLang="en-US" kern="0" dirty="0"/>
              <a:t>When would it be more appropriate to use interfaces and abstract classes?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SG" dirty="0"/>
              <a:t>Understand the implementation of polymorphism</a:t>
            </a:r>
          </a:p>
          <a:p>
            <a:pPr marL="685800" lvl="1"/>
            <a:r>
              <a:rPr lang="en-SG" dirty="0"/>
              <a:t>Understand the concept of abstract classes</a:t>
            </a:r>
          </a:p>
          <a:p>
            <a:pPr marL="685800" lvl="1"/>
            <a:r>
              <a:rPr lang="en-SG" dirty="0"/>
              <a:t>Understand the concept of interfaces</a:t>
            </a:r>
          </a:p>
          <a:p>
            <a:pPr marL="685800" lvl="1"/>
            <a:r>
              <a:rPr lang="en-SG" dirty="0"/>
              <a:t>Distinguish between abstract classes and interfaces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dirty="0"/>
            </a:br>
            <a:r>
              <a:rPr lang="en-US" altLang="en-US" dirty="0"/>
              <a:t>Polymorphism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439333"/>
            <a:ext cx="8229600" cy="4783667"/>
          </a:xfrm>
        </p:spPr>
        <p:txBody>
          <a:bodyPr/>
          <a:lstStyle/>
          <a:p>
            <a:pPr lvl="1"/>
            <a:r>
              <a:rPr lang="en-US" dirty="0"/>
              <a:t>Subclasses can define their own unique behaviors and share functionality of the parent class</a:t>
            </a:r>
            <a:endParaRPr lang="en-US" altLang="en-US" dirty="0"/>
          </a:p>
          <a:p>
            <a:pPr lvl="1"/>
            <a:r>
              <a:rPr lang="en-US" altLang="en-US" dirty="0"/>
              <a:t>Treat objects in same class hierarchy as if all superclass</a:t>
            </a:r>
          </a:p>
          <a:p>
            <a:pPr lvl="1"/>
            <a:r>
              <a:rPr lang="en-US" altLang="en-US" dirty="0"/>
              <a:t>Abstract class</a:t>
            </a:r>
          </a:p>
          <a:p>
            <a:pPr lvl="2"/>
            <a:r>
              <a:rPr lang="en-US" altLang="en-US" dirty="0"/>
              <a:t>Hide implementation details from the user</a:t>
            </a:r>
          </a:p>
          <a:p>
            <a:pPr lvl="2"/>
            <a:r>
              <a:rPr lang="en-US" altLang="en-US" dirty="0"/>
              <a:t>Common functionality</a:t>
            </a:r>
          </a:p>
          <a:p>
            <a:pPr lvl="1"/>
            <a:r>
              <a:rPr lang="en-US" altLang="en-US" dirty="0"/>
              <a:t>Makes programs extensible</a:t>
            </a:r>
          </a:p>
          <a:p>
            <a:pPr lvl="2"/>
            <a:r>
              <a:rPr lang="en-US" altLang="en-US" dirty="0"/>
              <a:t>New classes added easily, can still be processed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Abstract vs. Concrete Classes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112"/>
            <a:ext cx="8345488" cy="4932024"/>
          </a:xfrm>
        </p:spPr>
        <p:txBody>
          <a:bodyPr/>
          <a:lstStyle/>
          <a:p>
            <a:r>
              <a:rPr lang="en-US" altLang="en-US" sz="2800" dirty="0"/>
              <a:t>Abstract classes  </a:t>
            </a:r>
          </a:p>
          <a:p>
            <a:pPr lvl="1"/>
            <a:r>
              <a:rPr lang="en-US" altLang="en-US" sz="2400" dirty="0"/>
              <a:t>Are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 (called abstract </a:t>
            </a:r>
            <a:r>
              <a:rPr lang="en-US" altLang="en-US" sz="2400" dirty="0" err="1"/>
              <a:t>superclasses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Cannot</a:t>
            </a:r>
            <a:r>
              <a:rPr lang="en-US" altLang="en-US" sz="2400" dirty="0"/>
              <a:t> be instantiated </a:t>
            </a:r>
            <a:r>
              <a:rPr lang="en-US" altLang="en-US" dirty="0"/>
              <a:t>(but can be </a:t>
            </a:r>
            <a:r>
              <a:rPr lang="en-US" altLang="en-US" dirty="0" err="1"/>
              <a:t>subclassed</a:t>
            </a:r>
            <a:r>
              <a:rPr lang="en-US" altLang="en-US" dirty="0"/>
              <a:t>)</a:t>
            </a:r>
            <a:endParaRPr lang="en-US" altLang="en-US" sz="2400" dirty="0"/>
          </a:p>
          <a:p>
            <a:pPr lvl="1"/>
            <a:r>
              <a:rPr lang="en-US" altLang="en-US" sz="2400" dirty="0"/>
              <a:t>Incomplete</a:t>
            </a:r>
          </a:p>
          <a:p>
            <a:pPr lvl="2"/>
            <a:r>
              <a:rPr lang="en-US" altLang="en-US" sz="2000" dirty="0"/>
              <a:t>subclasses fill in "missing pieces"</a:t>
            </a:r>
          </a:p>
          <a:p>
            <a:r>
              <a:rPr lang="en-US" altLang="en-US" sz="2800" dirty="0"/>
              <a:t>Concrete classes</a:t>
            </a:r>
          </a:p>
          <a:p>
            <a:pPr lvl="1"/>
            <a:r>
              <a:rPr lang="en-US" altLang="en-US" sz="2400" dirty="0"/>
              <a:t>Can be instantiated</a:t>
            </a:r>
          </a:p>
          <a:p>
            <a:pPr lvl="1"/>
            <a:r>
              <a:rPr lang="en-US" altLang="en-US" sz="2400" dirty="0"/>
              <a:t>Implement every method they </a:t>
            </a:r>
            <a:br>
              <a:rPr lang="en-US" altLang="en-US" sz="2400" dirty="0"/>
            </a:br>
            <a:r>
              <a:rPr lang="en-US" altLang="en-US" sz="2400" dirty="0"/>
              <a:t>declare</a:t>
            </a:r>
          </a:p>
          <a:p>
            <a:pPr lvl="1"/>
            <a:r>
              <a:rPr lang="en-US" altLang="en-US" sz="2400" dirty="0"/>
              <a:t>Provide specifics</a:t>
            </a:r>
          </a:p>
          <a:p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5" y="4901046"/>
            <a:ext cx="3590925" cy="1600200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7ADC46-0AE5-486C-890C-C79407D92457}"/>
              </a:ext>
            </a:extLst>
          </p:cNvPr>
          <p:cNvGrpSpPr/>
          <p:nvPr/>
        </p:nvGrpSpPr>
        <p:grpSpPr>
          <a:xfrm>
            <a:off x="6748641" y="4365228"/>
            <a:ext cx="900360" cy="857520"/>
            <a:chOff x="6748641" y="4365228"/>
            <a:chExt cx="90036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A10AFA-5530-4F94-8D42-0F821948787A}"/>
                    </a:ext>
                  </a:extLst>
                </p14:cNvPr>
                <p14:cNvContentPartPr/>
                <p14:nvPr/>
              </p14:nvContentPartPr>
              <p14:xfrm>
                <a:off x="7577001" y="4365228"/>
                <a:ext cx="52920" cy="37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A10AFA-5530-4F94-8D42-0F82194878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68361" y="4356228"/>
                  <a:ext cx="705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653E30-808A-4F02-88EA-444C415842D1}"/>
                    </a:ext>
                  </a:extLst>
                </p14:cNvPr>
                <p14:cNvContentPartPr/>
                <p14:nvPr/>
              </p14:nvContentPartPr>
              <p14:xfrm>
                <a:off x="7511481" y="4607868"/>
                <a:ext cx="13752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653E30-808A-4F02-88EA-444C415842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02841" y="4598868"/>
                  <a:ext cx="155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E28671-16E8-4456-9459-5CF784C84244}"/>
                    </a:ext>
                  </a:extLst>
                </p14:cNvPr>
                <p14:cNvContentPartPr/>
                <p14:nvPr/>
              </p14:nvContentPartPr>
              <p14:xfrm>
                <a:off x="6748641" y="4869948"/>
                <a:ext cx="755280" cy="35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E28671-16E8-4456-9459-5CF784C842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40001" y="4861308"/>
                  <a:ext cx="77292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D7461-B603-4FD8-8D94-63970D85A377}"/>
              </a:ext>
            </a:extLst>
          </p:cNvPr>
          <p:cNvGrpSpPr/>
          <p:nvPr/>
        </p:nvGrpSpPr>
        <p:grpSpPr>
          <a:xfrm>
            <a:off x="4876281" y="5788668"/>
            <a:ext cx="2922480" cy="444960"/>
            <a:chOff x="4876281" y="5788668"/>
            <a:chExt cx="292248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08A620-7115-4308-90E4-45AE61484085}"/>
                    </a:ext>
                  </a:extLst>
                </p14:cNvPr>
                <p14:cNvContentPartPr/>
                <p14:nvPr/>
              </p14:nvContentPartPr>
              <p14:xfrm>
                <a:off x="4876281" y="6066228"/>
                <a:ext cx="617040" cy="48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08A620-7115-4308-90E4-45AE614840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7641" y="6057228"/>
                  <a:ext cx="634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56AAC2-57EF-4334-BCC0-64E91C6FAD66}"/>
                    </a:ext>
                  </a:extLst>
                </p14:cNvPr>
                <p14:cNvContentPartPr/>
                <p14:nvPr/>
              </p14:nvContentPartPr>
              <p14:xfrm>
                <a:off x="5386041" y="6012588"/>
                <a:ext cx="199440" cy="22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56AAC2-57EF-4334-BCC0-64E91C6FAD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77041" y="6003588"/>
                  <a:ext cx="217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936DB2-C673-44A9-8D44-FE8A19267D8C}"/>
                    </a:ext>
                  </a:extLst>
                </p14:cNvPr>
                <p14:cNvContentPartPr/>
                <p14:nvPr/>
              </p14:nvContentPartPr>
              <p14:xfrm>
                <a:off x="6692481" y="5819268"/>
                <a:ext cx="1106280" cy="29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936DB2-C673-44A9-8D44-FE8A19267D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83841" y="5810268"/>
                  <a:ext cx="1123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4CF2B7-F46B-423D-ACBE-1C4CDDB5DBB2}"/>
                    </a:ext>
                  </a:extLst>
                </p14:cNvPr>
                <p14:cNvContentPartPr/>
                <p14:nvPr/>
              </p14:nvContentPartPr>
              <p14:xfrm>
                <a:off x="5571801" y="5788668"/>
                <a:ext cx="1046880" cy="30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4CF2B7-F46B-423D-ACBE-1C4CDDB5DB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62801" y="5780028"/>
                  <a:ext cx="106452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B34665-DCA6-48F7-ADEF-D6D404F7E77D}"/>
                  </a:ext>
                </a:extLst>
              </p14:cNvPr>
              <p14:cNvContentPartPr/>
              <p14:nvPr/>
            </p14:nvContentPartPr>
            <p14:xfrm>
              <a:off x="7755201" y="5839788"/>
              <a:ext cx="1013760" cy="266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B34665-DCA6-48F7-ADEF-D6D404F7E7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6201" y="5831148"/>
                <a:ext cx="1031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601416-14CF-4854-9278-DA2EA1FDA65B}"/>
                  </a:ext>
                </a:extLst>
              </p14:cNvPr>
              <p14:cNvContentPartPr/>
              <p14:nvPr/>
            </p14:nvContentPartPr>
            <p14:xfrm>
              <a:off x="451881" y="602662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601416-14CF-4854-9278-DA2EA1FDA6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2881" y="60179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53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82889"/>
            <a:ext cx="8229600" cy="4840111"/>
          </a:xfrm>
        </p:spPr>
        <p:txBody>
          <a:bodyPr/>
          <a:lstStyle/>
          <a:p>
            <a:r>
              <a:rPr lang="en-US" altLang="en-US" sz="2800" dirty="0"/>
              <a:t>Abstract classes not required, but reduce client code dependencies</a:t>
            </a:r>
          </a:p>
          <a:p>
            <a:r>
              <a:rPr lang="en-US" altLang="en-US" sz="2800" dirty="0"/>
              <a:t>To make a class abstract</a:t>
            </a:r>
          </a:p>
          <a:p>
            <a:pPr lvl="1"/>
            <a:r>
              <a:rPr lang="en-US" altLang="en-US" sz="2400" dirty="0"/>
              <a:t>Declare with keyword </a:t>
            </a:r>
            <a:r>
              <a:rPr lang="en-US" altLang="en-US" sz="2400" dirty="0">
                <a:latin typeface="Lucida Console" pitchFamily="49" charset="0"/>
              </a:rPr>
              <a:t>abstract</a:t>
            </a:r>
          </a:p>
          <a:p>
            <a:r>
              <a:rPr lang="en-US" altLang="en-US" sz="2800" dirty="0"/>
              <a:t>Application example</a:t>
            </a:r>
          </a:p>
          <a:p>
            <a:pPr lvl="1"/>
            <a:r>
              <a:rPr lang="en-US" altLang="en-US" sz="2400" dirty="0"/>
              <a:t>a</a:t>
            </a:r>
            <a:r>
              <a:rPr lang="en-US" altLang="en-US" sz="2400"/>
              <a:t>bstract </a:t>
            </a:r>
            <a:r>
              <a:rPr lang="en-US" altLang="en-US" sz="2400" dirty="0"/>
              <a:t>class </a:t>
            </a:r>
            <a:r>
              <a:rPr lang="en-US" altLang="en-US" sz="2400" dirty="0">
                <a:latin typeface="Lucida Console" pitchFamily="49" charset="0"/>
              </a:rPr>
              <a:t>Shape</a:t>
            </a:r>
            <a:endParaRPr lang="en-US" altLang="en-US" sz="2400" dirty="0"/>
          </a:p>
          <a:p>
            <a:pPr lvl="2"/>
            <a:r>
              <a:rPr lang="en-US" altLang="en-US" sz="2000" dirty="0"/>
              <a:t>Declares </a:t>
            </a:r>
            <a:r>
              <a:rPr lang="en-US" altLang="en-US" sz="2000" dirty="0">
                <a:latin typeface="Lucida Console" pitchFamily="49" charset="0"/>
              </a:rPr>
              <a:t>draw</a:t>
            </a:r>
            <a:r>
              <a:rPr lang="en-US" altLang="en-US" sz="2000" dirty="0"/>
              <a:t> as abstract method</a:t>
            </a:r>
          </a:p>
          <a:p>
            <a:pPr lvl="1"/>
            <a:r>
              <a:rPr lang="en-US" altLang="en-US" sz="2400" dirty="0">
                <a:latin typeface="Lucida Console" pitchFamily="49" charset="0"/>
              </a:rPr>
              <a:t>Circle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Triangle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Lucida Console" pitchFamily="49" charset="0"/>
              </a:rPr>
              <a:t>Rectangle</a:t>
            </a:r>
            <a:r>
              <a:rPr lang="en-US" altLang="en-US" sz="2400" dirty="0"/>
              <a:t> extends </a:t>
            </a:r>
            <a:r>
              <a:rPr lang="en-US" altLang="en-US" sz="2400" dirty="0">
                <a:latin typeface="Lucida Console" pitchFamily="49" charset="0"/>
              </a:rPr>
              <a:t>Shape</a:t>
            </a:r>
          </a:p>
          <a:p>
            <a:pPr lvl="2"/>
            <a:r>
              <a:rPr lang="en-US" altLang="en-US" sz="2000" dirty="0"/>
              <a:t>Each must implement </a:t>
            </a:r>
            <a:r>
              <a:rPr lang="en-US" altLang="en-US" sz="2000" dirty="0">
                <a:latin typeface="Lucida Console" pitchFamily="49" charset="0"/>
              </a:rPr>
              <a:t>draw</a:t>
            </a:r>
          </a:p>
          <a:p>
            <a:pPr lvl="1"/>
            <a:r>
              <a:rPr lang="en-US" altLang="en-US" sz="2400" dirty="0"/>
              <a:t>Each object can draw itself</a:t>
            </a:r>
          </a:p>
          <a:p>
            <a:pPr marL="457200" lvl="1" indent="0">
              <a:buNone/>
            </a:pPr>
            <a:endParaRPr lang="en-US" altLang="en-US" sz="2400" dirty="0">
              <a:latin typeface="Lucida Console" pitchFamily="49" charset="0"/>
            </a:endParaRPr>
          </a:p>
          <a:p>
            <a:endParaRPr lang="en-US" alt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6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97000"/>
            <a:ext cx="8229600" cy="4826000"/>
          </a:xfrm>
        </p:spPr>
        <p:txBody>
          <a:bodyPr/>
          <a:lstStyle/>
          <a:p>
            <a:r>
              <a:rPr lang="en-US" altLang="en-US" sz="2800" dirty="0"/>
              <a:t>An abstract class may or may not contain </a:t>
            </a:r>
            <a:r>
              <a:rPr lang="en-US" altLang="en-US" sz="2800" i="1" dirty="0"/>
              <a:t>abstract methods</a:t>
            </a:r>
          </a:p>
          <a:p>
            <a:pPr lvl="2">
              <a:buFontTx/>
              <a:buNone/>
            </a:pPr>
            <a:r>
              <a:rPr lang="en-US" altLang="en-US" sz="2000" dirty="0">
                <a:latin typeface="Lucida Console" pitchFamily="49" charset="0"/>
              </a:rPr>
              <a:t>public abstract void draw();</a:t>
            </a:r>
          </a:p>
          <a:p>
            <a:r>
              <a:rPr lang="en-US" altLang="en-US" sz="2800" dirty="0"/>
              <a:t>Abstract methods are declared without an implementation (</a:t>
            </a:r>
            <a:r>
              <a:rPr lang="en-US" altLang="en-US" sz="2800" dirty="0" err="1"/>
              <a:t>ie</a:t>
            </a:r>
            <a:r>
              <a:rPr lang="en-US" altLang="en-US" sz="2800" dirty="0"/>
              <a:t>. no method body), must be overridden</a:t>
            </a:r>
          </a:p>
          <a:p>
            <a:r>
              <a:rPr lang="en-US" altLang="en-US" sz="2800" dirty="0"/>
              <a:t>An abstract method cannot exist without an abstract class </a:t>
            </a:r>
          </a:p>
          <a:p>
            <a:pPr lvl="0"/>
            <a:r>
              <a:rPr lang="en-US" altLang="en-US" sz="2800" dirty="0">
                <a:latin typeface="Arial" panose="020B0604020202020204" pitchFamily="34" charset="0"/>
              </a:rPr>
              <a:t>A </a:t>
            </a:r>
            <a:r>
              <a:rPr lang="en-US" altLang="en-US" sz="2800" dirty="0" err="1">
                <a:latin typeface="Arial" panose="020B0604020202020204" pitchFamily="34" charset="0"/>
              </a:rPr>
              <a:t>subclassed</a:t>
            </a:r>
            <a:r>
              <a:rPr lang="en-US" altLang="en-US" sz="2800" dirty="0">
                <a:latin typeface="Arial" panose="020B0604020202020204" pitchFamily="34" charset="0"/>
              </a:rPr>
              <a:t> abstract class must provide implementation for abstract methods in parent class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br>
              <a:rPr lang="en-US" altLang="en-US" dirty="0"/>
            </a:br>
            <a:r>
              <a:rPr lang="en-US" altLang="en-US" dirty="0"/>
              <a:t>Abstract Methods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CC9106-F39D-4942-9E59-97407C327E89}"/>
                  </a:ext>
                </a:extLst>
              </p14:cNvPr>
              <p14:cNvContentPartPr/>
              <p14:nvPr/>
            </p14:nvContentPartPr>
            <p14:xfrm>
              <a:off x="3706281" y="277222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CC9106-F39D-4942-9E59-97407C327E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281" y="27635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01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1420" y="1418312"/>
            <a:ext cx="8229600" cy="4775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Shape.java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Shape abstract-superclass declaration.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abstract class Shape extends Object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return area of shape; 0.0 by default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</a:rPr>
              <a:t>getArea</a:t>
            </a:r>
            <a:r>
              <a:rPr lang="en-US" altLang="en-US" sz="1600" dirty="0">
                <a:latin typeface="Courier New" pitchFamily="49" charset="0"/>
              </a:rPr>
              <a:t>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	return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return volume of shape; 0.0 by default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double </a:t>
            </a:r>
            <a:r>
              <a:rPr lang="en-US" altLang="en-US" sz="1600" dirty="0" err="1">
                <a:latin typeface="Courier New" pitchFamily="49" charset="0"/>
              </a:rPr>
              <a:t>getVolume</a:t>
            </a:r>
            <a:r>
              <a:rPr lang="en-US" altLang="en-US" sz="1600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	return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// abstract method, overridden by subclasses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public abstract String </a:t>
            </a:r>
            <a:r>
              <a:rPr lang="en-US" altLang="en-US" sz="1600" dirty="0" err="1">
                <a:latin typeface="Courier New" pitchFamily="49" charset="0"/>
              </a:rPr>
              <a:t>getName</a:t>
            </a:r>
            <a:r>
              <a:rPr lang="en-US" altLang="en-US" sz="1600" dirty="0">
                <a:latin typeface="Courier New" pitchFamily="49" charset="0"/>
              </a:rPr>
              <a:t>();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itchFamily="49" charset="0"/>
              </a:rPr>
              <a:t>} // end abstract class Shape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 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421740" y="1911926"/>
            <a:ext cx="646546" cy="29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74507" y="1743163"/>
            <a:ext cx="14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Abstract class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27961" y="5186231"/>
            <a:ext cx="646546" cy="29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9161" y="4955322"/>
            <a:ext cx="147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Abstract method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363" y="1457036"/>
            <a:ext cx="8229600" cy="4775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Point.java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Point class declaration inherits from Shape.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public class Point extends Shape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private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x;  // x part of coordinate pair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private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y;  // y part of coordinate pair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no-argument constructor; x and y default to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public Point()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implicit call to Object constructor occurs 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public Point(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, 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yValue</a:t>
            </a:r>
            <a:r>
              <a:rPr lang="en-US" altLang="en-US" sz="14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implicit call to Object constructor occurs 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x =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y = </a:t>
            </a:r>
            <a:r>
              <a:rPr lang="en-US" altLang="en-US" sz="1400" dirty="0" err="1">
                <a:latin typeface="Courier New" pitchFamily="49" charset="0"/>
              </a:rPr>
              <a:t>yValue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// set x in coordinate pair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public void </a:t>
            </a:r>
            <a:r>
              <a:rPr lang="en-US" altLang="en-US" sz="1400" dirty="0" err="1">
                <a:latin typeface="Courier New" pitchFamily="49" charset="0"/>
              </a:rPr>
              <a:t>setX</a:t>
            </a:r>
            <a:r>
              <a:rPr lang="en-US" altLang="en-US" sz="1400" dirty="0">
                <a:latin typeface="Courier New" pitchFamily="49" charset="0"/>
              </a:rPr>
              <a:t>(</a:t>
            </a:r>
            <a:r>
              <a:rPr lang="en-US" altLang="en-US" sz="1400" dirty="0" err="1">
                <a:latin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</a:rPr>
              <a:t>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	x = </a:t>
            </a:r>
            <a:r>
              <a:rPr lang="en-US" altLang="en-US" sz="1400" dirty="0" err="1">
                <a:latin typeface="Courier New" pitchFamily="49" charset="0"/>
              </a:rPr>
              <a:t>xValue</a:t>
            </a:r>
            <a:r>
              <a:rPr lang="en-US" altLang="en-US" sz="1400" dirty="0">
                <a:latin typeface="Courier New" pitchFamily="49" charset="0"/>
              </a:rPr>
              <a:t>;  // no need for validation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dirty="0">
                <a:latin typeface="Courier New" pitchFamily="49" charset="0"/>
              </a:rPr>
              <a:t>   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950"/>
            <a:ext cx="6991350" cy="1249362"/>
          </a:xfrm>
        </p:spPr>
        <p:txBody>
          <a:bodyPr/>
          <a:lstStyle/>
          <a:p>
            <a:pPr algn="ctr"/>
            <a:r>
              <a:rPr lang="en-US" altLang="en-US" dirty="0"/>
              <a:t>Abstract Classes &amp; Methods 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1675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182</TotalTime>
  <Pages>11</Pages>
  <Words>1849</Words>
  <Application>Microsoft Office PowerPoint</Application>
  <PresentationFormat>On-screen Show (4:3)</PresentationFormat>
  <Paragraphs>338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Times New Roman</vt:lpstr>
      <vt:lpstr>APUtemplate-Level_2</vt:lpstr>
      <vt:lpstr>Abstraction and Polymorphism</vt:lpstr>
      <vt:lpstr>Topic &amp; Structure of the lesson</vt:lpstr>
      <vt:lpstr>Learning outcomes</vt:lpstr>
      <vt:lpstr> Polymorphism </vt:lpstr>
      <vt:lpstr>Abstract vs. Concrete Classes</vt:lpstr>
      <vt:lpstr>Abstract Classes</vt:lpstr>
      <vt:lpstr> Abstract Methods </vt:lpstr>
      <vt:lpstr>Abstract Classes &amp; Methods  Example</vt:lpstr>
      <vt:lpstr>Abstract Classes &amp; Methods  Example</vt:lpstr>
      <vt:lpstr>Abstract Classes &amp; Methods  Example</vt:lpstr>
      <vt:lpstr>Abstract Classes &amp; Methods  Example</vt:lpstr>
      <vt:lpstr>Abstract Classes &amp; Methods  Example</vt:lpstr>
      <vt:lpstr>Abstract Classes &amp; Methods Example</vt:lpstr>
      <vt:lpstr>Abstract Classes &amp; Methods Example</vt:lpstr>
      <vt:lpstr>Abstract Classes &amp; Methods Example</vt:lpstr>
      <vt:lpstr>Interfaces</vt:lpstr>
      <vt:lpstr>Interfaces</vt:lpstr>
      <vt:lpstr>Interfaces vs. Classes</vt:lpstr>
      <vt:lpstr>Syntax: Defining an Interface</vt:lpstr>
      <vt:lpstr>Syntax: Implementing an Interface</vt:lpstr>
      <vt:lpstr>Interfaces vs. Abstract Classes</vt:lpstr>
      <vt:lpstr>Interfaces vs. Abstract Classes</vt:lpstr>
      <vt:lpstr>Interfaces vs. Abstract Classes When to use?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54</cp:revision>
  <cp:lastPrinted>1995-11-02T09:23:42Z</cp:lastPrinted>
  <dcterms:created xsi:type="dcterms:W3CDTF">2005-08-02T10:18:20Z</dcterms:created>
  <dcterms:modified xsi:type="dcterms:W3CDTF">2022-11-04T02:01:22Z</dcterms:modified>
</cp:coreProperties>
</file>