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258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290" r:id="rId34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8" d="100"/>
          <a:sy n="78" d="100"/>
        </p:scale>
        <p:origin x="8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man Hashmi" userId="1586ae76-9757-4d64-bc5d-900d152efc38" providerId="ADAL" clId="{9E896351-C132-4E8B-A20F-0568C96ED25A}"/>
    <pc:docChg chg="modSld">
      <pc:chgData name="Usman Hashmi" userId="1586ae76-9757-4d64-bc5d-900d152efc38" providerId="ADAL" clId="{9E896351-C132-4E8B-A20F-0568C96ED25A}" dt="2022-10-14T02:05:52.464" v="1" actId="20577"/>
      <pc:docMkLst>
        <pc:docMk/>
      </pc:docMkLst>
      <pc:sldChg chg="modSp mod">
        <pc:chgData name="Usman Hashmi" userId="1586ae76-9757-4d64-bc5d-900d152efc38" providerId="ADAL" clId="{9E896351-C132-4E8B-A20F-0568C96ED25A}" dt="2022-10-14T00:54:49.940" v="0" actId="1076"/>
        <pc:sldMkLst>
          <pc:docMk/>
          <pc:sldMk cId="3718252345" sldId="302"/>
        </pc:sldMkLst>
        <pc:spChg chg="mod">
          <ac:chgData name="Usman Hashmi" userId="1586ae76-9757-4d64-bc5d-900d152efc38" providerId="ADAL" clId="{9E896351-C132-4E8B-A20F-0568C96ED25A}" dt="2022-10-14T00:54:49.940" v="0" actId="1076"/>
          <ac:spMkLst>
            <pc:docMk/>
            <pc:sldMk cId="3718252345" sldId="302"/>
            <ac:spMk id="3" creationId="{00000000-0000-0000-0000-000000000000}"/>
          </ac:spMkLst>
        </pc:spChg>
      </pc:sldChg>
      <pc:sldChg chg="modSp mod">
        <pc:chgData name="Usman Hashmi" userId="1586ae76-9757-4d64-bc5d-900d152efc38" providerId="ADAL" clId="{9E896351-C132-4E8B-A20F-0568C96ED25A}" dt="2022-10-14T02:05:52.464" v="1" actId="20577"/>
        <pc:sldMkLst>
          <pc:docMk/>
          <pc:sldMk cId="550539008" sldId="319"/>
        </pc:sldMkLst>
        <pc:spChg chg="mod">
          <ac:chgData name="Usman Hashmi" userId="1586ae76-9757-4d64-bc5d-900d152efc38" providerId="ADAL" clId="{9E896351-C132-4E8B-A20F-0568C96ED25A}" dt="2022-10-14T02:05:52.464" v="1" actId="20577"/>
          <ac:spMkLst>
            <pc:docMk/>
            <pc:sldMk cId="550539008" sldId="31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ea typeface="+mn-ea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C4E94F58-9344-DA4D-B7BF-056786D8D00E}" type="slidenum">
              <a:rPr lang="en-US" sz="1400">
                <a:latin typeface="Calibri" charset="0"/>
                <a:cs typeface="Calibri" charset="0"/>
              </a:rPr>
              <a:pPr algn="r" eaLnBrk="0" hangingPunct="0"/>
              <a:t>‹#›</a:t>
            </a:fld>
            <a:endParaRPr lang="en-US" sz="140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51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ea typeface="+mn-ea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38A7568F-612D-2B44-A8A6-EBFCD9E330D0}" type="slidenum">
              <a:rPr lang="en-US" sz="1400">
                <a:latin typeface="Calibri" charset="0"/>
                <a:cs typeface="Calibri" charset="0"/>
              </a:rPr>
              <a:pPr algn="r" eaLnBrk="0" hangingPunct="0"/>
              <a:t>‹#›</a:t>
            </a:fld>
            <a:endParaRPr lang="en-US" sz="140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36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C2BBCB-EAE0-488C-8080-5506B9C8D2C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a typeface="+mn-ea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x-none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83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0080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1703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0135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3463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8976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341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8371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4403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995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1726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ea typeface="+mn-ea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8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CT038-3-2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Object </a:t>
            </a:r>
            <a:r>
              <a:rPr lang="fi-FI" sz="800" kern="1200" baseline="0" dirty="0" err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Oriented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fi-FI" sz="800" kern="1200" baseline="0" dirty="0" err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Development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with Java</a:t>
            </a:r>
            <a:endParaRPr lang="en-GB" sz="800" kern="1200" dirty="0">
              <a:solidFill>
                <a:schemeClr val="tx1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charset="0"/>
                <a:cs typeface="Calibri" charset="0"/>
              </a:defRPr>
            </a:lvl1pPr>
          </a:lstStyle>
          <a:p>
            <a:fld id="{543E757C-80E2-6C4D-9F14-F96A68DBE58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baseline="0" dirty="0">
                <a:latin typeface="Calibri" pitchFamily="34" charset="0"/>
                <a:ea typeface="+mn-ea"/>
                <a:cs typeface="Calibri" pitchFamily="34" charset="0"/>
              </a:rPr>
              <a:t>Graphical User Interface (GUI)</a:t>
            </a:r>
            <a:endParaRPr lang="en-GB" sz="8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1675" y="2628900"/>
            <a:ext cx="6781800" cy="781050"/>
          </a:xfrm>
        </p:spPr>
        <p:txBody>
          <a:bodyPr/>
          <a:lstStyle/>
          <a:p>
            <a:pPr eaLnBrk="1" hangingPunct="1"/>
            <a:r>
              <a:rPr lang="en-US" sz="3000" dirty="0">
                <a:solidFill>
                  <a:srgbClr val="000000"/>
                </a:solidFill>
              </a:rPr>
              <a:t>Graphical User Interface (GUI)</a:t>
            </a:r>
          </a:p>
        </p:txBody>
      </p:sp>
      <p:sp>
        <p:nvSpPr>
          <p:cNvPr id="4099" name="Rectangle 33"/>
          <p:cNvSpPr>
            <a:spLocks noChangeArrowheads="1"/>
          </p:cNvSpPr>
          <p:nvPr/>
        </p:nvSpPr>
        <p:spPr bwMode="auto">
          <a:xfrm>
            <a:off x="3354388" y="3611840"/>
            <a:ext cx="5411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lang="en-US" dirty="0"/>
              <a:t>Object Oriented Modeling </a:t>
            </a: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506413"/>
            <a:ext cx="8320087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4000" dirty="0">
                <a:solidFill>
                  <a:srgbClr val="000000"/>
                </a:solidFill>
              </a:rPr>
              <a:t>Object Oriented Development </a:t>
            </a:r>
          </a:p>
          <a:p>
            <a:pPr algn="r" eaLnBrk="1" hangingPunct="1"/>
            <a:r>
              <a:rPr lang="en-US" sz="4000" dirty="0">
                <a:solidFill>
                  <a:srgbClr val="000000"/>
                </a:solidFill>
              </a:rPr>
              <a:t>with Java</a:t>
            </a:r>
          </a:p>
          <a:p>
            <a:pPr algn="r" eaLnBrk="1" hangingPunct="1"/>
            <a:r>
              <a:rPr lang="en-US" sz="1400" dirty="0">
                <a:solidFill>
                  <a:srgbClr val="000000"/>
                </a:solidFill>
              </a:rPr>
              <a:t>(CT038</a:t>
            </a:r>
            <a:r>
              <a:rPr lang="en-US" sz="1400">
                <a:solidFill>
                  <a:srgbClr val="000000"/>
                </a:solidFill>
              </a:rPr>
              <a:t>-3-</a:t>
            </a:r>
            <a:r>
              <a:rPr lang="en-US" sz="1400" dirty="0">
                <a:solidFill>
                  <a:srgbClr val="000000"/>
                </a:solidFill>
              </a:rPr>
              <a:t>2)</a:t>
            </a:r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2644535" y="6280150"/>
            <a:ext cx="436134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dirty="0"/>
              <a:t>Prepared by: Lee Kim Keong First Prepared on: June 13 Last Modified on: April 19</a:t>
            </a:r>
          </a:p>
          <a:p>
            <a:pPr algn="ctr"/>
            <a:r>
              <a:rPr lang="en-US" sz="900" dirty="0"/>
              <a:t>Quality checked by: null</a:t>
            </a:r>
          </a:p>
          <a:p>
            <a:pPr algn="ctr"/>
            <a:r>
              <a:rPr lang="en-US" sz="900" dirty="0"/>
              <a:t>Copyright 2019 Asia Pacific University of Innovation and Technology </a:t>
            </a:r>
          </a:p>
        </p:txBody>
      </p:sp>
    </p:spTree>
    <p:extLst>
      <p:ext uri="{BB962C8B-B14F-4D97-AF65-F5344CB8AC3E}">
        <p14:creationId xmlns:p14="http://schemas.microsoft.com/office/powerpoint/2010/main" val="235318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Courier New" pitchFamily="49" charset="0"/>
              </a:rPr>
              <a:t>javax.swing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</a:rPr>
              <a:t>java.awt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an application that uses Swing classes, it is necessary to use the following statement: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inion-Regular" charset="0"/>
              </a:rPr>
              <a:t>		 </a:t>
            </a:r>
            <a:r>
              <a:rPr lang="en-US" sz="2400" dirty="0">
                <a:latin typeface="Courier New" pitchFamily="49" charset="0"/>
              </a:rPr>
              <a:t>import </a:t>
            </a:r>
            <a:r>
              <a:rPr lang="en-US" sz="2400" dirty="0" err="1">
                <a:latin typeface="Courier New" pitchFamily="49" charset="0"/>
              </a:rPr>
              <a:t>javax.swing</a:t>
            </a:r>
            <a:r>
              <a:rPr lang="en-US" sz="2400" dirty="0">
                <a:latin typeface="Courier" pitchFamily="49" charset="0"/>
              </a:rPr>
              <a:t>.*;</a:t>
            </a:r>
            <a:endParaRPr lang="en-US" sz="2400" dirty="0">
              <a:latin typeface="Minion-Regular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In an application that uses an AWT class, it is necessary to use the following statement.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Minion-Regular" charset="0"/>
              </a:rPr>
              <a:t>		</a:t>
            </a:r>
            <a:r>
              <a:rPr lang="en-US" dirty="0">
                <a:latin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</a:rPr>
              <a:t>java.awt</a:t>
            </a:r>
            <a:r>
              <a:rPr lang="en-US" dirty="0">
                <a:latin typeface="Courier New" pitchFamily="49" charset="0"/>
              </a:rPr>
              <a:t>.*;</a:t>
            </a:r>
          </a:p>
          <a:p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Swing Components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83" y="2223995"/>
            <a:ext cx="7471782" cy="40528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0414" y="6372801"/>
            <a:ext cx="83535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i="1" dirty="0"/>
              <a:t>Image Source: https://www.ntu.edu.sg/home/ehchua/programming/java/J4a_GUI.html#zz-10.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32146" y="1472339"/>
            <a:ext cx="3719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classes: </a:t>
            </a:r>
            <a:r>
              <a:rPr lang="en-US" sz="2400" i="1" dirty="0"/>
              <a:t>Container</a:t>
            </a:r>
            <a:r>
              <a:rPr lang="en-US" sz="2400" dirty="0"/>
              <a:t> and </a:t>
            </a:r>
            <a:r>
              <a:rPr lang="en-US" sz="2400" i="1" dirty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Container holds components and/or containers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4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window in Swing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83669" cy="4525963"/>
          </a:xfrm>
        </p:spPr>
        <p:txBody>
          <a:bodyPr/>
          <a:lstStyle/>
          <a:p>
            <a:r>
              <a:rPr lang="en-US" sz="2800" dirty="0"/>
              <a:t>A window is a </a:t>
            </a:r>
            <a:r>
              <a:rPr lang="en-US" sz="2800" i="1" dirty="0"/>
              <a:t>container</a:t>
            </a:r>
            <a:r>
              <a:rPr lang="en-US" sz="2800" dirty="0"/>
              <a:t>, </a:t>
            </a:r>
            <a:br>
              <a:rPr lang="en-US" sz="2800" dirty="0"/>
            </a:br>
            <a:r>
              <a:rPr lang="en-US" sz="2800" dirty="0"/>
              <a:t>which is simply a </a:t>
            </a:r>
            <a:br>
              <a:rPr lang="en-US" sz="2800" dirty="0"/>
            </a:br>
            <a:r>
              <a:rPr lang="en-US" sz="2800" dirty="0"/>
              <a:t>component that holds </a:t>
            </a:r>
            <a:br>
              <a:rPr lang="en-US" sz="2800" dirty="0"/>
            </a:br>
            <a:r>
              <a:rPr lang="en-US" sz="2800" dirty="0"/>
              <a:t>other components</a:t>
            </a:r>
          </a:p>
          <a:p>
            <a:r>
              <a:rPr lang="en-US" sz="2800" dirty="0"/>
              <a:t>A container that can be</a:t>
            </a:r>
            <a:br>
              <a:rPr lang="en-US" sz="2800" dirty="0"/>
            </a:br>
            <a:r>
              <a:rPr lang="en-US" sz="2800" dirty="0"/>
              <a:t>displayed as a window</a:t>
            </a:r>
            <a:br>
              <a:rPr lang="en-US" sz="2800" dirty="0"/>
            </a:br>
            <a:r>
              <a:rPr lang="en-US" sz="2800" dirty="0"/>
              <a:t>is a </a:t>
            </a:r>
            <a:r>
              <a:rPr lang="en-US" sz="2800" i="1" dirty="0"/>
              <a:t>frame</a:t>
            </a:r>
            <a:endParaRPr lang="en-US" sz="2800" dirty="0"/>
          </a:p>
          <a:p>
            <a:r>
              <a:rPr lang="en-US" sz="2800" dirty="0"/>
              <a:t>In a Swing application, </a:t>
            </a:r>
            <a:br>
              <a:rPr lang="en-US" sz="2800" dirty="0"/>
            </a:br>
            <a:r>
              <a:rPr lang="en-US" sz="2800" dirty="0"/>
              <a:t>you create a frame from the </a:t>
            </a:r>
            <a:r>
              <a:rPr lang="en-US" sz="2800" dirty="0" err="1">
                <a:latin typeface="Courier New" pitchFamily="49" charset="0"/>
              </a:rPr>
              <a:t>JFrame</a:t>
            </a:r>
            <a:r>
              <a:rPr lang="en-US" sz="2800" dirty="0"/>
              <a:t> class (top-level container)</a:t>
            </a:r>
          </a:p>
          <a:p>
            <a:endParaRPr lang="en-US" sz="280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1847" y="2226859"/>
            <a:ext cx="415804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788976" y="2650210"/>
            <a:ext cx="3890075" cy="2386739"/>
          </a:xfrm>
          <a:prstGeom prst="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83444" y="3243414"/>
            <a:ext cx="325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This is a content pane. </a:t>
            </a:r>
          </a:p>
          <a:p>
            <a:r>
              <a:rPr lang="en-US" i="1" dirty="0">
                <a:solidFill>
                  <a:srgbClr val="FF0000"/>
                </a:solidFill>
              </a:rPr>
              <a:t>Java components are added here.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8427" y="1751308"/>
            <a:ext cx="289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javax.swing.JFrame</a:t>
            </a:r>
            <a:endParaRPr lang="en-US" b="1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2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84" y="1252073"/>
            <a:ext cx="9074258" cy="4525963"/>
          </a:xfrm>
        </p:spPr>
        <p:txBody>
          <a:bodyPr/>
          <a:lstStyle/>
          <a:p>
            <a:pPr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javax.swing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.*;   // Needed for Swing classes</a:t>
            </a:r>
          </a:p>
          <a:p>
            <a:pPr>
              <a:buNone/>
            </a:pPr>
            <a:endParaRPr lang="en-SG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ShowWindow</a:t>
            </a:r>
            <a:endParaRPr lang="en-SG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	   // Window width and height in pixels</a:t>
            </a:r>
          </a:p>
          <a:p>
            <a:pPr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      final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 WINDOW_WIDTH = 350; </a:t>
            </a:r>
          </a:p>
          <a:p>
            <a:pPr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	   final int WINDOW_HEIGHT = 250; </a:t>
            </a:r>
          </a:p>
          <a:p>
            <a:pPr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 window = new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(); // Create a window      </a:t>
            </a:r>
          </a:p>
          <a:p>
            <a:pPr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window.setTitle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("A Simple Window"); // Set the title</a:t>
            </a:r>
          </a:p>
          <a:p>
            <a:pPr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window.setSize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(WINDOW_WIDTH, WINDOW_HEIGHT); // Set the size of 						      //the window</a:t>
            </a:r>
          </a:p>
          <a:p>
            <a:pPr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      // Specify what happens when the close button is clicked</a:t>
            </a:r>
          </a:p>
          <a:p>
            <a:pPr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      window.setDefaultCloseOperation(JFrame.EXIT_ON_CLOSE);</a:t>
            </a:r>
          </a:p>
          <a:p>
            <a:pPr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window.setVisible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(true); // Display the window</a:t>
            </a:r>
          </a:p>
          <a:p>
            <a:pPr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50" y="1493326"/>
            <a:ext cx="3409950" cy="2476500"/>
          </a:xfrm>
          <a:prstGeom prst="rect">
            <a:avLst/>
          </a:prstGeom>
        </p:spPr>
      </p:pic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5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window</a:t>
            </a:r>
            <a:br>
              <a:rPr lang="en-US" dirty="0"/>
            </a:br>
            <a:r>
              <a:rPr lang="en-US" dirty="0"/>
              <a:t>Extending </a:t>
            </a:r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javax.swing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.*;   // Needed for Swing classes</a:t>
            </a:r>
          </a:p>
          <a:p>
            <a:pPr>
              <a:lnSpc>
                <a:spcPct val="90000"/>
              </a:lnSpc>
              <a:buNone/>
            </a:pPr>
            <a:endParaRPr lang="en-SG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SimpleWindow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SG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Jframe</a:t>
            </a:r>
            <a:r>
              <a:rPr lang="en-SG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endParaRPr lang="en-SG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   /* Constructor */   </a:t>
            </a:r>
          </a:p>
          <a:p>
            <a:pPr>
              <a:lnSpc>
                <a:spcPct val="90000"/>
              </a:lnSpc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SimpleWindow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lnSpc>
                <a:spcPct val="90000"/>
              </a:lnSpc>
              <a:buNone/>
            </a:pPr>
            <a:endParaRPr lang="en-SG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      final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 WINDOW_WIDTH = 350;   // Window width in pixels</a:t>
            </a:r>
          </a:p>
          <a:p>
            <a:pPr>
              <a:lnSpc>
                <a:spcPct val="90000"/>
              </a:lnSpc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      final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 WINDOW_HEIGHT = 250;  // Window height in pixels</a:t>
            </a:r>
          </a:p>
          <a:p>
            <a:pPr>
              <a:lnSpc>
                <a:spcPct val="90000"/>
              </a:lnSpc>
              <a:buNone/>
            </a:pPr>
            <a:endParaRPr lang="en-SG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("A Simple Window"); // Set this window's title</a:t>
            </a:r>
          </a:p>
          <a:p>
            <a:pPr>
              <a:lnSpc>
                <a:spcPct val="90000"/>
              </a:lnSpc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setSize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(WINDOW_WIDTH, WINDOW_HEIGHT); // Set the size of 						//this window</a:t>
            </a:r>
          </a:p>
          <a:p>
            <a:pPr>
              <a:lnSpc>
                <a:spcPct val="90000"/>
              </a:lnSpc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      // Specify what happens when the close button is clicked.</a:t>
            </a:r>
          </a:p>
          <a:p>
            <a:pPr>
              <a:lnSpc>
                <a:spcPct val="90000"/>
              </a:lnSpc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setDefaultCloseOperation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JFrame.EXIT_ON_CLOSE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setVisible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(true); // Display the window</a:t>
            </a:r>
          </a:p>
          <a:p>
            <a:pPr>
              <a:lnSpc>
                <a:spcPct val="90000"/>
              </a:lnSpc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540286" y="2107769"/>
            <a:ext cx="2541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Note: You will need to create a main program to run this code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46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Swing provides numerous components that can be added to a window.</a:t>
            </a:r>
          </a:p>
          <a:p>
            <a:r>
              <a:rPr lang="en-US" sz="2800" dirty="0"/>
              <a:t>Swing components begin with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r>
              <a:rPr lang="en-US" sz="2800" dirty="0"/>
              <a:t>Three fundamental components are:</a:t>
            </a:r>
          </a:p>
          <a:p>
            <a:pPr marL="2401888" lvl="1" indent="-1944688">
              <a:buFontTx/>
              <a:buNone/>
            </a:pPr>
            <a:r>
              <a:rPr lang="en-US" sz="2400" dirty="0" err="1">
                <a:latin typeface="Courier New" pitchFamily="49" charset="0"/>
              </a:rPr>
              <a:t>JLabel</a:t>
            </a:r>
            <a:r>
              <a:rPr lang="en-US" sz="2400" dirty="0"/>
              <a:t>:		An area that can display text</a:t>
            </a:r>
          </a:p>
          <a:p>
            <a:pPr marL="2401888" lvl="1" indent="-1944688">
              <a:buFontTx/>
              <a:buNone/>
            </a:pPr>
            <a:r>
              <a:rPr lang="en-US" sz="2400" dirty="0" err="1">
                <a:latin typeface="Courier New" pitchFamily="49" charset="0"/>
              </a:rPr>
              <a:t>JTextField</a:t>
            </a:r>
            <a:r>
              <a:rPr lang="en-US" sz="2400" dirty="0"/>
              <a:t> :	An area in which the user may type a</a:t>
            </a:r>
            <a:br>
              <a:rPr lang="en-US" sz="2400" dirty="0"/>
            </a:br>
            <a:r>
              <a:rPr lang="en-US" sz="2400" dirty="0"/>
              <a:t>    single line of input from the keyboard</a:t>
            </a:r>
          </a:p>
          <a:p>
            <a:pPr marL="2401888" lvl="1" indent="-1944688">
              <a:buFontTx/>
              <a:buNone/>
            </a:pPr>
            <a:r>
              <a:rPr lang="en-US" sz="2400" dirty="0" err="1">
                <a:latin typeface="Courier New" pitchFamily="49" charset="0"/>
              </a:rPr>
              <a:t>JButton</a:t>
            </a:r>
            <a:r>
              <a:rPr lang="en-US" sz="2400" dirty="0"/>
              <a:t>:	    A button that can cause an action to</a:t>
            </a:r>
            <a:br>
              <a:rPr lang="en-US" sz="2400" dirty="0"/>
            </a:br>
            <a:r>
              <a:rPr lang="en-US" sz="2400" dirty="0"/>
              <a:t>    occur when it is clicked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438400"/>
            <a:ext cx="6477000" cy="229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5000" y="1752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Window Title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28600" y="3124200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Label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10000" y="51054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Button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751513" y="1524000"/>
            <a:ext cx="1446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Text Field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1143000" y="3352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895600" y="21336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6400800" y="1981200"/>
            <a:ext cx="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4267200" y="44958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/>
              <a:t>Adding Components</a:t>
            </a: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10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45" y="1693187"/>
            <a:ext cx="9074256" cy="4525963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private </a:t>
            </a:r>
            <a:r>
              <a:rPr lang="en-US" sz="2000" b="1" dirty="0" err="1">
                <a:latin typeface="Courier New" pitchFamily="49" charset="0"/>
              </a:rPr>
              <a:t>JLabel</a:t>
            </a:r>
            <a:r>
              <a:rPr lang="en-US" sz="2000" b="1" dirty="0">
                <a:latin typeface="Courier New" pitchFamily="49" charset="0"/>
              </a:rPr>
              <a:t> message;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private </a:t>
            </a:r>
            <a:r>
              <a:rPr lang="en-US" sz="2000" b="1" dirty="0" err="1">
                <a:latin typeface="Courier New" pitchFamily="49" charset="0"/>
              </a:rPr>
              <a:t>JTextField</a:t>
            </a:r>
            <a:r>
              <a:rPr lang="en-US" sz="2000" b="1" dirty="0">
                <a:latin typeface="Courier New" pitchFamily="49" charset="0"/>
              </a:rPr>
              <a:t> kilometers;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private </a:t>
            </a:r>
            <a:r>
              <a:rPr lang="en-US" sz="2000" b="1" dirty="0" err="1">
                <a:latin typeface="Courier New" pitchFamily="49" charset="0"/>
              </a:rPr>
              <a:t>JButton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calcButton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…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message = new </a:t>
            </a:r>
            <a:r>
              <a:rPr lang="en-US" sz="2000" b="1" dirty="0" err="1">
                <a:latin typeface="Courier New" pitchFamily="49" charset="0"/>
              </a:rPr>
              <a:t>JLabel</a:t>
            </a:r>
            <a:r>
              <a:rPr lang="en-US" sz="2000" b="1" dirty="0">
                <a:latin typeface="Courier New" pitchFamily="49" charset="0"/>
              </a:rPr>
              <a:t>("Enter a distance in kilometers");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kilometers = new </a:t>
            </a:r>
            <a:r>
              <a:rPr lang="en-US" sz="2000" b="1" dirty="0" err="1">
                <a:latin typeface="Courier New" pitchFamily="49" charset="0"/>
              </a:rPr>
              <a:t>JTextField</a:t>
            </a:r>
            <a:r>
              <a:rPr lang="en-US" sz="2000" b="1" dirty="0">
                <a:latin typeface="Courier New" pitchFamily="49" charset="0"/>
              </a:rPr>
              <a:t>(10);</a:t>
            </a:r>
          </a:p>
          <a:p>
            <a:pPr lvl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calcButton</a:t>
            </a:r>
            <a:r>
              <a:rPr lang="en-US" sz="2000" b="1" dirty="0">
                <a:latin typeface="Courier New" pitchFamily="49" charset="0"/>
              </a:rPr>
              <a:t> = new </a:t>
            </a:r>
            <a:r>
              <a:rPr lang="en-US" sz="2000" b="1" dirty="0" err="1">
                <a:latin typeface="Courier New" pitchFamily="49" charset="0"/>
              </a:rPr>
              <a:t>JButton</a:t>
            </a:r>
            <a:r>
              <a:rPr lang="en-US" sz="2000" b="1" dirty="0">
                <a:latin typeface="Courier New" pitchFamily="49" charset="0"/>
              </a:rPr>
              <a:t>("Calculate");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/>
              <a:t>Adding Components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65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u="sng" dirty="0"/>
              <a:t>content pane </a:t>
            </a:r>
            <a:r>
              <a:rPr lang="en-US" dirty="0"/>
              <a:t>is a container that is part of every </a:t>
            </a:r>
            <a:r>
              <a:rPr lang="en-US" dirty="0" err="1">
                <a:latin typeface="Courier New" pitchFamily="49" charset="0"/>
              </a:rPr>
              <a:t>JFrame</a:t>
            </a:r>
            <a:r>
              <a:rPr lang="en-US" dirty="0"/>
              <a:t> object</a:t>
            </a:r>
          </a:p>
          <a:p>
            <a:r>
              <a:rPr lang="en-US" dirty="0"/>
              <a:t>A </a:t>
            </a:r>
            <a:r>
              <a:rPr lang="en-US" i="1" dirty="0"/>
              <a:t>panel </a:t>
            </a:r>
            <a:r>
              <a:rPr lang="en-US" dirty="0"/>
              <a:t>is also a container that can hold GUI components</a:t>
            </a:r>
          </a:p>
          <a:p>
            <a:pPr lvl="1"/>
            <a:r>
              <a:rPr lang="en-US" dirty="0"/>
              <a:t>Panels cannot be displayed by themselves</a:t>
            </a:r>
          </a:p>
          <a:p>
            <a:pPr lvl="1"/>
            <a:r>
              <a:rPr lang="en-US" dirty="0"/>
              <a:t>Panels are commonly used to hold and organize collections of related components</a:t>
            </a:r>
          </a:p>
          <a:p>
            <a:pPr lvl="1"/>
            <a:r>
              <a:rPr lang="en-US" dirty="0"/>
              <a:t>Create panels with the </a:t>
            </a:r>
            <a:r>
              <a:rPr lang="en-US" dirty="0" err="1">
                <a:latin typeface="Courier New" pitchFamily="49" charset="0"/>
              </a:rPr>
              <a:t>JPanel</a:t>
            </a:r>
            <a:r>
              <a:rPr lang="en-US" dirty="0"/>
              <a:t> class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/>
              <a:t>Adding Components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3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private </a:t>
            </a:r>
            <a:r>
              <a:rPr lang="en-US" sz="2000" b="1" dirty="0" err="1">
                <a:latin typeface="Courier New" pitchFamily="49" charset="0"/>
              </a:rPr>
              <a:t>JPanel</a:t>
            </a:r>
            <a:r>
              <a:rPr lang="en-US" sz="2000" b="1" dirty="0">
                <a:latin typeface="Courier New" pitchFamily="49" charset="0"/>
              </a:rPr>
              <a:t> panel;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…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panel = new </a:t>
            </a:r>
            <a:r>
              <a:rPr lang="en-US" sz="2000" b="1" dirty="0" err="1">
                <a:latin typeface="Courier New" pitchFamily="49" charset="0"/>
              </a:rPr>
              <a:t>JPanel</a:t>
            </a:r>
            <a:r>
              <a:rPr lang="en-US" sz="2000" b="1" dirty="0">
                <a:latin typeface="Courier New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panel.add</a:t>
            </a:r>
            <a:r>
              <a:rPr lang="en-US" sz="2000" b="1" dirty="0">
                <a:latin typeface="Courier New" pitchFamily="49" charset="0"/>
              </a:rPr>
              <a:t>(message);</a:t>
            </a:r>
          </a:p>
          <a:p>
            <a:pPr lvl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panel.add</a:t>
            </a:r>
            <a:r>
              <a:rPr lang="en-US" sz="2000" b="1" dirty="0">
                <a:latin typeface="Courier New" pitchFamily="49" charset="0"/>
              </a:rPr>
              <a:t>(kilometers);</a:t>
            </a:r>
          </a:p>
          <a:p>
            <a:pPr lvl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panel.add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calcButton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r>
              <a:rPr lang="en-US" dirty="0"/>
              <a:t>Components</a:t>
            </a:r>
            <a:r>
              <a:rPr lang="en-US" sz="2800" dirty="0"/>
              <a:t> are typically placed on a panel and then the panel is added to the </a:t>
            </a:r>
            <a:r>
              <a:rPr lang="en-US" sz="2800" dirty="0" err="1">
                <a:latin typeface="Courier New" pitchFamily="49" charset="0"/>
              </a:rPr>
              <a:t>JFrame</a:t>
            </a:r>
            <a:r>
              <a:rPr lang="en-US" sz="2800" dirty="0" err="1"/>
              <a:t>'s</a:t>
            </a:r>
            <a:r>
              <a:rPr lang="en-US" sz="2800" dirty="0"/>
              <a:t> content pane</a:t>
            </a:r>
            <a:endParaRPr lang="en-US" dirty="0"/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add(panel);</a:t>
            </a:r>
          </a:p>
          <a:p>
            <a:pPr lvl="1"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/>
              <a:t>Adding Components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Topic &amp; Structure of the lesson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7620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FontTx/>
              <a:buChar char="•"/>
            </a:pPr>
            <a:r>
              <a:rPr lang="en-US" altLang="en-US" sz="3600" dirty="0"/>
              <a:t>AWT </a:t>
            </a:r>
            <a:r>
              <a:rPr lang="en-US" altLang="en-US" sz="2400" dirty="0"/>
              <a:t>vs</a:t>
            </a:r>
            <a:r>
              <a:rPr lang="en-US" altLang="en-US" sz="3600" dirty="0"/>
              <a:t> Swing</a:t>
            </a:r>
          </a:p>
          <a:p>
            <a:pPr lvl="1">
              <a:buFontTx/>
              <a:buChar char="•"/>
            </a:pPr>
            <a:r>
              <a:rPr lang="en-US" altLang="en-US" sz="3600" dirty="0"/>
              <a:t>Swing components</a:t>
            </a:r>
          </a:p>
          <a:p>
            <a:pPr lvl="1">
              <a:buFontTx/>
              <a:buChar char="•"/>
            </a:pPr>
            <a:r>
              <a:rPr lang="en-US" altLang="en-US" sz="3600" dirty="0"/>
              <a:t>Creating a window</a:t>
            </a:r>
          </a:p>
          <a:p>
            <a:pPr lvl="1">
              <a:buFontTx/>
              <a:buChar char="•"/>
            </a:pPr>
            <a:r>
              <a:rPr lang="en-US" altLang="en-US" sz="3600" dirty="0"/>
              <a:t>Adding components</a:t>
            </a:r>
          </a:p>
          <a:p>
            <a:pPr lvl="1">
              <a:buFontTx/>
              <a:buChar char="•"/>
            </a:pPr>
            <a:r>
              <a:rPr lang="en-US" altLang="en-US" sz="3600" dirty="0"/>
              <a:t>Handling action events</a:t>
            </a:r>
            <a:br>
              <a:rPr lang="en-US" altLang="en-US" sz="3600" dirty="0"/>
            </a:br>
            <a:endParaRPr lang="en-US" altLang="en-US" sz="3600" dirty="0"/>
          </a:p>
          <a:p>
            <a:pPr lvl="1">
              <a:buFontTx/>
              <a:buChar char="•"/>
            </a:pPr>
            <a:endParaRPr lang="en-GB" altLang="en-US" sz="3200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Handling action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/>
              <a:t>An </a:t>
            </a:r>
            <a:r>
              <a:rPr lang="en-US" sz="3000" i="1" dirty="0">
                <a:solidFill>
                  <a:srgbClr val="FF0000"/>
                </a:solidFill>
              </a:rPr>
              <a:t>event</a:t>
            </a:r>
            <a:r>
              <a:rPr lang="en-US" sz="3000" i="1" dirty="0"/>
              <a:t> </a:t>
            </a:r>
            <a:r>
              <a:rPr lang="en-US" sz="3000" dirty="0"/>
              <a:t>is an action that takes place within a program, such as the clicking of a button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When an event takes place, the component that is responsible for the event creates an </a:t>
            </a:r>
            <a:r>
              <a:rPr lang="en-US" sz="3000" i="1" dirty="0"/>
              <a:t>event object</a:t>
            </a:r>
            <a:r>
              <a:rPr lang="en-US" sz="3000" dirty="0"/>
              <a:t> in memory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The event object</a:t>
            </a:r>
            <a:r>
              <a:rPr lang="en-US" sz="3000" i="1" dirty="0"/>
              <a:t> </a:t>
            </a:r>
            <a:r>
              <a:rPr lang="en-US" sz="3000" dirty="0"/>
              <a:t>contains information about the event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The component that generated the event object is know as the </a:t>
            </a:r>
            <a:r>
              <a:rPr lang="en-US" sz="3000" i="1" dirty="0"/>
              <a:t>event source</a:t>
            </a:r>
            <a:endParaRPr lang="en-US" sz="3000" b="1" dirty="0">
              <a:latin typeface="Courier New" pitchFamily="49" charset="0"/>
            </a:endParaRPr>
          </a:p>
          <a:p>
            <a:endParaRPr lang="en-US" sz="30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29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event listener </a:t>
            </a:r>
            <a:r>
              <a:rPr lang="en-US" dirty="0"/>
              <a:t>is an object that responds to events</a:t>
            </a:r>
          </a:p>
          <a:p>
            <a:r>
              <a:rPr lang="en-US" dirty="0"/>
              <a:t>All event listener classes must </a:t>
            </a:r>
            <a:r>
              <a:rPr lang="en-US" i="1" dirty="0"/>
              <a:t>implement an interface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/>
              <a:t>Handling action events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15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>
                <a:latin typeface="Courier New" pitchFamily="49" charset="0"/>
              </a:rPr>
              <a:t>JButton</a:t>
            </a:r>
            <a:r>
              <a:rPr lang="en-US" sz="2800" dirty="0"/>
              <a:t> components generate </a:t>
            </a:r>
            <a:r>
              <a:rPr lang="en-US" sz="2800" i="1" dirty="0"/>
              <a:t>action events</a:t>
            </a:r>
            <a:r>
              <a:rPr lang="en-US" sz="2800" dirty="0"/>
              <a:t>, which require an </a:t>
            </a:r>
            <a:r>
              <a:rPr lang="en-US" sz="2800" i="1" dirty="0"/>
              <a:t>action listener </a:t>
            </a:r>
            <a:r>
              <a:rPr lang="en-US" sz="2800" dirty="0"/>
              <a:t>class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Action listener classes must meet the following requirements: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It must implement the </a:t>
            </a:r>
            <a:r>
              <a:rPr lang="en-US" sz="2400" dirty="0" err="1">
                <a:latin typeface="Courier New" pitchFamily="49" charset="0"/>
              </a:rPr>
              <a:t>ActionListener</a:t>
            </a:r>
            <a:r>
              <a:rPr lang="en-US" sz="2400" dirty="0"/>
              <a:t> interface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It must have a method named </a:t>
            </a:r>
            <a:r>
              <a:rPr lang="en-US" sz="2400" dirty="0" err="1">
                <a:latin typeface="Courier New" pitchFamily="49" charset="0"/>
              </a:rPr>
              <a:t>actionPerformed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dirty="0" err="1">
                <a:latin typeface="Courier New" pitchFamily="49" charset="0"/>
              </a:rPr>
              <a:t>actionPerformed</a:t>
            </a:r>
            <a:r>
              <a:rPr lang="en-US" sz="2800" dirty="0"/>
              <a:t> method takes an argument of the </a:t>
            </a:r>
            <a:r>
              <a:rPr lang="en-US" sz="2800" dirty="0" err="1">
                <a:latin typeface="Courier New" pitchFamily="49" charset="0"/>
              </a:rPr>
              <a:t>ActionEvent</a:t>
            </a:r>
            <a:r>
              <a:rPr lang="en-US" sz="2800" dirty="0"/>
              <a:t> type</a:t>
            </a:r>
            <a:br>
              <a:rPr lang="en-US" sz="2000" dirty="0"/>
            </a:br>
            <a:endParaRPr lang="en-US" sz="2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public void </a:t>
            </a:r>
            <a:r>
              <a:rPr lang="en-US" sz="1600" b="1" dirty="0" err="1">
                <a:latin typeface="Courier New" pitchFamily="49" charset="0"/>
              </a:rPr>
              <a:t>actionPerformed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ActionEvent</a:t>
            </a:r>
            <a:r>
              <a:rPr lang="en-US" sz="1600" b="1" dirty="0">
                <a:latin typeface="Courier New" pitchFamily="49" charset="0"/>
              </a:rPr>
              <a:t> 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i="1" dirty="0"/>
              <a:t>Code to be executed when button is pressed goes here</a:t>
            </a:r>
            <a:r>
              <a:rPr lang="en-US" sz="1600" b="1" dirty="0">
                <a:latin typeface="Courier New" pitchFamily="49" charset="0"/>
              </a:rPr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/>
              <a:t>Handling action events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27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Registering a listener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2333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process of connecting an event listener object to a component is called </a:t>
            </a:r>
            <a:r>
              <a:rPr lang="en-US" sz="2800" i="1" dirty="0"/>
              <a:t>registering </a:t>
            </a:r>
            <a:r>
              <a:rPr lang="en-US" sz="2800" dirty="0"/>
              <a:t>the event listener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latin typeface="Courier New" pitchFamily="49" charset="0"/>
              </a:rPr>
              <a:t>JButton</a:t>
            </a:r>
            <a:r>
              <a:rPr lang="en-US" sz="2800" dirty="0"/>
              <a:t> components have a method named </a:t>
            </a:r>
            <a:r>
              <a:rPr lang="en-US" sz="2800" dirty="0" err="1">
                <a:latin typeface="Courier New" pitchFamily="49" charset="0"/>
              </a:rPr>
              <a:t>addActionListener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 err="1">
                <a:latin typeface="Courier New" pitchFamily="49" charset="0"/>
              </a:rPr>
              <a:t>calcButton.addActionListener</a:t>
            </a:r>
            <a:r>
              <a:rPr lang="en-US" sz="2800" b="1" dirty="0">
                <a:latin typeface="Courier New" pitchFamily="49" charset="0"/>
              </a:rPr>
              <a:t>(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		   new </a:t>
            </a:r>
            <a:r>
              <a:rPr lang="en-US" sz="2400" b="1" dirty="0" err="1">
                <a:latin typeface="Courier New" pitchFamily="49" charset="0"/>
              </a:rPr>
              <a:t>CalcButtonListener</a:t>
            </a:r>
            <a:r>
              <a:rPr lang="en-US" sz="2400" b="1" dirty="0">
                <a:latin typeface="Courier New" pitchFamily="49" charset="0"/>
              </a:rPr>
              <a:t>());</a:t>
            </a:r>
            <a:endParaRPr lang="en-US" sz="24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06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ActionEvent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Event objects contain certain information about the event</a:t>
            </a:r>
          </a:p>
          <a:p>
            <a:pPr>
              <a:lnSpc>
                <a:spcPct val="90000"/>
              </a:lnSpc>
            </a:pPr>
            <a:r>
              <a:rPr lang="en-US" dirty="0"/>
              <a:t>This information can be obtained by calling one of the event object’s methods</a:t>
            </a:r>
          </a:p>
          <a:p>
            <a:pPr>
              <a:lnSpc>
                <a:spcPct val="90000"/>
              </a:lnSpc>
            </a:pPr>
            <a:r>
              <a:rPr lang="en-US" dirty="0"/>
              <a:t>Two of these methods are: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getSource</a:t>
            </a:r>
            <a:r>
              <a:rPr lang="en-US" dirty="0"/>
              <a:t> - returns a reference to the object that generated this event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getActionCommand</a:t>
            </a:r>
            <a:r>
              <a:rPr lang="en-US" dirty="0"/>
              <a:t> - returns the action command for this event as a </a:t>
            </a:r>
            <a:r>
              <a:rPr lang="en-US" dirty="0">
                <a:latin typeface="Courier New" pitchFamily="49" charset="0"/>
              </a:rPr>
              <a:t>String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15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Radio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JRadioButton</a:t>
            </a:r>
            <a:r>
              <a:rPr lang="en-US" dirty="0"/>
              <a:t> constructors: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ourier New" pitchFamily="49" charset="0"/>
              </a:rPr>
              <a:t>JRadioButton</a:t>
            </a:r>
            <a:r>
              <a:rPr lang="en-US" sz="2000" dirty="0">
                <a:latin typeface="Courier New" pitchFamily="49" charset="0"/>
              </a:rPr>
              <a:t>(String </a:t>
            </a:r>
            <a:r>
              <a:rPr lang="en-US" sz="2000" i="1" dirty="0">
                <a:latin typeface="Courier New" pitchFamily="49" charset="0"/>
              </a:rPr>
              <a:t>text)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ourier New" pitchFamily="49" charset="0"/>
              </a:rPr>
              <a:t>JRadioButton</a:t>
            </a:r>
            <a:r>
              <a:rPr lang="en-US" sz="2000" dirty="0">
                <a:latin typeface="Courier New" pitchFamily="49" charset="0"/>
              </a:rPr>
              <a:t>(String </a:t>
            </a:r>
            <a:r>
              <a:rPr lang="en-US" sz="2000" i="1" dirty="0">
                <a:latin typeface="Courier New" pitchFamily="49" charset="0"/>
              </a:rPr>
              <a:t>text, </a:t>
            </a:r>
            <a:r>
              <a:rPr lang="en-US" sz="2000" i="1" dirty="0" err="1">
                <a:latin typeface="Courier New" pitchFamily="49" charset="0"/>
              </a:rPr>
              <a:t>boolean</a:t>
            </a:r>
            <a:r>
              <a:rPr lang="en-US" sz="2000" i="1" dirty="0">
                <a:latin typeface="Courier New" pitchFamily="49" charset="0"/>
              </a:rPr>
              <a:t> selected)</a:t>
            </a:r>
          </a:p>
          <a:p>
            <a:pPr>
              <a:lnSpc>
                <a:spcPct val="90000"/>
              </a:lnSpc>
            </a:pPr>
            <a:r>
              <a:rPr lang="en-US" dirty="0"/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JRadioButton</a:t>
            </a:r>
            <a:r>
              <a:rPr lang="en-US" sz="1800" b="1" dirty="0">
                <a:latin typeface="Courier New" pitchFamily="49" charset="0"/>
              </a:rPr>
              <a:t> radio1 = new </a:t>
            </a:r>
            <a:r>
              <a:rPr lang="en-US" sz="1800" b="1" dirty="0" err="1">
                <a:latin typeface="Courier New" pitchFamily="49" charset="0"/>
              </a:rPr>
              <a:t>JRadioButton</a:t>
            </a:r>
            <a:r>
              <a:rPr lang="en-US" sz="1800" b="1" dirty="0">
                <a:latin typeface="Courier New" pitchFamily="49" charset="0"/>
              </a:rPr>
              <a:t>("Choice 1");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i="1" dirty="0"/>
              <a:t>or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JRadioButton</a:t>
            </a:r>
            <a:r>
              <a:rPr lang="en-US" sz="1800" b="1" dirty="0">
                <a:latin typeface="Courier New" pitchFamily="49" charset="0"/>
              </a:rPr>
              <a:t> radio1 = new </a:t>
            </a:r>
            <a:r>
              <a:rPr lang="en-US" sz="1800" b="1" dirty="0" err="1">
                <a:latin typeface="Courier New" pitchFamily="49" charset="0"/>
              </a:rPr>
              <a:t>JRadioButton</a:t>
            </a:r>
            <a:r>
              <a:rPr lang="en-US" sz="1800" b="1" dirty="0">
                <a:latin typeface="Courier New" pitchFamily="49" charset="0"/>
              </a:rPr>
              <a:t>(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				"Choice 1", true);</a:t>
            </a:r>
          </a:p>
          <a:p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92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Button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Radio buttons normally are grouped together</a:t>
            </a:r>
          </a:p>
          <a:p>
            <a:pPr>
              <a:lnSpc>
                <a:spcPct val="90000"/>
              </a:lnSpc>
            </a:pPr>
            <a:r>
              <a:rPr lang="en-US" dirty="0"/>
              <a:t>In a radio button group only one of the radio buttons in the group may be selected at any time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ButtonGroup</a:t>
            </a:r>
            <a:r>
              <a:rPr lang="en-US" dirty="0"/>
              <a:t> object creates the </a:t>
            </a:r>
            <a:r>
              <a:rPr lang="en-US" i="1" dirty="0"/>
              <a:t>mutually exclusive</a:t>
            </a:r>
            <a:r>
              <a:rPr lang="en-US" dirty="0"/>
              <a:t> relationship between the radio buttons that it contains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87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JRadioButton</a:t>
            </a:r>
            <a:r>
              <a:rPr lang="en-US" sz="1800" b="1" dirty="0">
                <a:latin typeface="Courier New" pitchFamily="49" charset="0"/>
              </a:rPr>
              <a:t> radio1 = new </a:t>
            </a:r>
            <a:r>
              <a:rPr lang="en-US" sz="1800" b="1" dirty="0" err="1">
                <a:latin typeface="Courier New" pitchFamily="49" charset="0"/>
              </a:rPr>
              <a:t>JRadioButton</a:t>
            </a:r>
            <a:r>
              <a:rPr lang="en-US" sz="1800" b="1" dirty="0">
                <a:latin typeface="Courier New" pitchFamily="49" charset="0"/>
              </a:rPr>
              <a:t>("Choice 1",</a:t>
            </a:r>
          </a:p>
          <a:p>
            <a:pPr lvl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							   true);</a:t>
            </a:r>
          </a:p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JRadioButton</a:t>
            </a:r>
            <a:r>
              <a:rPr lang="en-US" sz="1800" b="1" dirty="0">
                <a:latin typeface="Courier New" pitchFamily="49" charset="0"/>
              </a:rPr>
              <a:t> radio2 = new </a:t>
            </a:r>
            <a:r>
              <a:rPr lang="en-US" sz="1800" b="1" dirty="0" err="1">
                <a:latin typeface="Courier New" pitchFamily="49" charset="0"/>
              </a:rPr>
              <a:t>JRadioButton</a:t>
            </a:r>
            <a:r>
              <a:rPr lang="en-US" sz="1800" b="1" dirty="0">
                <a:latin typeface="Courier New" pitchFamily="49" charset="0"/>
              </a:rPr>
              <a:t>("Choice 2");</a:t>
            </a:r>
          </a:p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JRadioButton</a:t>
            </a:r>
            <a:r>
              <a:rPr lang="en-US" sz="1800" b="1" dirty="0">
                <a:latin typeface="Courier New" pitchFamily="49" charset="0"/>
              </a:rPr>
              <a:t> radio3 = new </a:t>
            </a:r>
            <a:r>
              <a:rPr lang="en-US" sz="1800" b="1" dirty="0" err="1">
                <a:latin typeface="Courier New" pitchFamily="49" charset="0"/>
              </a:rPr>
              <a:t>JRadioButton</a:t>
            </a:r>
            <a:r>
              <a:rPr lang="en-US" sz="1800" b="1" dirty="0">
                <a:latin typeface="Courier New" pitchFamily="49" charset="0"/>
              </a:rPr>
              <a:t>("Choice 3");</a:t>
            </a:r>
          </a:p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ButtonGroup</a:t>
            </a:r>
            <a:r>
              <a:rPr lang="en-US" sz="1800" b="1" dirty="0">
                <a:latin typeface="Courier New" pitchFamily="49" charset="0"/>
              </a:rPr>
              <a:t> group = new </a:t>
            </a:r>
            <a:r>
              <a:rPr lang="en-US" sz="1800" b="1" dirty="0" err="1">
                <a:latin typeface="Courier New" pitchFamily="49" charset="0"/>
              </a:rPr>
              <a:t>ButtonGroup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group.add</a:t>
            </a:r>
            <a:r>
              <a:rPr lang="en-US" sz="1800" b="1" dirty="0">
                <a:latin typeface="Courier New" pitchFamily="49" charset="0"/>
              </a:rPr>
              <a:t>(radio1);</a:t>
            </a:r>
          </a:p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group.add</a:t>
            </a:r>
            <a:r>
              <a:rPr lang="en-US" sz="1800" b="1" dirty="0">
                <a:latin typeface="Courier New" pitchFamily="49" charset="0"/>
              </a:rPr>
              <a:t>(radio2);</a:t>
            </a:r>
          </a:p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group.add</a:t>
            </a:r>
            <a:r>
              <a:rPr lang="en-US" sz="1800" b="1" dirty="0">
                <a:latin typeface="Courier New" pitchFamily="49" charset="0"/>
              </a:rPr>
              <a:t>(radio3);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/>
              <a:t>Button Group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99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</a:rPr>
              <a:t>ButtonGroup</a:t>
            </a:r>
            <a:r>
              <a:rPr lang="en-US" dirty="0"/>
              <a:t> objects are not containers like </a:t>
            </a:r>
            <a:r>
              <a:rPr lang="en-US" dirty="0" err="1">
                <a:latin typeface="Courier New" pitchFamily="49" charset="0"/>
              </a:rPr>
              <a:t>JPanel</a:t>
            </a:r>
            <a:r>
              <a:rPr lang="en-US" dirty="0"/>
              <a:t> objects, or content frames</a:t>
            </a:r>
          </a:p>
          <a:p>
            <a:r>
              <a:rPr lang="en-US" dirty="0"/>
              <a:t>If you wish to add the radio buttons to a panel or a content frame, you must add them individually</a:t>
            </a:r>
            <a:br>
              <a:rPr lang="en-US" dirty="0"/>
            </a:br>
            <a:endParaRPr lang="en-US" dirty="0"/>
          </a:p>
          <a:p>
            <a:pPr lvl="1">
              <a:buFontTx/>
              <a:buNone/>
            </a:pPr>
            <a:r>
              <a:rPr lang="en-US" b="1" dirty="0" err="1">
                <a:latin typeface="Courier New" pitchFamily="49" charset="0"/>
              </a:rPr>
              <a:t>panel.add</a:t>
            </a:r>
            <a:r>
              <a:rPr lang="en-US" b="1" dirty="0">
                <a:latin typeface="Courier New" pitchFamily="49" charset="0"/>
              </a:rPr>
              <a:t>(radio1);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pitchFamily="49" charset="0"/>
              </a:rPr>
              <a:t>panel.add</a:t>
            </a:r>
            <a:r>
              <a:rPr lang="en-US" b="1" dirty="0">
                <a:latin typeface="Courier New" pitchFamily="49" charset="0"/>
              </a:rPr>
              <a:t>(radio2);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pitchFamily="49" charset="0"/>
              </a:rPr>
              <a:t>panel.add</a:t>
            </a:r>
            <a:r>
              <a:rPr lang="en-US" b="1" dirty="0">
                <a:latin typeface="Courier New" pitchFamily="49" charset="0"/>
              </a:rPr>
              <a:t>(radio3);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/>
              <a:t>Button Group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81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15698"/>
            <a:ext cx="10034337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Two </a:t>
            </a:r>
            <a:r>
              <a:rPr lang="en-US" dirty="0" err="1">
                <a:latin typeface="Courier New" pitchFamily="49" charset="0"/>
              </a:rPr>
              <a:t>JCheckBox</a:t>
            </a:r>
            <a:r>
              <a:rPr lang="en-US" dirty="0"/>
              <a:t> constructors</a:t>
            </a:r>
            <a:r>
              <a:rPr lang="en-US" dirty="0">
                <a:latin typeface="Courier" pitchFamily="49" charset="0"/>
              </a:rPr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JCheckBox</a:t>
            </a:r>
            <a:r>
              <a:rPr lang="en-US" sz="2000" b="1" dirty="0">
                <a:latin typeface="Courier New" pitchFamily="49" charset="0"/>
              </a:rPr>
              <a:t>(String </a:t>
            </a:r>
            <a:r>
              <a:rPr lang="en-US" sz="2000" b="1" i="1" dirty="0">
                <a:latin typeface="Courier New" pitchFamily="49" charset="0"/>
              </a:rPr>
              <a:t>text)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JCheckBox</a:t>
            </a:r>
            <a:r>
              <a:rPr lang="en-US" sz="2000" b="1" dirty="0">
                <a:latin typeface="Courier New" pitchFamily="49" charset="0"/>
              </a:rPr>
              <a:t>(String </a:t>
            </a:r>
            <a:r>
              <a:rPr lang="en-US" sz="2000" b="1" i="1" dirty="0">
                <a:latin typeface="Courier New" pitchFamily="49" charset="0"/>
              </a:rPr>
              <a:t>text, </a:t>
            </a:r>
            <a:r>
              <a:rPr lang="en-US" sz="2000" b="1" i="1" dirty="0" err="1">
                <a:latin typeface="Courier New" pitchFamily="49" charset="0"/>
              </a:rPr>
              <a:t>boolean</a:t>
            </a:r>
            <a:r>
              <a:rPr lang="en-US" sz="2000" b="1" i="1" dirty="0">
                <a:latin typeface="Courier New" pitchFamily="49" charset="0"/>
              </a:rPr>
              <a:t> selected)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Minion-Regular" charset="0"/>
              </a:rPr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JCheckBox</a:t>
            </a:r>
            <a:r>
              <a:rPr lang="en-US" sz="2000" b="1" dirty="0">
                <a:latin typeface="Courier New" pitchFamily="49" charset="0"/>
              </a:rPr>
              <a:t> check1 = new </a:t>
            </a:r>
            <a:r>
              <a:rPr lang="en-US" sz="2000" b="1" dirty="0" err="1">
                <a:latin typeface="Courier New" pitchFamily="49" charset="0"/>
              </a:rPr>
              <a:t>JCheckBox</a:t>
            </a:r>
            <a:r>
              <a:rPr lang="en-US" sz="2000" b="1" dirty="0">
                <a:latin typeface="Courier New" pitchFamily="49" charset="0"/>
              </a:rPr>
              <a:t>("Macaroni");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i="1" dirty="0"/>
              <a:t>or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JCheckBox</a:t>
            </a:r>
            <a:r>
              <a:rPr lang="en-US" sz="2000" b="1" dirty="0">
                <a:latin typeface="Courier New" pitchFamily="49" charset="0"/>
              </a:rPr>
              <a:t> check1 = new </a:t>
            </a:r>
            <a:r>
              <a:rPr lang="en-US" sz="2000" b="1" dirty="0" err="1">
                <a:latin typeface="Courier New" pitchFamily="49" charset="0"/>
              </a:rPr>
              <a:t>JCheckBox</a:t>
            </a:r>
            <a:r>
              <a:rPr lang="en-US" sz="2000" b="1" dirty="0">
                <a:latin typeface="Courier New" pitchFamily="49" charset="0"/>
              </a:rPr>
              <a:t>("Macaroni", true);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515669" y="1288909"/>
            <a:ext cx="2057400" cy="8318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</a:rPr>
              <a:t>Check appears in box if true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6019800" y="2063087"/>
            <a:ext cx="45720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11" y="4333372"/>
            <a:ext cx="2753452" cy="2305847"/>
          </a:xfrm>
          <a:prstGeom prst="rect">
            <a:avLst/>
          </a:prstGeom>
        </p:spPr>
      </p:pic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1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Learning outcomes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GB" altLang="en-US" dirty="0"/>
              <a:t>At the end of this lecture you should be able to:</a:t>
            </a:r>
          </a:p>
          <a:p>
            <a:pPr marL="685800" lvl="1"/>
            <a:r>
              <a:rPr lang="en-SG" dirty="0"/>
              <a:t>Differentiate between AWT and Swing</a:t>
            </a:r>
          </a:p>
          <a:p>
            <a:pPr marL="685800" lvl="1"/>
            <a:r>
              <a:rPr lang="en-SG" dirty="0"/>
              <a:t>Create a Window</a:t>
            </a:r>
          </a:p>
          <a:p>
            <a:pPr marL="685800" lvl="1"/>
            <a:r>
              <a:rPr lang="en-SG" dirty="0"/>
              <a:t>Understand GUI Classes in a main method</a:t>
            </a:r>
          </a:p>
          <a:p>
            <a:pPr marL="685800" lvl="1"/>
            <a:r>
              <a:rPr lang="en-SG" dirty="0"/>
              <a:t>Radio Buttons and Check Boxes</a:t>
            </a:r>
          </a:p>
          <a:p>
            <a:pPr marL="685800" lvl="1"/>
            <a:r>
              <a:rPr lang="en-SG" dirty="0"/>
              <a:t>Focus on Problem Solving: Extending Classes from </a:t>
            </a:r>
            <a:r>
              <a:rPr lang="en-SG" dirty="0" err="1"/>
              <a:t>Jpanel</a:t>
            </a:r>
            <a:endParaRPr lang="en-SG" dirty="0"/>
          </a:p>
          <a:p>
            <a:endParaRPr lang="en-US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3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a </a:t>
            </a:r>
            <a:r>
              <a:rPr lang="en-US" sz="2800" dirty="0" err="1">
                <a:latin typeface="Courier New" pitchFamily="49" charset="0"/>
              </a:rPr>
              <a:t>JCheckBox</a:t>
            </a:r>
            <a:r>
              <a:rPr lang="en-US" sz="2800" dirty="0"/>
              <a:t> object is selected or deselected, it generates an </a:t>
            </a:r>
            <a:r>
              <a:rPr lang="en-US" sz="2800" i="1" dirty="0"/>
              <a:t>item event</a:t>
            </a:r>
            <a:endParaRPr lang="en-US" sz="2800" dirty="0"/>
          </a:p>
          <a:p>
            <a:r>
              <a:rPr lang="en-US" sz="2800" dirty="0"/>
              <a:t>Handling item events is similar to handling action events</a:t>
            </a:r>
          </a:p>
          <a:p>
            <a:r>
              <a:rPr lang="en-US" sz="2800"/>
              <a:t>When writing </a:t>
            </a:r>
            <a:r>
              <a:rPr lang="en-US" sz="2800" dirty="0"/>
              <a:t>an </a:t>
            </a:r>
            <a:r>
              <a:rPr lang="en-US" sz="2800" i="1" dirty="0"/>
              <a:t>item listener </a:t>
            </a:r>
            <a:r>
              <a:rPr lang="en-US" sz="2800" dirty="0"/>
              <a:t>class, the following requirements must be met:</a:t>
            </a:r>
          </a:p>
          <a:p>
            <a:pPr lvl="1"/>
            <a:r>
              <a:rPr lang="en-US" sz="2400" dirty="0"/>
              <a:t>It must implement the </a:t>
            </a:r>
            <a:r>
              <a:rPr lang="en-US" sz="2400" dirty="0" err="1">
                <a:latin typeface="Courier New" pitchFamily="49" charset="0"/>
              </a:rPr>
              <a:t>ItemListener</a:t>
            </a:r>
            <a:r>
              <a:rPr lang="en-US" sz="2400" dirty="0"/>
              <a:t> interface</a:t>
            </a:r>
          </a:p>
          <a:p>
            <a:pPr lvl="1"/>
            <a:r>
              <a:rPr lang="en-US" sz="2400" dirty="0"/>
              <a:t>It must have a method named </a:t>
            </a:r>
            <a:r>
              <a:rPr lang="en-US" sz="2400" dirty="0" err="1">
                <a:latin typeface="Courier New" pitchFamily="49" charset="0"/>
              </a:rPr>
              <a:t>itemStateChanged</a:t>
            </a:r>
            <a:endParaRPr lang="en-US" sz="2400" dirty="0"/>
          </a:p>
          <a:p>
            <a:pPr lvl="2"/>
            <a:r>
              <a:rPr lang="en-US" sz="2000" dirty="0"/>
              <a:t>This method must take an argument of the </a:t>
            </a:r>
            <a:r>
              <a:rPr lang="en-US" sz="2000" dirty="0" err="1">
                <a:latin typeface="Courier New" pitchFamily="49" charset="0"/>
              </a:rPr>
              <a:t>ItemEvent</a:t>
            </a:r>
            <a:r>
              <a:rPr lang="en-US" sz="2000" dirty="0"/>
              <a:t> type</a:t>
            </a:r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/>
              <a:t>Check boxes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39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more components available to be used …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17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Review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GUI based programming?</a:t>
            </a:r>
          </a:p>
          <a:p>
            <a:r>
              <a:rPr lang="en-US" dirty="0"/>
              <a:t>What is the difference between Swing and AWT?</a:t>
            </a:r>
          </a:p>
          <a:p>
            <a:r>
              <a:rPr lang="en-US" dirty="0"/>
              <a:t>What is event handling?</a:t>
            </a:r>
          </a:p>
          <a:p>
            <a:r>
              <a:rPr lang="en-US" dirty="0"/>
              <a:t>What is event listener?</a:t>
            </a:r>
          </a:p>
          <a:p>
            <a:r>
              <a:rPr lang="en-US" dirty="0"/>
              <a:t>How to handle the event?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MY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0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MY" sz="6000" dirty="0"/>
              <a:t>Q &amp;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395675"/>
            <a:ext cx="8229600" cy="4827325"/>
          </a:xfrm>
        </p:spPr>
        <p:txBody>
          <a:bodyPr/>
          <a:lstStyle/>
          <a:p>
            <a:r>
              <a:rPr lang="en-SG" dirty="0"/>
              <a:t>A GUI is a graphical window or windows that provide interaction with the user</a:t>
            </a:r>
          </a:p>
          <a:p>
            <a:r>
              <a:rPr lang="en-SG" dirty="0"/>
              <a:t>GUIs accept input from:</a:t>
            </a:r>
          </a:p>
          <a:p>
            <a:pPr lvl="1"/>
            <a:r>
              <a:rPr lang="en-SG" dirty="0"/>
              <a:t>the keyboard</a:t>
            </a:r>
          </a:p>
          <a:p>
            <a:pPr lvl="1"/>
            <a:r>
              <a:rPr lang="en-SG" dirty="0"/>
              <a:t>a mouse</a:t>
            </a:r>
          </a:p>
          <a:p>
            <a:r>
              <a:rPr lang="en-SG" dirty="0"/>
              <a:t>A window in a GUI consists of components that:</a:t>
            </a:r>
          </a:p>
          <a:p>
            <a:pPr lvl="1"/>
            <a:r>
              <a:rPr lang="en-SG" dirty="0"/>
              <a:t>present data to the user</a:t>
            </a:r>
          </a:p>
          <a:p>
            <a:pPr lvl="1"/>
            <a:r>
              <a:rPr lang="en-SG" dirty="0"/>
              <a:t>allow interaction with the application</a:t>
            </a:r>
            <a:endParaRPr lang="en-MY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7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465459"/>
            <a:ext cx="8229600" cy="475754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Some common GUI components are: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buttons, labels, text fields, check boxes, radio buttons, combo boxes, and sliders.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00114"/>
            <a:ext cx="792480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8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5322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Java is equipped with a set of classes for drawing graphics and creating graphical user interfaces</a:t>
            </a:r>
          </a:p>
          <a:p>
            <a:pPr>
              <a:lnSpc>
                <a:spcPct val="90000"/>
              </a:lnSpc>
            </a:pPr>
            <a:r>
              <a:rPr lang="en-US" dirty="0"/>
              <a:t>These classes are part of the </a:t>
            </a:r>
            <a:r>
              <a:rPr lang="en-US" i="1" dirty="0"/>
              <a:t>Abstract Window Toolkit (AWT)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259358"/>
            <a:ext cx="6991350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/>
              <a:t>Introduction 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4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 Window Toolkit (AWT)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AWT allows creation of applications and applets with GUI components</a:t>
            </a:r>
          </a:p>
          <a:p>
            <a:pPr>
              <a:lnSpc>
                <a:spcPct val="90000"/>
              </a:lnSpc>
            </a:pPr>
            <a:r>
              <a:rPr lang="en-US" dirty="0"/>
              <a:t>Java programs using the AWT: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look consistent with other applications on the same system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offer only components that are common to all the operating systems that support Java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4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409632"/>
            <a:ext cx="8229600" cy="4813368"/>
          </a:xfrm>
        </p:spPr>
        <p:txBody>
          <a:bodyPr/>
          <a:lstStyle/>
          <a:p>
            <a:r>
              <a:rPr lang="en-US" sz="2800" i="1" dirty="0"/>
              <a:t>Swing </a:t>
            </a:r>
            <a:r>
              <a:rPr lang="en-US" sz="2800" dirty="0"/>
              <a:t>is a library of classes that provide an improved alternative for creating GUI applications and applets</a:t>
            </a:r>
          </a:p>
          <a:p>
            <a:r>
              <a:rPr lang="en-US" sz="2800" dirty="0"/>
              <a:t>Part of Oracle’s Java Foundation Classes (JCF)</a:t>
            </a:r>
          </a:p>
          <a:p>
            <a:r>
              <a:rPr lang="en-US" sz="2800" dirty="0"/>
              <a:t>Developed to provide a more sophisticated set of  GUI components than AWT</a:t>
            </a:r>
          </a:p>
          <a:p>
            <a:r>
              <a:rPr lang="en-US" sz="2800" dirty="0"/>
              <a:t>Swing components have a consistent look and predictable behavior on any operating system</a:t>
            </a:r>
          </a:p>
          <a:p>
            <a:r>
              <a:rPr lang="en-US" sz="2800" dirty="0"/>
              <a:t>Swing components can be easily extended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Driven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Programs that operate in a GUI environment must be </a:t>
            </a:r>
            <a:r>
              <a:rPr lang="en-US" i="1" dirty="0"/>
              <a:t>event-driven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 </a:t>
            </a:r>
            <a:r>
              <a:rPr lang="en-US" i="1" dirty="0"/>
              <a:t>event </a:t>
            </a:r>
            <a:r>
              <a:rPr lang="en-US" dirty="0"/>
              <a:t>is an action that takes place within a program, such as the clicking of a button</a:t>
            </a:r>
          </a:p>
          <a:p>
            <a:pPr>
              <a:lnSpc>
                <a:spcPct val="90000"/>
              </a:lnSpc>
            </a:pPr>
            <a:r>
              <a:rPr lang="en-US" dirty="0"/>
              <a:t>Part of writing a GUI application is creating event listeners</a:t>
            </a:r>
          </a:p>
          <a:p>
            <a:pPr>
              <a:lnSpc>
                <a:spcPct val="90000"/>
              </a:lnSpc>
            </a:pPr>
            <a:r>
              <a:rPr lang="en-US" dirty="0"/>
              <a:t>An </a:t>
            </a:r>
            <a:r>
              <a:rPr lang="en-US" i="1" u="sng" dirty="0"/>
              <a:t>event listener </a:t>
            </a:r>
            <a:r>
              <a:rPr lang="en-US" dirty="0"/>
              <a:t>is an object that automatically executes one of its methods when a specific event occurs </a:t>
            </a:r>
          </a:p>
          <a:p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77399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APUtemplate-Level_2.pot</Template>
  <TotalTime>264</TotalTime>
  <Pages>11</Pages>
  <Words>1710</Words>
  <Application>Microsoft Office PowerPoint</Application>
  <PresentationFormat>On-screen Show (4:3)</PresentationFormat>
  <Paragraphs>255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</vt:lpstr>
      <vt:lpstr>Courier New</vt:lpstr>
      <vt:lpstr>Minion-Regular</vt:lpstr>
      <vt:lpstr>APUtemplate-Level_2</vt:lpstr>
      <vt:lpstr>Graphical User Interface (GUI)</vt:lpstr>
      <vt:lpstr>Topic &amp; Structure of the lesson</vt:lpstr>
      <vt:lpstr>Learning outcomes</vt:lpstr>
      <vt:lpstr>Introduction</vt:lpstr>
      <vt:lpstr>Introduction </vt:lpstr>
      <vt:lpstr>PowerPoint Presentation</vt:lpstr>
      <vt:lpstr>Abstract Window Toolkit (AWT)</vt:lpstr>
      <vt:lpstr>Swing</vt:lpstr>
      <vt:lpstr>Event Driven programming</vt:lpstr>
      <vt:lpstr>javax.swing and java.awt</vt:lpstr>
      <vt:lpstr>Swing Components</vt:lpstr>
      <vt:lpstr>Creating a window in Swing</vt:lpstr>
      <vt:lpstr>Creating a window</vt:lpstr>
      <vt:lpstr>Creating a window Extending JFrame</vt:lpstr>
      <vt:lpstr>Adding Components</vt:lpstr>
      <vt:lpstr>Adding Components</vt:lpstr>
      <vt:lpstr>Adding Components</vt:lpstr>
      <vt:lpstr>Adding Components</vt:lpstr>
      <vt:lpstr>Adding Components</vt:lpstr>
      <vt:lpstr>Handling action events</vt:lpstr>
      <vt:lpstr>Handling action events</vt:lpstr>
      <vt:lpstr>Handling action events</vt:lpstr>
      <vt:lpstr>Registering a listener</vt:lpstr>
      <vt:lpstr>The ActionEvent object</vt:lpstr>
      <vt:lpstr>Radio button</vt:lpstr>
      <vt:lpstr>Button Group</vt:lpstr>
      <vt:lpstr>Button Group</vt:lpstr>
      <vt:lpstr>Button Group</vt:lpstr>
      <vt:lpstr>Check boxes</vt:lpstr>
      <vt:lpstr>Check boxes</vt:lpstr>
      <vt:lpstr>PowerPoint Presentation</vt:lpstr>
      <vt:lpstr>Review</vt:lpstr>
      <vt:lpstr>PowerPoint Presentation</vt:lpstr>
    </vt:vector>
  </TitlesOfParts>
  <Company>APIIT SDN BHD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Dr Andy Seddon</dc:creator>
  <cp:lastModifiedBy>Usman Hashmi</cp:lastModifiedBy>
  <cp:revision>61</cp:revision>
  <cp:lastPrinted>1995-11-02T09:23:42Z</cp:lastPrinted>
  <dcterms:created xsi:type="dcterms:W3CDTF">2005-08-02T10:18:20Z</dcterms:created>
  <dcterms:modified xsi:type="dcterms:W3CDTF">2022-10-14T02:06:01Z</dcterms:modified>
</cp:coreProperties>
</file>