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75" r:id="rId2"/>
    <p:sldId id="276" r:id="rId3"/>
    <p:sldId id="277" r:id="rId4"/>
    <p:sldId id="278" r:id="rId5"/>
    <p:sldId id="311" r:id="rId6"/>
    <p:sldId id="313" r:id="rId7"/>
    <p:sldId id="312" r:id="rId8"/>
    <p:sldId id="314" r:id="rId9"/>
    <p:sldId id="315" r:id="rId10"/>
    <p:sldId id="316" r:id="rId11"/>
    <p:sldId id="317" r:id="rId12"/>
    <p:sldId id="319" r:id="rId13"/>
    <p:sldId id="318" r:id="rId14"/>
    <p:sldId id="322" r:id="rId15"/>
    <p:sldId id="321" r:id="rId16"/>
    <p:sldId id="306" r:id="rId17"/>
    <p:sldId id="310" r:id="rId18"/>
    <p:sldId id="308" r:id="rId19"/>
    <p:sldId id="309" r:id="rId2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1" autoAdjust="0"/>
    <p:restoredTop sz="94702" autoAdjust="0"/>
  </p:normalViewPr>
  <p:slideViewPr>
    <p:cSldViewPr snapToGrid="0">
      <p:cViewPr varScale="1">
        <p:scale>
          <a:sx n="90" d="100"/>
          <a:sy n="90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F10D3-84CE-46E1-8DF1-B6721BE7F8D1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6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9E9A75-0E2D-4D92-A3D5-28C1B1220624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6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630A0-F912-47B6-A8FC-E71A5FE6810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19528D-1D68-478D-AE9E-2C20DDD7CAC3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A247DE-7807-4EF2-8DF1-6B2BA34C0E17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A89D3A-B153-4112-8675-C3B14163E3E1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‹#› of 19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-41275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/>
              <a:t>Slide ‹#› of 19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Programming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Environment and Package Installation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666" y="3778758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Programming Environment and Package Installation</a:t>
            </a:r>
          </a:p>
        </p:txBody>
      </p:sp>
      <p:sp>
        <p:nvSpPr>
          <p:cNvPr id="7171" name="Text Box 34"/>
          <p:cNvSpPr txBox="1">
            <a:spLocks noChangeArrowheads="1"/>
          </p:cNvSpPr>
          <p:nvPr/>
        </p:nvSpPr>
        <p:spPr bwMode="auto">
          <a:xfrm>
            <a:off x="2738734" y="6595913"/>
            <a:ext cx="3397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900"/>
              <a:t>Copyright 2016 Asia Pacific Institute of Information Technology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9311" y="2058416"/>
            <a:ext cx="74033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Programming for Data Analysis</a:t>
            </a:r>
            <a:br>
              <a:rPr lang="en-US" sz="2800" dirty="0"/>
            </a:br>
            <a:r>
              <a:rPr lang="en-US" sz="1400" dirty="0"/>
              <a:t>(CT127-3-2-PFDA and Version VC1)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343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70" y="1654508"/>
            <a:ext cx="8771860" cy="4525962"/>
          </a:xfrm>
        </p:spPr>
        <p:txBody>
          <a:bodyPr/>
          <a:lstStyle/>
          <a:p>
            <a:pPr algn="just"/>
            <a:r>
              <a:rPr lang="en-US" sz="2800" dirty="0"/>
              <a:t>A package is essentially a library of pre-written code designed to accomplish some task or a collection of task.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CRAN</a:t>
            </a:r>
            <a:r>
              <a:rPr lang="en-US" sz="2800" dirty="0"/>
              <a:t>, the official repository maintained by R community</a:t>
            </a:r>
          </a:p>
          <a:p>
            <a:pPr algn="just"/>
            <a:r>
              <a:rPr lang="en-US" sz="2800" dirty="0"/>
              <a:t>There were more than </a:t>
            </a:r>
            <a:r>
              <a:rPr lang="en-US" sz="2800" dirty="0">
                <a:solidFill>
                  <a:srgbClr val="FF0000"/>
                </a:solidFill>
              </a:rPr>
              <a:t>15,000</a:t>
            </a:r>
            <a:r>
              <a:rPr lang="en-US" sz="2800" dirty="0"/>
              <a:t> packages available on </a:t>
            </a:r>
            <a:r>
              <a:rPr lang="en-US" sz="2800" dirty="0">
                <a:solidFill>
                  <a:srgbClr val="FF0000"/>
                </a:solidFill>
              </a:rPr>
              <a:t>CRAN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e.g.: </a:t>
            </a:r>
            <a:r>
              <a:rPr lang="en-US" sz="2800" dirty="0">
                <a:solidFill>
                  <a:srgbClr val="FF0000"/>
                </a:solidFill>
              </a:rPr>
              <a:t>ggplot2</a:t>
            </a:r>
            <a:r>
              <a:rPr lang="en-US" sz="2800" dirty="0"/>
              <a:t> is used for plotting the graph. 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>
                <a:solidFill>
                  <a:srgbClr val="FF0000"/>
                </a:solidFill>
              </a:rPr>
              <a:t>dplyr</a:t>
            </a:r>
            <a:r>
              <a:rPr lang="en-US" sz="2800" dirty="0"/>
              <a:t> is used for data manipulation.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0000"/>
                </a:solidFill>
              </a:rPr>
              <a:t>crayon</a:t>
            </a:r>
            <a:r>
              <a:rPr lang="en-US" sz="2800" dirty="0"/>
              <a:t> is used for colored terminal output.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10 of 19</a:t>
            </a:r>
          </a:p>
        </p:txBody>
      </p:sp>
    </p:spTree>
    <p:extLst>
      <p:ext uri="{BB962C8B-B14F-4D97-AF65-F5344CB8AC3E}">
        <p14:creationId xmlns:p14="http://schemas.microsoft.com/office/powerpoint/2010/main" val="77143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6" y="1346159"/>
            <a:ext cx="8835655" cy="2917495"/>
          </a:xfrm>
        </p:spPr>
        <p:txBody>
          <a:bodyPr/>
          <a:lstStyle/>
          <a:p>
            <a:pPr algn="just"/>
            <a:r>
              <a:rPr lang="en-US" sz="2800" dirty="0"/>
              <a:t>The simplest is to install them using the GUI provide by RStudio.</a:t>
            </a:r>
          </a:p>
          <a:p>
            <a:pPr algn="just"/>
            <a:r>
              <a:rPr lang="en-US" sz="2800" dirty="0"/>
              <a:t>Access packages by clicking its tab or ctrl+7 on the keyboard.</a:t>
            </a:r>
          </a:p>
          <a:p>
            <a:r>
              <a:rPr lang="en-US" sz="2800" dirty="0"/>
              <a:t>An alternative is to type</a:t>
            </a:r>
          </a:p>
          <a:p>
            <a:pPr marL="0" indent="0">
              <a:buNone/>
            </a:pPr>
            <a:r>
              <a:rPr lang="en-US" sz="2800" dirty="0"/>
              <a:t>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11 of 19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0BDDB-1FAF-40DE-B1BE-31EA36D4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8" y="4263654"/>
            <a:ext cx="841174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0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Uninstalling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6" y="1697038"/>
            <a:ext cx="8835655" cy="45259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For uninstalling packages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remove.packages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12 of 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14501-8F3E-4539-BADB-7AF3CF79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3047947"/>
            <a:ext cx="894522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Loading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72" y="1577126"/>
            <a:ext cx="8835656" cy="2521149"/>
          </a:xfrm>
        </p:spPr>
        <p:txBody>
          <a:bodyPr/>
          <a:lstStyle/>
          <a:p>
            <a:pPr algn="just"/>
            <a:r>
              <a:rPr lang="en-US" sz="2800" dirty="0"/>
              <a:t>After installation, the packages need to be loaded first.</a:t>
            </a:r>
          </a:p>
          <a:p>
            <a:pPr algn="just"/>
            <a:r>
              <a:rPr lang="en-US" sz="2800" dirty="0"/>
              <a:t>For loading a package: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require(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13 of 19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3CCCBF-F3FF-4A6C-85E7-5A0C2288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" y="4257763"/>
            <a:ext cx="4417828" cy="229727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A6565E-F7F9-4DF7-AE61-B12DE2938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6" y="4276418"/>
            <a:ext cx="4219524" cy="22789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6739E0-5F21-4F05-A14C-0E5461832F15}"/>
              </a:ext>
            </a:extLst>
          </p:cNvPr>
          <p:cNvSpPr/>
          <p:nvPr/>
        </p:nvSpPr>
        <p:spPr>
          <a:xfrm>
            <a:off x="110170" y="4008515"/>
            <a:ext cx="752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If you removed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package, you need to install it again before loading it.</a:t>
            </a:r>
            <a:endParaRPr lang="en-MY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Loading Packages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14 of 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62377-AFFD-4A05-8CE4-8D7D9922F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73" r="28674" b="18568"/>
          <a:stretch/>
        </p:blipFill>
        <p:spPr>
          <a:xfrm>
            <a:off x="9351" y="3429000"/>
            <a:ext cx="9134649" cy="1913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0F8A54-90F2-46BD-BD2F-6B8399798FDE}"/>
              </a:ext>
            </a:extLst>
          </p:cNvPr>
          <p:cNvSpPr/>
          <p:nvPr/>
        </p:nvSpPr>
        <p:spPr>
          <a:xfrm>
            <a:off x="148727" y="1709730"/>
            <a:ext cx="87749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require</a:t>
            </a:r>
            <a:r>
              <a:rPr lang="en-US" sz="2800" dirty="0"/>
              <a:t> returns FALSE and gives a warning (rather than an error as </a:t>
            </a:r>
            <a:r>
              <a:rPr lang="en-US" sz="2800" dirty="0">
                <a:solidFill>
                  <a:srgbClr val="FF0000"/>
                </a:solidFill>
              </a:rPr>
              <a:t>library</a:t>
            </a:r>
            <a:r>
              <a:rPr lang="en-US" sz="2800" dirty="0"/>
              <a:t> does by default) if the package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398172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Unloading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8" y="1996753"/>
            <a:ext cx="8835656" cy="123089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For unloading packages</a:t>
            </a:r>
          </a:p>
          <a:p>
            <a:pPr marL="0" indent="0" algn="just">
              <a:buNone/>
            </a:pPr>
            <a:r>
              <a:rPr lang="en-US" sz="2800" dirty="0"/>
              <a:t>        &gt;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detach(“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package:dplyr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15 of 19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2D0A060-542F-49DD-A271-856094445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43"/>
          <a:stretch/>
        </p:blipFill>
        <p:spPr>
          <a:xfrm>
            <a:off x="1510948" y="3135416"/>
            <a:ext cx="5815747" cy="5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Slide </a:t>
            </a:r>
            <a:fld id="{5D594C1A-E992-4CBC-B50B-9B488E13EFE2}" type="slidenum">
              <a:rPr lang="en-US"/>
              <a:pPr eaLnBrk="1" hangingPunct="1"/>
              <a:t>16</a:t>
            </a:fld>
            <a:r>
              <a:rPr lang="en-US" dirty="0"/>
              <a:t> of 19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692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Quick Review Question</a:t>
            </a:r>
            <a:endParaRPr lang="en-US" sz="3200" dirty="0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40243" y="1843088"/>
            <a:ext cx="852731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What is an environment in R ?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What is a package in R?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 to install and uninstall packages?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 to load and unload packages?</a:t>
            </a:r>
          </a:p>
        </p:txBody>
      </p:sp>
    </p:spTree>
    <p:extLst>
      <p:ext uri="{BB962C8B-B14F-4D97-AF65-F5344CB8AC3E}">
        <p14:creationId xmlns:p14="http://schemas.microsoft.com/office/powerpoint/2010/main" val="13145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Slide </a:t>
            </a:r>
            <a:fld id="{8627CAEB-5C93-4A96-ABC5-F2C46111B2BA}" type="slidenum">
              <a:rPr lang="en-US"/>
              <a:pPr eaLnBrk="1" hangingPunct="1"/>
              <a:t>17</a:t>
            </a:fld>
            <a:r>
              <a:rPr lang="en-US" dirty="0"/>
              <a:t> of 19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27075" y="505837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Summary of Main Teaching Points</a:t>
            </a:r>
            <a:endParaRPr lang="en-US" sz="32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90550" y="1543050"/>
            <a:ext cx="70866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084522" y="1919771"/>
            <a:ext cx="6453962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 programming.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 environment.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 packages.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Install and uninstall packages.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Load and unload packages.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898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Slide </a:t>
            </a:r>
            <a:fld id="{8DF40EB2-E6ED-4499-9BCF-E23ECA74AE16}" type="slidenum">
              <a:rPr lang="en-US"/>
              <a:pPr eaLnBrk="1" hangingPunct="1"/>
              <a:t>18</a:t>
            </a:fld>
            <a:r>
              <a:rPr lang="en-US" dirty="0"/>
              <a:t> of 19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087562" y="211588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9600" dirty="0"/>
              <a:t>Q &amp; A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208900" y="605632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Question and Answer Session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78B05-0F9E-4EA4-A821-FD00521B32EC}"/>
              </a:ext>
            </a:extLst>
          </p:cNvPr>
          <p:cNvSpPr/>
          <p:nvPr/>
        </p:nvSpPr>
        <p:spPr>
          <a:xfrm>
            <a:off x="1256617" y="4136489"/>
            <a:ext cx="66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Book consultation slots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306597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dirty="0"/>
              <a:t>Slide 19 of 19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46314" y="463550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Next Session</a:t>
            </a:r>
            <a:endParaRPr lang="en-US" sz="3200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31913" y="2114550"/>
            <a:ext cx="65928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en-US" sz="2800" b="1" dirty="0"/>
              <a:t>Basics of 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0933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dirty="0"/>
              <a:t>Slide 2 of 19</a:t>
            </a:r>
          </a:p>
        </p:txBody>
      </p:sp>
      <p:sp>
        <p:nvSpPr>
          <p:cNvPr id="8195" name="Text Box 58"/>
          <p:cNvSpPr txBox="1">
            <a:spLocks noChangeArrowheads="1"/>
          </p:cNvSpPr>
          <p:nvPr/>
        </p:nvSpPr>
        <p:spPr bwMode="auto">
          <a:xfrm>
            <a:off x="1006881" y="424092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Topic &amp; Structure of the lesson</a:t>
            </a:r>
            <a:endParaRPr lang="en-US" sz="3200" dirty="0"/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435935" y="1781175"/>
            <a:ext cx="8102009" cy="308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800" dirty="0"/>
              <a:t>Overview of: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 Programming Language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 Environment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 Packages</a:t>
            </a:r>
          </a:p>
          <a:p>
            <a:pPr marL="1257300" lvl="2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Install and Uninstall</a:t>
            </a:r>
          </a:p>
          <a:p>
            <a:pPr marL="1257300" lvl="2" indent="-342900" eaLnBrk="1" hangingPunct="1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Load and Unload</a:t>
            </a:r>
            <a:r>
              <a:rPr lang="en-US" sz="28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29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dirty="0"/>
              <a:t>Slide 3 of 19</a:t>
            </a: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2080770" y="432428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Learning Outcomes</a:t>
            </a:r>
            <a:endParaRPr lang="en-US" sz="3200" dirty="0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141457" y="1704312"/>
            <a:ext cx="8602642" cy="201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Understand the R environment.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Understand the concept of packages used in the RStudio.</a:t>
            </a:r>
          </a:p>
        </p:txBody>
      </p:sp>
    </p:spTree>
    <p:extLst>
      <p:ext uri="{BB962C8B-B14F-4D97-AF65-F5344CB8AC3E}">
        <p14:creationId xmlns:p14="http://schemas.microsoft.com/office/powerpoint/2010/main" val="308385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dirty="0"/>
              <a:t>Slide 4 of 19</a:t>
            </a: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443354" y="570651"/>
            <a:ext cx="6992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Key Terms you must be able to use</a:t>
            </a:r>
            <a:endParaRPr lang="en-US" sz="3200" dirty="0"/>
          </a:p>
        </p:txBody>
      </p:sp>
      <p:sp>
        <p:nvSpPr>
          <p:cNvPr id="10244" name="Text Box 13"/>
          <p:cNvSpPr txBox="1">
            <a:spLocks noChangeArrowheads="1"/>
          </p:cNvSpPr>
          <p:nvPr/>
        </p:nvSpPr>
        <p:spPr bwMode="auto">
          <a:xfrm>
            <a:off x="265814" y="1652588"/>
            <a:ext cx="862300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sz="2800" dirty="0"/>
              <a:t>If you have mastered this topic, </a:t>
            </a:r>
            <a:r>
              <a:rPr lang="en-US" sz="2800" b="1" dirty="0"/>
              <a:t>you should be able to use the following terms correctly in your assignments and exams</a:t>
            </a:r>
            <a:r>
              <a:rPr lang="en-US" sz="2800" dirty="0"/>
              <a:t>: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sz="2800" dirty="0" err="1"/>
              <a:t>Rstudio</a:t>
            </a:r>
            <a:endParaRPr lang="en-US" sz="2800" dirty="0"/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sz="2800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6474133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697038"/>
            <a:ext cx="8761228" cy="4525962"/>
          </a:xfrm>
        </p:spPr>
        <p:txBody>
          <a:bodyPr/>
          <a:lstStyle/>
          <a:p>
            <a:pPr algn="just"/>
            <a:r>
              <a:rPr lang="en-US" sz="2800" dirty="0"/>
              <a:t>R is a programming language developed by Ross </a:t>
            </a:r>
            <a:r>
              <a:rPr lang="en-US" sz="2800" dirty="0" err="1"/>
              <a:t>Ihaka</a:t>
            </a:r>
            <a:r>
              <a:rPr lang="en-US" sz="2800" dirty="0"/>
              <a:t> and Robert Gentleman in 1993.</a:t>
            </a:r>
          </a:p>
          <a:p>
            <a:pPr algn="just"/>
            <a:r>
              <a:rPr lang="en-US" sz="2800" dirty="0"/>
              <a:t>R is commonly used in statistical computing, data analytics and scientific research.</a:t>
            </a:r>
          </a:p>
          <a:p>
            <a:pPr algn="just"/>
            <a:r>
              <a:rPr lang="en-US" sz="2800" dirty="0"/>
              <a:t>It is one of the most popular languages used by statisticians, data analysts, researchers and marketers to retrieve, clean, analyze, visualize and present data.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5 of 19</a:t>
            </a:r>
          </a:p>
        </p:txBody>
      </p:sp>
    </p:spTree>
    <p:extLst>
      <p:ext uri="{BB962C8B-B14F-4D97-AF65-F5344CB8AC3E}">
        <p14:creationId xmlns:p14="http://schemas.microsoft.com/office/powerpoint/2010/main" val="68881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use 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697038"/>
            <a:ext cx="8729330" cy="2704841"/>
          </a:xfrm>
        </p:spPr>
        <p:txBody>
          <a:bodyPr/>
          <a:lstStyle/>
          <a:p>
            <a:r>
              <a:rPr lang="en-US" sz="2800" dirty="0"/>
              <a:t>R is open Source and free.</a:t>
            </a:r>
          </a:p>
          <a:p>
            <a:r>
              <a:rPr lang="en-US" sz="2800" dirty="0"/>
              <a:t>R is popular – and increasing in popularity.</a:t>
            </a:r>
          </a:p>
          <a:p>
            <a:r>
              <a:rPr lang="en-US" sz="2800" dirty="0"/>
              <a:t>R runs on all platforms.</a:t>
            </a:r>
          </a:p>
          <a:p>
            <a:pPr algn="just"/>
            <a:r>
              <a:rPr lang="en-US" sz="2800" dirty="0"/>
              <a:t>Learning R will increase your chances of getting a job.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6 of 19</a:t>
            </a:r>
          </a:p>
        </p:txBody>
      </p:sp>
    </p:spTree>
    <p:extLst>
      <p:ext uri="{BB962C8B-B14F-4D97-AF65-F5344CB8AC3E}">
        <p14:creationId xmlns:p14="http://schemas.microsoft.com/office/powerpoint/2010/main" val="179320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 Environment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939742"/>
            <a:ext cx="8229600" cy="404055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7 of 19</a:t>
            </a:r>
          </a:p>
        </p:txBody>
      </p:sp>
    </p:spTree>
    <p:extLst>
      <p:ext uri="{BB962C8B-B14F-4D97-AF65-F5344CB8AC3E}">
        <p14:creationId xmlns:p14="http://schemas.microsoft.com/office/powerpoint/2010/main" val="23725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 Environment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663164"/>
            <a:ext cx="8229600" cy="42827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8 of 19</a:t>
            </a:r>
          </a:p>
        </p:txBody>
      </p:sp>
    </p:spTree>
    <p:extLst>
      <p:ext uri="{BB962C8B-B14F-4D97-AF65-F5344CB8AC3E}">
        <p14:creationId xmlns:p14="http://schemas.microsoft.com/office/powerpoint/2010/main" val="2275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21" y="1139424"/>
            <a:ext cx="8922455" cy="54439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Source</a:t>
            </a:r>
            <a:r>
              <a:rPr lang="en-US" sz="2400" dirty="0"/>
              <a:t> </a:t>
            </a:r>
          </a:p>
          <a:p>
            <a:pPr marL="0" indent="0" algn="just">
              <a:buNone/>
            </a:pPr>
            <a:r>
              <a:rPr lang="en-US" sz="2400" dirty="0"/>
              <a:t>- Top left corner of the screen contains a text editor that </a:t>
            </a:r>
            <a:br>
              <a:rPr lang="en-US" sz="2400" dirty="0"/>
            </a:br>
            <a:r>
              <a:rPr lang="en-US" sz="2400" dirty="0"/>
              <a:t>lets you work with source script files. </a:t>
            </a:r>
          </a:p>
          <a:p>
            <a:pPr marL="0" indent="0" algn="just">
              <a:buNone/>
            </a:pPr>
            <a:r>
              <a:rPr lang="en-US" sz="2400" dirty="0"/>
              <a:t>- Here, you can enter multiple lines  of code, save your script files to disk, and perform other tasks on your script.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Console</a:t>
            </a:r>
          </a:p>
          <a:p>
            <a:pPr marL="0" indent="0" algn="just">
              <a:buNone/>
            </a:pPr>
            <a:r>
              <a:rPr lang="en-US" sz="2400" dirty="0"/>
              <a:t> - This is where you do all the interactive work with R.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Environment and History</a:t>
            </a:r>
          </a:p>
          <a:p>
            <a:pPr algn="just">
              <a:buFontTx/>
              <a:buChar char="-"/>
            </a:pPr>
            <a:r>
              <a:rPr lang="en-US" sz="2400" dirty="0"/>
              <a:t>Here you can inspect the variables you created in your session, as well as their values.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Files, plots, package, help, and viewer </a:t>
            </a:r>
          </a:p>
          <a:p>
            <a:pPr marL="0" indent="0" algn="just">
              <a:buNone/>
            </a:pPr>
            <a:r>
              <a:rPr lang="en-US" sz="2400" dirty="0"/>
              <a:t>- Here you can see the files upload, graphs generated, Help option, package description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9 of 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2AE48C-6B28-424E-B12E-D75289E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sz="3200" b="1" dirty="0"/>
              <a:t>R Environment</a:t>
            </a:r>
          </a:p>
        </p:txBody>
      </p:sp>
    </p:spTree>
    <p:extLst>
      <p:ext uri="{BB962C8B-B14F-4D97-AF65-F5344CB8AC3E}">
        <p14:creationId xmlns:p14="http://schemas.microsoft.com/office/powerpoint/2010/main" val="276620207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368</TotalTime>
  <Pages>11</Pages>
  <Words>690</Words>
  <Application>Microsoft Office PowerPoint</Application>
  <PresentationFormat>On-screen Show (4:3)</PresentationFormat>
  <Paragraphs>108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UCTI-Template-foundation-level</vt:lpstr>
      <vt:lpstr>Programming Environment and Package Installation</vt:lpstr>
      <vt:lpstr>PowerPoint Presentation</vt:lpstr>
      <vt:lpstr>PowerPoint Presentation</vt:lpstr>
      <vt:lpstr>PowerPoint Presentation</vt:lpstr>
      <vt:lpstr>What is R ?</vt:lpstr>
      <vt:lpstr>Why use R ?</vt:lpstr>
      <vt:lpstr>R Environment</vt:lpstr>
      <vt:lpstr>R Environment</vt:lpstr>
      <vt:lpstr>R Environment</vt:lpstr>
      <vt:lpstr>R Package</vt:lpstr>
      <vt:lpstr>Installing Packages</vt:lpstr>
      <vt:lpstr>Uninstalling Packages</vt:lpstr>
      <vt:lpstr>Loading Packages</vt:lpstr>
      <vt:lpstr>Loading Packages</vt:lpstr>
      <vt:lpstr>Unloading Packages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Dr. Waddah Waheeb Hassan Saeed</cp:lastModifiedBy>
  <cp:revision>75</cp:revision>
  <cp:lastPrinted>1995-11-02T09:23:42Z</cp:lastPrinted>
  <dcterms:created xsi:type="dcterms:W3CDTF">2017-10-11T09:20:11Z</dcterms:created>
  <dcterms:modified xsi:type="dcterms:W3CDTF">2020-09-15T06:49:29Z</dcterms:modified>
</cp:coreProperties>
</file>