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275" r:id="rId2"/>
    <p:sldId id="276" r:id="rId3"/>
    <p:sldId id="277" r:id="rId4"/>
    <p:sldId id="327" r:id="rId5"/>
    <p:sldId id="411" r:id="rId6"/>
    <p:sldId id="359" r:id="rId7"/>
    <p:sldId id="412" r:id="rId8"/>
    <p:sldId id="417" r:id="rId9"/>
    <p:sldId id="414" r:id="rId10"/>
    <p:sldId id="419" r:id="rId11"/>
    <p:sldId id="415" r:id="rId12"/>
    <p:sldId id="420" r:id="rId13"/>
    <p:sldId id="416" r:id="rId14"/>
    <p:sldId id="421" r:id="rId15"/>
    <p:sldId id="383" r:id="rId16"/>
    <p:sldId id="328" r:id="rId17"/>
    <p:sldId id="422" r:id="rId18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29" autoAdjust="0"/>
    <p:restoredTop sz="94702" autoAdjust="0"/>
  </p:normalViewPr>
  <p:slideViewPr>
    <p:cSldViewPr snapToGrid="0">
      <p:cViewPr varScale="1">
        <p:scale>
          <a:sx n="90" d="100"/>
          <a:sy n="90" d="100"/>
        </p:scale>
        <p:origin x="1944" y="78"/>
      </p:cViewPr>
      <p:guideLst/>
    </p:cSldViewPr>
  </p:slideViewPr>
  <p:outlineViewPr>
    <p:cViewPr>
      <p:scale>
        <a:sx n="33" d="100"/>
        <a:sy n="33" d="100"/>
      </p:scale>
      <p:origin x="0" y="-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37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60484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1E3CA1-2B47-4652-848C-0F993629CC5A}" type="slidenum">
              <a:rPr lang="en-US"/>
              <a:pPr eaLnBrk="1" hangingPunct="1"/>
              <a:t>16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0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CT038-3-2</a:t>
            </a:r>
            <a:r>
              <a:rPr lang="en-GB" sz="800" baseline="0" dirty="0">
                <a:latin typeface="Calibri" pitchFamily="34" charset="0"/>
                <a:cs typeface="Calibri" pitchFamily="34" charset="0"/>
              </a:rPr>
              <a:t> Object Oriented Development with Java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7031037" y="664210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Slide </a:t>
            </a:r>
            <a:fld id="{7344F136-2D66-4EF0-B4DD-5EED8F3A6545}" type="slidenum">
              <a:rPr lang="en-GB" sz="800" smtClean="0">
                <a:latin typeface="Calibri" pitchFamily="34" charset="0"/>
                <a:cs typeface="Calibri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800" dirty="0">
                <a:latin typeface="Calibri" pitchFamily="34" charset="0"/>
                <a:cs typeface="Calibri" pitchFamily="34" charset="0"/>
              </a:rPr>
              <a:t> of 55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340100" y="6630194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File</a:t>
            </a:r>
            <a:r>
              <a:rPr lang="en-GB" sz="800" baseline="0" dirty="0">
                <a:latin typeface="Calibri" pitchFamily="34" charset="0"/>
                <a:cs typeface="Calibri" pitchFamily="34" charset="0"/>
              </a:rPr>
              <a:t> I/O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138907" y="6621463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CT127-3-2</a:t>
            </a:r>
            <a:r>
              <a:rPr lang="en-GB" sz="800" baseline="0" dirty="0">
                <a:latin typeface="Calibri" pitchFamily="34" charset="0"/>
                <a:cs typeface="Calibri" pitchFamily="34" charset="0"/>
              </a:rPr>
              <a:t> Programming for Data Analysis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251200" y="6633369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800" dirty="0">
                <a:solidFill>
                  <a:schemeClr val="accent4"/>
                </a:solidFill>
              </a:rPr>
              <a:t>Data Manipulation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7207250" y="6621463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Slide </a:t>
            </a:r>
            <a:fld id="{7344F136-2D66-4EF0-B4DD-5EED8F3A6545}" type="slidenum">
              <a:rPr lang="en-GB" sz="800" smtClean="0">
                <a:latin typeface="Calibri" pitchFamily="34" charset="0"/>
                <a:cs typeface="Calibri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800" dirty="0">
                <a:latin typeface="Calibri" pitchFamily="34" charset="0"/>
                <a:cs typeface="Calibri" pitchFamily="34" charset="0"/>
              </a:rPr>
              <a:t> of 21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4375" y="3626064"/>
            <a:ext cx="6781800" cy="781050"/>
          </a:xfrm>
        </p:spPr>
        <p:txBody>
          <a:bodyPr/>
          <a:lstStyle/>
          <a:p>
            <a:r>
              <a:rPr lang="en-US" sz="2400">
                <a:solidFill>
                  <a:schemeClr val="accent4"/>
                </a:solidFill>
              </a:rPr>
              <a:t>Data Manipulation (2)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4101" name="Text Box 42"/>
          <p:cNvSpPr txBox="1">
            <a:spLocks noChangeArrowheads="1"/>
          </p:cNvSpPr>
          <p:nvPr/>
        </p:nvSpPr>
        <p:spPr bwMode="auto">
          <a:xfrm>
            <a:off x="446088" y="1817306"/>
            <a:ext cx="83200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3200" dirty="0"/>
              <a:t>Programming for Data Analysis</a:t>
            </a:r>
            <a:br>
              <a:rPr lang="en-US" sz="3200" dirty="0"/>
            </a:br>
            <a:r>
              <a:rPr lang="en-US" dirty="0"/>
              <a:t>(CT127-3-2-PFDA and Version VC1)</a:t>
            </a:r>
            <a:br>
              <a:rPr lang="en-US" sz="3200" dirty="0"/>
            </a:br>
            <a:endParaRPr lang="en-US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245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5813" y="368659"/>
            <a:ext cx="8378530" cy="1143000"/>
          </a:xfrm>
        </p:spPr>
        <p:txBody>
          <a:bodyPr/>
          <a:lstStyle/>
          <a:p>
            <a:r>
              <a:rPr lang="en-US" b="1" dirty="0"/>
              <a:t>Make new variables: transmute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5F2AA-FB7B-4B50-AAC8-20930870E3EF}"/>
              </a:ext>
            </a:extLst>
          </p:cNvPr>
          <p:cNvSpPr txBox="1"/>
          <p:nvPr/>
        </p:nvSpPr>
        <p:spPr>
          <a:xfrm>
            <a:off x="239232" y="1951672"/>
            <a:ext cx="858579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transmute()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adds new variables </a:t>
            </a:r>
            <a:r>
              <a:rPr lang="en-US" sz="2000" dirty="0"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and drops existing ones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.</a:t>
            </a:r>
          </a:p>
          <a:p>
            <a:endParaRPr lang="en-US" sz="2000" dirty="0"/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transmute(.data, ...)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741270-C2DC-4325-B801-9825D73AA9EE}"/>
              </a:ext>
            </a:extLst>
          </p:cNvPr>
          <p:cNvSpPr txBox="1"/>
          <p:nvPr/>
        </p:nvSpPr>
        <p:spPr>
          <a:xfrm>
            <a:off x="281763" y="4291081"/>
            <a:ext cx="88197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df&lt;-flights %&gt;%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transmute(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dept_time_min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%/%100*60+dep_time%%100)</a:t>
            </a:r>
            <a:endParaRPr lang="en-MY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409039-22B0-4E3D-AFC6-9D256A734AA5}"/>
              </a:ext>
            </a:extLst>
          </p:cNvPr>
          <p:cNvSpPr txBox="1"/>
          <p:nvPr/>
        </p:nvSpPr>
        <p:spPr>
          <a:xfrm>
            <a:off x="239232" y="3798485"/>
            <a:ext cx="5683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/>
              <a:t>Example:</a:t>
            </a:r>
            <a:endParaRPr lang="en-MY" u="sng" dirty="0"/>
          </a:p>
        </p:txBody>
      </p:sp>
    </p:spTree>
    <p:extLst>
      <p:ext uri="{BB962C8B-B14F-4D97-AF65-F5344CB8AC3E}">
        <p14:creationId xmlns:p14="http://schemas.microsoft.com/office/powerpoint/2010/main" val="307431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977097" y="3201804"/>
            <a:ext cx="76990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b="1" dirty="0"/>
              <a:t>Summarize cases: </a:t>
            </a:r>
            <a:r>
              <a:rPr lang="en-US" sz="4000" b="1" dirty="0" err="1">
                <a:solidFill>
                  <a:schemeClr val="accent2"/>
                </a:solidFill>
              </a:rPr>
              <a:t>summarise_all</a:t>
            </a:r>
            <a:r>
              <a:rPr lang="en-US" sz="4000" b="1" dirty="0">
                <a:solidFill>
                  <a:schemeClr val="accent2"/>
                </a:solidFill>
              </a:rPr>
              <a:t> </a:t>
            </a:r>
            <a:r>
              <a:rPr lang="en-US" sz="4000" b="1" dirty="0"/>
              <a:t>and </a:t>
            </a:r>
            <a:r>
              <a:rPr lang="en-US" sz="4000" b="1" dirty="0" err="1">
                <a:solidFill>
                  <a:schemeClr val="accent2"/>
                </a:solidFill>
              </a:rPr>
              <a:t>summarise_at</a:t>
            </a:r>
            <a:r>
              <a:rPr lang="en-US" sz="4000" b="1" dirty="0">
                <a:solidFill>
                  <a:schemeClr val="accent2"/>
                </a:solidFill>
              </a:rPr>
              <a:t> </a:t>
            </a:r>
            <a:r>
              <a:rPr lang="en-US" sz="4000" b="1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892450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5813" y="368659"/>
            <a:ext cx="8378530" cy="1143000"/>
          </a:xfrm>
        </p:spPr>
        <p:txBody>
          <a:bodyPr/>
          <a:lstStyle/>
          <a:p>
            <a:r>
              <a:rPr lang="en-US" b="1" dirty="0"/>
              <a:t>Summarize cases: </a:t>
            </a:r>
            <a:r>
              <a:rPr lang="en-US" b="1" dirty="0" err="1"/>
              <a:t>summarise_all</a:t>
            </a:r>
            <a:r>
              <a:rPr lang="en-US" b="1" dirty="0"/>
              <a:t> and </a:t>
            </a:r>
            <a:r>
              <a:rPr lang="en-US" b="1" dirty="0" err="1"/>
              <a:t>summarise_at</a:t>
            </a:r>
            <a:r>
              <a:rPr lang="en-US" b="1" dirty="0"/>
              <a:t>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973D6D-9683-4362-8575-A5769845A244}"/>
              </a:ext>
            </a:extLst>
          </p:cNvPr>
          <p:cNvSpPr txBox="1"/>
          <p:nvPr/>
        </p:nvSpPr>
        <p:spPr>
          <a:xfrm>
            <a:off x="239232" y="1802813"/>
            <a:ext cx="858579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summarise_all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this function affects every variable.</a:t>
            </a:r>
          </a:p>
          <a:p>
            <a:endParaRPr lang="en-US" sz="2000" dirty="0"/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summarise_at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this function affects variables selected with a character vector or vars().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B2CA8B-F7E8-4479-BB17-7DB9E13C662D}"/>
              </a:ext>
            </a:extLst>
          </p:cNvPr>
          <p:cNvSpPr txBox="1"/>
          <p:nvPr/>
        </p:nvSpPr>
        <p:spPr>
          <a:xfrm>
            <a:off x="457201" y="3739565"/>
            <a:ext cx="858579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result1&lt;- diamonds %&gt;%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summarise_all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(min)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result2&lt;-diamonds %&gt;%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summarise_all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(min=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min,max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=max))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diamonds$color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result3&lt;-diamonds%&gt;%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summarise_at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(color),</a:t>
            </a:r>
            <a:r>
              <a:rPr lang="en-US" sz="2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MY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64E359-8DA8-4123-B165-C8629D35554E}"/>
              </a:ext>
            </a:extLst>
          </p:cNvPr>
          <p:cNvSpPr txBox="1"/>
          <p:nvPr/>
        </p:nvSpPr>
        <p:spPr>
          <a:xfrm>
            <a:off x="101008" y="3434029"/>
            <a:ext cx="5683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/>
              <a:t>Example:</a:t>
            </a:r>
            <a:endParaRPr lang="en-MY" u="sng" dirty="0"/>
          </a:p>
        </p:txBody>
      </p:sp>
    </p:spTree>
    <p:extLst>
      <p:ext uri="{BB962C8B-B14F-4D97-AF65-F5344CB8AC3E}">
        <p14:creationId xmlns:p14="http://schemas.microsoft.com/office/powerpoint/2010/main" val="682280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977097" y="3201804"/>
            <a:ext cx="76990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b="1" dirty="0"/>
              <a:t>Combine cases and variables : </a:t>
            </a:r>
            <a:r>
              <a:rPr lang="en-US" sz="4000" b="1" dirty="0" err="1">
                <a:solidFill>
                  <a:schemeClr val="accent2"/>
                </a:solidFill>
              </a:rPr>
              <a:t>bind_rows</a:t>
            </a:r>
            <a:r>
              <a:rPr lang="en-US" sz="4000" b="1" dirty="0">
                <a:solidFill>
                  <a:schemeClr val="accent2"/>
                </a:solidFill>
              </a:rPr>
              <a:t> </a:t>
            </a:r>
            <a:r>
              <a:rPr lang="en-US" sz="4000" b="1" dirty="0"/>
              <a:t>and </a:t>
            </a:r>
            <a:r>
              <a:rPr lang="en-US" sz="4000" b="1" dirty="0" err="1">
                <a:solidFill>
                  <a:schemeClr val="accent2"/>
                </a:solidFill>
              </a:rPr>
              <a:t>bind_cols</a:t>
            </a:r>
            <a:r>
              <a:rPr lang="en-US" sz="4000" b="1" dirty="0">
                <a:solidFill>
                  <a:schemeClr val="accent2"/>
                </a:solidFill>
              </a:rPr>
              <a:t> </a:t>
            </a:r>
            <a:r>
              <a:rPr lang="en-US" sz="4000" b="1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821388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5813" y="368659"/>
            <a:ext cx="8378530" cy="1143000"/>
          </a:xfrm>
        </p:spPr>
        <p:txBody>
          <a:bodyPr/>
          <a:lstStyle/>
          <a:p>
            <a:r>
              <a:rPr lang="en-US" b="1" dirty="0"/>
              <a:t>Combine cases and variables : </a:t>
            </a:r>
            <a:r>
              <a:rPr lang="en-US" b="1" dirty="0" err="1"/>
              <a:t>bind_rows</a:t>
            </a:r>
            <a:r>
              <a:rPr lang="en-US" b="1" dirty="0"/>
              <a:t> and </a:t>
            </a:r>
            <a:r>
              <a:rPr lang="en-US" b="1" dirty="0" err="1"/>
              <a:t>bind_cols</a:t>
            </a:r>
            <a:r>
              <a:rPr lang="en-US" b="1" dirty="0"/>
              <a:t>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45A1C-6934-4839-BCA5-DE073F1DFF41}"/>
              </a:ext>
            </a:extLst>
          </p:cNvPr>
          <p:cNvSpPr txBox="1"/>
          <p:nvPr/>
        </p:nvSpPr>
        <p:spPr>
          <a:xfrm>
            <a:off x="279104" y="2127213"/>
            <a:ext cx="85857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bind_rows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(...) </a:t>
            </a:r>
            <a:r>
              <a:rPr lang="en-US" sz="2000" dirty="0"/>
              <a:t>bind data frames by Rows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bind_cols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...) </a:t>
            </a:r>
            <a:r>
              <a:rPr lang="en-US" sz="2000" dirty="0"/>
              <a:t>bind data frames by columns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CD33A9-8629-4ADC-A186-B5F05F479167}"/>
              </a:ext>
            </a:extLst>
          </p:cNvPr>
          <p:cNvSpPr txBox="1"/>
          <p:nvPr/>
        </p:nvSpPr>
        <p:spPr>
          <a:xfrm>
            <a:off x="499731" y="4022901"/>
            <a:ext cx="70812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df1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 = 1:3, y = 3:1)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df2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 = -1:-3, y = -3:-1)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bind_rows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(df1, df2)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bind_cols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(df1, df2)</a:t>
            </a:r>
            <a:endParaRPr lang="en-MY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D36381-9405-4781-B4B4-2D1FD6AB58F8}"/>
              </a:ext>
            </a:extLst>
          </p:cNvPr>
          <p:cNvSpPr txBox="1"/>
          <p:nvPr/>
        </p:nvSpPr>
        <p:spPr>
          <a:xfrm>
            <a:off x="101008" y="3582888"/>
            <a:ext cx="5683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/>
              <a:t>Example:</a:t>
            </a:r>
            <a:endParaRPr lang="en-MY" u="sng" dirty="0"/>
          </a:p>
        </p:txBody>
      </p:sp>
    </p:spTree>
    <p:extLst>
      <p:ext uri="{BB962C8B-B14F-4D97-AF65-F5344CB8AC3E}">
        <p14:creationId xmlns:p14="http://schemas.microsoft.com/office/powerpoint/2010/main" val="1960363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1508724" y="3212437"/>
            <a:ext cx="38571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Quick Review</a:t>
            </a:r>
            <a:endParaRPr lang="en-MY" sz="4400" dirty="0"/>
          </a:p>
        </p:txBody>
      </p:sp>
    </p:spTree>
    <p:extLst>
      <p:ext uri="{BB962C8B-B14F-4D97-AF65-F5344CB8AC3E}">
        <p14:creationId xmlns:p14="http://schemas.microsoft.com/office/powerpoint/2010/main" val="2958833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9"/>
          <p:cNvSpPr txBox="1">
            <a:spLocks noChangeArrowheads="1"/>
          </p:cNvSpPr>
          <p:nvPr/>
        </p:nvSpPr>
        <p:spPr bwMode="auto">
          <a:xfrm>
            <a:off x="815494" y="411163"/>
            <a:ext cx="6813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/>
              <a:t>Summary of Main Teaching Points</a:t>
            </a: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1A5E00-B21A-4850-82F6-83441182A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02" y="1721834"/>
            <a:ext cx="8293396" cy="3414332"/>
          </a:xfrm>
        </p:spPr>
        <p:txBody>
          <a:bodyPr/>
          <a:lstStyle/>
          <a:p>
            <a:pPr marL="400050" algn="just">
              <a:lnSpc>
                <a:spcPct val="110000"/>
              </a:lnSpc>
              <a:spcBef>
                <a:spcPct val="0"/>
              </a:spcBef>
              <a:buFontTx/>
              <a:buChar char="-"/>
            </a:pPr>
            <a:r>
              <a:rPr lang="en-US" sz="2400" kern="1200" dirty="0">
                <a:latin typeface="Arial" panose="020B0604020202020204" pitchFamily="34" charset="0"/>
              </a:rPr>
              <a:t>Data </a:t>
            </a:r>
            <a:r>
              <a:rPr lang="en-US" sz="2400" dirty="0">
                <a:solidFill>
                  <a:schemeClr val="accent4"/>
                </a:solidFill>
              </a:rPr>
              <a:t>Manipulation</a:t>
            </a:r>
            <a:endParaRPr lang="en-US" sz="2400" kern="1200" dirty="0">
              <a:latin typeface="Arial" panose="020B0604020202020204" pitchFamily="34" charset="0"/>
            </a:endParaRPr>
          </a:p>
          <a:p>
            <a:pPr marL="800100" lvl="1" indent="-342900" algn="just">
              <a:lnSpc>
                <a:spcPct val="110000"/>
              </a:lnSpc>
              <a:spcBef>
                <a:spcPct val="0"/>
              </a:spcBef>
              <a:buFontTx/>
              <a:buChar char="-"/>
            </a:pPr>
            <a:r>
              <a:rPr lang="en-US" sz="2400" kern="1200" dirty="0">
                <a:latin typeface="Arial" panose="020B0604020202020204" pitchFamily="34" charset="0"/>
                <a:ea typeface="+mn-ea"/>
                <a:cs typeface="+mn-cs"/>
              </a:rPr>
              <a:t>Extract cases: </a:t>
            </a:r>
            <a:r>
              <a:rPr lang="en-US" sz="2400" kern="12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slice_sample</a:t>
            </a:r>
            <a:r>
              <a:rPr lang="en-US" sz="2400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2400" kern="1200" dirty="0">
                <a:latin typeface="Arial" panose="020B0604020202020204" pitchFamily="34" charset="0"/>
                <a:ea typeface="+mn-ea"/>
                <a:cs typeface="+mn-cs"/>
              </a:rPr>
              <a:t>function.</a:t>
            </a:r>
          </a:p>
          <a:p>
            <a:pPr marL="800100" lvl="1" indent="-342900" algn="just">
              <a:lnSpc>
                <a:spcPct val="110000"/>
              </a:lnSpc>
              <a:spcBef>
                <a:spcPct val="0"/>
              </a:spcBef>
              <a:buFontTx/>
              <a:buChar char="-"/>
            </a:pPr>
            <a:r>
              <a:rPr lang="en-US" sz="2400" kern="1200" dirty="0">
                <a:latin typeface="Arial" panose="020B0604020202020204" pitchFamily="34" charset="0"/>
                <a:ea typeface="+mn-ea"/>
                <a:cs typeface="+mn-cs"/>
              </a:rPr>
              <a:t>Add cases: </a:t>
            </a:r>
            <a:r>
              <a:rPr lang="en-US" sz="2400" kern="12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add_row</a:t>
            </a:r>
            <a:r>
              <a:rPr lang="en-US" sz="2400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2400" kern="1200" dirty="0">
                <a:latin typeface="Arial" panose="020B0604020202020204" pitchFamily="34" charset="0"/>
                <a:ea typeface="+mn-ea"/>
                <a:cs typeface="+mn-cs"/>
              </a:rPr>
              <a:t>function.</a:t>
            </a:r>
          </a:p>
          <a:p>
            <a:pPr marL="800100" lvl="1" indent="-342900" algn="just">
              <a:lnSpc>
                <a:spcPct val="110000"/>
              </a:lnSpc>
              <a:spcBef>
                <a:spcPct val="0"/>
              </a:spcBef>
              <a:buFontTx/>
              <a:buChar char="-"/>
            </a:pPr>
            <a:r>
              <a:rPr lang="en-US" sz="2400" kern="1200" dirty="0">
                <a:latin typeface="Arial" panose="020B0604020202020204" pitchFamily="34" charset="0"/>
                <a:ea typeface="+mn-ea"/>
                <a:cs typeface="+mn-cs"/>
              </a:rPr>
              <a:t>Make new variables: </a:t>
            </a:r>
            <a:r>
              <a:rPr lang="en-US" sz="2400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transmute</a:t>
            </a:r>
            <a:r>
              <a:rPr lang="en-US" sz="2400" kern="1200" dirty="0">
                <a:latin typeface="Arial" panose="020B0604020202020204" pitchFamily="34" charset="0"/>
                <a:ea typeface="+mn-ea"/>
                <a:cs typeface="+mn-cs"/>
              </a:rPr>
              <a:t> function.</a:t>
            </a:r>
          </a:p>
          <a:p>
            <a:pPr marL="800100" lvl="1" indent="-342900" algn="just">
              <a:lnSpc>
                <a:spcPct val="110000"/>
              </a:lnSpc>
              <a:spcBef>
                <a:spcPct val="0"/>
              </a:spcBef>
              <a:buFontTx/>
              <a:buChar char="-"/>
            </a:pPr>
            <a:r>
              <a:rPr lang="en-US" sz="2400" kern="1200" dirty="0">
                <a:latin typeface="Arial" panose="020B0604020202020204" pitchFamily="34" charset="0"/>
                <a:ea typeface="+mn-ea"/>
                <a:cs typeface="+mn-cs"/>
              </a:rPr>
              <a:t>Summarize cases: </a:t>
            </a:r>
            <a:r>
              <a:rPr lang="en-US" sz="2400" kern="12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summarise_all</a:t>
            </a:r>
            <a:r>
              <a:rPr lang="en-US" sz="2400" kern="1200" dirty="0">
                <a:latin typeface="Arial" panose="020B0604020202020204" pitchFamily="34" charset="0"/>
                <a:ea typeface="+mn-ea"/>
                <a:cs typeface="+mn-cs"/>
              </a:rPr>
              <a:t> and </a:t>
            </a:r>
            <a:r>
              <a:rPr lang="en-US" sz="2400" kern="12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summarise_at</a:t>
            </a:r>
            <a:r>
              <a:rPr lang="en-US" sz="2400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2400" kern="1200" dirty="0">
                <a:latin typeface="Arial" panose="020B0604020202020204" pitchFamily="34" charset="0"/>
                <a:ea typeface="+mn-ea"/>
                <a:cs typeface="+mn-cs"/>
              </a:rPr>
              <a:t>functions.</a:t>
            </a:r>
          </a:p>
          <a:p>
            <a:pPr marL="800100" lvl="1" indent="-342900" algn="just">
              <a:lnSpc>
                <a:spcPct val="110000"/>
              </a:lnSpc>
              <a:spcBef>
                <a:spcPct val="0"/>
              </a:spcBef>
              <a:buFontTx/>
              <a:buChar char="-"/>
            </a:pPr>
            <a:r>
              <a:rPr lang="en-US" sz="2400" kern="1200" dirty="0">
                <a:latin typeface="Arial" panose="020B0604020202020204" pitchFamily="34" charset="0"/>
                <a:ea typeface="+mn-ea"/>
                <a:cs typeface="+mn-cs"/>
              </a:rPr>
              <a:t>Combine cases and variables : </a:t>
            </a:r>
            <a:r>
              <a:rPr lang="en-US" sz="2400" kern="12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bind_rows</a:t>
            </a:r>
            <a:r>
              <a:rPr lang="en-US" sz="2400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2400" kern="1200" dirty="0">
                <a:latin typeface="Arial" panose="020B0604020202020204" pitchFamily="34" charset="0"/>
                <a:ea typeface="+mn-ea"/>
                <a:cs typeface="+mn-cs"/>
              </a:rPr>
              <a:t>and </a:t>
            </a:r>
            <a:r>
              <a:rPr lang="en-US" sz="2400" kern="12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bind_cols</a:t>
            </a:r>
            <a:r>
              <a:rPr lang="en-US" sz="2400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2400" kern="1200" dirty="0">
                <a:latin typeface="Arial" panose="020B0604020202020204" pitchFamily="34" charset="0"/>
                <a:ea typeface="+mn-ea"/>
                <a:cs typeface="+mn-cs"/>
              </a:rPr>
              <a:t>functions</a:t>
            </a:r>
          </a:p>
          <a:p>
            <a:pPr lvl="1"/>
            <a:endParaRPr lang="en-US" sz="22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B4D682E-A1F9-4388-9218-55A2725E9B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325" y="5512632"/>
            <a:ext cx="3639658" cy="579437"/>
          </a:xfrm>
        </p:spPr>
        <p:txBody>
          <a:bodyPr/>
          <a:lstStyle/>
          <a:p>
            <a:pPr algn="l"/>
            <a:r>
              <a:rPr lang="en-US" altLang="en-US" sz="2400" b="1" u="sng" dirty="0"/>
              <a:t>Learning outcomes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A66D4D-F574-4A86-9361-ACF5BD9FCBDA}"/>
              </a:ext>
            </a:extLst>
          </p:cNvPr>
          <p:cNvSpPr txBox="1"/>
          <p:nvPr/>
        </p:nvSpPr>
        <p:spPr>
          <a:xfrm>
            <a:off x="563525" y="5985172"/>
            <a:ext cx="80169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</a:rPr>
              <a:t>You are able to solve most data manipulation challenges.</a:t>
            </a:r>
          </a:p>
        </p:txBody>
      </p:sp>
    </p:spTree>
    <p:extLst>
      <p:ext uri="{BB962C8B-B14F-4D97-AF65-F5344CB8AC3E}">
        <p14:creationId xmlns:p14="http://schemas.microsoft.com/office/powerpoint/2010/main" val="193830332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>
            <a:extLst>
              <a:ext uri="{FF2B5EF4-FFF2-40B4-BE49-F238E27FC236}">
                <a16:creationId xmlns:a16="http://schemas.microsoft.com/office/drawing/2014/main" id="{310E0418-2F85-43EC-8387-DE0539967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9600" dirty="0"/>
              <a:t>Q &amp; A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D41FC0D1-F893-4BBD-A9D4-26E7E4B60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284" y="453693"/>
            <a:ext cx="68103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b="1" dirty="0"/>
              <a:t>Question and Answer Session</a:t>
            </a:r>
            <a:endParaRPr lang="en-US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25F061-3986-4432-A922-76A1B24CBB1E}"/>
              </a:ext>
            </a:extLst>
          </p:cNvPr>
          <p:cNvSpPr/>
          <p:nvPr/>
        </p:nvSpPr>
        <p:spPr>
          <a:xfrm>
            <a:off x="1256617" y="4136489"/>
            <a:ext cx="66307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Book consultation slots for assistance.</a:t>
            </a:r>
          </a:p>
        </p:txBody>
      </p:sp>
    </p:spTree>
    <p:extLst>
      <p:ext uri="{BB962C8B-B14F-4D97-AF65-F5344CB8AC3E}">
        <p14:creationId xmlns:p14="http://schemas.microsoft.com/office/powerpoint/2010/main" val="87696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</a:rPr>
              <a:t>Topic &amp; Structure of the lesson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274" y="1600199"/>
            <a:ext cx="8899451" cy="4558138"/>
          </a:xfrm>
        </p:spPr>
        <p:txBody>
          <a:bodyPr/>
          <a:lstStyle/>
          <a:p>
            <a:pPr marL="400050" algn="just">
              <a:lnSpc>
                <a:spcPct val="110000"/>
              </a:lnSpc>
              <a:spcBef>
                <a:spcPct val="0"/>
              </a:spcBef>
              <a:buFontTx/>
              <a:buChar char="-"/>
            </a:pPr>
            <a:r>
              <a:rPr lang="en-US" sz="2400" kern="1200" dirty="0">
                <a:latin typeface="Arial" panose="020B0604020202020204" pitchFamily="34" charset="0"/>
              </a:rPr>
              <a:t>Data </a:t>
            </a:r>
            <a:r>
              <a:rPr lang="en-US" sz="2400" dirty="0">
                <a:solidFill>
                  <a:schemeClr val="accent4"/>
                </a:solidFill>
              </a:rPr>
              <a:t>Manipulation</a:t>
            </a:r>
            <a:endParaRPr lang="en-US" sz="2400" kern="1200" dirty="0">
              <a:latin typeface="Arial" panose="020B0604020202020204" pitchFamily="34" charset="0"/>
            </a:endParaRPr>
          </a:p>
          <a:p>
            <a:pPr marL="800100" lvl="1" indent="-342900" algn="just">
              <a:lnSpc>
                <a:spcPct val="110000"/>
              </a:lnSpc>
              <a:spcBef>
                <a:spcPct val="0"/>
              </a:spcBef>
              <a:buFontTx/>
              <a:buChar char="-"/>
            </a:pPr>
            <a:r>
              <a:rPr lang="en-US" sz="2400" kern="1200" dirty="0">
                <a:latin typeface="Arial" panose="020B0604020202020204" pitchFamily="34" charset="0"/>
                <a:ea typeface="+mn-ea"/>
                <a:cs typeface="+mn-cs"/>
              </a:rPr>
              <a:t>Extract cases: </a:t>
            </a:r>
            <a:r>
              <a:rPr lang="en-US" sz="2400" kern="12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slice_sample</a:t>
            </a:r>
            <a:r>
              <a:rPr lang="en-US" sz="2400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2400" kern="1200" dirty="0">
                <a:latin typeface="Arial" panose="020B0604020202020204" pitchFamily="34" charset="0"/>
                <a:ea typeface="+mn-ea"/>
                <a:cs typeface="+mn-cs"/>
              </a:rPr>
              <a:t>function.</a:t>
            </a:r>
          </a:p>
          <a:p>
            <a:pPr marL="800100" lvl="1" indent="-342900" algn="just">
              <a:lnSpc>
                <a:spcPct val="110000"/>
              </a:lnSpc>
              <a:spcBef>
                <a:spcPct val="0"/>
              </a:spcBef>
              <a:buFontTx/>
              <a:buChar char="-"/>
            </a:pPr>
            <a:r>
              <a:rPr lang="en-US" sz="2400" kern="1200" dirty="0">
                <a:latin typeface="Arial" panose="020B0604020202020204" pitchFamily="34" charset="0"/>
                <a:ea typeface="+mn-ea"/>
                <a:cs typeface="+mn-cs"/>
              </a:rPr>
              <a:t>Add cases: </a:t>
            </a:r>
            <a:r>
              <a:rPr lang="en-US" sz="2400" kern="12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add_row</a:t>
            </a:r>
            <a:r>
              <a:rPr lang="en-US" sz="2400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2400" kern="1200" dirty="0">
                <a:latin typeface="Arial" panose="020B0604020202020204" pitchFamily="34" charset="0"/>
                <a:ea typeface="+mn-ea"/>
                <a:cs typeface="+mn-cs"/>
              </a:rPr>
              <a:t>function.</a:t>
            </a:r>
          </a:p>
          <a:p>
            <a:pPr marL="800100" lvl="1" indent="-342900" algn="just">
              <a:lnSpc>
                <a:spcPct val="110000"/>
              </a:lnSpc>
              <a:spcBef>
                <a:spcPct val="0"/>
              </a:spcBef>
              <a:buFontTx/>
              <a:buChar char="-"/>
            </a:pPr>
            <a:r>
              <a:rPr lang="en-US" sz="2400" kern="1200" dirty="0">
                <a:latin typeface="Arial" panose="020B0604020202020204" pitchFamily="34" charset="0"/>
                <a:ea typeface="+mn-ea"/>
                <a:cs typeface="+mn-cs"/>
              </a:rPr>
              <a:t>Make new variables: </a:t>
            </a:r>
            <a:r>
              <a:rPr lang="en-US" sz="2400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transmute</a:t>
            </a:r>
            <a:r>
              <a:rPr lang="en-US" sz="2400" kern="1200" dirty="0">
                <a:latin typeface="Arial" panose="020B0604020202020204" pitchFamily="34" charset="0"/>
                <a:ea typeface="+mn-ea"/>
                <a:cs typeface="+mn-cs"/>
              </a:rPr>
              <a:t> function.</a:t>
            </a:r>
          </a:p>
          <a:p>
            <a:pPr marL="800100" lvl="1" indent="-342900" algn="just">
              <a:lnSpc>
                <a:spcPct val="110000"/>
              </a:lnSpc>
              <a:spcBef>
                <a:spcPct val="0"/>
              </a:spcBef>
              <a:buFontTx/>
              <a:buChar char="-"/>
            </a:pPr>
            <a:r>
              <a:rPr lang="en-US" sz="2400" kern="1200" dirty="0">
                <a:latin typeface="Arial" panose="020B0604020202020204" pitchFamily="34" charset="0"/>
                <a:ea typeface="+mn-ea"/>
                <a:cs typeface="+mn-cs"/>
              </a:rPr>
              <a:t>Summarize cases: </a:t>
            </a:r>
            <a:r>
              <a:rPr lang="en-US" sz="2400" kern="12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summarise_all</a:t>
            </a:r>
            <a:r>
              <a:rPr lang="en-US" sz="2400" kern="1200" dirty="0">
                <a:latin typeface="Arial" panose="020B0604020202020204" pitchFamily="34" charset="0"/>
                <a:ea typeface="+mn-ea"/>
                <a:cs typeface="+mn-cs"/>
              </a:rPr>
              <a:t> and </a:t>
            </a:r>
            <a:r>
              <a:rPr lang="en-US" sz="2400" kern="12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summarise_at</a:t>
            </a:r>
            <a:r>
              <a:rPr lang="en-US" sz="2400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2400" kern="1200" dirty="0">
                <a:latin typeface="Arial" panose="020B0604020202020204" pitchFamily="34" charset="0"/>
                <a:ea typeface="+mn-ea"/>
                <a:cs typeface="+mn-cs"/>
              </a:rPr>
              <a:t>functions.</a:t>
            </a:r>
          </a:p>
          <a:p>
            <a:pPr marL="800100" lvl="1" indent="-342900" algn="just">
              <a:lnSpc>
                <a:spcPct val="110000"/>
              </a:lnSpc>
              <a:spcBef>
                <a:spcPct val="0"/>
              </a:spcBef>
              <a:buFontTx/>
              <a:buChar char="-"/>
            </a:pPr>
            <a:r>
              <a:rPr lang="en-US" sz="2400" kern="1200" dirty="0">
                <a:latin typeface="Arial" panose="020B0604020202020204" pitchFamily="34" charset="0"/>
                <a:ea typeface="+mn-ea"/>
                <a:cs typeface="+mn-cs"/>
              </a:rPr>
              <a:t>Combine cases and variables : </a:t>
            </a:r>
            <a:r>
              <a:rPr lang="en-US" sz="2400" kern="12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bind_rows</a:t>
            </a:r>
            <a:r>
              <a:rPr lang="en-US" sz="2400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2400" kern="1200" dirty="0">
                <a:latin typeface="Arial" panose="020B0604020202020204" pitchFamily="34" charset="0"/>
                <a:ea typeface="+mn-ea"/>
                <a:cs typeface="+mn-cs"/>
              </a:rPr>
              <a:t>and </a:t>
            </a:r>
            <a:r>
              <a:rPr lang="en-US" sz="2400" kern="12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bind_cols</a:t>
            </a:r>
            <a:r>
              <a:rPr lang="en-US" sz="2400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2400" kern="1200" dirty="0">
                <a:latin typeface="Arial" panose="020B0604020202020204" pitchFamily="34" charset="0"/>
                <a:ea typeface="+mn-ea"/>
                <a:cs typeface="+mn-cs"/>
              </a:rPr>
              <a:t>functions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57200" y="1447800"/>
            <a:ext cx="8229600" cy="371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09600" y="1600201"/>
            <a:ext cx="8229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260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solidFill>
                  <a:schemeClr val="tx1"/>
                </a:solidFill>
              </a:rPr>
              <a:t>Learning outcomes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>
              <a:buFontTx/>
              <a:buNone/>
            </a:pPr>
            <a:endParaRPr lang="en-GB" altLang="en-US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609600" y="1878557"/>
            <a:ext cx="8417442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800" dirty="0"/>
              <a:t>At the end of this topic, you should be able to: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Understand how to solve most data manipulation challenges</a:t>
            </a:r>
            <a:r>
              <a:rPr lang="en-US" sz="2800" dirty="0">
                <a:solidFill>
                  <a:srgbClr val="CC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375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tx1"/>
                </a:solidFill>
              </a:rPr>
              <a:t>Key terms you must be able to use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386" y="1273957"/>
            <a:ext cx="8856921" cy="5181433"/>
          </a:xfrm>
        </p:spPr>
        <p:txBody>
          <a:bodyPr/>
          <a:lstStyle/>
          <a:p>
            <a:pPr marL="1371600" lvl="3" indent="0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If you have mastered this topic, </a:t>
            </a:r>
            <a:r>
              <a:rPr lang="en-US" sz="2800" dirty="0">
                <a:solidFill>
                  <a:schemeClr val="accent2"/>
                </a:solidFill>
              </a:rPr>
              <a:t>you should be able to use the following terms correctly in your assignments and exams</a:t>
            </a:r>
            <a:r>
              <a:rPr lang="en-US" sz="2800" dirty="0"/>
              <a:t>: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sz="2800" kern="1200" dirty="0">
                <a:latin typeface="Arial" panose="020B0604020202020204" pitchFamily="34" charset="0"/>
              </a:rPr>
              <a:t>Data Manipulation</a:t>
            </a:r>
          </a:p>
        </p:txBody>
      </p:sp>
    </p:spTree>
    <p:extLst>
      <p:ext uri="{BB962C8B-B14F-4D97-AF65-F5344CB8AC3E}">
        <p14:creationId xmlns:p14="http://schemas.microsoft.com/office/powerpoint/2010/main" val="209840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977097" y="3201804"/>
            <a:ext cx="76990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Extract cases: </a:t>
            </a:r>
            <a:r>
              <a:rPr lang="en-US" sz="4000" b="1" dirty="0" err="1">
                <a:solidFill>
                  <a:schemeClr val="accent2"/>
                </a:solidFill>
              </a:rPr>
              <a:t>slice_sample</a:t>
            </a:r>
            <a:r>
              <a:rPr lang="en-US" sz="4000" b="1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75963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32" y="326130"/>
            <a:ext cx="7299326" cy="1143000"/>
          </a:xfrm>
        </p:spPr>
        <p:txBody>
          <a:bodyPr/>
          <a:lstStyle/>
          <a:p>
            <a:r>
              <a:rPr lang="en-US" b="1" dirty="0"/>
              <a:t>Extract cases: </a:t>
            </a:r>
            <a:r>
              <a:rPr lang="en-US" b="1" dirty="0" err="1"/>
              <a:t>slice_sample</a:t>
            </a:r>
            <a:r>
              <a:rPr lang="en-US" b="1" dirty="0"/>
              <a:t>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54E61-454B-4A8F-932C-CE0759A7A5ED}"/>
              </a:ext>
            </a:extLst>
          </p:cNvPr>
          <p:cNvSpPr txBox="1"/>
          <p:nvPr/>
        </p:nvSpPr>
        <p:spPr>
          <a:xfrm>
            <a:off x="239232" y="1951672"/>
            <a:ext cx="858579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slice_sample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is used to randomly selects rows.</a:t>
            </a:r>
          </a:p>
          <a:p>
            <a:endParaRPr lang="en-US" sz="2000" dirty="0"/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slice_sample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(.data, ..., n, prop) 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n, prop	</a:t>
            </a:r>
          </a:p>
          <a:p>
            <a:r>
              <a:rPr lang="en-US" sz="2000" dirty="0"/>
              <a:t>Provide either n, the number of rows, or prop, the proportion of rows to select.</a:t>
            </a:r>
            <a:endParaRPr lang="en-MY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C39408-DB54-4E00-9AC6-00B810061FE9}"/>
              </a:ext>
            </a:extLst>
          </p:cNvPr>
          <p:cNvSpPr txBox="1"/>
          <p:nvPr/>
        </p:nvSpPr>
        <p:spPr>
          <a:xfrm>
            <a:off x="1257299" y="5221437"/>
            <a:ext cx="56831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sub1=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slice_sample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(flights, n=100)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sub2=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slice_sample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(flights, prop=.1)</a:t>
            </a:r>
            <a:endParaRPr lang="en-MY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B6AA4-3C7C-4A22-98D2-D9276412ACE5}"/>
              </a:ext>
            </a:extLst>
          </p:cNvPr>
          <p:cNvSpPr txBox="1"/>
          <p:nvPr/>
        </p:nvSpPr>
        <p:spPr>
          <a:xfrm>
            <a:off x="239232" y="4787313"/>
            <a:ext cx="5683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/>
              <a:t>Example:</a:t>
            </a:r>
            <a:endParaRPr lang="en-MY" u="sng" dirty="0"/>
          </a:p>
        </p:txBody>
      </p:sp>
    </p:spTree>
    <p:extLst>
      <p:ext uri="{BB962C8B-B14F-4D97-AF65-F5344CB8AC3E}">
        <p14:creationId xmlns:p14="http://schemas.microsoft.com/office/powerpoint/2010/main" val="208164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977097" y="3201804"/>
            <a:ext cx="76990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Add cases: </a:t>
            </a:r>
            <a:r>
              <a:rPr lang="en-US" sz="4000" b="1" dirty="0" err="1">
                <a:solidFill>
                  <a:schemeClr val="accent2"/>
                </a:solidFill>
              </a:rPr>
              <a:t>add_row</a:t>
            </a:r>
            <a:r>
              <a:rPr lang="en-US" sz="4000" b="1" dirty="0">
                <a:solidFill>
                  <a:schemeClr val="accent2"/>
                </a:solidFill>
              </a:rPr>
              <a:t> </a:t>
            </a:r>
            <a:r>
              <a:rPr lang="en-US" sz="4000" b="1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424379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32" y="326130"/>
            <a:ext cx="7299326" cy="1143000"/>
          </a:xfrm>
        </p:spPr>
        <p:txBody>
          <a:bodyPr/>
          <a:lstStyle/>
          <a:p>
            <a:r>
              <a:rPr lang="en-US" b="1" dirty="0"/>
              <a:t>Add cases: </a:t>
            </a:r>
            <a:r>
              <a:rPr lang="en-US" b="1" dirty="0" err="1"/>
              <a:t>add_row</a:t>
            </a:r>
            <a:r>
              <a:rPr lang="en-US" b="1" dirty="0"/>
              <a:t>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A79FC-CD96-4860-A10B-C76719F3EB95}"/>
              </a:ext>
            </a:extLst>
          </p:cNvPr>
          <p:cNvSpPr txBox="1"/>
          <p:nvPr/>
        </p:nvSpPr>
        <p:spPr>
          <a:xfrm>
            <a:off x="239232" y="1951672"/>
            <a:ext cx="858579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is used to add one or more rows of data to an existing data frame.</a:t>
            </a:r>
          </a:p>
          <a:p>
            <a:endParaRPr lang="en-US" sz="2000" dirty="0"/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(.data)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27D38-9254-4857-BBC2-C28478C5EA54}"/>
              </a:ext>
            </a:extLst>
          </p:cNvPr>
          <p:cNvSpPr txBox="1"/>
          <p:nvPr/>
        </p:nvSpPr>
        <p:spPr>
          <a:xfrm>
            <a:off x="1257299" y="4232609"/>
            <a:ext cx="56831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 = 1:3, y = 3:1)</a:t>
            </a:r>
          </a:p>
          <a:p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add_row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 = 1, y = 1)</a:t>
            </a:r>
            <a:endParaRPr lang="en-MY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07CE3E-CD7C-43DE-863E-663DC91A4A31}"/>
              </a:ext>
            </a:extLst>
          </p:cNvPr>
          <p:cNvSpPr txBox="1"/>
          <p:nvPr/>
        </p:nvSpPr>
        <p:spPr>
          <a:xfrm>
            <a:off x="239232" y="3798485"/>
            <a:ext cx="5683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/>
              <a:t>Example:</a:t>
            </a:r>
            <a:endParaRPr lang="en-MY" u="sng" dirty="0"/>
          </a:p>
        </p:txBody>
      </p:sp>
    </p:spTree>
    <p:extLst>
      <p:ext uri="{BB962C8B-B14F-4D97-AF65-F5344CB8AC3E}">
        <p14:creationId xmlns:p14="http://schemas.microsoft.com/office/powerpoint/2010/main" val="4023587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977097" y="3201804"/>
            <a:ext cx="76990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b="1" dirty="0"/>
              <a:t>Make new variables: </a:t>
            </a:r>
            <a:r>
              <a:rPr lang="en-US" sz="4000" b="1" dirty="0">
                <a:solidFill>
                  <a:schemeClr val="accent2"/>
                </a:solidFill>
              </a:rPr>
              <a:t>transmute</a:t>
            </a:r>
            <a:r>
              <a:rPr lang="en-US" sz="4000" b="1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3591840519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3295</TotalTime>
  <Pages>11</Pages>
  <Words>618</Words>
  <Application>Microsoft Office PowerPoint</Application>
  <PresentationFormat>On-screen Show (4:3)</PresentationFormat>
  <Paragraphs>86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 New</vt:lpstr>
      <vt:lpstr>UCTI-Template-foundation-level</vt:lpstr>
      <vt:lpstr>Data Manipulation (2)</vt:lpstr>
      <vt:lpstr>Topic &amp; Structure of the lesson</vt:lpstr>
      <vt:lpstr>Learning outcomes</vt:lpstr>
      <vt:lpstr>Key terms you must be able to use</vt:lpstr>
      <vt:lpstr>PowerPoint Presentation</vt:lpstr>
      <vt:lpstr>Extract cases: slice_sample function</vt:lpstr>
      <vt:lpstr>PowerPoint Presentation</vt:lpstr>
      <vt:lpstr>Add cases: add_row function</vt:lpstr>
      <vt:lpstr>PowerPoint Presentation</vt:lpstr>
      <vt:lpstr>Make new variables: transmute function</vt:lpstr>
      <vt:lpstr>PowerPoint Presentation</vt:lpstr>
      <vt:lpstr>Summarize cases: summarise_all and summarise_at functions</vt:lpstr>
      <vt:lpstr>PowerPoint Presentation</vt:lpstr>
      <vt:lpstr>Combine cases and variables : bind_rows and bind_cols functions</vt:lpstr>
      <vt:lpstr>PowerPoint Presentation</vt:lpstr>
      <vt:lpstr>Learning outcomes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Dr. Waddah Waheeb Hassan Saeed</cp:lastModifiedBy>
  <cp:revision>540</cp:revision>
  <cp:lastPrinted>1995-11-02T09:23:42Z</cp:lastPrinted>
  <dcterms:created xsi:type="dcterms:W3CDTF">2017-10-11T09:20:11Z</dcterms:created>
  <dcterms:modified xsi:type="dcterms:W3CDTF">2020-09-02T07:07:37Z</dcterms:modified>
</cp:coreProperties>
</file>