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75" r:id="rId2"/>
    <p:sldId id="326" r:id="rId3"/>
    <p:sldId id="277" r:id="rId4"/>
    <p:sldId id="278" r:id="rId5"/>
    <p:sldId id="336" r:id="rId6"/>
    <p:sldId id="319" r:id="rId7"/>
    <p:sldId id="311" r:id="rId8"/>
    <p:sldId id="346" r:id="rId9"/>
    <p:sldId id="324" r:id="rId10"/>
    <p:sldId id="327" r:id="rId11"/>
    <p:sldId id="328" r:id="rId12"/>
    <p:sldId id="325" r:id="rId13"/>
    <p:sldId id="337" r:id="rId14"/>
    <p:sldId id="313" r:id="rId15"/>
    <p:sldId id="330" r:id="rId16"/>
    <p:sldId id="329" r:id="rId17"/>
    <p:sldId id="312" r:id="rId18"/>
    <p:sldId id="338" r:id="rId19"/>
    <p:sldId id="314" r:id="rId20"/>
    <p:sldId id="315" r:id="rId21"/>
    <p:sldId id="340" r:id="rId22"/>
    <p:sldId id="339" r:id="rId23"/>
    <p:sldId id="316" r:id="rId24"/>
    <p:sldId id="341" r:id="rId25"/>
    <p:sldId id="345" r:id="rId26"/>
    <p:sldId id="321" r:id="rId27"/>
    <p:sldId id="322" r:id="rId28"/>
    <p:sldId id="343" r:id="rId29"/>
    <p:sldId id="323" r:id="rId30"/>
    <p:sldId id="333" r:id="rId31"/>
    <p:sldId id="344" r:id="rId32"/>
    <p:sldId id="310" r:id="rId33"/>
    <p:sldId id="306" r:id="rId34"/>
    <p:sldId id="308" r:id="rId35"/>
    <p:sldId id="309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54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E9A75-0E2D-4D92-A3D5-28C1B122062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6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30A0-F912-47B6-A8FC-E71A5FE6810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A247DE-7807-4EF2-8DF1-6B2BA34C0E17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19528D-1D68-478D-AE9E-2C20DDD7CAC3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89D3A-B153-4112-8675-C3B14163E3E1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41275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‹#› of 21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Basics of R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666" y="3778758"/>
            <a:ext cx="6508980" cy="78105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Basics of R</a:t>
            </a:r>
          </a:p>
        </p:txBody>
      </p:sp>
      <p:sp>
        <p:nvSpPr>
          <p:cNvPr id="7171" name="Text Box 34"/>
          <p:cNvSpPr txBox="1">
            <a:spLocks noChangeArrowheads="1"/>
          </p:cNvSpPr>
          <p:nvPr/>
        </p:nvSpPr>
        <p:spPr bwMode="auto">
          <a:xfrm>
            <a:off x="2674938" y="6567229"/>
            <a:ext cx="3397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900" dirty="0"/>
              <a:t>Copyright 2016 Asia Pacific Institute of Information Technology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311" y="2058416"/>
            <a:ext cx="74033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Programming for Data Analysis</a:t>
            </a:r>
            <a:br>
              <a:rPr lang="en-US" sz="2800" dirty="0"/>
            </a:br>
            <a:r>
              <a:rPr lang="en-US" sz="1400" dirty="0"/>
              <a:t>(CT127-3-2-PFDA and Version VC1)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43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27B0CF-35C2-4F16-BC61-11BC8F9EF959}"/>
              </a:ext>
            </a:extLst>
          </p:cNvPr>
          <p:cNvSpPr/>
          <p:nvPr/>
        </p:nvSpPr>
        <p:spPr>
          <a:xfrm>
            <a:off x="3679109" y="170092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2+5*2-1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AE986-89A0-43AE-A684-10603ECF9DE0}"/>
              </a:ext>
            </a:extLst>
          </p:cNvPr>
          <p:cNvSpPr/>
          <p:nvPr/>
        </p:nvSpPr>
        <p:spPr>
          <a:xfrm>
            <a:off x="457199" y="1339434"/>
            <a:ext cx="7729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 1: What is the result of the following code fragment?</a:t>
            </a:r>
            <a:endParaRPr lang="en-US" altLang="en-US" sz="20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16C82-9E48-45C6-8C0C-15C7E5AB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26114"/>
          </a:xfrm>
        </p:spPr>
        <p:txBody>
          <a:bodyPr/>
          <a:lstStyle/>
          <a:p>
            <a:r>
              <a:rPr lang="en-US" b="1" dirty="0"/>
              <a:t>Operator Precedence in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767D7-3F3A-4A24-A8EF-997660729CD8}"/>
              </a:ext>
            </a:extLst>
          </p:cNvPr>
          <p:cNvSpPr/>
          <p:nvPr/>
        </p:nvSpPr>
        <p:spPr>
          <a:xfrm>
            <a:off x="1917634" y="2001373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A) 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6C70C-9226-498E-8A7A-EA5DBE4DD276}"/>
              </a:ext>
            </a:extLst>
          </p:cNvPr>
          <p:cNvSpPr/>
          <p:nvPr/>
        </p:nvSpPr>
        <p:spPr>
          <a:xfrm>
            <a:off x="1924641" y="2407495"/>
            <a:ext cx="777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B) 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DC093-F07E-41BC-94DA-0D43A28C3AA8}"/>
              </a:ext>
            </a:extLst>
          </p:cNvPr>
          <p:cNvSpPr/>
          <p:nvPr/>
        </p:nvSpPr>
        <p:spPr>
          <a:xfrm>
            <a:off x="1917634" y="2871182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C)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A192F3-279F-426D-8C84-B2FB573B0FC0}"/>
              </a:ext>
            </a:extLst>
          </p:cNvPr>
          <p:cNvSpPr/>
          <p:nvPr/>
        </p:nvSpPr>
        <p:spPr bwMode="auto">
          <a:xfrm>
            <a:off x="1244011" y="4924621"/>
            <a:ext cx="6283914" cy="400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83097-71F4-4434-BE4F-9809B4DAF665}"/>
              </a:ext>
            </a:extLst>
          </p:cNvPr>
          <p:cNvSpPr/>
          <p:nvPr/>
        </p:nvSpPr>
        <p:spPr bwMode="auto">
          <a:xfrm>
            <a:off x="1244011" y="5345853"/>
            <a:ext cx="6283914" cy="40011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27E6CA-AFC9-462E-A6A3-7D16F570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69643"/>
              </p:ext>
            </p:extLst>
          </p:nvPr>
        </p:nvGraphicFramePr>
        <p:xfrm>
          <a:off x="1426225" y="3336630"/>
          <a:ext cx="587945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1146941780"/>
                    </a:ext>
                  </a:extLst>
                </a:gridCol>
                <a:gridCol w="3032443">
                  <a:extLst>
                    <a:ext uri="{9D8B030D-6E8A-4147-A177-3AD203B41FA5}">
                      <a16:colId xmlns:a16="http://schemas.microsoft.com/office/drawing/2014/main" val="3976122549"/>
                    </a:ext>
                  </a:extLst>
                </a:gridCol>
                <a:gridCol w="1594152">
                  <a:extLst>
                    <a:ext uri="{9D8B030D-6E8A-4147-A177-3AD203B41FA5}">
                      <a16:colId xmlns:a16="http://schemas.microsoft.com/office/drawing/2014/main" val="347463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Associativity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^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Right to Left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-x, +x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Unary minus, Unary plus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%%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Reminder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*, /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Multiplication, Division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+, -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Addition, Subtraction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….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….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5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Leftward assignment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Right to Left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5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D43BA19-1085-45B4-9140-F0843DEC556D}"/>
              </a:ext>
            </a:extLst>
          </p:cNvPr>
          <p:cNvSpPr/>
          <p:nvPr/>
        </p:nvSpPr>
        <p:spPr>
          <a:xfrm>
            <a:off x="7612989" y="492159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2+10-1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B3C6BB-EA64-497C-A91B-80142FFE7DC6}"/>
              </a:ext>
            </a:extLst>
          </p:cNvPr>
          <p:cNvSpPr/>
          <p:nvPr/>
        </p:nvSpPr>
        <p:spPr>
          <a:xfrm>
            <a:off x="7981679" y="5299035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E0CCE-94CB-4CAB-87EC-C802597AD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38" y="2418465"/>
            <a:ext cx="308097" cy="3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27B0CF-35C2-4F16-BC61-11BC8F9EF959}"/>
              </a:ext>
            </a:extLst>
          </p:cNvPr>
          <p:cNvSpPr/>
          <p:nvPr/>
        </p:nvSpPr>
        <p:spPr>
          <a:xfrm>
            <a:off x="3496517" y="2240020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2+5*2-1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16C82-9E48-45C6-8C0C-15C7E5AB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26114"/>
          </a:xfrm>
        </p:spPr>
        <p:txBody>
          <a:bodyPr/>
          <a:lstStyle/>
          <a:p>
            <a:r>
              <a:rPr lang="en-US" b="1" dirty="0"/>
              <a:t>Operator Precedence in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767D7-3F3A-4A24-A8EF-997660729CD8}"/>
              </a:ext>
            </a:extLst>
          </p:cNvPr>
          <p:cNvSpPr/>
          <p:nvPr/>
        </p:nvSpPr>
        <p:spPr>
          <a:xfrm>
            <a:off x="2827744" y="5083930"/>
            <a:ext cx="797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A) 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6C70C-9226-498E-8A7A-EA5DBE4DD276}"/>
              </a:ext>
            </a:extLst>
          </p:cNvPr>
          <p:cNvSpPr/>
          <p:nvPr/>
        </p:nvSpPr>
        <p:spPr>
          <a:xfrm>
            <a:off x="2834751" y="5490052"/>
            <a:ext cx="777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B) 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DC093-F07E-41BC-94DA-0D43A28C3AA8}"/>
              </a:ext>
            </a:extLst>
          </p:cNvPr>
          <p:cNvSpPr/>
          <p:nvPr/>
        </p:nvSpPr>
        <p:spPr>
          <a:xfrm>
            <a:off x="2827744" y="5953739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C)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6B8A5-B6D9-4B22-8CEA-22F03FFB072C}"/>
              </a:ext>
            </a:extLst>
          </p:cNvPr>
          <p:cNvSpPr/>
          <p:nvPr/>
        </p:nvSpPr>
        <p:spPr>
          <a:xfrm>
            <a:off x="4030422" y="5059071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(2+5)*2-1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41228-4432-431E-87B7-141B00DFA416}"/>
              </a:ext>
            </a:extLst>
          </p:cNvPr>
          <p:cNvSpPr/>
          <p:nvPr/>
        </p:nvSpPr>
        <p:spPr>
          <a:xfrm>
            <a:off x="4030421" y="5490052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2+(5*2)-1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BE769B-ECBE-48F2-89D8-9F53CE3CEF0D}"/>
              </a:ext>
            </a:extLst>
          </p:cNvPr>
          <p:cNvSpPr/>
          <p:nvPr/>
        </p:nvSpPr>
        <p:spPr>
          <a:xfrm>
            <a:off x="4012676" y="5947418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(2+5)*(2-1)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FA4EA0A-BDAA-487A-A369-46F5FDFE7BD5}"/>
              </a:ext>
            </a:extLst>
          </p:cNvPr>
          <p:cNvSpPr/>
          <p:nvPr/>
        </p:nvSpPr>
        <p:spPr bwMode="auto">
          <a:xfrm>
            <a:off x="2281940" y="2820496"/>
            <a:ext cx="4161391" cy="1966819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252830"/>
                </a:solidFill>
                <a:latin typeface="+mj-lt"/>
              </a:rPr>
              <a:t>This order can be changed by using the parentheses ()</a:t>
            </a:r>
            <a:endParaRPr lang="en-MY" sz="24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78AE6-3E32-4117-BBB7-2774111F123D}"/>
              </a:ext>
            </a:extLst>
          </p:cNvPr>
          <p:cNvSpPr/>
          <p:nvPr/>
        </p:nvSpPr>
        <p:spPr>
          <a:xfrm>
            <a:off x="159489" y="1467030"/>
            <a:ext cx="8623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en-US" sz="2800" b="1" dirty="0">
                <a:solidFill>
                  <a:srgbClr val="000000"/>
                </a:solidFill>
                <a:latin typeface="+mj-lt"/>
              </a:rPr>
              <a:t>Example 1: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What is the result of the following code fragment?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1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27B0CF-35C2-4F16-BC61-11BC8F9EF959}"/>
              </a:ext>
            </a:extLst>
          </p:cNvPr>
          <p:cNvSpPr/>
          <p:nvPr/>
        </p:nvSpPr>
        <p:spPr>
          <a:xfrm>
            <a:off x="438176" y="282225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4/2+3*1-2*2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AE986-89A0-43AE-A684-10603ECF9DE0}"/>
              </a:ext>
            </a:extLst>
          </p:cNvPr>
          <p:cNvSpPr/>
          <p:nvPr/>
        </p:nvSpPr>
        <p:spPr>
          <a:xfrm>
            <a:off x="212648" y="1488295"/>
            <a:ext cx="8782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en-US" sz="2800" b="1" dirty="0">
                <a:solidFill>
                  <a:srgbClr val="000000"/>
                </a:solidFill>
              </a:rPr>
              <a:t>Example 2: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What is the result of the following code fragment?</a:t>
            </a:r>
            <a:endParaRPr lang="en-US" altLang="en-US" sz="28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16C82-9E48-45C6-8C0C-15C7E5AB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26114"/>
          </a:xfrm>
        </p:spPr>
        <p:txBody>
          <a:bodyPr/>
          <a:lstStyle/>
          <a:p>
            <a:r>
              <a:rPr lang="en-US" b="1" dirty="0"/>
              <a:t>Operator Precedence in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767D7-3F3A-4A24-A8EF-997660729CD8}"/>
              </a:ext>
            </a:extLst>
          </p:cNvPr>
          <p:cNvSpPr/>
          <p:nvPr/>
        </p:nvSpPr>
        <p:spPr>
          <a:xfrm>
            <a:off x="875636" y="3330468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A)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6C70C-9226-498E-8A7A-EA5DBE4DD276}"/>
              </a:ext>
            </a:extLst>
          </p:cNvPr>
          <p:cNvSpPr/>
          <p:nvPr/>
        </p:nvSpPr>
        <p:spPr>
          <a:xfrm>
            <a:off x="882643" y="3769150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B)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DC093-F07E-41BC-94DA-0D43A28C3AA8}"/>
              </a:ext>
            </a:extLst>
          </p:cNvPr>
          <p:cNvSpPr/>
          <p:nvPr/>
        </p:nvSpPr>
        <p:spPr>
          <a:xfrm>
            <a:off x="875636" y="4285341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dirty="0">
                <a:latin typeface="+mj-lt"/>
              </a:rPr>
              <a:t>C)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BE769B-ECBE-48F2-89D8-9F53CE3CEF0D}"/>
              </a:ext>
            </a:extLst>
          </p:cNvPr>
          <p:cNvSpPr/>
          <p:nvPr/>
        </p:nvSpPr>
        <p:spPr>
          <a:xfrm>
            <a:off x="402108" y="5062577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MY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2+3</a:t>
            </a:r>
            <a:r>
              <a:rPr lang="en-MY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1-2</a:t>
            </a:r>
            <a:r>
              <a:rPr lang="en-MY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559E3-FD55-40C8-AF30-184A7BCE6300}"/>
              </a:ext>
            </a:extLst>
          </p:cNvPr>
          <p:cNvSpPr/>
          <p:nvPr/>
        </p:nvSpPr>
        <p:spPr>
          <a:xfrm>
            <a:off x="878027" y="550923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MY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MY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1F2F62-380D-48C8-9A0A-48C1E853789A}"/>
              </a:ext>
            </a:extLst>
          </p:cNvPr>
          <p:cNvSpPr/>
          <p:nvPr/>
        </p:nvSpPr>
        <p:spPr>
          <a:xfrm>
            <a:off x="1185803" y="58639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79ACA07E-C376-418D-97D3-2E3C40643A64}"/>
              </a:ext>
            </a:extLst>
          </p:cNvPr>
          <p:cNvGraphicFramePr>
            <a:graphicFrameLocks noGrp="1"/>
          </p:cNvGraphicFramePr>
          <p:nvPr/>
        </p:nvGraphicFramePr>
        <p:xfrm>
          <a:off x="2936046" y="2789698"/>
          <a:ext cx="587945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1146941780"/>
                    </a:ext>
                  </a:extLst>
                </a:gridCol>
                <a:gridCol w="3032443">
                  <a:extLst>
                    <a:ext uri="{9D8B030D-6E8A-4147-A177-3AD203B41FA5}">
                      <a16:colId xmlns:a16="http://schemas.microsoft.com/office/drawing/2014/main" val="3976122549"/>
                    </a:ext>
                  </a:extLst>
                </a:gridCol>
                <a:gridCol w="1594152">
                  <a:extLst>
                    <a:ext uri="{9D8B030D-6E8A-4147-A177-3AD203B41FA5}">
                      <a16:colId xmlns:a16="http://schemas.microsoft.com/office/drawing/2014/main" val="347463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Associativity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^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Right to Left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-x, +x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Unary minus, Unary plus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%%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Reminder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*, /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Multiplication, Division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+, -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Addition, Subtraction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Left to Right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….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….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5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Leftward assignment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Right to Left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5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E4A1583-ADB5-4F93-8463-4BBFDC559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9" y="4296276"/>
            <a:ext cx="308097" cy="3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885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Variables in 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44591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36412"/>
            <a:ext cx="7042150" cy="1143000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9AF75-981D-4399-BABB-F21D17B6AEE8}"/>
              </a:ext>
            </a:extLst>
          </p:cNvPr>
          <p:cNvSpPr/>
          <p:nvPr/>
        </p:nvSpPr>
        <p:spPr bwMode="auto">
          <a:xfrm>
            <a:off x="6177518" y="2934594"/>
            <a:ext cx="1913861" cy="90376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330B3-B10F-475A-B029-3D4E6CB26DE9}"/>
              </a:ext>
            </a:extLst>
          </p:cNvPr>
          <p:cNvSpPr/>
          <p:nvPr/>
        </p:nvSpPr>
        <p:spPr bwMode="auto">
          <a:xfrm>
            <a:off x="6177518" y="3848993"/>
            <a:ext cx="1913861" cy="90376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E58EB-0D44-4925-9586-7CCC700ED58F}"/>
              </a:ext>
            </a:extLst>
          </p:cNvPr>
          <p:cNvSpPr/>
          <p:nvPr/>
        </p:nvSpPr>
        <p:spPr bwMode="auto">
          <a:xfrm>
            <a:off x="6177517" y="4763392"/>
            <a:ext cx="1913861" cy="90376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3DBFD-63F1-4261-801E-AFEAAA01F542}"/>
              </a:ext>
            </a:extLst>
          </p:cNvPr>
          <p:cNvSpPr/>
          <p:nvPr/>
        </p:nvSpPr>
        <p:spPr bwMode="auto">
          <a:xfrm>
            <a:off x="6177516" y="5677789"/>
            <a:ext cx="1913861" cy="90376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1BF16-2D32-4E0F-930B-73DBD19BFA5D}"/>
              </a:ext>
            </a:extLst>
          </p:cNvPr>
          <p:cNvSpPr txBox="1"/>
          <p:nvPr/>
        </p:nvSpPr>
        <p:spPr>
          <a:xfrm>
            <a:off x="6390169" y="2520573"/>
            <a:ext cx="140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Memory</a:t>
            </a:r>
            <a:endParaRPr lang="en-MY" sz="2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01D8C-E7A5-4A43-BFC2-67AA1A566465}"/>
              </a:ext>
            </a:extLst>
          </p:cNvPr>
          <p:cNvSpPr txBox="1"/>
          <p:nvPr/>
        </p:nvSpPr>
        <p:spPr>
          <a:xfrm>
            <a:off x="4657058" y="4984443"/>
            <a:ext cx="140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Salary</a:t>
            </a:r>
            <a:endParaRPr lang="en-MY" sz="24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DD619C-72C1-400D-9A59-615FD27C3331}"/>
              </a:ext>
            </a:extLst>
          </p:cNvPr>
          <p:cNvCxnSpPr>
            <a:cxnSpLocks/>
          </p:cNvCxnSpPr>
          <p:nvPr/>
        </p:nvCxnSpPr>
        <p:spPr bwMode="auto">
          <a:xfrm>
            <a:off x="5454502" y="5494803"/>
            <a:ext cx="7230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F9B7A9-69B2-4AC2-8894-ADD1333ABF03}"/>
              </a:ext>
            </a:extLst>
          </p:cNvPr>
          <p:cNvSpPr txBox="1"/>
          <p:nvPr/>
        </p:nvSpPr>
        <p:spPr>
          <a:xfrm>
            <a:off x="6411439" y="5033138"/>
            <a:ext cx="140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8000</a:t>
            </a:r>
            <a:endParaRPr lang="en-MY" sz="2400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46930-44FA-4C22-8BAC-9A5EEF6AE51A}"/>
              </a:ext>
            </a:extLst>
          </p:cNvPr>
          <p:cNvSpPr txBox="1"/>
          <p:nvPr/>
        </p:nvSpPr>
        <p:spPr>
          <a:xfrm>
            <a:off x="2966483" y="4553825"/>
            <a:ext cx="191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0x0024fdf0</a:t>
            </a:r>
            <a:endParaRPr lang="en-MY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18424-A5E6-4E15-99FC-A1CE73358A7E}"/>
              </a:ext>
            </a:extLst>
          </p:cNvPr>
          <p:cNvSpPr txBox="1"/>
          <p:nvPr/>
        </p:nvSpPr>
        <p:spPr>
          <a:xfrm>
            <a:off x="2966483" y="5436327"/>
            <a:ext cx="191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0x0024fdf3</a:t>
            </a:r>
            <a:endParaRPr lang="en-MY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D4329-06F1-4046-8975-97496DA42A32}"/>
              </a:ext>
            </a:extLst>
          </p:cNvPr>
          <p:cNvSpPr txBox="1"/>
          <p:nvPr/>
        </p:nvSpPr>
        <p:spPr>
          <a:xfrm>
            <a:off x="738964" y="4974662"/>
            <a:ext cx="191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Addresses</a:t>
            </a:r>
            <a:endParaRPr lang="en-MY" sz="2400" dirty="0">
              <a:highlight>
                <a:srgbClr val="FFFF00"/>
              </a:highlight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59811AD-984D-422D-9D80-E47D2B0D0C01}"/>
              </a:ext>
            </a:extLst>
          </p:cNvPr>
          <p:cNvSpPr/>
          <p:nvPr/>
        </p:nvSpPr>
        <p:spPr bwMode="auto">
          <a:xfrm>
            <a:off x="2342711" y="4667702"/>
            <a:ext cx="492635" cy="1143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F48CC-FFDB-4C83-B80F-9BC6A5BE6DCE}"/>
              </a:ext>
            </a:extLst>
          </p:cNvPr>
          <p:cNvSpPr txBox="1"/>
          <p:nvPr/>
        </p:nvSpPr>
        <p:spPr>
          <a:xfrm>
            <a:off x="129361" y="2982238"/>
            <a:ext cx="27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 Code:</a:t>
            </a: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= 8000</a:t>
            </a:r>
            <a:endParaRPr lang="en-MY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62501-B202-4DF9-A462-5265D340954F}"/>
              </a:ext>
            </a:extLst>
          </p:cNvPr>
          <p:cNvSpPr/>
          <p:nvPr/>
        </p:nvSpPr>
        <p:spPr>
          <a:xfrm>
            <a:off x="127587" y="1443627"/>
            <a:ext cx="8761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+mn-lt"/>
              </a:rPr>
              <a:t>A “variable” is simply a useful container in which a value may be stored for subsequent use by the program. </a:t>
            </a:r>
            <a:endParaRPr lang="en-MY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2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7" grpId="0"/>
      <p:bldP spid="18" grpId="0"/>
      <p:bldP spid="19" grpId="0"/>
      <p:bldP spid="20" grpId="0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8DA7CB-B1AA-46A6-8E6F-80F356D8E0C3}"/>
              </a:ext>
            </a:extLst>
          </p:cNvPr>
          <p:cNvSpPr/>
          <p:nvPr/>
        </p:nvSpPr>
        <p:spPr>
          <a:xfrm>
            <a:off x="145528" y="1414978"/>
            <a:ext cx="8870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 valid variable name consists of letters, numbers and the </a:t>
            </a:r>
            <a:r>
              <a:rPr lang="en-US" sz="2800" dirty="0">
                <a:solidFill>
                  <a:srgbClr val="0070C0"/>
                </a:solidFill>
              </a:rPr>
              <a:t>dot</a:t>
            </a:r>
            <a:r>
              <a:rPr lang="en-US" sz="2800" dirty="0">
                <a:solidFill>
                  <a:srgbClr val="000000"/>
                </a:solidFill>
              </a:rPr>
              <a:t> or </a:t>
            </a:r>
            <a:r>
              <a:rPr lang="en-US" sz="2800" dirty="0">
                <a:solidFill>
                  <a:srgbClr val="0070C0"/>
                </a:solidFill>
              </a:rPr>
              <a:t>underline</a:t>
            </a:r>
            <a:r>
              <a:rPr lang="en-US" sz="2800" dirty="0">
                <a:solidFill>
                  <a:srgbClr val="000000"/>
                </a:solidFill>
              </a:rPr>
              <a:t> characters.</a:t>
            </a:r>
            <a:endParaRPr lang="en-MY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1B607F-19A6-4C02-9B00-7DFE47F47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65714"/>
              </p:ext>
            </p:extLst>
          </p:nvPr>
        </p:nvGraphicFramePr>
        <p:xfrm>
          <a:off x="345023" y="3509425"/>
          <a:ext cx="8471890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60">
                  <a:extLst>
                    <a:ext uri="{9D8B030D-6E8A-4147-A177-3AD203B41FA5}">
                      <a16:colId xmlns:a16="http://schemas.microsoft.com/office/drawing/2014/main" val="904279537"/>
                    </a:ext>
                  </a:extLst>
                </a:gridCol>
                <a:gridCol w="6413030">
                  <a:extLst>
                    <a:ext uri="{9D8B030D-6E8A-4147-A177-3AD203B41FA5}">
                      <a16:colId xmlns:a16="http://schemas.microsoft.com/office/drawing/2014/main" val="2350663918"/>
                    </a:ext>
                  </a:extLst>
                </a:gridCol>
              </a:tblGrid>
              <a:tr h="446461">
                <a:tc>
                  <a:txBody>
                    <a:bodyPr/>
                    <a:lstStyle/>
                    <a:p>
                      <a:pPr algn="ctr" fontAlgn="t"/>
                      <a:r>
                        <a:rPr lang="en-MY" sz="2200" dirty="0">
                          <a:effectLst/>
                        </a:rPr>
                        <a:t>Variable Name</a:t>
                      </a:r>
                      <a:endParaRPr lang="en-MY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200" kern="1200" dirty="0">
                          <a:effectLst/>
                        </a:rPr>
                        <a:t>Validity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17955"/>
                  </a:ext>
                </a:extLst>
              </a:tr>
              <a:tr h="3879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4470"/>
                  </a:ext>
                </a:extLst>
              </a:tr>
              <a:tr h="3879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87941"/>
                  </a:ext>
                </a:extLst>
              </a:tr>
              <a:tr h="3879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x%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Invalid - Has the character '%'. Only dot(.) and underscore allowed.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82852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Invalid - </a:t>
                      </a:r>
                      <a:r>
                        <a:rPr lang="en-MY" sz="2200" dirty="0">
                          <a:solidFill>
                            <a:schemeClr val="tx1"/>
                          </a:solidFill>
                        </a:rPr>
                        <a:t>Starts with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8775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x_1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MY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1356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01340DD-4C39-4C41-8A42-746B37558C42}"/>
              </a:ext>
            </a:extLst>
          </p:cNvPr>
          <p:cNvSpPr/>
          <p:nvPr/>
        </p:nvSpPr>
        <p:spPr>
          <a:xfrm>
            <a:off x="127591" y="2341164"/>
            <a:ext cx="8775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variable name starts with </a:t>
            </a:r>
            <a:r>
              <a:rPr lang="en-US" sz="2800" dirty="0">
                <a:solidFill>
                  <a:srgbClr val="0070C0"/>
                </a:solidFill>
              </a:rPr>
              <a:t>a letter </a:t>
            </a:r>
            <a:r>
              <a:rPr lang="en-US" sz="2800" dirty="0">
                <a:solidFill>
                  <a:srgbClr val="000000"/>
                </a:solidFill>
              </a:rPr>
              <a:t>or </a:t>
            </a:r>
            <a:r>
              <a:rPr lang="en-US" sz="2800" dirty="0">
                <a:solidFill>
                  <a:srgbClr val="0070C0"/>
                </a:solidFill>
              </a:rPr>
              <a:t>the dot not followed by a number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6118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417638"/>
            <a:ext cx="8803759" cy="100658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u="sng" dirty="0">
                <a:latin typeface="+mj-lt"/>
              </a:rPr>
              <a:t>Variable assignment in R:</a:t>
            </a:r>
          </a:p>
          <a:p>
            <a:pPr lvl="1" algn="just"/>
            <a:r>
              <a:rPr lang="en-US" sz="2400" dirty="0">
                <a:latin typeface="+mj-lt"/>
              </a:rPr>
              <a:t>There are number of ways to assign a value to a variable.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024EF-33C5-4D25-A859-5F5CEE125F20}"/>
              </a:ext>
            </a:extLst>
          </p:cNvPr>
          <p:cNvSpPr/>
          <p:nvPr/>
        </p:nvSpPr>
        <p:spPr>
          <a:xfrm>
            <a:off x="313661" y="3038618"/>
            <a:ext cx="2121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D6ADA-39F3-40D4-B545-2F5523431D23}"/>
              </a:ext>
            </a:extLst>
          </p:cNvPr>
          <p:cNvSpPr/>
          <p:nvPr/>
        </p:nvSpPr>
        <p:spPr>
          <a:xfrm>
            <a:off x="5305653" y="3048782"/>
            <a:ext cx="3530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(“j” , 4)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202BD-CECB-4A98-9176-D7462470B9CE}"/>
              </a:ext>
            </a:extLst>
          </p:cNvPr>
          <p:cNvSpPr/>
          <p:nvPr/>
        </p:nvSpPr>
        <p:spPr>
          <a:xfrm>
            <a:off x="2727197" y="3048782"/>
            <a:ext cx="21052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F9CC4F-65C6-4B21-A7B5-30C1A8BF109F}"/>
              </a:ext>
            </a:extLst>
          </p:cNvPr>
          <p:cNvCxnSpPr>
            <a:cxnSpLocks/>
          </p:cNvCxnSpPr>
          <p:nvPr/>
        </p:nvCxnSpPr>
        <p:spPr bwMode="auto">
          <a:xfrm>
            <a:off x="2105103" y="3038618"/>
            <a:ext cx="0" cy="138499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9224B-C48D-4DAF-90FB-A855D203DFF5}"/>
              </a:ext>
            </a:extLst>
          </p:cNvPr>
          <p:cNvCxnSpPr>
            <a:cxnSpLocks/>
          </p:cNvCxnSpPr>
          <p:nvPr/>
        </p:nvCxnSpPr>
        <p:spPr bwMode="auto">
          <a:xfrm>
            <a:off x="4846440" y="3048782"/>
            <a:ext cx="0" cy="138499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D3201-CA6D-42E8-913B-5F62EB586BE0}"/>
              </a:ext>
            </a:extLst>
          </p:cNvPr>
          <p:cNvSpPr/>
          <p:nvPr/>
        </p:nvSpPr>
        <p:spPr>
          <a:xfrm>
            <a:off x="0" y="2546202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F3257-7060-4FDF-BDA9-A5A15A2F3AAE}"/>
              </a:ext>
            </a:extLst>
          </p:cNvPr>
          <p:cNvSpPr/>
          <p:nvPr/>
        </p:nvSpPr>
        <p:spPr>
          <a:xfrm>
            <a:off x="2193557" y="2546202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60D97-378A-4673-A6C3-834A80B00A18}"/>
              </a:ext>
            </a:extLst>
          </p:cNvPr>
          <p:cNvSpPr/>
          <p:nvPr/>
        </p:nvSpPr>
        <p:spPr>
          <a:xfrm>
            <a:off x="4853750" y="2546202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41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81" y="1363958"/>
            <a:ext cx="8514944" cy="531277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Removing Variables:</a:t>
            </a:r>
          </a:p>
          <a:p>
            <a:pPr marL="0" indent="0">
              <a:buNone/>
            </a:pPr>
            <a:r>
              <a:rPr lang="en-US" sz="2800" dirty="0"/>
              <a:t>This is easily done by using </a:t>
            </a:r>
            <a:r>
              <a:rPr lang="en-US" sz="2800" dirty="0">
                <a:solidFill>
                  <a:srgbClr val="0070C0"/>
                </a:solidFill>
              </a:rPr>
              <a:t>remove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70C0"/>
                </a:solidFill>
              </a:rPr>
              <a:t>rm </a:t>
            </a:r>
            <a:r>
              <a:rPr lang="en-US" sz="2800" dirty="0"/>
              <a:t>functions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j=4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rm(j)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FF0000"/>
                </a:solidFill>
              </a:rPr>
              <a:t>Error: object ‘j’ not found</a:t>
            </a:r>
          </a:p>
        </p:txBody>
      </p:sp>
    </p:spTree>
    <p:extLst>
      <p:ext uri="{BB962C8B-B14F-4D97-AF65-F5344CB8AC3E}">
        <p14:creationId xmlns:p14="http://schemas.microsoft.com/office/powerpoint/2010/main" val="237259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43779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Data Types in 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05302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" y="1697038"/>
            <a:ext cx="8878187" cy="4525962"/>
          </a:xfrm>
        </p:spPr>
        <p:txBody>
          <a:bodyPr/>
          <a:lstStyle/>
          <a:p>
            <a:pPr algn="just"/>
            <a:r>
              <a:rPr lang="en-US" sz="2800" dirty="0"/>
              <a:t>There are numerous data types in R to allow to store various kinds of data.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four main types of data used are </a:t>
            </a:r>
            <a:r>
              <a:rPr lang="en-US" sz="2800" b="1" dirty="0"/>
              <a:t>numeric</a:t>
            </a:r>
            <a:r>
              <a:rPr lang="en-US" sz="2800" dirty="0"/>
              <a:t>, </a:t>
            </a:r>
            <a:r>
              <a:rPr lang="en-US" sz="2800" b="1" dirty="0"/>
              <a:t>character</a:t>
            </a:r>
            <a:r>
              <a:rPr lang="en-US" sz="2800" dirty="0"/>
              <a:t>, </a:t>
            </a:r>
            <a:r>
              <a:rPr lang="en-US" sz="2800" b="1" dirty="0"/>
              <a:t>date</a:t>
            </a:r>
            <a:r>
              <a:rPr lang="en-US" sz="2800" dirty="0"/>
              <a:t> and </a:t>
            </a:r>
            <a:r>
              <a:rPr lang="en-US" sz="2800" b="1" dirty="0"/>
              <a:t>logical.</a:t>
            </a:r>
          </a:p>
        </p:txBody>
      </p:sp>
    </p:spTree>
    <p:extLst>
      <p:ext uri="{BB962C8B-B14F-4D97-AF65-F5344CB8AC3E}">
        <p14:creationId xmlns:p14="http://schemas.microsoft.com/office/powerpoint/2010/main" val="2275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194372" y="354804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Topic &amp; Structure of the lesson</a:t>
            </a:r>
            <a:endParaRPr lang="en-US" sz="3200" dirty="0"/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680484" y="1781174"/>
            <a:ext cx="7506586" cy="323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800" dirty="0"/>
              <a:t>Overview of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Basic Math Commands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Operator precedence in R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Variables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Data types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Vectors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26713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4" y="1296988"/>
            <a:ext cx="8892289" cy="583741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(1) Numeric data</a:t>
            </a:r>
          </a:p>
          <a:p>
            <a:pPr marL="0" indent="0" algn="just">
              <a:buNone/>
            </a:pPr>
            <a:r>
              <a:rPr lang="en-US" sz="2400" dirty="0"/>
              <a:t>It handles integers and decimals, both positive, </a:t>
            </a:r>
            <a:br>
              <a:rPr lang="en-US" sz="2400" dirty="0"/>
            </a:br>
            <a:r>
              <a:rPr lang="en-US" sz="2400" dirty="0"/>
              <a:t>negative, and zero. For example: 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x=5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y&lt;-3.5</a:t>
            </a:r>
          </a:p>
          <a:p>
            <a:pPr marL="40005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(2) Character data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It handles character data.</a:t>
            </a:r>
          </a:p>
          <a:p>
            <a:pPr marL="40005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“John”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7C971B-0A88-4696-8A1F-312F0DF8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76620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4" y="1052429"/>
            <a:ext cx="8892289" cy="543343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(3) Logical data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Logical data is a way of representing data that can be either TRUE or FALSE. Numerically, TRUE is same as 1 and FALSE as 0.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2==3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2 &lt;3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*5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FALSE*5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7C971B-0A88-4696-8A1F-312F0DF8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61475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4" y="1296988"/>
            <a:ext cx="8892289" cy="497622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(4) Date data</a:t>
            </a:r>
          </a:p>
          <a:p>
            <a:pPr algn="just"/>
            <a:r>
              <a:rPr lang="en-US" sz="2400" dirty="0" err="1">
                <a:solidFill>
                  <a:srgbClr val="0070C0"/>
                </a:solidFill>
              </a:rPr>
              <a:t>as.Date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stores just a date while </a:t>
            </a:r>
            <a:r>
              <a:rPr lang="en-US" sz="2400" dirty="0" err="1">
                <a:solidFill>
                  <a:srgbClr val="0070C0"/>
                </a:solidFill>
              </a:rPr>
              <a:t>as.POSIXct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 stores date and time.</a:t>
            </a:r>
          </a:p>
          <a:p>
            <a:pPr algn="just"/>
            <a:r>
              <a:rPr lang="en-US" sz="2400" dirty="0"/>
              <a:t>Portable Operating System Interface (POSIX).</a:t>
            </a:r>
          </a:p>
          <a:p>
            <a:pPr algn="just"/>
            <a:r>
              <a:rPr lang="en-US" sz="2400" dirty="0"/>
              <a:t>The basic POSIX measure of time is the number of seconds since the beginning of 1970, in the UTC </a:t>
            </a:r>
            <a:r>
              <a:rPr lang="en-US" sz="2400" dirty="0" err="1"/>
              <a:t>timezone</a:t>
            </a:r>
            <a:r>
              <a:rPr lang="en-US" sz="2400" dirty="0"/>
              <a:t> (GMT as described by the French).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date1 &lt;-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("2019-11-15")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"2019-11-15"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date2 &lt;-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("2019-11-15 17:42")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"2019-11-15 17:42:00 +08"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7C971B-0A88-4696-8A1F-312F0DF8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30077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8" y="1367232"/>
            <a:ext cx="8956084" cy="45259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type of data can be checked with </a:t>
            </a:r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function.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x=5.4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“numeric”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"character“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 &lt;- TRUE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“logical”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      </a:t>
            </a:r>
          </a:p>
          <a:p>
            <a:pPr marL="0" indent="0" algn="just">
              <a:buNone/>
            </a:pPr>
            <a:r>
              <a:rPr lang="en-US" sz="2800" dirty="0"/>
              <a:t>       </a:t>
            </a:r>
          </a:p>
          <a:p>
            <a:pPr algn="just"/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3348BA-EE32-4459-963B-BF82208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77143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8" y="1367232"/>
            <a:ext cx="8956084" cy="1143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You can also check a specific data type using the following functions: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      </a:t>
            </a:r>
          </a:p>
          <a:p>
            <a:pPr marL="0" indent="0" algn="just">
              <a:buNone/>
            </a:pPr>
            <a:r>
              <a:rPr lang="en-US" sz="2800" dirty="0"/>
              <a:t>       </a:t>
            </a:r>
          </a:p>
          <a:p>
            <a:pPr algn="just"/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3348BA-EE32-4459-963B-BF82208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Data Types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7A822D6-22EB-4881-A0CD-A2409032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5838"/>
              </p:ext>
            </p:extLst>
          </p:nvPr>
        </p:nvGraphicFramePr>
        <p:xfrm>
          <a:off x="93959" y="2157162"/>
          <a:ext cx="8956084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81">
                  <a:extLst>
                    <a:ext uri="{9D8B030D-6E8A-4147-A177-3AD203B41FA5}">
                      <a16:colId xmlns:a16="http://schemas.microsoft.com/office/drawing/2014/main" val="3220028614"/>
                    </a:ext>
                  </a:extLst>
                </a:gridCol>
                <a:gridCol w="5486225">
                  <a:extLst>
                    <a:ext uri="{9D8B030D-6E8A-4147-A177-3AD203B41FA5}">
                      <a16:colId xmlns:a16="http://schemas.microsoft.com/office/drawing/2014/main" val="2930304633"/>
                    </a:ext>
                  </a:extLst>
                </a:gridCol>
                <a:gridCol w="1931678">
                  <a:extLst>
                    <a:ext uri="{9D8B030D-6E8A-4147-A177-3AD203B41FA5}">
                      <a16:colId xmlns:a16="http://schemas.microsoft.com/office/drawing/2014/main" val="262023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MY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MY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MY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is.numeric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(x)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whether a variable is numeric or not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is.numeric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TRUE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1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is.integer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whether a variable is integer or not (i.e., no decimals) 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5L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is.integer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[1]TRUE</a:t>
                      </a:r>
                    </a:p>
                    <a:p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is.character</a:t>
                      </a:r>
                      <a:r>
                        <a:rPr lang="en-MY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whether a variable is character or not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str=“Hello”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</a:t>
                      </a:r>
                      <a:r>
                        <a:rPr lang="en-MY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(str)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TRUE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0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is.logical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whether a variable is logical or not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k=5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is.logical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(k)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FALSE</a:t>
                      </a:r>
                      <a:endParaRPr lang="en-MY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1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3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447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Vectors in 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32998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54" y="1296988"/>
            <a:ext cx="8805492" cy="5168058"/>
          </a:xfrm>
        </p:spPr>
        <p:txBody>
          <a:bodyPr/>
          <a:lstStyle/>
          <a:p>
            <a:r>
              <a:rPr lang="en-US" sz="2400" dirty="0"/>
              <a:t>A vector is a collection of elements of same type</a:t>
            </a:r>
          </a:p>
          <a:p>
            <a:pPr marL="0" indent="0">
              <a:buNone/>
            </a:pPr>
            <a:r>
              <a:rPr lang="en-US" sz="2400" dirty="0"/>
              <a:t>e.g.: c(1,4,3,6,3) -----&gt; vector consist of numbers</a:t>
            </a:r>
          </a:p>
          <a:p>
            <a:pPr marL="0" indent="0">
              <a:buNone/>
            </a:pPr>
            <a:r>
              <a:rPr lang="en-US" sz="2400" dirty="0"/>
              <a:t>        c(“R”, “C”, “C++”)---</a:t>
            </a:r>
            <a:r>
              <a:rPr lang="en-US" sz="2400" dirty="0">
                <a:sym typeface="Wingdings" panose="05000000000000000000" pitchFamily="2" charset="2"/>
              </a:rPr>
              <a:t> vector consist of character</a:t>
            </a:r>
            <a:endParaRPr lang="en-US" sz="2400" dirty="0"/>
          </a:p>
          <a:p>
            <a:r>
              <a:rPr lang="en-US" sz="2400" dirty="0"/>
              <a:t>A vector cannot be of mixed type.</a:t>
            </a:r>
          </a:p>
          <a:p>
            <a:pPr algn="just"/>
            <a:r>
              <a:rPr lang="en-US" sz="2400" dirty="0"/>
              <a:t>Create a vector with </a:t>
            </a:r>
            <a:r>
              <a:rPr lang="en-US" sz="2400" dirty="0">
                <a:solidFill>
                  <a:srgbClr val="FF0000"/>
                </a:solidFill>
              </a:rPr>
              <a:t>c </a:t>
            </a:r>
            <a:r>
              <a:rPr lang="en-US" sz="2400" dirty="0"/>
              <a:t>function. The “c” stands for combine elements into a vector.</a:t>
            </a:r>
          </a:p>
          <a:p>
            <a:pPr marL="0" indent="0">
              <a:buNone/>
            </a:pPr>
            <a:r>
              <a:rPr lang="en-US" sz="2400" dirty="0"/>
              <a:t>  e.g.: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x &lt;- 1:10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y &lt;- -5 :4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[1] -4 -2 0 2 4 6 8 10 12 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046ED2-AAEC-48F1-A3F2-1E998571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53988"/>
            <a:ext cx="7042150" cy="1143000"/>
          </a:xfrm>
        </p:spPr>
        <p:txBody>
          <a:bodyPr/>
          <a:lstStyle/>
          <a:p>
            <a:r>
              <a:rPr lang="en-US" b="1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172863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3" y="1730250"/>
            <a:ext cx="8867553" cy="391563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-It is possible to give names to a vector either during creation or later.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data=c(Arabic=c("1","2","3"),Latin=c("I","II","III"))</a:t>
            </a:r>
          </a:p>
          <a:p>
            <a:pPr marL="0" indent="0">
              <a:buNone/>
            </a:pP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Arabic1 Arabic2 Arabic3  Latin1  Latin2  Latin3 </a:t>
            </a:r>
          </a:p>
          <a:p>
            <a:pPr marL="0" indent="0">
              <a:buNone/>
            </a:pPr>
            <a:r>
              <a:rPr lang="en-US" sz="2200" dirty="0"/>
              <a:t>    "1"     "2"         "3"         "I"         "II"      "III"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0F5780-FCA0-495B-9F2E-15F3EB5E794A}"/>
              </a:ext>
            </a:extLst>
          </p:cNvPr>
          <p:cNvSpPr txBox="1">
            <a:spLocks/>
          </p:cNvSpPr>
          <p:nvPr/>
        </p:nvSpPr>
        <p:spPr bwMode="auto">
          <a:xfrm>
            <a:off x="654050" y="15398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64079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6203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Built-in Functions in 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31270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8" y="1084508"/>
            <a:ext cx="8803758" cy="5619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can use some default functions as follows: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marks&lt;- c(80,90,76,34,92,88,67,89,76,100)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 80  90  76  34  92  88  67  89  76 100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min(marks)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34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max(marks)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100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mean(marks)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79.2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median(marks)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84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&gt;length(marks)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salary&lt;-5789.7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round(salary)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[1]5790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D00C4-81D0-4229-B058-C293B0D6C75B}"/>
              </a:ext>
            </a:extLst>
          </p:cNvPr>
          <p:cNvSpPr txBox="1">
            <a:spLocks/>
          </p:cNvSpPr>
          <p:nvPr/>
        </p:nvSpPr>
        <p:spPr bwMode="auto">
          <a:xfrm>
            <a:off x="654050" y="15398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10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2254250" y="485591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Learning Outcomes</a:t>
            </a:r>
            <a:endParaRPr lang="en-US" sz="3200" dirty="0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244547" y="1619250"/>
            <a:ext cx="8686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lvl="1"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Understand the basic commands in R programming.</a:t>
            </a:r>
          </a:p>
          <a:p>
            <a:pPr lvl="1"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Understand its usage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083853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2791"/>
            <a:ext cx="8451149" cy="56302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number1&lt;-25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sqrt(number1)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message&lt;-”Wel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come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 PFDA”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(message,4,7)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“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strsplit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(message, " ")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”Welcome” “to” “PFDA”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paste(message, “</a:t>
            </a:r>
            <a:r>
              <a:rPr lang="en-US" sz="2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”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 to PFDA </a:t>
            </a:r>
            <a:r>
              <a:rPr lang="en-US" sz="2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x=“welcome”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A66CC7-F9D1-4996-9DBD-C0C87A4E00D3}"/>
              </a:ext>
            </a:extLst>
          </p:cNvPr>
          <p:cNvSpPr txBox="1">
            <a:spLocks/>
          </p:cNvSpPr>
          <p:nvPr/>
        </p:nvSpPr>
        <p:spPr bwMode="auto">
          <a:xfrm>
            <a:off x="654050" y="15398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996414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863600" y="357940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53805" y="1676438"/>
            <a:ext cx="53911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Basic Math commands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Operator precedence in R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Variables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Data type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Vectors 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Calling Built-in functions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DDAEDD3-77DD-42DB-A0FB-98ECC384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" y="5067762"/>
            <a:ext cx="8732877" cy="14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400" b="1" u="sng" dirty="0"/>
              <a:t>Learning Outcomes</a:t>
            </a:r>
            <a:endParaRPr lang="en-US" sz="2400" u="sng" dirty="0"/>
          </a:p>
          <a:p>
            <a:pPr lvl="1" algn="just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Understand the basic commands in R programming.</a:t>
            </a:r>
          </a:p>
          <a:p>
            <a:pPr lvl="1" algn="just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Understand its usage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028980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5707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/>
              <a:t>Quick Review Questions</a:t>
            </a:r>
            <a:endParaRPr lang="en-US" sz="3600" dirty="0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76123" y="1843088"/>
            <a:ext cx="844889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are the basic Math commands available in R?</a:t>
            </a:r>
          </a:p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the meaning of a Variable?</a:t>
            </a:r>
          </a:p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are the main data types in R?</a:t>
            </a:r>
          </a:p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a vector in R?</a:t>
            </a:r>
          </a:p>
        </p:txBody>
      </p:sp>
    </p:spTree>
    <p:extLst>
      <p:ext uri="{BB962C8B-B14F-4D97-AF65-F5344CB8AC3E}">
        <p14:creationId xmlns:p14="http://schemas.microsoft.com/office/powerpoint/2010/main" val="13145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Question and Answer Session</a:t>
            </a:r>
            <a:endParaRPr lang="en-US" sz="3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1B76C-5EC2-4218-9B56-B8A323BE008C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306597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90863" y="602549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Next Session</a:t>
            </a:r>
            <a:endParaRPr lang="en-US" sz="3200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31913" y="2114550"/>
            <a:ext cx="6592887" cy="322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Data Structures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Vector- Factor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Matrices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Arrays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Data frames</a:t>
            </a:r>
          </a:p>
          <a:p>
            <a:pPr marL="85725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30933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703263" y="443061"/>
            <a:ext cx="6992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Key Terms you must be able to use</a:t>
            </a:r>
            <a:endParaRPr lang="en-US" sz="3200" dirty="0"/>
          </a:p>
        </p:txBody>
      </p: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255181" y="1652588"/>
            <a:ext cx="864427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800" dirty="0"/>
              <a:t>If you have mastered this topic, </a:t>
            </a:r>
            <a:r>
              <a:rPr lang="en-US" sz="2800" dirty="0">
                <a:solidFill>
                  <a:srgbClr val="0070C0"/>
                </a:solidFill>
              </a:rPr>
              <a:t>you should be able to use the following terms correctly in your assignments and exams:</a:t>
            </a:r>
            <a:endParaRPr lang="en-US" sz="2800" dirty="0"/>
          </a:p>
          <a:p>
            <a:pPr lvl="1" algn="just" eaLnBrk="1" hangingPunct="1">
              <a:buFontTx/>
              <a:buChar char="•"/>
            </a:pPr>
            <a:r>
              <a:rPr lang="en-US" sz="2800" dirty="0"/>
              <a:t>Operator Precedence in R</a:t>
            </a:r>
          </a:p>
          <a:p>
            <a:pPr lvl="1" algn="just" eaLnBrk="1" hangingPunct="1">
              <a:buFontTx/>
              <a:buChar char="•"/>
            </a:pPr>
            <a:r>
              <a:rPr lang="en-US" sz="2800" dirty="0"/>
              <a:t>Variables</a:t>
            </a:r>
          </a:p>
          <a:p>
            <a:pPr lvl="1" algn="just" eaLnBrk="1" hangingPunct="1">
              <a:buFontTx/>
              <a:buChar char="•"/>
            </a:pPr>
            <a:r>
              <a:rPr lang="en-US" sz="2800" dirty="0"/>
              <a:t>Data types</a:t>
            </a:r>
          </a:p>
          <a:p>
            <a:pPr lvl="1" algn="just" eaLnBrk="1" hangingPunct="1">
              <a:buFontTx/>
              <a:buChar char="•"/>
            </a:pPr>
            <a:r>
              <a:rPr lang="en-US" sz="2800" dirty="0"/>
              <a:t>Vectors</a:t>
            </a:r>
          </a:p>
          <a:p>
            <a:pPr lvl="1" algn="just" eaLnBrk="1" hangingPunct="1">
              <a:buFontTx/>
              <a:buChar char="•"/>
            </a:pPr>
            <a:r>
              <a:rPr lang="en-US" sz="2800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6474133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63946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Basic Math Commands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58" y="1697038"/>
            <a:ext cx="8856921" cy="2056255"/>
          </a:xfrm>
        </p:spPr>
        <p:txBody>
          <a:bodyPr/>
          <a:lstStyle/>
          <a:p>
            <a:pPr algn="just"/>
            <a:r>
              <a:rPr lang="en-US" sz="2800" dirty="0"/>
              <a:t>R is a powerful tool for all manner of calculations, data manipulation and scientific calculations.</a:t>
            </a:r>
          </a:p>
          <a:p>
            <a:pPr algn="just"/>
            <a:r>
              <a:rPr lang="en-US" sz="2800" dirty="0"/>
              <a:t>In the console there is a right angle bracket (&gt;) where code should be entered.</a:t>
            </a:r>
          </a:p>
        </p:txBody>
      </p:sp>
    </p:spTree>
    <p:extLst>
      <p:ext uri="{BB962C8B-B14F-4D97-AF65-F5344CB8AC3E}">
        <p14:creationId xmlns:p14="http://schemas.microsoft.com/office/powerpoint/2010/main" val="15481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489936"/>
            <a:ext cx="7042150" cy="626114"/>
          </a:xfrm>
        </p:spPr>
        <p:txBody>
          <a:bodyPr/>
          <a:lstStyle/>
          <a:p>
            <a:r>
              <a:rPr lang="en-US" b="1" dirty="0"/>
              <a:t>Basic Math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61" y="1524990"/>
            <a:ext cx="2757155" cy="4843913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Addition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</a:p>
          <a:p>
            <a:pPr marL="0" indent="0">
              <a:buNone/>
            </a:pPr>
            <a:r>
              <a:rPr lang="en-US" sz="2000" dirty="0"/>
              <a:t>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1+2+3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Subtraction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1-1</a:t>
            </a:r>
          </a:p>
          <a:p>
            <a:pPr marL="0" indent="0">
              <a:buNone/>
            </a:pPr>
            <a:r>
              <a:rPr lang="en-US" sz="2000" dirty="0"/>
              <a:t>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8-2-3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Multiplication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3* 7*2</a:t>
            </a:r>
          </a:p>
          <a:p>
            <a:pPr marL="0" indent="0">
              <a:buNone/>
            </a:pPr>
            <a:r>
              <a:rPr lang="en-US" sz="2000" dirty="0"/>
              <a:t>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ADCEF5-31AA-4FD1-A750-6E3DE51E5E6D}"/>
              </a:ext>
            </a:extLst>
          </p:cNvPr>
          <p:cNvSpPr txBox="1">
            <a:spLocks/>
          </p:cNvSpPr>
          <p:nvPr/>
        </p:nvSpPr>
        <p:spPr bwMode="auto">
          <a:xfrm>
            <a:off x="4486811" y="1890258"/>
            <a:ext cx="2895600" cy="374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Division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/ 3</a:t>
            </a:r>
          </a:p>
          <a:p>
            <a:pPr marL="0" indent="0">
              <a:buNone/>
            </a:pPr>
            <a:r>
              <a:rPr lang="en-US" sz="2000" dirty="0"/>
              <a:t> 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1.333</a:t>
            </a:r>
          </a:p>
          <a:p>
            <a:r>
              <a:rPr lang="en-US" sz="2000" kern="0" dirty="0">
                <a:solidFill>
                  <a:srgbClr val="0070C0"/>
                </a:solidFill>
              </a:rPr>
              <a:t>Reminder</a:t>
            </a:r>
          </a:p>
          <a:p>
            <a:pPr marL="0" indent="0">
              <a:buFontTx/>
              <a:buNone/>
            </a:pPr>
            <a:r>
              <a:rPr lang="en-US" sz="2000" kern="0" dirty="0"/>
              <a:t>    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9%%4</a:t>
            </a:r>
          </a:p>
          <a:p>
            <a:pPr marL="0" indent="0">
              <a:buFontTx/>
              <a:buNone/>
            </a:pPr>
            <a:r>
              <a:rPr lang="en-US" sz="2000" kern="0" dirty="0"/>
              <a:t>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kern="0" dirty="0">
                <a:solidFill>
                  <a:srgbClr val="0070C0"/>
                </a:solidFill>
              </a:rPr>
              <a:t>Operation</a:t>
            </a:r>
          </a:p>
          <a:p>
            <a:pPr marL="0" indent="0">
              <a:buFontTx/>
              <a:buNone/>
            </a:pPr>
            <a:r>
              <a:rPr lang="en-US" sz="2000" kern="0" dirty="0"/>
              <a:t>       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(4*6) +5</a:t>
            </a:r>
          </a:p>
          <a:p>
            <a:pPr marL="0" indent="0">
              <a:buFontTx/>
              <a:buNone/>
            </a:pPr>
            <a:r>
              <a:rPr lang="en-US" sz="2000" kern="0" dirty="0"/>
              <a:t>       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marL="0" indent="0">
              <a:buFontTx/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888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7119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Operator Precedence in R</a:t>
            </a:r>
          </a:p>
        </p:txBody>
      </p:sp>
    </p:spTree>
    <p:extLst>
      <p:ext uri="{BB962C8B-B14F-4D97-AF65-F5344CB8AC3E}">
        <p14:creationId xmlns:p14="http://schemas.microsoft.com/office/powerpoint/2010/main" val="274803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DD16C82-9E48-45C6-8C0C-15C7E5AB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26114"/>
          </a:xfrm>
        </p:spPr>
        <p:txBody>
          <a:bodyPr/>
          <a:lstStyle/>
          <a:p>
            <a:r>
              <a:rPr lang="en-US" b="1" dirty="0"/>
              <a:t>Operator Precedence in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DB6A6-406F-4106-8CC9-9E573CE99A09}"/>
              </a:ext>
            </a:extLst>
          </p:cNvPr>
          <p:cNvSpPr/>
          <p:nvPr/>
        </p:nvSpPr>
        <p:spPr>
          <a:xfrm>
            <a:off x="287078" y="1577808"/>
            <a:ext cx="86230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52830"/>
                </a:solidFill>
                <a:latin typeface="+mj-lt"/>
              </a:rPr>
              <a:t>When the single expression contains multiple operators, we need to know the precedence of these operators. Precedence means the order of execution, i.e., which operator gets the higher priority.</a:t>
            </a:r>
          </a:p>
        </p:txBody>
      </p:sp>
    </p:spTree>
    <p:extLst>
      <p:ext uri="{BB962C8B-B14F-4D97-AF65-F5344CB8AC3E}">
        <p14:creationId xmlns:p14="http://schemas.microsoft.com/office/powerpoint/2010/main" val="397582314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3047</TotalTime>
  <Pages>11</Pages>
  <Words>1569</Words>
  <Application>Microsoft Office PowerPoint</Application>
  <PresentationFormat>On-screen Show (4:3)</PresentationFormat>
  <Paragraphs>349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UCTI-Template-foundation-level</vt:lpstr>
      <vt:lpstr>Basics of R</vt:lpstr>
      <vt:lpstr>PowerPoint Presentation</vt:lpstr>
      <vt:lpstr>PowerPoint Presentation</vt:lpstr>
      <vt:lpstr>PowerPoint Presentation</vt:lpstr>
      <vt:lpstr>PowerPoint Presentation</vt:lpstr>
      <vt:lpstr>Basics of R</vt:lpstr>
      <vt:lpstr>Basic Math Commands</vt:lpstr>
      <vt:lpstr>PowerPoint Presentation</vt:lpstr>
      <vt:lpstr>Operator Precedence in R</vt:lpstr>
      <vt:lpstr>Operator Precedence in R</vt:lpstr>
      <vt:lpstr>Operator Precedence in R</vt:lpstr>
      <vt:lpstr>Operator Precedence in R</vt:lpstr>
      <vt:lpstr>PowerPoint Presentation</vt:lpstr>
      <vt:lpstr>Variables</vt:lpstr>
      <vt:lpstr>Variables</vt:lpstr>
      <vt:lpstr>Variables</vt:lpstr>
      <vt:lpstr>Variables</vt:lpstr>
      <vt:lpstr>PowerPoint Presentation</vt:lpstr>
      <vt:lpstr>Data Types</vt:lpstr>
      <vt:lpstr>Data Types</vt:lpstr>
      <vt:lpstr>Data Types</vt:lpstr>
      <vt:lpstr>Data Types</vt:lpstr>
      <vt:lpstr>Data Types</vt:lpstr>
      <vt:lpstr>Data Types</vt:lpstr>
      <vt:lpstr>PowerPoint Presentation</vt:lpstr>
      <vt:lpstr>Vectors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326</cp:revision>
  <cp:lastPrinted>1995-11-02T09:23:42Z</cp:lastPrinted>
  <dcterms:created xsi:type="dcterms:W3CDTF">2017-10-11T09:20:11Z</dcterms:created>
  <dcterms:modified xsi:type="dcterms:W3CDTF">2020-06-28T15:34:07Z</dcterms:modified>
</cp:coreProperties>
</file>