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75" r:id="rId2"/>
    <p:sldId id="276" r:id="rId3"/>
    <p:sldId id="277" r:id="rId4"/>
    <p:sldId id="327" r:id="rId5"/>
    <p:sldId id="352" r:id="rId6"/>
    <p:sldId id="350" r:id="rId7"/>
    <p:sldId id="351" r:id="rId8"/>
    <p:sldId id="353" r:id="rId9"/>
    <p:sldId id="335" r:id="rId10"/>
    <p:sldId id="341" r:id="rId11"/>
    <p:sldId id="342" r:id="rId12"/>
    <p:sldId id="336" r:id="rId13"/>
    <p:sldId id="337" r:id="rId14"/>
    <p:sldId id="343" r:id="rId15"/>
    <p:sldId id="354" r:id="rId16"/>
    <p:sldId id="338" r:id="rId17"/>
    <p:sldId id="339" r:id="rId18"/>
    <p:sldId id="340" r:id="rId19"/>
    <p:sldId id="345" r:id="rId20"/>
    <p:sldId id="355" r:id="rId21"/>
    <p:sldId id="330" r:id="rId22"/>
    <p:sldId id="331" r:id="rId23"/>
    <p:sldId id="332" r:id="rId24"/>
    <p:sldId id="346" r:id="rId25"/>
    <p:sldId id="356" r:id="rId26"/>
    <p:sldId id="333" r:id="rId27"/>
    <p:sldId id="334" r:id="rId28"/>
    <p:sldId id="347" r:id="rId29"/>
    <p:sldId id="357" r:id="rId30"/>
    <p:sldId id="349" r:id="rId31"/>
    <p:sldId id="358" r:id="rId32"/>
    <p:sldId id="328" r:id="rId33"/>
    <p:sldId id="325" r:id="rId34"/>
    <p:sldId id="326" r:id="rId35"/>
    <p:sldId id="329" r:id="rId3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A2FFA3"/>
    <a:srgbClr val="A2C1FE"/>
    <a:srgbClr val="FFFF99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3" autoAdjust="0"/>
    <p:restoredTop sz="94702" autoAdjust="0"/>
  </p:normalViewPr>
  <p:slideViewPr>
    <p:cSldViewPr snapToGrid="0">
      <p:cViewPr>
        <p:scale>
          <a:sx n="89" d="100"/>
          <a:sy n="89" d="100"/>
        </p:scale>
        <p:origin x="122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79395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CT127-3-2-Programming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Data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Structures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36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accent4"/>
                </a:solidFill>
              </a:rPr>
              <a:t>Data Structures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Matrices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014BB-2B96-4691-8600-DBEECD8BB35C}"/>
              </a:ext>
            </a:extLst>
          </p:cNvPr>
          <p:cNvSpPr/>
          <p:nvPr/>
        </p:nvSpPr>
        <p:spPr>
          <a:xfrm>
            <a:off x="1026630" y="1918713"/>
            <a:ext cx="10573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9C73B2-5E5F-4EFA-84B2-F607C8E42F20}"/>
              </a:ext>
            </a:extLst>
          </p:cNvPr>
          <p:cNvGrpSpPr/>
          <p:nvPr/>
        </p:nvGrpSpPr>
        <p:grpSpPr>
          <a:xfrm>
            <a:off x="5674773" y="1628199"/>
            <a:ext cx="2701519" cy="1966724"/>
            <a:chOff x="2927577" y="2362780"/>
            <a:chExt cx="2701519" cy="1966724"/>
          </a:xfrm>
        </p:grpSpPr>
        <p:pic>
          <p:nvPicPr>
            <p:cNvPr id="8" name="Picture 7" descr="A picture containing electronics, man, holding, cellphone&#10;&#10;Description automatically generated">
              <a:extLst>
                <a:ext uri="{FF2B5EF4-FFF2-40B4-BE49-F238E27FC236}">
                  <a16:creationId xmlns:a16="http://schemas.microsoft.com/office/drawing/2014/main" id="{B222C4C8-65C4-461A-BD41-708FD2EF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778" y="2910081"/>
              <a:ext cx="1743318" cy="141942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902C7-D4C5-4B53-8B07-BC24F0BC1DEE}"/>
                </a:ext>
              </a:extLst>
            </p:cNvPr>
            <p:cNvSpPr/>
            <p:nvPr/>
          </p:nvSpPr>
          <p:spPr>
            <a:xfrm>
              <a:off x="3088037" y="2362780"/>
              <a:ext cx="102303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Matrix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DEEDD5-9055-4C34-99B3-DFB3BA099DB9}"/>
                </a:ext>
              </a:extLst>
            </p:cNvPr>
            <p:cNvSpPr/>
            <p:nvPr/>
          </p:nvSpPr>
          <p:spPr>
            <a:xfrm>
              <a:off x="2927577" y="3429000"/>
              <a:ext cx="67197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rows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7FDA4E-EA6E-4777-B692-0180F9FB97EF}"/>
                </a:ext>
              </a:extLst>
            </p:cNvPr>
            <p:cNvSpPr/>
            <p:nvPr/>
          </p:nvSpPr>
          <p:spPr>
            <a:xfrm>
              <a:off x="4235499" y="2402524"/>
              <a:ext cx="104387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columns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1D183E3F-E286-4B69-91B2-641AF272D8ED}"/>
                </a:ext>
              </a:extLst>
            </p:cNvPr>
            <p:cNvSpPr/>
            <p:nvPr/>
          </p:nvSpPr>
          <p:spPr bwMode="auto">
            <a:xfrm>
              <a:off x="3551274" y="3062177"/>
              <a:ext cx="223284" cy="1052623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00C8A353-A16F-4DD2-B023-1F75822F09FB}"/>
                </a:ext>
              </a:extLst>
            </p:cNvPr>
            <p:cNvSpPr/>
            <p:nvPr/>
          </p:nvSpPr>
          <p:spPr bwMode="auto">
            <a:xfrm rot="5400000">
              <a:off x="4641421" y="2314658"/>
              <a:ext cx="223284" cy="1052623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9CE7516-E47B-4415-B296-BEE836BF272C}"/>
              </a:ext>
            </a:extLst>
          </p:cNvPr>
          <p:cNvSpPr/>
          <p:nvPr/>
        </p:nvSpPr>
        <p:spPr>
          <a:xfrm>
            <a:off x="691113" y="4215343"/>
            <a:ext cx="65372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v&lt;-c(1,2,3,4,5,6,7,8,9)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a=matrix(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[,1] [,2] [,3]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4    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5   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6    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ED6A62-E4DC-4938-B395-8554599BDFB4}"/>
              </a:ext>
            </a:extLst>
          </p:cNvPr>
          <p:cNvSpPr/>
          <p:nvPr/>
        </p:nvSpPr>
        <p:spPr>
          <a:xfrm>
            <a:off x="6656266" y="2380378"/>
            <a:ext cx="1743318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1   4   7</a:t>
            </a:r>
          </a:p>
          <a:p>
            <a:pPr marL="0" indent="0">
              <a:buNone/>
            </a:pP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2   5   8</a:t>
            </a:r>
          </a:p>
          <a:p>
            <a:pPr marL="0" indent="0">
              <a:buNone/>
            </a:pPr>
            <a:endParaRPr lang="en-US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3   6   9</a:t>
            </a:r>
            <a:endParaRPr lang="en-MY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6262F22-8EF3-4FD4-A8B3-BA59E7A2B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7"/>
          <a:stretch/>
        </p:blipFill>
        <p:spPr>
          <a:xfrm>
            <a:off x="32677" y="2325302"/>
            <a:ext cx="1765465" cy="609685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8AF6CCF7-0FEC-4479-A420-358892FDBD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9033" r="1465"/>
          <a:stretch/>
        </p:blipFill>
        <p:spPr>
          <a:xfrm>
            <a:off x="1737237" y="2380378"/>
            <a:ext cx="1747490" cy="554609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8C60CE8D-3753-4327-BB2E-23DE78A1F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9033" r="1465"/>
          <a:stretch/>
        </p:blipFill>
        <p:spPr>
          <a:xfrm>
            <a:off x="3369385" y="2380377"/>
            <a:ext cx="1747490" cy="55460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BCBC7CD-C281-4323-ABCD-38367B20392E}"/>
              </a:ext>
            </a:extLst>
          </p:cNvPr>
          <p:cNvGrpSpPr/>
          <p:nvPr/>
        </p:nvGrpSpPr>
        <p:grpSpPr>
          <a:xfrm>
            <a:off x="113453" y="2525453"/>
            <a:ext cx="4765634" cy="358285"/>
            <a:chOff x="114347" y="2525142"/>
            <a:chExt cx="4765634" cy="35828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4DBC09-1167-4191-BCA9-7F17C24091EB}"/>
                </a:ext>
              </a:extLst>
            </p:cNvPr>
            <p:cNvSpPr/>
            <p:nvPr/>
          </p:nvSpPr>
          <p:spPr>
            <a:xfrm>
              <a:off x="114347" y="2525142"/>
              <a:ext cx="55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47FDE8-2937-44BC-8F44-200D111FFEF4}"/>
                </a:ext>
              </a:extLst>
            </p:cNvPr>
            <p:cNvSpPr/>
            <p:nvPr/>
          </p:nvSpPr>
          <p:spPr>
            <a:xfrm>
              <a:off x="588120" y="2530031"/>
              <a:ext cx="55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B6F1C0-8957-4B16-936C-45055CADB869}"/>
                </a:ext>
              </a:extLst>
            </p:cNvPr>
            <p:cNvSpPr/>
            <p:nvPr/>
          </p:nvSpPr>
          <p:spPr>
            <a:xfrm>
              <a:off x="1106323" y="2528057"/>
              <a:ext cx="55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30F361-2D62-42B9-9425-47131BB9AB79}"/>
                </a:ext>
              </a:extLst>
            </p:cNvPr>
            <p:cNvSpPr/>
            <p:nvPr/>
          </p:nvSpPr>
          <p:spPr>
            <a:xfrm>
              <a:off x="1703200" y="2539984"/>
              <a:ext cx="55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03DDA5-CAFB-4A4A-A893-CC9F79CAB834}"/>
                </a:ext>
              </a:extLst>
            </p:cNvPr>
            <p:cNvSpPr/>
            <p:nvPr/>
          </p:nvSpPr>
          <p:spPr>
            <a:xfrm>
              <a:off x="2176973" y="2544873"/>
              <a:ext cx="55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44B9D6-D7EF-4B0B-ACE0-71D63E078A41}"/>
                </a:ext>
              </a:extLst>
            </p:cNvPr>
            <p:cNvSpPr/>
            <p:nvPr/>
          </p:nvSpPr>
          <p:spPr>
            <a:xfrm>
              <a:off x="2695176" y="2542899"/>
              <a:ext cx="55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07371D-830F-460E-BBD1-44D45505C8FE}"/>
                </a:ext>
              </a:extLst>
            </p:cNvPr>
            <p:cNvSpPr/>
            <p:nvPr/>
          </p:nvSpPr>
          <p:spPr>
            <a:xfrm>
              <a:off x="3329826" y="2537069"/>
              <a:ext cx="55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7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4E35CF-54AF-46B4-8E4C-6D6F6CB3EAE2}"/>
                </a:ext>
              </a:extLst>
            </p:cNvPr>
            <p:cNvSpPr/>
            <p:nvPr/>
          </p:nvSpPr>
          <p:spPr>
            <a:xfrm>
              <a:off x="3803599" y="2541958"/>
              <a:ext cx="55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8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CADEF5-7B51-4D10-B748-44984420E535}"/>
                </a:ext>
              </a:extLst>
            </p:cNvPr>
            <p:cNvSpPr/>
            <p:nvPr/>
          </p:nvSpPr>
          <p:spPr>
            <a:xfrm>
              <a:off x="4321802" y="2539984"/>
              <a:ext cx="55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887573B-8FF6-42A9-8D21-BF3BDA3F7DA8}"/>
              </a:ext>
            </a:extLst>
          </p:cNvPr>
          <p:cNvSpPr/>
          <p:nvPr/>
        </p:nvSpPr>
        <p:spPr>
          <a:xfrm>
            <a:off x="3259064" y="3164658"/>
            <a:ext cx="18389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rows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B8BCF7-A5DF-4936-BF47-9600ADC788CD}"/>
              </a:ext>
            </a:extLst>
          </p:cNvPr>
          <p:cNvSpPr/>
          <p:nvPr/>
        </p:nvSpPr>
        <p:spPr>
          <a:xfrm>
            <a:off x="5334282" y="4713115"/>
            <a:ext cx="21467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columns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3FDD07-778D-4D93-BF2D-7EEBA08114FA}"/>
              </a:ext>
            </a:extLst>
          </p:cNvPr>
          <p:cNvCxnSpPr>
            <a:cxnSpLocks/>
          </p:cNvCxnSpPr>
          <p:nvPr/>
        </p:nvCxnSpPr>
        <p:spPr bwMode="auto">
          <a:xfrm>
            <a:off x="4320908" y="4057092"/>
            <a:ext cx="1013374" cy="840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FFEAFB-C28E-4FA3-B456-6B290140EA34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8932" y="3557623"/>
            <a:ext cx="341368" cy="2650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D5B06F-FD5B-40F9-AA78-4C691193C72F}"/>
              </a:ext>
            </a:extLst>
          </p:cNvPr>
          <p:cNvSpPr/>
          <p:nvPr/>
        </p:nvSpPr>
        <p:spPr>
          <a:xfrm>
            <a:off x="158228" y="3687760"/>
            <a:ext cx="7932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dirty="0"/>
              <a:t>matrix(data = x, </a:t>
            </a:r>
            <a:r>
              <a:rPr lang="en-MY" dirty="0" err="1"/>
              <a:t>nrow</a:t>
            </a:r>
            <a:r>
              <a:rPr lang="en-MY" dirty="0"/>
              <a:t> = 1, </a:t>
            </a:r>
            <a:r>
              <a:rPr lang="en-MY" dirty="0" err="1"/>
              <a:t>ncol</a:t>
            </a:r>
            <a:r>
              <a:rPr lang="en-MY" dirty="0"/>
              <a:t> = 1, </a:t>
            </a:r>
            <a:r>
              <a:rPr lang="en-MY" dirty="0" err="1"/>
              <a:t>dimnames</a:t>
            </a:r>
            <a:r>
              <a:rPr lang="en-MY" dirty="0"/>
              <a:t> = NULL)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8DAA76-5BF6-43DC-AF2B-72D4866597ED}"/>
              </a:ext>
            </a:extLst>
          </p:cNvPr>
          <p:cNvSpPr/>
          <p:nvPr/>
        </p:nvSpPr>
        <p:spPr>
          <a:xfrm>
            <a:off x="6264764" y="4311769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000000"/>
                </a:solidFill>
              </a:rPr>
              <a:t> </a:t>
            </a:r>
            <a:r>
              <a:rPr lang="en-MY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and column names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201EE9-07C0-4233-AE25-1CCB2C280207}"/>
              </a:ext>
            </a:extLst>
          </p:cNvPr>
          <p:cNvCxnSpPr>
            <a:cxnSpLocks/>
          </p:cNvCxnSpPr>
          <p:nvPr/>
        </p:nvCxnSpPr>
        <p:spPr bwMode="auto">
          <a:xfrm>
            <a:off x="5681925" y="4015936"/>
            <a:ext cx="664826" cy="3795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92D26A3-88AC-404D-93D2-71C5EE31B2BD}"/>
              </a:ext>
            </a:extLst>
          </p:cNvPr>
          <p:cNvSpPr/>
          <p:nvPr/>
        </p:nvSpPr>
        <p:spPr>
          <a:xfrm>
            <a:off x="4879087" y="6343094"/>
            <a:ext cx="43033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/>
              <a:t>http://venus.ifca.unican.es/Rintro/_images/dataStructuresNew.png</a:t>
            </a:r>
          </a:p>
        </p:txBody>
      </p:sp>
    </p:spTree>
    <p:extLst>
      <p:ext uri="{BB962C8B-B14F-4D97-AF65-F5344CB8AC3E}">
        <p14:creationId xmlns:p14="http://schemas.microsoft.com/office/powerpoint/2010/main" val="341062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6EA95C-6239-42C5-8B01-7DF23B94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59" y="607243"/>
            <a:ext cx="8317602" cy="260968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Giving names to the rows and columns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200" dirty="0"/>
              <a:t>&gt; B = matrix(c(2, 4, 3, 1), </a:t>
            </a:r>
            <a:r>
              <a:rPr lang="en-US" sz="2200" dirty="0" err="1"/>
              <a:t>nrow</a:t>
            </a:r>
            <a:r>
              <a:rPr lang="en-US" sz="2200" dirty="0"/>
              <a:t>=</a:t>
            </a:r>
            <a:r>
              <a:rPr lang="en-US" sz="2200" dirty="0">
                <a:highlight>
                  <a:srgbClr val="FFFF00"/>
                </a:highlight>
              </a:rPr>
              <a:t>2</a:t>
            </a:r>
            <a:r>
              <a:rPr lang="en-US" sz="2200" dirty="0"/>
              <a:t>, </a:t>
            </a:r>
            <a:r>
              <a:rPr lang="en-US" sz="2200" dirty="0" err="1"/>
              <a:t>ncol</a:t>
            </a:r>
            <a:r>
              <a:rPr lang="en-US" sz="2200" dirty="0"/>
              <a:t>=</a:t>
            </a:r>
            <a:r>
              <a:rPr lang="en-US" sz="2200" dirty="0">
                <a:highlight>
                  <a:srgbClr val="00FFFF"/>
                </a:highlight>
              </a:rPr>
              <a:t>2</a:t>
            </a:r>
            <a:r>
              <a:rPr lang="en-US" sz="2200" dirty="0"/>
              <a:t>, </a:t>
            </a:r>
            <a:r>
              <a:rPr lang="en-MY" sz="2200" dirty="0" err="1">
                <a:solidFill>
                  <a:srgbClr val="0070C0"/>
                </a:solidFill>
              </a:rPr>
              <a:t>dimnames</a:t>
            </a:r>
            <a:r>
              <a:rPr lang="en-MY" sz="2200" dirty="0">
                <a:solidFill>
                  <a:srgbClr val="FF0000"/>
                </a:solidFill>
              </a:rPr>
              <a:t> </a:t>
            </a:r>
            <a:r>
              <a:rPr lang="en-MY" sz="2200" dirty="0">
                <a:solidFill>
                  <a:srgbClr val="0070C0"/>
                </a:solidFill>
              </a:rPr>
              <a:t>=list(</a:t>
            </a:r>
            <a:r>
              <a:rPr lang="en-MY" sz="2200" dirty="0">
                <a:solidFill>
                  <a:srgbClr val="0070C0"/>
                </a:solidFill>
                <a:highlight>
                  <a:srgbClr val="FFFF00"/>
                </a:highlight>
              </a:rPr>
              <a:t>c("row1", "row2")</a:t>
            </a:r>
            <a:r>
              <a:rPr lang="en-MY" sz="2200" dirty="0">
                <a:solidFill>
                  <a:srgbClr val="0070C0"/>
                </a:solidFill>
              </a:rPr>
              <a:t>, </a:t>
            </a:r>
            <a:r>
              <a:rPr lang="en-MY" sz="2200" dirty="0">
                <a:solidFill>
                  <a:srgbClr val="0070C0"/>
                </a:solidFill>
                <a:highlight>
                  <a:srgbClr val="00FFFF"/>
                </a:highlight>
              </a:rPr>
              <a:t>c(“col1", “col2")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&gt; B              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it-IT" sz="18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FFFF"/>
                </a:highlight>
              </a:rPr>
              <a:t>col1</a:t>
            </a:r>
            <a:r>
              <a:rPr lang="it-IT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FFFF"/>
                </a:highlight>
              </a:rPr>
              <a:t>col2</a:t>
            </a:r>
            <a:br>
              <a:rPr lang="it-IT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it-IT" sz="18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row1</a:t>
            </a:r>
            <a:r>
              <a:rPr lang="it-IT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2    3</a:t>
            </a:r>
            <a:br>
              <a:rPr lang="it-IT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it-IT" sz="18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row2</a:t>
            </a:r>
            <a:r>
              <a:rPr lang="it-IT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4    1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D93771-7AC2-4B49-A198-8D41C4755ED2}"/>
              </a:ext>
            </a:extLst>
          </p:cNvPr>
          <p:cNvSpPr/>
          <p:nvPr/>
        </p:nvSpPr>
        <p:spPr>
          <a:xfrm>
            <a:off x="267159" y="3641075"/>
            <a:ext cx="8609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Add two matrices</a:t>
            </a:r>
          </a:p>
          <a:p>
            <a:pPr marL="0" indent="0">
              <a:buNone/>
            </a:pPr>
            <a:r>
              <a:rPr lang="en-US" sz="2200" dirty="0"/>
              <a:t>&gt; C = matrix( c(7, 4, 2,4), </a:t>
            </a:r>
            <a:r>
              <a:rPr lang="en-US" sz="2200" dirty="0" err="1"/>
              <a:t>nrow</a:t>
            </a:r>
            <a:r>
              <a:rPr lang="en-US" sz="2200" dirty="0"/>
              <a:t>=2,  </a:t>
            </a:r>
            <a:r>
              <a:rPr lang="en-US" sz="2200" dirty="0" err="1"/>
              <a:t>ncol</a:t>
            </a:r>
            <a:r>
              <a:rPr lang="en-US" sz="2200" dirty="0"/>
              <a:t>=2) </a:t>
            </a:r>
            <a:br>
              <a:rPr lang="en-US" sz="2200" dirty="0"/>
            </a:br>
            <a:r>
              <a:rPr lang="en-US" sz="2200" dirty="0"/>
              <a:t>&gt; D= B+C</a:t>
            </a:r>
          </a:p>
          <a:p>
            <a:pPr marL="0" indent="0">
              <a:buNone/>
            </a:pPr>
            <a:r>
              <a:rPr lang="en-US" sz="2200" dirty="0"/>
              <a:t>&gt; D</a:t>
            </a:r>
            <a:br>
              <a:rPr lang="en-US" sz="2200" dirty="0"/>
            </a:b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        col1 col2</a:t>
            </a:r>
            <a:b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row1    9    5</a:t>
            </a:r>
            <a:b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it-IT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row2    8    5</a:t>
            </a:r>
          </a:p>
        </p:txBody>
      </p:sp>
    </p:spTree>
    <p:extLst>
      <p:ext uri="{BB962C8B-B14F-4D97-AF65-F5344CB8AC3E}">
        <p14:creationId xmlns:p14="http://schemas.microsoft.com/office/powerpoint/2010/main" val="4035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26" y="2077753"/>
            <a:ext cx="8714086" cy="172603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-An element at the </a:t>
            </a:r>
            <a:r>
              <a:rPr lang="en-US" sz="2200" i="1" dirty="0" err="1"/>
              <a:t>m</a:t>
            </a:r>
            <a:r>
              <a:rPr lang="en-US" sz="2200" i="1" baseline="30000" dirty="0" err="1"/>
              <a:t>th</a:t>
            </a:r>
            <a:r>
              <a:rPr lang="en-US" sz="2200" dirty="0"/>
              <a:t> row, </a:t>
            </a:r>
            <a:r>
              <a:rPr lang="en-US" sz="2200" i="1" dirty="0"/>
              <a:t>n</a:t>
            </a:r>
            <a:r>
              <a:rPr lang="en-US" sz="2200" i="1" baseline="30000" dirty="0"/>
              <a:t>th</a:t>
            </a:r>
            <a:r>
              <a:rPr lang="en-US" sz="2200" dirty="0"/>
              <a:t> column of a can be </a:t>
            </a:r>
            <a:br>
              <a:rPr lang="en-US" sz="2200" dirty="0"/>
            </a:br>
            <a:r>
              <a:rPr lang="en-US" sz="2200" dirty="0"/>
              <a:t>accessed by the expression a[m, n].</a:t>
            </a:r>
          </a:p>
          <a:p>
            <a:pPr marL="0" indent="0">
              <a:buNone/>
            </a:pPr>
            <a:r>
              <a:rPr lang="en-US" sz="2200" dirty="0"/>
              <a:t>        &gt; a [2, 3]      </a:t>
            </a:r>
            <a:r>
              <a:rPr lang="en-US" sz="2200" dirty="0">
                <a:solidFill>
                  <a:srgbClr val="92D050"/>
                </a:solidFill>
              </a:rPr>
              <a:t># element at 2nd row, 3rd column</a:t>
            </a: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/>
              <a:t>          [1] 8</a:t>
            </a:r>
          </a:p>
        </p:txBody>
      </p:sp>
      <p:pic>
        <p:nvPicPr>
          <p:cNvPr id="5" name="Picture 4" descr="A picture containing electronics, man, holding, cellphone&#10;&#10;Description automatically generated">
            <a:extLst>
              <a:ext uri="{FF2B5EF4-FFF2-40B4-BE49-F238E27FC236}">
                <a16:creationId xmlns:a16="http://schemas.microsoft.com/office/drawing/2014/main" id="{FBAF0474-BA4B-4E75-91F2-806F65B3A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07" y="764649"/>
            <a:ext cx="1743318" cy="14194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488845-1F72-4B4B-8893-575C34F4D92B}"/>
              </a:ext>
            </a:extLst>
          </p:cNvPr>
          <p:cNvSpPr/>
          <p:nvPr/>
        </p:nvSpPr>
        <p:spPr>
          <a:xfrm>
            <a:off x="1693749" y="302984"/>
            <a:ext cx="10230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C40B0-5EF4-4A12-841E-25CD70E267BE}"/>
              </a:ext>
            </a:extLst>
          </p:cNvPr>
          <p:cNvSpPr/>
          <p:nvPr/>
        </p:nvSpPr>
        <p:spPr>
          <a:xfrm>
            <a:off x="2021769" y="1336350"/>
            <a:ext cx="6719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DC484-DB64-4E99-A428-AE6078E413DD}"/>
              </a:ext>
            </a:extLst>
          </p:cNvPr>
          <p:cNvSpPr/>
          <p:nvPr/>
        </p:nvSpPr>
        <p:spPr>
          <a:xfrm>
            <a:off x="3792928" y="65702"/>
            <a:ext cx="10438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B69D0E6-6108-4292-8CEA-2E752DA174A9}"/>
              </a:ext>
            </a:extLst>
          </p:cNvPr>
          <p:cNvSpPr/>
          <p:nvPr/>
        </p:nvSpPr>
        <p:spPr bwMode="auto">
          <a:xfrm>
            <a:off x="2645466" y="969527"/>
            <a:ext cx="223284" cy="1052623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92D1433-4052-466F-A8A3-37C4415CEA03}"/>
              </a:ext>
            </a:extLst>
          </p:cNvPr>
          <p:cNvSpPr/>
          <p:nvPr/>
        </p:nvSpPr>
        <p:spPr bwMode="auto">
          <a:xfrm rot="5400000">
            <a:off x="4198850" y="-64696"/>
            <a:ext cx="223284" cy="1052623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4E07F-5722-4C64-94E0-4317E769CD4D}"/>
              </a:ext>
            </a:extLst>
          </p:cNvPr>
          <p:cNvSpPr/>
          <p:nvPr/>
        </p:nvSpPr>
        <p:spPr>
          <a:xfrm>
            <a:off x="3466499" y="969527"/>
            <a:ext cx="1743318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1   4   7</a:t>
            </a:r>
          </a:p>
          <a:p>
            <a:pPr marL="0" indent="0">
              <a:buNone/>
            </a:pP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2   5   8</a:t>
            </a:r>
          </a:p>
          <a:p>
            <a:pPr marL="0" indent="0">
              <a:buNone/>
            </a:pPr>
            <a:endParaRPr lang="en-US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3   6   9</a:t>
            </a:r>
            <a:endParaRPr lang="en-MY" sz="1600" b="1" dirty="0">
              <a:solidFill>
                <a:srgbClr val="FF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28F584-F6EF-4C74-A3C4-CFA7D2C2AC71}"/>
              </a:ext>
            </a:extLst>
          </p:cNvPr>
          <p:cNvGrpSpPr/>
          <p:nvPr/>
        </p:nvGrpSpPr>
        <p:grpSpPr>
          <a:xfrm>
            <a:off x="2988648" y="967018"/>
            <a:ext cx="333072" cy="1176241"/>
            <a:chOff x="2988648" y="967018"/>
            <a:chExt cx="333072" cy="11762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D799F-4107-426B-9B3F-16FCE638A121}"/>
                </a:ext>
              </a:extLst>
            </p:cNvPr>
            <p:cNvSpPr/>
            <p:nvPr/>
          </p:nvSpPr>
          <p:spPr>
            <a:xfrm>
              <a:off x="2994921" y="967018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MY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202D7E-F904-4DF5-B5CF-82A513BA6FA7}"/>
                </a:ext>
              </a:extLst>
            </p:cNvPr>
            <p:cNvSpPr/>
            <p:nvPr/>
          </p:nvSpPr>
          <p:spPr>
            <a:xfrm>
              <a:off x="2999196" y="1362862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MY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87B39D-ECB8-42AB-B973-95AE5882376C}"/>
                </a:ext>
              </a:extLst>
            </p:cNvPr>
            <p:cNvSpPr/>
            <p:nvPr/>
          </p:nvSpPr>
          <p:spPr>
            <a:xfrm>
              <a:off x="2988648" y="1773927"/>
              <a:ext cx="3225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MY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4BD035-DBDA-4A34-A7FA-837A2E6C9648}"/>
              </a:ext>
            </a:extLst>
          </p:cNvPr>
          <p:cNvGrpSpPr/>
          <p:nvPr/>
        </p:nvGrpSpPr>
        <p:grpSpPr>
          <a:xfrm>
            <a:off x="3631666" y="513639"/>
            <a:ext cx="1366400" cy="386420"/>
            <a:chOff x="3631666" y="513639"/>
            <a:chExt cx="1366400" cy="3864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1C1FC0-64F8-4AC6-B4E5-320817497BA4}"/>
                </a:ext>
              </a:extLst>
            </p:cNvPr>
            <p:cNvSpPr/>
            <p:nvPr/>
          </p:nvSpPr>
          <p:spPr>
            <a:xfrm>
              <a:off x="3631666" y="513639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MY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48195E-6E18-4243-84B1-365CEB42C19E}"/>
                </a:ext>
              </a:extLst>
            </p:cNvPr>
            <p:cNvSpPr/>
            <p:nvPr/>
          </p:nvSpPr>
          <p:spPr>
            <a:xfrm>
              <a:off x="4142649" y="513639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MY" dirty="0">
                <a:solidFill>
                  <a:srgbClr val="0070C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049E0E-1B09-4E1C-B373-D9CB859C5B13}"/>
                </a:ext>
              </a:extLst>
            </p:cNvPr>
            <p:cNvSpPr/>
            <p:nvPr/>
          </p:nvSpPr>
          <p:spPr>
            <a:xfrm>
              <a:off x="4675542" y="530727"/>
              <a:ext cx="3225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MY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4E026-0678-4A61-A2D0-B27D39759C87}"/>
              </a:ext>
            </a:extLst>
          </p:cNvPr>
          <p:cNvGrpSpPr/>
          <p:nvPr/>
        </p:nvGrpSpPr>
        <p:grpSpPr>
          <a:xfrm>
            <a:off x="7006068" y="1931302"/>
            <a:ext cx="1838958" cy="1548479"/>
            <a:chOff x="7006068" y="2707489"/>
            <a:chExt cx="1838958" cy="1548479"/>
          </a:xfrm>
        </p:grpSpPr>
        <p:pic>
          <p:nvPicPr>
            <p:cNvPr id="20" name="Picture 19" descr="A picture containing electronics, man, holding, cellphone&#10;&#10;Description automatically generated">
              <a:extLst>
                <a:ext uri="{FF2B5EF4-FFF2-40B4-BE49-F238E27FC236}">
                  <a16:creationId xmlns:a16="http://schemas.microsoft.com/office/drawing/2014/main" id="{16E25B23-A3F9-45FE-99D9-24F29D458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167" y="2979766"/>
              <a:ext cx="1554859" cy="1265978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C07D55-7B2F-4466-8E89-B23D66F696D7}"/>
                </a:ext>
              </a:extLst>
            </p:cNvPr>
            <p:cNvSpPr/>
            <p:nvPr/>
          </p:nvSpPr>
          <p:spPr>
            <a:xfrm>
              <a:off x="7249661" y="3078314"/>
              <a:ext cx="1531567" cy="117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1   4   7</a:t>
              </a:r>
            </a:p>
            <a:p>
              <a:pPr marL="0" indent="0">
                <a:buNone/>
              </a:pPr>
              <a:endPara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2   5   8</a:t>
              </a:r>
            </a:p>
            <a:p>
              <a:pPr marL="0" indent="0">
                <a:buNone/>
              </a:pPr>
              <a:endPara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3   6   9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D45D101-2772-41C9-9032-BBC885FD52B1}"/>
                </a:ext>
              </a:extLst>
            </p:cNvPr>
            <p:cNvGrpSpPr/>
            <p:nvPr/>
          </p:nvGrpSpPr>
          <p:grpSpPr>
            <a:xfrm>
              <a:off x="7006068" y="3079727"/>
              <a:ext cx="333072" cy="1176241"/>
              <a:chOff x="2988648" y="967018"/>
              <a:chExt cx="333072" cy="117624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F8B273-A155-46C8-A5E6-C17E4F1F3FE4}"/>
                  </a:ext>
                </a:extLst>
              </p:cNvPr>
              <p:cNvSpPr/>
              <p:nvPr/>
            </p:nvSpPr>
            <p:spPr>
              <a:xfrm>
                <a:off x="2994921" y="967018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A00CA8B-B0F8-49DB-9B73-B5C74197828A}"/>
                  </a:ext>
                </a:extLst>
              </p:cNvPr>
              <p:cNvSpPr/>
              <p:nvPr/>
            </p:nvSpPr>
            <p:spPr>
              <a:xfrm>
                <a:off x="2999196" y="1362862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E3DDA8-457E-4B17-90C8-A50BE1A53D9C}"/>
                  </a:ext>
                </a:extLst>
              </p:cNvPr>
              <p:cNvSpPr/>
              <p:nvPr/>
            </p:nvSpPr>
            <p:spPr>
              <a:xfrm>
                <a:off x="2988648" y="1773927"/>
                <a:ext cx="322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5D0516-3D05-401E-9A61-47938FCC7955}"/>
                </a:ext>
              </a:extLst>
            </p:cNvPr>
            <p:cNvGrpSpPr/>
            <p:nvPr/>
          </p:nvGrpSpPr>
          <p:grpSpPr>
            <a:xfrm>
              <a:off x="7404195" y="2707489"/>
              <a:ext cx="1366400" cy="386420"/>
              <a:chOff x="3631666" y="513639"/>
              <a:chExt cx="1366400" cy="38642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54253F0-5508-401D-B263-986A3453357D}"/>
                  </a:ext>
                </a:extLst>
              </p:cNvPr>
              <p:cNvSpPr/>
              <p:nvPr/>
            </p:nvSpPr>
            <p:spPr>
              <a:xfrm>
                <a:off x="3631666" y="513639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1E6D11-6A31-4B7C-8C20-8129E7439925}"/>
                  </a:ext>
                </a:extLst>
              </p:cNvPr>
              <p:cNvSpPr/>
              <p:nvPr/>
            </p:nvSpPr>
            <p:spPr>
              <a:xfrm>
                <a:off x="4142649" y="513639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206E3A-2022-4A02-8D62-CAADBFF4DFD7}"/>
                  </a:ext>
                </a:extLst>
              </p:cNvPr>
              <p:cNvSpPr/>
              <p:nvPr/>
            </p:nvSpPr>
            <p:spPr>
              <a:xfrm>
                <a:off x="4675542" y="530727"/>
                <a:ext cx="322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91F894C-B726-4805-82F6-9181A1FE421C}"/>
              </a:ext>
            </a:extLst>
          </p:cNvPr>
          <p:cNvSpPr/>
          <p:nvPr/>
        </p:nvSpPr>
        <p:spPr bwMode="auto">
          <a:xfrm>
            <a:off x="7016616" y="2678118"/>
            <a:ext cx="1967896" cy="40125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E1C0F4-5FF3-497B-AD78-B50E25F696A1}"/>
              </a:ext>
            </a:extLst>
          </p:cNvPr>
          <p:cNvSpPr/>
          <p:nvPr/>
        </p:nvSpPr>
        <p:spPr bwMode="auto">
          <a:xfrm rot="5400000">
            <a:off x="7768179" y="2533162"/>
            <a:ext cx="1491169" cy="40125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2F7DBA-E47D-4CC3-B685-940DF5709F3C}"/>
              </a:ext>
            </a:extLst>
          </p:cNvPr>
          <p:cNvSpPr/>
          <p:nvPr/>
        </p:nvSpPr>
        <p:spPr bwMode="auto">
          <a:xfrm rot="5400000">
            <a:off x="8271551" y="2665881"/>
            <a:ext cx="426134" cy="4012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solidFill>
                  <a:schemeClr val="accent4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F3453D-FE60-4F2E-A85B-A98101907B98}"/>
              </a:ext>
            </a:extLst>
          </p:cNvPr>
          <p:cNvGrpSpPr/>
          <p:nvPr/>
        </p:nvGrpSpPr>
        <p:grpSpPr>
          <a:xfrm>
            <a:off x="6985388" y="3413337"/>
            <a:ext cx="1838958" cy="1548479"/>
            <a:chOff x="7006068" y="2707489"/>
            <a:chExt cx="1838958" cy="1548479"/>
          </a:xfrm>
        </p:grpSpPr>
        <p:pic>
          <p:nvPicPr>
            <p:cNvPr id="38" name="Picture 37" descr="A picture containing electronics, man, holding, cellphone&#10;&#10;Description automatically generated">
              <a:extLst>
                <a:ext uri="{FF2B5EF4-FFF2-40B4-BE49-F238E27FC236}">
                  <a16:creationId xmlns:a16="http://schemas.microsoft.com/office/drawing/2014/main" id="{ACF1EA13-23BA-4367-B01A-63D06BA8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167" y="2979766"/>
              <a:ext cx="1554859" cy="126597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C01C11-3A32-47CE-8ACE-15301A664A9D}"/>
                </a:ext>
              </a:extLst>
            </p:cNvPr>
            <p:cNvSpPr/>
            <p:nvPr/>
          </p:nvSpPr>
          <p:spPr>
            <a:xfrm>
              <a:off x="7249661" y="3078314"/>
              <a:ext cx="1531567" cy="117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1   4   7</a:t>
              </a:r>
            </a:p>
            <a:p>
              <a:pPr marL="0" indent="0">
                <a:buNone/>
              </a:pPr>
              <a:endPara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2   5   8</a:t>
              </a:r>
            </a:p>
            <a:p>
              <a:pPr marL="0" indent="0">
                <a:buNone/>
              </a:pPr>
              <a:endPara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3   6   9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C98A61-BC35-496B-9FE1-9BF3175C2D95}"/>
                </a:ext>
              </a:extLst>
            </p:cNvPr>
            <p:cNvGrpSpPr/>
            <p:nvPr/>
          </p:nvGrpSpPr>
          <p:grpSpPr>
            <a:xfrm>
              <a:off x="7006068" y="3079727"/>
              <a:ext cx="333072" cy="1176241"/>
              <a:chOff x="2988648" y="967018"/>
              <a:chExt cx="333072" cy="117624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5F7D657-EA41-412D-94D9-82A753825C80}"/>
                  </a:ext>
                </a:extLst>
              </p:cNvPr>
              <p:cNvSpPr/>
              <p:nvPr/>
            </p:nvSpPr>
            <p:spPr>
              <a:xfrm>
                <a:off x="2994921" y="967018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A23800-9E6F-40A6-9788-601CCF6042A1}"/>
                  </a:ext>
                </a:extLst>
              </p:cNvPr>
              <p:cNvSpPr/>
              <p:nvPr/>
            </p:nvSpPr>
            <p:spPr>
              <a:xfrm>
                <a:off x="2999196" y="1362862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B358227-C5EC-48C9-BCAE-CB14A10E6387}"/>
                  </a:ext>
                </a:extLst>
              </p:cNvPr>
              <p:cNvSpPr/>
              <p:nvPr/>
            </p:nvSpPr>
            <p:spPr>
              <a:xfrm>
                <a:off x="2988648" y="1773927"/>
                <a:ext cx="322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8BC9A0F-0B4C-4E79-A395-A9FD826C3D63}"/>
                </a:ext>
              </a:extLst>
            </p:cNvPr>
            <p:cNvGrpSpPr/>
            <p:nvPr/>
          </p:nvGrpSpPr>
          <p:grpSpPr>
            <a:xfrm>
              <a:off x="7404195" y="2707489"/>
              <a:ext cx="1366400" cy="386420"/>
              <a:chOff x="3631666" y="513639"/>
              <a:chExt cx="1366400" cy="3864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449ED0C-EEDE-4067-A388-0F5CAA3426D2}"/>
                  </a:ext>
                </a:extLst>
              </p:cNvPr>
              <p:cNvSpPr/>
              <p:nvPr/>
            </p:nvSpPr>
            <p:spPr>
              <a:xfrm>
                <a:off x="3631666" y="513639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0662B6F-1BA8-4CAF-81BE-6A95A483C7FA}"/>
                  </a:ext>
                </a:extLst>
              </p:cNvPr>
              <p:cNvSpPr/>
              <p:nvPr/>
            </p:nvSpPr>
            <p:spPr>
              <a:xfrm>
                <a:off x="4142649" y="513639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A0307C0-CFA3-43AA-B293-9F54BE2D0C99}"/>
                  </a:ext>
                </a:extLst>
              </p:cNvPr>
              <p:cNvSpPr/>
              <p:nvPr/>
            </p:nvSpPr>
            <p:spPr>
              <a:xfrm>
                <a:off x="4675542" y="530727"/>
                <a:ext cx="322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E859980-4AD9-4E11-9E9E-DF1F29BB276B}"/>
              </a:ext>
            </a:extLst>
          </p:cNvPr>
          <p:cNvSpPr/>
          <p:nvPr/>
        </p:nvSpPr>
        <p:spPr>
          <a:xfrm>
            <a:off x="191950" y="3918233"/>
            <a:ext cx="68844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/>
              <a:t>-  The entire </a:t>
            </a:r>
            <a:r>
              <a:rPr lang="en-US" sz="2200" i="1" dirty="0" err="1"/>
              <a:t>m</a:t>
            </a:r>
            <a:r>
              <a:rPr lang="en-US" sz="2200" i="1" baseline="30000" dirty="0" err="1"/>
              <a:t>th</a:t>
            </a:r>
            <a:r>
              <a:rPr lang="en-US" sz="2200" dirty="0"/>
              <a:t> row can be extracted as a[m, ].</a:t>
            </a:r>
          </a:p>
          <a:p>
            <a:pPr marL="0" indent="0">
              <a:buNone/>
            </a:pPr>
            <a:r>
              <a:rPr lang="en-US" sz="2200" dirty="0"/>
              <a:t>       &gt; a [2, ]      </a:t>
            </a:r>
            <a:r>
              <a:rPr lang="en-US" sz="2200" dirty="0">
                <a:solidFill>
                  <a:srgbClr val="92D050"/>
                </a:solidFill>
              </a:rPr>
              <a:t> # the 2nd row</a:t>
            </a: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/>
              <a:t>       [1] 2 5 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A8887D-F5CE-4D13-B86D-610D3586A521}"/>
              </a:ext>
            </a:extLst>
          </p:cNvPr>
          <p:cNvSpPr/>
          <p:nvPr/>
        </p:nvSpPr>
        <p:spPr>
          <a:xfrm>
            <a:off x="173450" y="5254656"/>
            <a:ext cx="7155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/>
              <a:t>- The entire </a:t>
            </a:r>
            <a:r>
              <a:rPr lang="en-US" sz="2200" i="1" dirty="0"/>
              <a:t>n</a:t>
            </a:r>
            <a:r>
              <a:rPr lang="en-US" sz="2200" i="1" baseline="30000" dirty="0"/>
              <a:t>th</a:t>
            </a:r>
            <a:r>
              <a:rPr lang="en-US" sz="2200" dirty="0"/>
              <a:t> column can be extracted as a[ ,n].</a:t>
            </a:r>
          </a:p>
          <a:p>
            <a:pPr marL="0" indent="0">
              <a:buNone/>
            </a:pPr>
            <a:r>
              <a:rPr lang="en-US" sz="2200" dirty="0"/>
              <a:t>      &gt; a [ ,3]       </a:t>
            </a:r>
            <a:r>
              <a:rPr lang="en-US" sz="2200" dirty="0">
                <a:solidFill>
                  <a:srgbClr val="92D050"/>
                </a:solidFill>
              </a:rPr>
              <a:t># the 3rd column</a:t>
            </a:r>
            <a:r>
              <a:rPr lang="en-US" sz="2200" dirty="0"/>
              <a:t> </a:t>
            </a:r>
            <a:br>
              <a:rPr lang="en-US" sz="2200" dirty="0"/>
            </a:br>
            <a:r>
              <a:rPr lang="en-US" sz="2200" dirty="0"/>
              <a:t>        [1] 7 8 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8483D3-05DF-4EFB-BBA2-10A5326A0769}"/>
              </a:ext>
            </a:extLst>
          </p:cNvPr>
          <p:cNvSpPr/>
          <p:nvPr/>
        </p:nvSpPr>
        <p:spPr bwMode="auto">
          <a:xfrm>
            <a:off x="7010816" y="4150211"/>
            <a:ext cx="1967896" cy="4012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1DEFCF-7038-45C0-8144-ABCE3A52F33B}"/>
              </a:ext>
            </a:extLst>
          </p:cNvPr>
          <p:cNvGrpSpPr/>
          <p:nvPr/>
        </p:nvGrpSpPr>
        <p:grpSpPr>
          <a:xfrm>
            <a:off x="7006068" y="4907351"/>
            <a:ext cx="1838958" cy="1548479"/>
            <a:chOff x="7006068" y="2707489"/>
            <a:chExt cx="1838958" cy="1548479"/>
          </a:xfrm>
        </p:grpSpPr>
        <p:pic>
          <p:nvPicPr>
            <p:cNvPr id="52" name="Picture 51" descr="A picture containing electronics, man, holding, cellphone&#10;&#10;Description automatically generated">
              <a:extLst>
                <a:ext uri="{FF2B5EF4-FFF2-40B4-BE49-F238E27FC236}">
                  <a16:creationId xmlns:a16="http://schemas.microsoft.com/office/drawing/2014/main" id="{230670AD-D536-49A8-B554-2654C032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167" y="2979766"/>
              <a:ext cx="1554859" cy="1265978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CAC4C4-A839-4CFC-8723-436F82DCAD4F}"/>
                </a:ext>
              </a:extLst>
            </p:cNvPr>
            <p:cNvSpPr/>
            <p:nvPr/>
          </p:nvSpPr>
          <p:spPr>
            <a:xfrm>
              <a:off x="7249661" y="3078314"/>
              <a:ext cx="1531567" cy="117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1   4   7</a:t>
              </a:r>
            </a:p>
            <a:p>
              <a:pPr marL="0" indent="0">
                <a:buNone/>
              </a:pPr>
              <a:endPara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2   5   8</a:t>
              </a:r>
            </a:p>
            <a:p>
              <a:pPr marL="0" indent="0">
                <a:buNone/>
              </a:pPr>
              <a:endPara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3   6   9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5DCBF03-1703-4071-921D-7E2262106117}"/>
                </a:ext>
              </a:extLst>
            </p:cNvPr>
            <p:cNvGrpSpPr/>
            <p:nvPr/>
          </p:nvGrpSpPr>
          <p:grpSpPr>
            <a:xfrm>
              <a:off x="7006068" y="3079727"/>
              <a:ext cx="333072" cy="1176241"/>
              <a:chOff x="2988648" y="967018"/>
              <a:chExt cx="333072" cy="117624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4EEBC-0710-40DA-BF71-6EABCEE1F1D4}"/>
                  </a:ext>
                </a:extLst>
              </p:cNvPr>
              <p:cNvSpPr/>
              <p:nvPr/>
            </p:nvSpPr>
            <p:spPr>
              <a:xfrm>
                <a:off x="2994921" y="967018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6B49157-5120-4E7A-BDA3-B6E5891A3F9A}"/>
                  </a:ext>
                </a:extLst>
              </p:cNvPr>
              <p:cNvSpPr/>
              <p:nvPr/>
            </p:nvSpPr>
            <p:spPr>
              <a:xfrm>
                <a:off x="2999196" y="1362862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5904F3F-A14D-4350-8C85-2A8AE9D0F929}"/>
                  </a:ext>
                </a:extLst>
              </p:cNvPr>
              <p:cNvSpPr/>
              <p:nvPr/>
            </p:nvSpPr>
            <p:spPr>
              <a:xfrm>
                <a:off x="2988648" y="1773927"/>
                <a:ext cx="322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525D3E-C729-46E9-A5E3-DC42A1437382}"/>
                </a:ext>
              </a:extLst>
            </p:cNvPr>
            <p:cNvGrpSpPr/>
            <p:nvPr/>
          </p:nvGrpSpPr>
          <p:grpSpPr>
            <a:xfrm>
              <a:off x="7404195" y="2707489"/>
              <a:ext cx="1366400" cy="386420"/>
              <a:chOff x="3631666" y="513639"/>
              <a:chExt cx="1366400" cy="38642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E15CA7-2916-4769-A454-E8D13A127711}"/>
                  </a:ext>
                </a:extLst>
              </p:cNvPr>
              <p:cNvSpPr/>
              <p:nvPr/>
            </p:nvSpPr>
            <p:spPr>
              <a:xfrm>
                <a:off x="3631666" y="513639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4579C99-6A24-4A7E-A732-961E1B0729CD}"/>
                  </a:ext>
                </a:extLst>
              </p:cNvPr>
              <p:cNvSpPr/>
              <p:nvPr/>
            </p:nvSpPr>
            <p:spPr>
              <a:xfrm>
                <a:off x="4142649" y="513639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D229F92-E1A2-4C78-9536-B5E32383ED58}"/>
                  </a:ext>
                </a:extLst>
              </p:cNvPr>
              <p:cNvSpPr/>
              <p:nvPr/>
            </p:nvSpPr>
            <p:spPr>
              <a:xfrm>
                <a:off x="4675542" y="530727"/>
                <a:ext cx="3225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MY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6198EEC-4145-4055-B9B7-98709F35D811}"/>
              </a:ext>
            </a:extLst>
          </p:cNvPr>
          <p:cNvSpPr/>
          <p:nvPr/>
        </p:nvSpPr>
        <p:spPr bwMode="auto">
          <a:xfrm rot="5400000">
            <a:off x="7782110" y="5501922"/>
            <a:ext cx="1491169" cy="4012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  <p:bldP spid="31" grpId="0" animBg="1"/>
      <p:bldP spid="32" grpId="0" animBg="1"/>
      <p:bldP spid="48" grpId="0"/>
      <p:bldP spid="49" grpId="0"/>
      <p:bldP spid="50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61" y="130151"/>
            <a:ext cx="8229600" cy="64325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Combining Matrices</a:t>
            </a:r>
          </a:p>
          <a:p>
            <a:pPr marL="0" indent="0">
              <a:buNone/>
            </a:pPr>
            <a:r>
              <a:rPr lang="en-US" sz="2200" dirty="0"/>
              <a:t>&gt; B = matrix( c(2, 4, 3, 1, 5, 7), </a:t>
            </a:r>
            <a:r>
              <a:rPr lang="en-US" sz="2200" dirty="0" err="1"/>
              <a:t>nrow</a:t>
            </a:r>
            <a:r>
              <a:rPr lang="en-US" sz="2200" dirty="0"/>
              <a:t>=3, </a:t>
            </a:r>
            <a:r>
              <a:rPr lang="en-US" sz="2200" dirty="0" err="1">
                <a:highlight>
                  <a:srgbClr val="FFFF00"/>
                </a:highlight>
              </a:rPr>
              <a:t>ncol</a:t>
            </a:r>
            <a:r>
              <a:rPr lang="en-US" sz="2200" dirty="0">
                <a:highlight>
                  <a:srgbClr val="FFFF00"/>
                </a:highlight>
              </a:rPr>
              <a:t>=2</a:t>
            </a:r>
            <a:r>
              <a:rPr lang="en-US" sz="2200" dirty="0"/>
              <a:t>) </a:t>
            </a:r>
            <a:br>
              <a:rPr lang="en-US" sz="2200" dirty="0"/>
            </a:br>
            <a:r>
              <a:rPr lang="en-US" sz="2200" dirty="0"/>
              <a:t>&gt; B              </a:t>
            </a:r>
            <a:br>
              <a:rPr lang="en-US" sz="2400" dirty="0"/>
            </a:br>
            <a:r>
              <a:rPr lang="en-US" sz="2000" dirty="0"/>
              <a:t>  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    [,1] [,2] </a:t>
            </a:r>
            <a:b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[1,]    2    1 </a:t>
            </a:r>
            <a:b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[2,]    4    5 </a:t>
            </a:r>
            <a:b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[3,]    3    7</a:t>
            </a:r>
          </a:p>
          <a:p>
            <a:pPr marL="0" indent="0">
              <a:buNone/>
            </a:pPr>
            <a:r>
              <a:rPr lang="en-US" sz="2200" dirty="0"/>
              <a:t>&gt; C = matrix( </a:t>
            </a:r>
            <a:r>
              <a:rPr lang="it-IT" sz="2200" dirty="0"/>
              <a:t>c(0,0,1,1),nrow=2,</a:t>
            </a:r>
            <a:r>
              <a:rPr lang="it-IT" sz="2200" dirty="0">
                <a:highlight>
                  <a:srgbClr val="FFFF00"/>
                </a:highlight>
              </a:rPr>
              <a:t>ncol=2</a:t>
            </a:r>
            <a:r>
              <a:rPr lang="it-IT" sz="2200" dirty="0"/>
              <a:t>)</a:t>
            </a:r>
            <a:br>
              <a:rPr lang="en-US" sz="2200" dirty="0"/>
            </a:br>
            <a:r>
              <a:rPr lang="en-US" sz="2200" dirty="0"/>
              <a:t>&gt; C</a:t>
            </a:r>
            <a:r>
              <a:rPr lang="en-US" sz="2400" dirty="0"/>
              <a:t>              </a:t>
            </a:r>
            <a:br>
              <a:rPr lang="en-US" sz="2400" dirty="0"/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[,1] [,2]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[1,]    0    1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[2,]    0    1 </a:t>
            </a:r>
          </a:p>
          <a:p>
            <a:pPr marL="0" indent="0">
              <a:buNone/>
            </a:pPr>
            <a:r>
              <a:rPr lang="en-US" sz="2200" dirty="0"/>
              <a:t>-Then we can combine the rows of B and C with </a:t>
            </a:r>
            <a:r>
              <a:rPr lang="en-US" sz="2200" dirty="0" err="1">
                <a:solidFill>
                  <a:srgbClr val="0070C0"/>
                </a:solidFill>
              </a:rPr>
              <a:t>rbind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&gt; </a:t>
            </a:r>
            <a:r>
              <a:rPr lang="en-US" sz="2200" dirty="0" err="1"/>
              <a:t>rbind</a:t>
            </a:r>
            <a:r>
              <a:rPr lang="en-US" sz="2200" dirty="0"/>
              <a:t>(B, C) </a:t>
            </a:r>
            <a:br>
              <a:rPr lang="en-US" sz="2200" dirty="0"/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[,1] [,2]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[1,]    2    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[2,]    4    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[3,]    3    7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[4,]    0    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[5,]    0    1</a:t>
            </a:r>
          </a:p>
        </p:txBody>
      </p:sp>
    </p:spTree>
    <p:extLst>
      <p:ext uri="{BB962C8B-B14F-4D97-AF65-F5344CB8AC3E}">
        <p14:creationId xmlns:p14="http://schemas.microsoft.com/office/powerpoint/2010/main" val="322219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61" y="130151"/>
            <a:ext cx="8229600" cy="64325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Combining Matrices</a:t>
            </a:r>
          </a:p>
          <a:p>
            <a:pPr marL="0" indent="0">
              <a:buNone/>
            </a:pPr>
            <a:r>
              <a:rPr lang="en-US" sz="2200" dirty="0"/>
              <a:t>&gt; B = matrix( c(2, 4, 3, 1, 5, 7), </a:t>
            </a:r>
            <a:r>
              <a:rPr lang="en-US" sz="2200" dirty="0" err="1">
                <a:highlight>
                  <a:srgbClr val="FFFF00"/>
                </a:highlight>
              </a:rPr>
              <a:t>nrow</a:t>
            </a:r>
            <a:r>
              <a:rPr lang="en-US" sz="2200" dirty="0">
                <a:highlight>
                  <a:srgbClr val="FFFF00"/>
                </a:highlight>
              </a:rPr>
              <a:t>=3</a:t>
            </a:r>
            <a:r>
              <a:rPr lang="en-US" sz="2200" dirty="0"/>
              <a:t>, </a:t>
            </a:r>
            <a:r>
              <a:rPr lang="en-US" sz="2200" dirty="0" err="1"/>
              <a:t>ncol</a:t>
            </a:r>
            <a:r>
              <a:rPr lang="en-US" sz="2200" dirty="0"/>
              <a:t>=2) </a:t>
            </a:r>
            <a:br>
              <a:rPr lang="en-US" sz="2200" dirty="0"/>
            </a:br>
            <a:r>
              <a:rPr lang="en-US" sz="2200" dirty="0"/>
              <a:t>&gt; B              </a:t>
            </a:r>
            <a:br>
              <a:rPr lang="en-US" sz="2400" dirty="0"/>
            </a:br>
            <a:r>
              <a:rPr lang="en-US" sz="2000" dirty="0"/>
              <a:t>  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    [,1] [,2] </a:t>
            </a:r>
            <a:b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[1,]    2    1 </a:t>
            </a:r>
            <a:b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[2,]    4    5 </a:t>
            </a:r>
            <a:b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[3,]    3    7</a:t>
            </a:r>
          </a:p>
          <a:p>
            <a:pPr marL="0" indent="0">
              <a:buNone/>
            </a:pPr>
            <a:r>
              <a:rPr lang="en-US" sz="2200" dirty="0"/>
              <a:t>&gt; C = matrix( </a:t>
            </a:r>
            <a:r>
              <a:rPr lang="it-IT" sz="2200" dirty="0"/>
              <a:t>c(0,0,0),</a:t>
            </a:r>
            <a:r>
              <a:rPr lang="it-IT" sz="2200" dirty="0">
                <a:highlight>
                  <a:srgbClr val="FFFF00"/>
                </a:highlight>
              </a:rPr>
              <a:t>nrow=3</a:t>
            </a:r>
            <a:r>
              <a:rPr lang="it-IT" sz="2200" dirty="0"/>
              <a:t>,ncol=1)</a:t>
            </a:r>
            <a:br>
              <a:rPr lang="en-US" sz="2200" dirty="0"/>
            </a:br>
            <a:r>
              <a:rPr lang="en-US" sz="2200" dirty="0"/>
              <a:t>&gt; C</a:t>
            </a:r>
            <a:r>
              <a:rPr lang="en-US" sz="2400" dirty="0"/>
              <a:t>              </a:t>
            </a:r>
            <a:br>
              <a:rPr lang="en-US" sz="2400" dirty="0"/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[,1]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[1,]    0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[2,]    0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[3,]    0   </a:t>
            </a:r>
          </a:p>
          <a:p>
            <a:pPr marL="0" indent="0">
              <a:buNone/>
            </a:pPr>
            <a:r>
              <a:rPr lang="en-US" sz="2200" dirty="0"/>
              <a:t>-Then we can combine the columns of B and C with </a:t>
            </a:r>
            <a:r>
              <a:rPr lang="en-US" sz="2200" dirty="0" err="1">
                <a:solidFill>
                  <a:srgbClr val="0070C0"/>
                </a:solidFill>
              </a:rPr>
              <a:t>cbind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&gt; </a:t>
            </a:r>
            <a:r>
              <a:rPr lang="en-US" sz="2200" dirty="0" err="1"/>
              <a:t>cbind</a:t>
            </a:r>
            <a:r>
              <a:rPr lang="en-US" sz="2200" dirty="0"/>
              <a:t>(B, C) 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[,1] [,2] [,3]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[1,]    2    1  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[2,]    4    5  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[3,]    3    7   0</a:t>
            </a:r>
          </a:p>
        </p:txBody>
      </p:sp>
    </p:spTree>
    <p:extLst>
      <p:ext uri="{BB962C8B-B14F-4D97-AF65-F5344CB8AC3E}">
        <p14:creationId xmlns:p14="http://schemas.microsoft.com/office/powerpoint/2010/main" val="90717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19736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Arrays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33087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91" y="1622610"/>
            <a:ext cx="8800507" cy="3903662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sz="2800" dirty="0"/>
              <a:t>An array is essentially a multidimensional vector. </a:t>
            </a:r>
          </a:p>
          <a:p>
            <a:pPr algn="just">
              <a:buFontTx/>
              <a:buChar char="-"/>
            </a:pPr>
            <a:r>
              <a:rPr lang="en-US" sz="2800" dirty="0"/>
              <a:t>It must all be of the same type and individual elements are assessed in a similar fashion using square brackets.</a:t>
            </a:r>
          </a:p>
          <a:p>
            <a:pPr algn="just">
              <a:buFontTx/>
              <a:buChar char="-"/>
            </a:pPr>
            <a:r>
              <a:rPr lang="en-US" sz="2800" dirty="0"/>
              <a:t>The first element is the row index, the second is the column index and the remaining elements are for outer dimensions.</a:t>
            </a:r>
          </a:p>
          <a:p>
            <a:pPr algn="just">
              <a:buFontTx/>
              <a:buChar char="-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array</a:t>
            </a:r>
            <a:r>
              <a:rPr lang="en-US" sz="2800" dirty="0"/>
              <a:t> function is used to create </a:t>
            </a:r>
          </a:p>
          <a:p>
            <a:pPr marL="0" indent="0" algn="just">
              <a:buNone/>
            </a:pPr>
            <a:r>
              <a:rPr lang="en-US" sz="2800" dirty="0"/>
              <a:t>    an array.</a:t>
            </a:r>
          </a:p>
          <a:p>
            <a:pPr algn="just">
              <a:buFontTx/>
              <a:buChar char="-"/>
            </a:pPr>
            <a:endParaRPr lang="en-US" sz="2800" dirty="0"/>
          </a:p>
        </p:txBody>
      </p:sp>
      <p:pic>
        <p:nvPicPr>
          <p:cNvPr id="9" name="Picture 8" descr="A picture containing keyboard, drawing&#10;&#10;Description automatically generated">
            <a:extLst>
              <a:ext uri="{FF2B5EF4-FFF2-40B4-BE49-F238E27FC236}">
                <a16:creationId xmlns:a16="http://schemas.microsoft.com/office/drawing/2014/main" id="{5896B16B-4728-4FAB-B3A1-7F72D36DF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70" y="4538535"/>
            <a:ext cx="2181529" cy="1819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7B6FC7-09C0-4655-B113-C97EAB6091A1}"/>
              </a:ext>
            </a:extLst>
          </p:cNvPr>
          <p:cNvSpPr/>
          <p:nvPr/>
        </p:nvSpPr>
        <p:spPr>
          <a:xfrm>
            <a:off x="4824690" y="6386754"/>
            <a:ext cx="4299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/>
              <a:t>http://venus.ifca.unican.es/Rintro/_images/dataStructuresNew.png</a:t>
            </a:r>
          </a:p>
        </p:txBody>
      </p:sp>
    </p:spTree>
    <p:extLst>
      <p:ext uri="{BB962C8B-B14F-4D97-AF65-F5344CB8AC3E}">
        <p14:creationId xmlns:p14="http://schemas.microsoft.com/office/powerpoint/2010/main" val="238681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812165"/>
            <a:ext cx="8229600" cy="1731962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&gt;vector1 &lt;- c(2,18,30)</a:t>
            </a:r>
            <a:br>
              <a:rPr lang="es-ES" sz="2400" dirty="0"/>
            </a:br>
            <a:r>
              <a:rPr lang="es-ES" sz="2400" dirty="0"/>
              <a:t>&gt;vector2 &lt;- c(10,14,17,13,11,15,22,11,33)</a:t>
            </a:r>
            <a:br>
              <a:rPr lang="es-ES" sz="2400" dirty="0"/>
            </a:br>
            <a:r>
              <a:rPr lang="es-ES" sz="2400" dirty="0"/>
              <a:t>&gt; data&lt;- array(c(vector1, vector2),</a:t>
            </a:r>
            <a:r>
              <a:rPr lang="es-ES" sz="2400" dirty="0" err="1">
                <a:highlight>
                  <a:srgbClr val="00FFFF"/>
                </a:highlight>
              </a:rPr>
              <a:t>dim</a:t>
            </a:r>
            <a:r>
              <a:rPr lang="es-ES" sz="2400" dirty="0">
                <a:highlight>
                  <a:srgbClr val="00FFFF"/>
                </a:highlight>
              </a:rPr>
              <a:t> = c(3,2,2)</a:t>
            </a:r>
            <a:r>
              <a:rPr lang="es-ES" sz="2400" dirty="0"/>
              <a:t>))</a:t>
            </a:r>
            <a:br>
              <a:rPr lang="es-ES" sz="2400" dirty="0"/>
            </a:br>
            <a:r>
              <a:rPr lang="es-ES" sz="2400" dirty="0"/>
              <a:t>&gt;data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935B5-BFE0-4CDF-8747-6D3AFD315A69}"/>
              </a:ext>
            </a:extLst>
          </p:cNvPr>
          <p:cNvSpPr/>
          <p:nvPr/>
        </p:nvSpPr>
        <p:spPr>
          <a:xfrm>
            <a:off x="0" y="1328201"/>
            <a:ext cx="8388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accent2"/>
                </a:solidFill>
              </a:rPr>
              <a:t>array(data = x, dim = length(data), dimnames = NULL)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E813E-BA5D-488C-98C6-EB15C7211C6B}"/>
              </a:ext>
            </a:extLst>
          </p:cNvPr>
          <p:cNvSpPr/>
          <p:nvPr/>
        </p:nvSpPr>
        <p:spPr>
          <a:xfrm>
            <a:off x="819150" y="3326842"/>
            <a:ext cx="19113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, , 1</a:t>
            </a:r>
          </a:p>
          <a:p>
            <a:r>
              <a:rPr lang="en-MY" dirty="0">
                <a:solidFill>
                  <a:srgbClr val="0070C0"/>
                </a:solidFill>
              </a:rPr>
              <a:t>       [,1] [,2]</a:t>
            </a:r>
          </a:p>
          <a:p>
            <a:r>
              <a:rPr lang="en-MY" dirty="0">
                <a:solidFill>
                  <a:srgbClr val="0070C0"/>
                </a:solidFill>
              </a:rPr>
              <a:t>[1,]    2   10</a:t>
            </a:r>
          </a:p>
          <a:p>
            <a:r>
              <a:rPr lang="en-MY" dirty="0">
                <a:solidFill>
                  <a:srgbClr val="0070C0"/>
                </a:solidFill>
              </a:rPr>
              <a:t>[2,]   18   14</a:t>
            </a:r>
          </a:p>
          <a:p>
            <a:r>
              <a:rPr lang="en-MY" dirty="0">
                <a:solidFill>
                  <a:srgbClr val="0070C0"/>
                </a:solidFill>
              </a:rPr>
              <a:t>[3,]   30   17</a:t>
            </a:r>
          </a:p>
          <a:p>
            <a:endParaRPr lang="en-MY" dirty="0">
              <a:solidFill>
                <a:srgbClr val="0070C0"/>
              </a:solidFill>
            </a:endParaRPr>
          </a:p>
          <a:p>
            <a:r>
              <a:rPr lang="en-MY" dirty="0">
                <a:solidFill>
                  <a:srgbClr val="0070C0"/>
                </a:solidFill>
              </a:rPr>
              <a:t>, , 2</a:t>
            </a:r>
          </a:p>
          <a:p>
            <a:r>
              <a:rPr lang="en-MY" dirty="0">
                <a:solidFill>
                  <a:srgbClr val="0070C0"/>
                </a:solidFill>
              </a:rPr>
              <a:t>       [,1] [,2]</a:t>
            </a:r>
          </a:p>
          <a:p>
            <a:r>
              <a:rPr lang="en-MY" dirty="0">
                <a:solidFill>
                  <a:srgbClr val="0070C0"/>
                </a:solidFill>
              </a:rPr>
              <a:t>[1,]   13   22</a:t>
            </a:r>
          </a:p>
          <a:p>
            <a:r>
              <a:rPr lang="en-MY" dirty="0">
                <a:solidFill>
                  <a:srgbClr val="0070C0"/>
                </a:solidFill>
              </a:rPr>
              <a:t>[2,]   11   11</a:t>
            </a:r>
          </a:p>
          <a:p>
            <a:r>
              <a:rPr lang="en-MY" dirty="0">
                <a:solidFill>
                  <a:srgbClr val="0070C0"/>
                </a:solidFill>
              </a:rPr>
              <a:t>[3,]   15   33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E049E2-D860-4AD0-8185-2BB295B29AF6}"/>
              </a:ext>
            </a:extLst>
          </p:cNvPr>
          <p:cNvGrpSpPr/>
          <p:nvPr/>
        </p:nvGrpSpPr>
        <p:grpSpPr>
          <a:xfrm>
            <a:off x="4997898" y="4929118"/>
            <a:ext cx="1184275" cy="1425829"/>
            <a:chOff x="4518025" y="3822700"/>
            <a:chExt cx="1184275" cy="1425829"/>
          </a:xfrm>
        </p:grpSpPr>
        <p:pic>
          <p:nvPicPr>
            <p:cNvPr id="8" name="Picture 7" descr="A picture containing keyboard, drawing&#10;&#10;Description automatically generated">
              <a:extLst>
                <a:ext uri="{FF2B5EF4-FFF2-40B4-BE49-F238E27FC236}">
                  <a16:creationId xmlns:a16="http://schemas.microsoft.com/office/drawing/2014/main" id="{E4DB8E8A-4E96-40E8-93E1-D5E151387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37" r="45714"/>
            <a:stretch/>
          </p:blipFill>
          <p:spPr>
            <a:xfrm>
              <a:off x="4518025" y="3822700"/>
              <a:ext cx="1184275" cy="142582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D93064-EFE9-46EE-BF90-A8DEF3C8FE3A}"/>
                </a:ext>
              </a:extLst>
            </p:cNvPr>
            <p:cNvSpPr/>
            <p:nvPr/>
          </p:nvSpPr>
          <p:spPr>
            <a:xfrm>
              <a:off x="4572567" y="3978995"/>
              <a:ext cx="1075189" cy="117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2   10</a:t>
              </a:r>
            </a:p>
            <a:p>
              <a:pPr marL="0" indent="0">
                <a:buNone/>
              </a:pPr>
              <a:endPara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18  14</a:t>
              </a:r>
            </a:p>
            <a:p>
              <a:pPr marL="0" indent="0">
                <a:buNone/>
              </a:pPr>
              <a:endPara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30  17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E5C13-5C40-4894-9AEE-5A03A4DCF5B3}"/>
              </a:ext>
            </a:extLst>
          </p:cNvPr>
          <p:cNvGrpSpPr/>
          <p:nvPr/>
        </p:nvGrpSpPr>
        <p:grpSpPr>
          <a:xfrm>
            <a:off x="7122543" y="4929117"/>
            <a:ext cx="1238817" cy="1425829"/>
            <a:chOff x="6092825" y="3826595"/>
            <a:chExt cx="1238817" cy="1425829"/>
          </a:xfrm>
        </p:grpSpPr>
        <p:pic>
          <p:nvPicPr>
            <p:cNvPr id="10" name="Picture 9" descr="A picture containing keyboard, drawing&#10;&#10;Description automatically generated">
              <a:extLst>
                <a:ext uri="{FF2B5EF4-FFF2-40B4-BE49-F238E27FC236}">
                  <a16:creationId xmlns:a16="http://schemas.microsoft.com/office/drawing/2014/main" id="{8DC0FD45-AC3F-4B43-B9A9-DE33FE290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37" r="45714"/>
            <a:stretch/>
          </p:blipFill>
          <p:spPr>
            <a:xfrm>
              <a:off x="6092825" y="3826595"/>
              <a:ext cx="1184275" cy="142582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891A5E-3902-4AAE-B0DF-403251B1F7BD}"/>
                </a:ext>
              </a:extLst>
            </p:cNvPr>
            <p:cNvSpPr/>
            <p:nvPr/>
          </p:nvSpPr>
          <p:spPr>
            <a:xfrm>
              <a:off x="6147367" y="3982890"/>
              <a:ext cx="1184275" cy="117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13  22</a:t>
              </a:r>
            </a:p>
            <a:p>
              <a:pPr marL="0" indent="0">
                <a:buNone/>
              </a:pPr>
              <a:endPara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11  11</a:t>
              </a:r>
            </a:p>
            <a:p>
              <a:pPr marL="0" indent="0">
                <a:buNone/>
              </a:pPr>
              <a:endPara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15  33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5440E7-A5BB-4FE1-9285-523457D36BC8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6715" y="4735670"/>
            <a:ext cx="513659" cy="3497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D71CFB-6904-4002-BE56-6BF3E17C6674}"/>
              </a:ext>
            </a:extLst>
          </p:cNvPr>
          <p:cNvGrpSpPr/>
          <p:nvPr/>
        </p:nvGrpSpPr>
        <p:grpSpPr>
          <a:xfrm>
            <a:off x="5775100" y="3038773"/>
            <a:ext cx="1436888" cy="1658392"/>
            <a:chOff x="5837424" y="3088953"/>
            <a:chExt cx="1436888" cy="1658392"/>
          </a:xfrm>
        </p:grpSpPr>
        <p:pic>
          <p:nvPicPr>
            <p:cNvPr id="14" name="Picture 13" descr="A picture containing keyboard, drawing&#10;&#10;Description automatically generated">
              <a:extLst>
                <a:ext uri="{FF2B5EF4-FFF2-40B4-BE49-F238E27FC236}">
                  <a16:creationId xmlns:a16="http://schemas.microsoft.com/office/drawing/2014/main" id="{A64C4853-F6D9-4410-B422-4D049F72D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1" t="10913" r="9023" b="4631"/>
            <a:stretch/>
          </p:blipFill>
          <p:spPr>
            <a:xfrm>
              <a:off x="5892169" y="3210645"/>
              <a:ext cx="1382143" cy="15367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BEC525-0F7E-48C9-A544-E377895DD093}"/>
                </a:ext>
              </a:extLst>
            </p:cNvPr>
            <p:cNvSpPr/>
            <p:nvPr/>
          </p:nvSpPr>
          <p:spPr bwMode="auto">
            <a:xfrm rot="2428086">
              <a:off x="5837424" y="3088953"/>
              <a:ext cx="224345" cy="44390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FFB95-7E74-4752-9431-8C46E8C544B3}"/>
              </a:ext>
            </a:extLst>
          </p:cNvPr>
          <p:cNvCxnSpPr>
            <a:cxnSpLocks/>
          </p:cNvCxnSpPr>
          <p:nvPr/>
        </p:nvCxnSpPr>
        <p:spPr bwMode="auto">
          <a:xfrm>
            <a:off x="7146892" y="4490691"/>
            <a:ext cx="854108" cy="4129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717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60539"/>
          </a:xfrm>
        </p:spPr>
        <p:txBody>
          <a:bodyPr/>
          <a:lstStyle/>
          <a:p>
            <a:r>
              <a:rPr lang="en-US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92" y="995477"/>
            <a:ext cx="9016408" cy="317012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vector1 &lt;- c(2,18,30)</a:t>
            </a:r>
            <a:br>
              <a:rPr lang="en-US" sz="2200" dirty="0"/>
            </a:br>
            <a:r>
              <a:rPr lang="en-US" sz="2200" dirty="0"/>
              <a:t>vector2 &lt;- c(10,14,17,13,11,15,22,11,33)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2200" dirty="0" err="1"/>
              <a:t>row_names</a:t>
            </a:r>
            <a:r>
              <a:rPr lang="en-US" sz="2200" dirty="0"/>
              <a:t> &lt;- c("ROW1","ROW2","ROW3") </a:t>
            </a:r>
          </a:p>
          <a:p>
            <a:pPr marL="0" indent="0">
              <a:buNone/>
            </a:pPr>
            <a:r>
              <a:rPr lang="en-US" sz="2200" dirty="0" err="1"/>
              <a:t>col_names</a:t>
            </a:r>
            <a:r>
              <a:rPr lang="en-US" sz="2200" dirty="0"/>
              <a:t> &lt;- c("COL1","COL2","COL3","COL4")</a:t>
            </a:r>
            <a:br>
              <a:rPr lang="en-US" sz="2200" dirty="0"/>
            </a:br>
            <a:r>
              <a:rPr lang="en-US" sz="2200" dirty="0" err="1"/>
              <a:t>matrix_names</a:t>
            </a:r>
            <a:r>
              <a:rPr lang="en-US" sz="2200" dirty="0"/>
              <a:t> &lt;- c("Matrix1","Matrix2")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2200" dirty="0"/>
              <a:t>data&lt;- array(c(vector1,vector2, vector1, vector2),dim = c(3,4,2),</a:t>
            </a:r>
            <a:r>
              <a:rPr lang="en-US" sz="2200" dirty="0" err="1"/>
              <a:t>dimnames</a:t>
            </a:r>
            <a:r>
              <a:rPr lang="en-US" sz="2200" dirty="0"/>
              <a:t> = list(</a:t>
            </a:r>
            <a:r>
              <a:rPr lang="en-US" sz="2200" dirty="0" err="1"/>
              <a:t>row_names,col_names</a:t>
            </a:r>
            <a:r>
              <a:rPr lang="en-US" sz="2200" dirty="0"/>
              <a:t>, </a:t>
            </a:r>
            <a:r>
              <a:rPr lang="en-US" sz="2200" dirty="0" err="1"/>
              <a:t>matrix_names</a:t>
            </a:r>
            <a:r>
              <a:rPr lang="en-US" sz="2200" dirty="0"/>
              <a:t> 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50847"/>
            <a:ext cx="3499683" cy="24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60539"/>
          </a:xfrm>
        </p:spPr>
        <p:txBody>
          <a:bodyPr/>
          <a:lstStyle/>
          <a:p>
            <a:r>
              <a:rPr lang="en-US" b="1" dirty="0"/>
              <a:t>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709912"/>
            <a:ext cx="3860800" cy="26816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9490D-A067-4BE8-9F09-E2A7875662CB}"/>
              </a:ext>
            </a:extLst>
          </p:cNvPr>
          <p:cNvCxnSpPr/>
          <p:nvPr/>
        </p:nvCxnSpPr>
        <p:spPr bwMode="auto">
          <a:xfrm>
            <a:off x="4368800" y="2438400"/>
            <a:ext cx="2235200" cy="139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B124E5-39DC-4097-B0C8-297CD084EE2F}"/>
              </a:ext>
            </a:extLst>
          </p:cNvPr>
          <p:cNvCxnSpPr>
            <a:cxnSpLocks/>
          </p:cNvCxnSpPr>
          <p:nvPr/>
        </p:nvCxnSpPr>
        <p:spPr bwMode="auto">
          <a:xfrm>
            <a:off x="2889250" y="4279901"/>
            <a:ext cx="2012950" cy="6864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A4386CD-E71A-4C15-A25B-C95FECC3DCB2}"/>
              </a:ext>
            </a:extLst>
          </p:cNvPr>
          <p:cNvSpPr/>
          <p:nvPr/>
        </p:nvSpPr>
        <p:spPr>
          <a:xfrm>
            <a:off x="546103" y="134058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10812-290B-4A78-9AC7-9F2EFAD29A0C}"/>
              </a:ext>
            </a:extLst>
          </p:cNvPr>
          <p:cNvSpPr/>
          <p:nvPr/>
        </p:nvSpPr>
        <p:spPr>
          <a:xfrm>
            <a:off x="6604000" y="239343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data[1,4,1]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74F53-6F27-4BED-9FEF-488A7D50191F}"/>
              </a:ext>
            </a:extLst>
          </p:cNvPr>
          <p:cNvSpPr/>
          <p:nvPr/>
        </p:nvSpPr>
        <p:spPr>
          <a:xfrm>
            <a:off x="4977286" y="478167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data[3,2,2]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8389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53654" y="2026647"/>
            <a:ext cx="6141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Vector - Factor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Matrices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Arrays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frames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573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Data Frames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112871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8" y="1346165"/>
            <a:ext cx="8781311" cy="4525962"/>
          </a:xfrm>
        </p:spPr>
        <p:txBody>
          <a:bodyPr/>
          <a:lstStyle/>
          <a:p>
            <a:pPr algn="just"/>
            <a:r>
              <a:rPr lang="en-US" sz="2800" dirty="0"/>
              <a:t>One of the most useful features of R is the Data Frame.</a:t>
            </a:r>
          </a:p>
          <a:p>
            <a:pPr algn="just"/>
            <a:r>
              <a:rPr lang="en-US" sz="2800" dirty="0"/>
              <a:t>Data Frame is just like the Excel spreadsheet in that it has columns and rows.</a:t>
            </a:r>
          </a:p>
          <a:p>
            <a:pPr algn="just"/>
            <a:r>
              <a:rPr lang="en-US" sz="2800" dirty="0"/>
              <a:t>R organizes data frames in each column as a vector.</a:t>
            </a:r>
          </a:p>
          <a:p>
            <a:pPr algn="just"/>
            <a:r>
              <a:rPr lang="en-US" sz="2800" dirty="0"/>
              <a:t>The simplest way of using the data frame is </a:t>
            </a:r>
            <a:r>
              <a:rPr lang="en-US" sz="2800" dirty="0" err="1">
                <a:solidFill>
                  <a:srgbClr val="0070C0"/>
                </a:solidFill>
              </a:rPr>
              <a:t>data.frame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function.</a:t>
            </a:r>
          </a:p>
          <a:p>
            <a:pPr algn="just"/>
            <a:r>
              <a:rPr lang="en-US" sz="2800" dirty="0"/>
              <a:t>To create a blank data frame: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df=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A picture containing electronics, man, holding, standing&#10;&#10;Description automatically generated">
            <a:extLst>
              <a:ext uri="{FF2B5EF4-FFF2-40B4-BE49-F238E27FC236}">
                <a16:creationId xmlns:a16="http://schemas.microsoft.com/office/drawing/2014/main" id="{87383A9A-88C8-409E-AC1D-92D5EA84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56" y="4794285"/>
            <a:ext cx="1793875" cy="143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6346F-8BCE-492D-9580-2827E1E6B7FD}"/>
              </a:ext>
            </a:extLst>
          </p:cNvPr>
          <p:cNvSpPr/>
          <p:nvPr/>
        </p:nvSpPr>
        <p:spPr>
          <a:xfrm>
            <a:off x="4714080" y="6371595"/>
            <a:ext cx="4334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/>
              <a:t>http://venus.ifca.unican.es/Rintro/_images/dataStructuresNew.png</a:t>
            </a:r>
          </a:p>
        </p:txBody>
      </p:sp>
    </p:spTree>
    <p:extLst>
      <p:ext uri="{BB962C8B-B14F-4D97-AF65-F5344CB8AC3E}">
        <p14:creationId xmlns:p14="http://schemas.microsoft.com/office/powerpoint/2010/main" val="317828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9245"/>
            <a:ext cx="8737599" cy="51554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&gt; x &lt;- 10:5</a:t>
            </a:r>
          </a:p>
          <a:p>
            <a:pPr marL="0" indent="0">
              <a:buNone/>
            </a:pPr>
            <a:r>
              <a:rPr lang="en-US" sz="2000" dirty="0"/>
              <a:t>&gt; y</a:t>
            </a:r>
            <a:r>
              <a:rPr lang="en-US" sz="2000" dirty="0">
                <a:sym typeface="Wingdings" panose="05000000000000000000" pitchFamily="2" charset="2"/>
              </a:rPr>
              <a:t> &lt;- -3:2</a:t>
            </a:r>
          </a:p>
          <a:p>
            <a:pPr marL="0" indent="0">
              <a:buNone/>
            </a:pPr>
            <a:r>
              <a:rPr lang="en-US" sz="2000" dirty="0"/>
              <a:t>&gt; q &lt;- c(“</a:t>
            </a:r>
            <a:r>
              <a:rPr lang="en-US" sz="2000" dirty="0" err="1"/>
              <a:t>Hockey”,”Foot</a:t>
            </a:r>
            <a:r>
              <a:rPr lang="en-US" sz="2000" dirty="0"/>
              <a:t> ball”, “Baseball”, “Basket Ball”, “Tennis”, “ Cricket”)</a:t>
            </a:r>
          </a:p>
          <a:p>
            <a:pPr marL="0" indent="0">
              <a:buNone/>
            </a:pPr>
            <a:r>
              <a:rPr lang="en-US" sz="2000" dirty="0"/>
              <a:t>&gt;  data &lt;- </a:t>
            </a:r>
            <a:r>
              <a:rPr lang="en-US" sz="2000" dirty="0" err="1">
                <a:solidFill>
                  <a:srgbClr val="0070C0"/>
                </a:solidFill>
              </a:rPr>
              <a:t>data.frame</a:t>
            </a:r>
            <a:r>
              <a:rPr lang="en-US" sz="2000" dirty="0"/>
              <a:t>(</a:t>
            </a:r>
            <a:r>
              <a:rPr lang="en-US" sz="2000" dirty="0" err="1"/>
              <a:t>x,y,q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&gt;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x      y          q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10    -3       Hockey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9     -2       Football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8     -1       Baseball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7      0       Basket 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6      1       Tennis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5      2        Cricket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creates a 6x3 data frame consisting of three vectors</a:t>
            </a:r>
          </a:p>
        </p:txBody>
      </p:sp>
    </p:spTree>
    <p:extLst>
      <p:ext uri="{BB962C8B-B14F-4D97-AF65-F5344CB8AC3E}">
        <p14:creationId xmlns:p14="http://schemas.microsoft.com/office/powerpoint/2010/main" val="367558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245345"/>
            <a:ext cx="8229600" cy="52656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could assign names also for the data frame</a:t>
            </a:r>
          </a:p>
          <a:p>
            <a:pPr marL="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newdata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data.frame</a:t>
            </a:r>
            <a:r>
              <a:rPr lang="en-US" sz="2400" dirty="0"/>
              <a:t>(First=x, Second=y, Sport=q)</a:t>
            </a:r>
          </a:p>
          <a:p>
            <a:pPr marL="0" indent="0">
              <a:buNone/>
            </a:pPr>
            <a:r>
              <a:rPr lang="en-US" sz="2400" dirty="0"/>
              <a:t>&gt;</a:t>
            </a:r>
            <a:r>
              <a:rPr lang="en-US" sz="2400" dirty="0" err="1"/>
              <a:t>newdata</a:t>
            </a: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First  Second      Sports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10    -3             Hockey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9     -2             Football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8     -1             Baseball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7      0             Basket ball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6      1             Tennis</a:t>
            </a:r>
          </a:p>
          <a:p>
            <a:pPr marL="514350" indent="-514350">
              <a:buAutoNum type="arabicPlain"/>
            </a:pPr>
            <a:r>
              <a:rPr lang="en-US" sz="2000" dirty="0">
                <a:solidFill>
                  <a:srgbClr val="0070C0"/>
                </a:solidFill>
              </a:rPr>
              <a:t>     5      2             Cricket</a:t>
            </a:r>
          </a:p>
          <a:p>
            <a:pPr>
              <a:buFontTx/>
              <a:buChar char="-"/>
            </a:pPr>
            <a:r>
              <a:rPr lang="en-US" sz="2000" dirty="0" err="1">
                <a:solidFill>
                  <a:srgbClr val="0070C0"/>
                </a:solidFill>
              </a:rPr>
              <a:t>nrow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newdata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to find the total no: of rows</a:t>
            </a:r>
          </a:p>
          <a:p>
            <a:pPr>
              <a:buFontTx/>
              <a:buChar char="-"/>
            </a:pPr>
            <a:r>
              <a:rPr lang="en-US" sz="2000" dirty="0" err="1">
                <a:solidFill>
                  <a:srgbClr val="0070C0"/>
                </a:solidFill>
              </a:rPr>
              <a:t>ncol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newdata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to find the total no: of cols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dim (</a:t>
            </a:r>
            <a:r>
              <a:rPr lang="en-US" sz="2000" dirty="0" err="1">
                <a:solidFill>
                  <a:srgbClr val="0070C0"/>
                </a:solidFill>
              </a:rPr>
              <a:t>newdata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to find the dimension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names(</a:t>
            </a:r>
            <a:r>
              <a:rPr lang="en-US" sz="2000" dirty="0" err="1">
                <a:solidFill>
                  <a:srgbClr val="0070C0"/>
                </a:solidFill>
              </a:rPr>
              <a:t>newdata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to find the names of the columns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10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Frame</a:t>
            </a:r>
          </a:p>
        </p:txBody>
      </p:sp>
      <p:pic>
        <p:nvPicPr>
          <p:cNvPr id="4" name="Picture 3" descr="A picture containing electronics, man, holding, standing&#10;&#10;Description automatically generated">
            <a:extLst>
              <a:ext uri="{FF2B5EF4-FFF2-40B4-BE49-F238E27FC236}">
                <a16:creationId xmlns:a16="http://schemas.microsoft.com/office/drawing/2014/main" id="{D20B82A1-BFDA-48F8-B077-9C838138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44" y="1778745"/>
            <a:ext cx="3023256" cy="24186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12B18F-4654-4820-B184-B8A9DFC0F80F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759632"/>
            <a:ext cx="18415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A9975DF-DF7C-42AB-BE0E-A73D4D950B59}"/>
              </a:ext>
            </a:extLst>
          </p:cNvPr>
          <p:cNvSpPr/>
          <p:nvPr/>
        </p:nvSpPr>
        <p:spPr>
          <a:xfrm>
            <a:off x="917575" y="151713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df</a:t>
            </a:r>
            <a:endParaRPr lang="en-MY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F15D7-E032-4893-BF36-B2E575B21850}"/>
              </a:ext>
            </a:extLst>
          </p:cNvPr>
          <p:cNvSpPr/>
          <p:nvPr/>
        </p:nvSpPr>
        <p:spPr>
          <a:xfrm>
            <a:off x="1802799" y="2044005"/>
            <a:ext cx="5975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58496-E263-42EF-82EF-6FE3EF9DFA30}"/>
              </a:ext>
            </a:extLst>
          </p:cNvPr>
          <p:cNvSpPr/>
          <p:nvPr/>
        </p:nvSpPr>
        <p:spPr>
          <a:xfrm>
            <a:off x="2331142" y="2040355"/>
            <a:ext cx="125471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259C4-2AEB-42B3-8ADA-1594BB1C2058}"/>
              </a:ext>
            </a:extLst>
          </p:cNvPr>
          <p:cNvSpPr/>
          <p:nvPr/>
        </p:nvSpPr>
        <p:spPr>
          <a:xfrm>
            <a:off x="3228385" y="2040355"/>
            <a:ext cx="125471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E8CE31-662F-4C4F-A9F6-28777C68276F}"/>
              </a:ext>
            </a:extLst>
          </p:cNvPr>
          <p:cNvSpPr/>
          <p:nvPr/>
        </p:nvSpPr>
        <p:spPr>
          <a:xfrm>
            <a:off x="1846714" y="125552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</a:t>
            </a:r>
            <a:endParaRPr lang="en-MY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00CF0-097B-4858-AA39-A7629DD703B7}"/>
              </a:ext>
            </a:extLst>
          </p:cNvPr>
          <p:cNvSpPr/>
          <p:nvPr/>
        </p:nvSpPr>
        <p:spPr>
          <a:xfrm>
            <a:off x="2539063" y="1255525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name</a:t>
            </a:r>
            <a:endParaRPr lang="en-MY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48E8D1-576D-42EB-8847-73C45CD59175}"/>
              </a:ext>
            </a:extLst>
          </p:cNvPr>
          <p:cNvSpPr/>
          <p:nvPr/>
        </p:nvSpPr>
        <p:spPr>
          <a:xfrm>
            <a:off x="3599217" y="1255525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salary</a:t>
            </a:r>
            <a:endParaRPr lang="en-MY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0F26F0-131F-49B9-881E-A9D8DC50E6BE}"/>
              </a:ext>
            </a:extLst>
          </p:cNvPr>
          <p:cNvSpPr/>
          <p:nvPr/>
        </p:nvSpPr>
        <p:spPr>
          <a:xfrm>
            <a:off x="6499058" y="2464827"/>
            <a:ext cx="16450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df$salary</a:t>
            </a:r>
            <a:endParaRPr lang="en-US" sz="2800" dirty="0"/>
          </a:p>
          <a:p>
            <a:r>
              <a:rPr lang="en-US" sz="2800" dirty="0"/>
              <a:t>df[,3]</a:t>
            </a:r>
            <a:endParaRPr lang="en-MY" sz="2800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FA101F6-6625-468C-9BEB-AA7F656D0522}"/>
              </a:ext>
            </a:extLst>
          </p:cNvPr>
          <p:cNvSpPr/>
          <p:nvPr/>
        </p:nvSpPr>
        <p:spPr bwMode="auto">
          <a:xfrm>
            <a:off x="974715" y="2759632"/>
            <a:ext cx="427288" cy="140438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A64209-21C5-47AF-89FB-BDC10116C357}"/>
              </a:ext>
            </a:extLst>
          </p:cNvPr>
          <p:cNvSpPr/>
          <p:nvPr/>
        </p:nvSpPr>
        <p:spPr>
          <a:xfrm>
            <a:off x="494420" y="4916627"/>
            <a:ext cx="1282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df[2:3,]</a:t>
            </a:r>
            <a:endParaRPr lang="en-MY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227DEE-3049-4D63-8982-E6E587CE3061}"/>
              </a:ext>
            </a:extLst>
          </p:cNvPr>
          <p:cNvCxnSpPr>
            <a:stCxn id="16" idx="1"/>
          </p:cNvCxnSpPr>
          <p:nvPr/>
        </p:nvCxnSpPr>
        <p:spPr bwMode="auto">
          <a:xfrm>
            <a:off x="974715" y="3461823"/>
            <a:ext cx="0" cy="14548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2B9CB0-8B37-4887-B6CF-DBB76AE1178E}"/>
              </a:ext>
            </a:extLst>
          </p:cNvPr>
          <p:cNvCxnSpPr>
            <a:cxnSpLocks/>
          </p:cNvCxnSpPr>
          <p:nvPr/>
        </p:nvCxnSpPr>
        <p:spPr bwMode="auto">
          <a:xfrm>
            <a:off x="3058696" y="3987203"/>
            <a:ext cx="0" cy="14548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B1C7BD-E55B-45BF-9AEC-956C259DD91D}"/>
              </a:ext>
            </a:extLst>
          </p:cNvPr>
          <p:cNvSpPr/>
          <p:nvPr/>
        </p:nvSpPr>
        <p:spPr>
          <a:xfrm>
            <a:off x="2454970" y="5438964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df[3,2]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7260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15023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Lists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139573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97038"/>
            <a:ext cx="8801099" cy="3281362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sz="2800" dirty="0"/>
              <a:t>Unlike frame, list can store any number of items of any type. </a:t>
            </a:r>
          </a:p>
          <a:p>
            <a:pPr algn="just">
              <a:buFontTx/>
              <a:buChar char="-"/>
            </a:pPr>
            <a:r>
              <a:rPr lang="en-US" sz="2800" dirty="0"/>
              <a:t>A list can contain all numeric or characters or a mix of the two or </a:t>
            </a:r>
            <a:r>
              <a:rPr lang="en-US" sz="2800" dirty="0" err="1"/>
              <a:t>data.frame</a:t>
            </a: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/>
              <a:t>List are created with the </a:t>
            </a:r>
            <a:r>
              <a:rPr lang="en-US" sz="2800" dirty="0">
                <a:solidFill>
                  <a:srgbClr val="0070C0"/>
                </a:solidFill>
              </a:rPr>
              <a:t>list</a:t>
            </a:r>
            <a:r>
              <a:rPr lang="en-US" sz="2800" dirty="0"/>
              <a:t> function where each argument to the function becomes an element of the list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B42BDF62-1C31-424F-A3E9-3A6765E7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85" y="5193435"/>
            <a:ext cx="6735115" cy="11336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9901DB-7667-4808-B028-E8EF0B6813C0}"/>
              </a:ext>
            </a:extLst>
          </p:cNvPr>
          <p:cNvSpPr/>
          <p:nvPr/>
        </p:nvSpPr>
        <p:spPr>
          <a:xfrm>
            <a:off x="4886271" y="6296979"/>
            <a:ext cx="4395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/>
              <a:t>http://venus.ifca.unican.es/Rintro/_images/dataStructuresNew.png</a:t>
            </a:r>
          </a:p>
        </p:txBody>
      </p:sp>
    </p:spTree>
    <p:extLst>
      <p:ext uri="{BB962C8B-B14F-4D97-AF65-F5344CB8AC3E}">
        <p14:creationId xmlns:p14="http://schemas.microsoft.com/office/powerpoint/2010/main" val="2726915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49" y="1580080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&gt; </a:t>
            </a:r>
            <a:r>
              <a:rPr lang="en-US" sz="2400" dirty="0">
                <a:highlight>
                  <a:srgbClr val="00FFFF"/>
                </a:highlight>
              </a:rPr>
              <a:t>data</a:t>
            </a:r>
            <a:r>
              <a:rPr lang="en-US" sz="2400" dirty="0"/>
              <a:t> &lt;-</a:t>
            </a:r>
            <a:r>
              <a:rPr lang="en-US" sz="2400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(c(1,2,3),3:7)</a:t>
            </a:r>
          </a:p>
          <a:p>
            <a:pPr marL="0" indent="0">
              <a:buNone/>
            </a:pPr>
            <a:r>
              <a:rPr lang="en-US" sz="2400" dirty="0"/>
              <a:t>&gt; data</a:t>
            </a:r>
          </a:p>
          <a:p>
            <a:pPr marL="0" indent="0">
              <a:buNone/>
            </a:pPr>
            <a:r>
              <a:rPr lang="en-US" sz="2400" dirty="0"/>
              <a:t> [[1]]</a:t>
            </a:r>
          </a:p>
          <a:p>
            <a:pPr marL="0" indent="0">
              <a:buNone/>
            </a:pPr>
            <a:r>
              <a:rPr lang="en-US" sz="2400" dirty="0"/>
              <a:t>  [1]   1 2 3</a:t>
            </a:r>
          </a:p>
          <a:p>
            <a:pPr marL="0" indent="0">
              <a:buNone/>
            </a:pPr>
            <a:r>
              <a:rPr lang="en-US" sz="2400" dirty="0"/>
              <a:t> [[2]]</a:t>
            </a:r>
          </a:p>
          <a:p>
            <a:pPr marL="0" indent="0">
              <a:buNone/>
            </a:pPr>
            <a:r>
              <a:rPr lang="en-US" sz="2400" dirty="0"/>
              <a:t>  [1]  3 4 5 6 7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newlist</a:t>
            </a:r>
            <a:r>
              <a:rPr lang="en-US" sz="2400" dirty="0"/>
              <a:t> &lt;- </a:t>
            </a:r>
            <a:r>
              <a:rPr lang="en-US" sz="2400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(</a:t>
            </a:r>
            <a:r>
              <a:rPr lang="en-US" sz="2400" dirty="0">
                <a:highlight>
                  <a:srgbClr val="00FFFF"/>
                </a:highlight>
              </a:rPr>
              <a:t>data</a:t>
            </a:r>
            <a:r>
              <a:rPr lang="en-US" sz="2400" dirty="0"/>
              <a:t>, 1:10)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>
                <a:solidFill>
                  <a:srgbClr val="0070C0"/>
                </a:solidFill>
              </a:rPr>
              <a:t>length</a:t>
            </a:r>
            <a:r>
              <a:rPr lang="en-US" sz="2400" dirty="0"/>
              <a:t> is used to find the length of the list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>
                <a:solidFill>
                  <a:srgbClr val="0070C0"/>
                </a:solidFill>
              </a:rPr>
              <a:t>names</a:t>
            </a:r>
            <a:r>
              <a:rPr lang="en-US" sz="2400" dirty="0"/>
              <a:t> used to find the names of the columns</a:t>
            </a:r>
          </a:p>
        </p:txBody>
      </p:sp>
    </p:spTree>
    <p:extLst>
      <p:ext uri="{BB962C8B-B14F-4D97-AF65-F5344CB8AC3E}">
        <p14:creationId xmlns:p14="http://schemas.microsoft.com/office/powerpoint/2010/main" val="245858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5FEE2B5-D48C-4D49-9072-4F950976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5" y="1757283"/>
            <a:ext cx="6735115" cy="11336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DD272D-3A8F-446E-BEBC-C71623757C87}"/>
              </a:ext>
            </a:extLst>
          </p:cNvPr>
          <p:cNvSpPr/>
          <p:nvPr/>
        </p:nvSpPr>
        <p:spPr>
          <a:xfrm>
            <a:off x="485775" y="1295618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</a:t>
            </a:r>
            <a:endParaRPr lang="en-MY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A4E82-DADA-4D9C-A173-1054596E1D90}"/>
              </a:ext>
            </a:extLst>
          </p:cNvPr>
          <p:cNvSpPr/>
          <p:nvPr/>
        </p:nvSpPr>
        <p:spPr>
          <a:xfrm>
            <a:off x="1399744" y="3412687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data[[1]]</a:t>
            </a:r>
            <a:endParaRPr lang="en-MY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212DB-9A0E-4D82-99BF-39DAED6619D8}"/>
              </a:ext>
            </a:extLst>
          </p:cNvPr>
          <p:cNvSpPr/>
          <p:nvPr/>
        </p:nvSpPr>
        <p:spPr>
          <a:xfrm>
            <a:off x="154050" y="4260334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>
                <a:highlight>
                  <a:srgbClr val="00FFFF"/>
                </a:highlight>
              </a:rPr>
              <a:t>data[[1]]</a:t>
            </a:r>
            <a:r>
              <a:rPr lang="en-MY" sz="2400" dirty="0"/>
              <a:t>[1,2]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5BA4F20-D26E-4B43-A17F-749D876601E3}"/>
              </a:ext>
            </a:extLst>
          </p:cNvPr>
          <p:cNvSpPr/>
          <p:nvPr/>
        </p:nvSpPr>
        <p:spPr bwMode="auto">
          <a:xfrm rot="5400000">
            <a:off x="1903287" y="2568340"/>
            <a:ext cx="321036" cy="100341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D17EC6-10CB-4EEA-A7D9-5F9BCF2066E8}"/>
              </a:ext>
            </a:extLst>
          </p:cNvPr>
          <p:cNvCxnSpPr/>
          <p:nvPr/>
        </p:nvCxnSpPr>
        <p:spPr bwMode="auto">
          <a:xfrm flipH="1">
            <a:off x="660400" y="2171700"/>
            <a:ext cx="1387117" cy="20886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ECF28-5630-4CD1-B051-0D93BD820BCD}"/>
              </a:ext>
            </a:extLst>
          </p:cNvPr>
          <p:cNvSpPr/>
          <p:nvPr/>
        </p:nvSpPr>
        <p:spPr>
          <a:xfrm>
            <a:off x="3429538" y="3396605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data[[2]]</a:t>
            </a:r>
            <a:endParaRPr lang="en-MY" sz="24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E81A19B-877B-42AC-BF38-A5D1E2608145}"/>
              </a:ext>
            </a:extLst>
          </p:cNvPr>
          <p:cNvSpPr/>
          <p:nvPr/>
        </p:nvSpPr>
        <p:spPr bwMode="auto">
          <a:xfrm rot="5400000">
            <a:off x="3916794" y="2283257"/>
            <a:ext cx="321036" cy="157357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FF88D-8598-43B4-B9DC-00645689C6F3}"/>
              </a:ext>
            </a:extLst>
          </p:cNvPr>
          <p:cNvSpPr/>
          <p:nvPr/>
        </p:nvSpPr>
        <p:spPr>
          <a:xfrm>
            <a:off x="4886271" y="6296979"/>
            <a:ext cx="4395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/>
              <a:t>http://venus.ifca.unican.es/Rintro/_images/dataStructuresNew.png</a:t>
            </a:r>
          </a:p>
        </p:txBody>
      </p:sp>
    </p:spTree>
    <p:extLst>
      <p:ext uri="{BB962C8B-B14F-4D97-AF65-F5344CB8AC3E}">
        <p14:creationId xmlns:p14="http://schemas.microsoft.com/office/powerpoint/2010/main" val="334246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928289" y="3191172"/>
            <a:ext cx="82157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Data Structures Classification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68849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61507" y="1619250"/>
            <a:ext cx="835069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Understand the concept and usage of some data structures available in the R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D131BB-21BB-4FB3-A16D-629088D21A00}"/>
              </a:ext>
            </a:extLst>
          </p:cNvPr>
          <p:cNvSpPr/>
          <p:nvPr/>
        </p:nvSpPr>
        <p:spPr>
          <a:xfrm>
            <a:off x="749595" y="3052180"/>
            <a:ext cx="20579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5A4DA-201B-4188-9530-9671A082463F}"/>
              </a:ext>
            </a:extLst>
          </p:cNvPr>
          <p:cNvSpPr/>
          <p:nvPr/>
        </p:nvSpPr>
        <p:spPr>
          <a:xfrm>
            <a:off x="455715" y="4792704"/>
            <a:ext cx="24779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Types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353991-6541-448A-B745-12699B7454EE}"/>
              </a:ext>
            </a:extLst>
          </p:cNvPr>
          <p:cNvSpPr/>
          <p:nvPr/>
        </p:nvSpPr>
        <p:spPr>
          <a:xfrm>
            <a:off x="3452197" y="2224050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227FE-1D0E-4F5D-AEBE-430BABB45877}"/>
              </a:ext>
            </a:extLst>
          </p:cNvPr>
          <p:cNvSpPr/>
          <p:nvPr/>
        </p:nvSpPr>
        <p:spPr>
          <a:xfrm>
            <a:off x="5342131" y="2210665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470706-E58A-47F0-A19D-1B4AC4F041FF}"/>
              </a:ext>
            </a:extLst>
          </p:cNvPr>
          <p:cNvSpPr/>
          <p:nvPr/>
        </p:nvSpPr>
        <p:spPr>
          <a:xfrm>
            <a:off x="7232424" y="2224050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2FDB4-851D-4A58-A638-564E7357A468}"/>
              </a:ext>
            </a:extLst>
          </p:cNvPr>
          <p:cNvSpPr/>
          <p:nvPr/>
        </p:nvSpPr>
        <p:spPr>
          <a:xfrm>
            <a:off x="3136837" y="3052180"/>
            <a:ext cx="13466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5DB260-FE05-41E2-A810-02BEF09CFCFD}"/>
              </a:ext>
            </a:extLst>
          </p:cNvPr>
          <p:cNvSpPr/>
          <p:nvPr/>
        </p:nvSpPr>
        <p:spPr>
          <a:xfrm>
            <a:off x="3274264" y="4761926"/>
            <a:ext cx="8226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6E225F-8057-4568-861E-A61832B2AF57}"/>
              </a:ext>
            </a:extLst>
          </p:cNvPr>
          <p:cNvSpPr/>
          <p:nvPr/>
        </p:nvSpPr>
        <p:spPr>
          <a:xfrm>
            <a:off x="4986609" y="3052180"/>
            <a:ext cx="13003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E608F-3BFA-47E0-A963-E914E341A0C9}"/>
              </a:ext>
            </a:extLst>
          </p:cNvPr>
          <p:cNvSpPr/>
          <p:nvPr/>
        </p:nvSpPr>
        <p:spPr>
          <a:xfrm>
            <a:off x="4490936" y="4761925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Frame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6A0C1E-9E28-4046-A614-70F553025628}"/>
              </a:ext>
            </a:extLst>
          </p:cNvPr>
          <p:cNvSpPr/>
          <p:nvPr/>
        </p:nvSpPr>
        <p:spPr>
          <a:xfrm>
            <a:off x="7028052" y="3052180"/>
            <a:ext cx="11641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C92878-9C3E-4F50-A521-83F9D3CC817A}"/>
              </a:ext>
            </a:extLst>
          </p:cNvPr>
          <p:cNvCxnSpPr/>
          <p:nvPr/>
        </p:nvCxnSpPr>
        <p:spPr bwMode="auto">
          <a:xfrm>
            <a:off x="2936232" y="1734582"/>
            <a:ext cx="0" cy="4394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D79A59-3462-4361-B8B4-3795567F514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68695" y="2875358"/>
            <a:ext cx="718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856043B4-B008-4E80-98FB-3CA35572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/>
              <a:t>Data Structures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341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3857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Quick Review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958833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795586" y="5254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Summary of Main Teaching Points</a:t>
            </a:r>
            <a:endParaRPr lang="en-US" sz="3200" dirty="0"/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522536" y="1431713"/>
            <a:ext cx="7086600" cy="250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Vector -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Arrays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Data Frames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Lists</a:t>
            </a:r>
            <a:br>
              <a:rPr lang="en-US" altLang="en-US" sz="2800" dirty="0"/>
            </a:br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08C432-3AF5-466A-A86E-1730E0E9E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30" y="4561224"/>
            <a:ext cx="3838354" cy="432224"/>
          </a:xfrm>
        </p:spPr>
        <p:txBody>
          <a:bodyPr/>
          <a:lstStyle/>
          <a:p>
            <a:pPr algn="l"/>
            <a:r>
              <a:rPr lang="en-US" altLang="en-US" sz="2800" b="1" u="sng" dirty="0"/>
              <a:t>Learning outcomes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B8EB088-F252-4D84-94E4-01B380A5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38" y="5025202"/>
            <a:ext cx="8628681" cy="95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70C0"/>
                </a:solidFill>
              </a:rPr>
              <a:t>Understand the concept and usage of some data structures available in the R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2" y="1409957"/>
            <a:ext cx="8888820" cy="2960022"/>
          </a:xfrm>
        </p:spPr>
        <p:txBody>
          <a:bodyPr/>
          <a:lstStyle/>
          <a:p>
            <a:pPr algn="just"/>
            <a:r>
              <a:rPr lang="en-US" sz="2800" dirty="0"/>
              <a:t>How to create a data frame, List, Matrix and an Array ?</a:t>
            </a:r>
          </a:p>
          <a:p>
            <a:pPr algn="just"/>
            <a:r>
              <a:rPr lang="en-US" sz="2800" dirty="0"/>
              <a:t>What are the commands required to create a Matrix, Array , data frame, and List?</a:t>
            </a:r>
          </a:p>
          <a:p>
            <a:pPr algn="just"/>
            <a:r>
              <a:rPr lang="en-US" sz="2800" dirty="0"/>
              <a:t>How to combine the rows and columns in a matrix?</a:t>
            </a:r>
          </a:p>
          <a:p>
            <a:pPr algn="just"/>
            <a:r>
              <a:rPr lang="en-US" sz="2800" dirty="0"/>
              <a:t>What is the difference between data frame and list?</a:t>
            </a:r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8815EF7-94D2-4836-955B-768B2163F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 dirty="0"/>
              <a:t>Q &amp; A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7CD8E85-60AF-4A5D-AFB7-5AEB28524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84" y="453693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/>
              <a:t>Question and Answer Session</a:t>
            </a:r>
            <a:endParaRPr lang="en-US" sz="3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63742-6BFB-450F-946D-0EA0893D3515}"/>
              </a:ext>
            </a:extLst>
          </p:cNvPr>
          <p:cNvSpPr/>
          <p:nvPr/>
        </p:nvSpPr>
        <p:spPr>
          <a:xfrm>
            <a:off x="1256617" y="4136489"/>
            <a:ext cx="66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Book consultation slots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Next Session</a:t>
            </a:r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7C989-F9D5-4688-A159-45749DECDF54}"/>
              </a:ext>
            </a:extLst>
          </p:cNvPr>
          <p:cNvSpPr/>
          <p:nvPr/>
        </p:nvSpPr>
        <p:spPr>
          <a:xfrm>
            <a:off x="457200" y="1697038"/>
            <a:ext cx="75709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3200" dirty="0"/>
              <a:t>Control Statements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/>
              <a:t>if … </a:t>
            </a:r>
            <a:r>
              <a:rPr lang="en-US" sz="3200" dirty="0"/>
              <a:t>else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switch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ifelse</a:t>
            </a:r>
            <a:endParaRPr lang="en-US" sz="3200" dirty="0"/>
          </a:p>
          <a:p>
            <a:pPr marL="800100" lvl="1" indent="-342900">
              <a:buFontTx/>
              <a:buChar char="-"/>
            </a:pPr>
            <a:r>
              <a:rPr lang="en-US" sz="3200" dirty="0"/>
              <a:t>Loop Statements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for loop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while loop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repeat loop</a:t>
            </a:r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71600" lvl="3" indent="0">
              <a:buNone/>
            </a:pPr>
            <a:endParaRPr lang="en-US" sz="2400" dirty="0"/>
          </a:p>
          <a:p>
            <a:pPr>
              <a:buFontTx/>
              <a:buChar char="-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48858" y="1652588"/>
            <a:ext cx="879312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800" dirty="0"/>
              <a:t>If you have mastered this topic, </a:t>
            </a:r>
            <a:r>
              <a:rPr lang="en-US" sz="2800" dirty="0">
                <a:solidFill>
                  <a:srgbClr val="0070C0"/>
                </a:solidFill>
              </a:rPr>
              <a:t>you should be able to use the following terms correctly in your assignments and exams: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Factor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Matrices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Arrays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Data frames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800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19094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Factor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6048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C8BC-D1DE-4987-8399-CE97F40D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- Factor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05D9-9FED-4786-82BC-4BB469C1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" y="1417637"/>
            <a:ext cx="8782493" cy="5078855"/>
          </a:xfrm>
        </p:spPr>
        <p:txBody>
          <a:bodyPr/>
          <a:lstStyle/>
          <a:p>
            <a:pPr algn="just"/>
            <a:r>
              <a:rPr lang="en-US" sz="2800" dirty="0"/>
              <a:t>Factors are variables which take on a limited number of different values.</a:t>
            </a:r>
          </a:p>
          <a:p>
            <a:pPr algn="just"/>
            <a:r>
              <a:rPr lang="en-US" sz="2800" dirty="0"/>
              <a:t>Factors in R are stored as a vector of integer values with a corresponding set of character values to use when the factor is displayed.</a:t>
            </a:r>
          </a:p>
          <a:p>
            <a:pPr algn="just"/>
            <a:r>
              <a:rPr lang="en-US" sz="2800" dirty="0"/>
              <a:t>R has two primary ways of handling character data: </a:t>
            </a:r>
            <a:r>
              <a:rPr lang="en-US" sz="2800" dirty="0">
                <a:solidFill>
                  <a:srgbClr val="0070C0"/>
                </a:solidFill>
              </a:rPr>
              <a:t>character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factor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x= c(“A”,”B”, “AB”,”B”,”A”)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A  B  AB B  A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A AB B</a:t>
            </a:r>
          </a:p>
        </p:txBody>
      </p:sp>
    </p:spTree>
    <p:extLst>
      <p:ext uri="{BB962C8B-B14F-4D97-AF65-F5344CB8AC3E}">
        <p14:creationId xmlns:p14="http://schemas.microsoft.com/office/powerpoint/2010/main" val="321755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C8BC-D1DE-4987-8399-CE97F40D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93877"/>
            <a:ext cx="7042150" cy="1143000"/>
          </a:xfrm>
        </p:spPr>
        <p:txBody>
          <a:bodyPr/>
          <a:lstStyle/>
          <a:p>
            <a:r>
              <a:rPr lang="en-US" b="1" dirty="0"/>
              <a:t>Vector - Factor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05D9-9FED-4786-82BC-4BB469C1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74" y="1499190"/>
            <a:ext cx="8899451" cy="4334109"/>
          </a:xfrm>
        </p:spPr>
        <p:txBody>
          <a:bodyPr/>
          <a:lstStyle/>
          <a:p>
            <a:pPr marL="0" indent="0" algn="just">
              <a:buNone/>
            </a:pPr>
            <a:r>
              <a:rPr lang="en-MY" sz="2000" b="1" dirty="0">
                <a:latin typeface="+mj-lt"/>
                <a:cs typeface="Courier New" panose="02070309020205020404" pitchFamily="49" charset="0"/>
              </a:rPr>
              <a:t>Convert the values stored in data vector from Arabic to Latin numeral.</a:t>
            </a:r>
          </a:p>
          <a:p>
            <a:pPr marL="0" indent="0">
              <a:buNone/>
            </a:pP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&lt;-c(1,2,2,3,1,2,3,3,1,2,3,3,1)</a:t>
            </a:r>
          </a:p>
          <a:p>
            <a:pPr marL="0" indent="0">
              <a:buNone/>
            </a:pP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&lt;-factor(data)</a:t>
            </a:r>
          </a:p>
          <a:p>
            <a:pPr marL="0" indent="0">
              <a:buNone/>
            </a:pPr>
            <a:r>
              <a:rPr lang="en-MY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 2 2 3 1 2 3 3 1 2 3 3 1</a:t>
            </a:r>
          </a:p>
          <a:p>
            <a:pPr marL="0" indent="0">
              <a:buNone/>
            </a:pP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3</a:t>
            </a:r>
          </a:p>
          <a:p>
            <a:pPr marL="0" indent="0">
              <a:buNone/>
            </a:pP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rdata</a:t>
            </a: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factor(</a:t>
            </a:r>
            <a:r>
              <a:rPr lang="en-MY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data,labels</a:t>
            </a: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=c("I","II","III"))</a:t>
            </a:r>
          </a:p>
          <a:p>
            <a:pPr marL="0" indent="0">
              <a:buNone/>
            </a:pPr>
            <a:r>
              <a:rPr lang="en-MY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rdata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I   II  II  III I   II  III III I   II  III III I </a:t>
            </a:r>
          </a:p>
          <a:p>
            <a:pPr marL="0" indent="0">
              <a:buNone/>
            </a:pPr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I II III</a:t>
            </a:r>
          </a:p>
        </p:txBody>
      </p:sp>
    </p:spTree>
    <p:extLst>
      <p:ext uri="{BB962C8B-B14F-4D97-AF65-F5344CB8AC3E}">
        <p14:creationId xmlns:p14="http://schemas.microsoft.com/office/powerpoint/2010/main" val="313326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8FFC8F-54A3-414D-8BCA-B0BA50CF066D}"/>
              </a:ext>
            </a:extLst>
          </p:cNvPr>
          <p:cNvSpPr/>
          <p:nvPr/>
        </p:nvSpPr>
        <p:spPr>
          <a:xfrm>
            <a:off x="613718" y="1127903"/>
            <a:ext cx="10054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rgbClr val="0070C0"/>
                </a:solidFill>
                <a:effectLst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E8C9-5770-40B5-BE66-67F441BB8354}"/>
              </a:ext>
            </a:extLst>
          </p:cNvPr>
          <p:cNvSpPr/>
          <p:nvPr/>
        </p:nvSpPr>
        <p:spPr>
          <a:xfrm>
            <a:off x="1508724" y="3212437"/>
            <a:ext cx="24753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Matrices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55958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56" y="1697038"/>
            <a:ext cx="8856921" cy="3948850"/>
          </a:xfrm>
        </p:spPr>
        <p:txBody>
          <a:bodyPr/>
          <a:lstStyle/>
          <a:p>
            <a:pPr algn="just"/>
            <a:r>
              <a:rPr lang="en-US" sz="2800" dirty="0"/>
              <a:t>A very common mathematical structure that is essential to statistics is a matrix.</a:t>
            </a:r>
          </a:p>
          <a:p>
            <a:pPr algn="just"/>
            <a:r>
              <a:rPr lang="en-US" sz="2800" dirty="0"/>
              <a:t>The matrix has columns and rows.</a:t>
            </a:r>
          </a:p>
          <a:p>
            <a:pPr algn="just"/>
            <a:r>
              <a:rPr lang="en-US" sz="2800" dirty="0"/>
              <a:t>The data in the matrix must be the same type, most commonly all numeric.</a:t>
            </a:r>
          </a:p>
          <a:p>
            <a:pPr algn="just"/>
            <a:r>
              <a:rPr lang="en-US" sz="2800" dirty="0"/>
              <a:t>In R, the matrix is filled by columns by default.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matrix</a:t>
            </a:r>
            <a:r>
              <a:rPr lang="en-US" sz="2800" dirty="0"/>
              <a:t> function is used to create the matrix.</a:t>
            </a:r>
          </a:p>
          <a:p>
            <a:pPr marL="0" indent="0" algn="just">
              <a:buNone/>
            </a:pPr>
            <a:r>
              <a:rPr lang="en-US" sz="2800" dirty="0"/>
              <a:t>e.g.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mx &lt;- matrix() </a:t>
            </a:r>
            <a:r>
              <a:rPr lang="en-US" sz="2800" dirty="0"/>
              <a:t># This creates a blank matrix</a:t>
            </a:r>
          </a:p>
        </p:txBody>
      </p:sp>
    </p:spTree>
    <p:extLst>
      <p:ext uri="{BB962C8B-B14F-4D97-AF65-F5344CB8AC3E}">
        <p14:creationId xmlns:p14="http://schemas.microsoft.com/office/powerpoint/2010/main" val="168147500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1565</TotalTime>
  <Pages>11</Pages>
  <Words>2011</Words>
  <Application>Microsoft Office PowerPoint</Application>
  <PresentationFormat>On-screen Show (4:3)</PresentationFormat>
  <Paragraphs>335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UCTI-Template-foundation-level</vt:lpstr>
      <vt:lpstr>Data Structures</vt:lpstr>
      <vt:lpstr>Topic &amp; Structure of the lesson</vt:lpstr>
      <vt:lpstr>Learning outcomes</vt:lpstr>
      <vt:lpstr>Key terms you must be able to use</vt:lpstr>
      <vt:lpstr>PowerPoint Presentation</vt:lpstr>
      <vt:lpstr>Vector - Factor</vt:lpstr>
      <vt:lpstr>Vector - Factor</vt:lpstr>
      <vt:lpstr>PowerPoint Presentation</vt:lpstr>
      <vt:lpstr>Matrices</vt:lpstr>
      <vt:lpstr>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Arrays</vt:lpstr>
      <vt:lpstr>Arrays</vt:lpstr>
      <vt:lpstr>Arrays</vt:lpstr>
      <vt:lpstr>PowerPoint Presentation</vt:lpstr>
      <vt:lpstr>Data Frame</vt:lpstr>
      <vt:lpstr>Data Frame</vt:lpstr>
      <vt:lpstr>Data Frame</vt:lpstr>
      <vt:lpstr>Data Frame</vt:lpstr>
      <vt:lpstr>PowerPoint Presentation</vt:lpstr>
      <vt:lpstr>Lists</vt:lpstr>
      <vt:lpstr>Lists</vt:lpstr>
      <vt:lpstr>Lists</vt:lpstr>
      <vt:lpstr>PowerPoint Presentation</vt:lpstr>
      <vt:lpstr>Data Structures Classification</vt:lpstr>
      <vt:lpstr>PowerPoint Presentation</vt:lpstr>
      <vt:lpstr>Learning outcomes</vt:lpstr>
      <vt:lpstr>Quick Review Questions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236</cp:revision>
  <cp:lastPrinted>1995-11-02T09:23:42Z</cp:lastPrinted>
  <dcterms:created xsi:type="dcterms:W3CDTF">2017-10-11T09:20:11Z</dcterms:created>
  <dcterms:modified xsi:type="dcterms:W3CDTF">2021-11-29T15:20:38Z</dcterms:modified>
</cp:coreProperties>
</file>