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75" r:id="rId2"/>
    <p:sldId id="276" r:id="rId3"/>
    <p:sldId id="277" r:id="rId4"/>
    <p:sldId id="327" r:id="rId5"/>
    <p:sldId id="352" r:id="rId6"/>
    <p:sldId id="330" r:id="rId7"/>
    <p:sldId id="331" r:id="rId8"/>
    <p:sldId id="339" r:id="rId9"/>
    <p:sldId id="332" r:id="rId10"/>
    <p:sldId id="340" r:id="rId11"/>
    <p:sldId id="333" r:id="rId12"/>
    <p:sldId id="341" r:id="rId13"/>
    <p:sldId id="342" r:id="rId14"/>
    <p:sldId id="334" r:id="rId15"/>
    <p:sldId id="343" r:id="rId16"/>
    <p:sldId id="353" r:id="rId17"/>
    <p:sldId id="335" r:id="rId18"/>
    <p:sldId id="338" r:id="rId19"/>
    <p:sldId id="337" r:id="rId20"/>
    <p:sldId id="336" r:id="rId21"/>
    <p:sldId id="359" r:id="rId22"/>
    <p:sldId id="345" r:id="rId23"/>
    <p:sldId id="344" r:id="rId24"/>
    <p:sldId id="347" r:id="rId25"/>
    <p:sldId id="346" r:id="rId26"/>
    <p:sldId id="358" r:id="rId27"/>
    <p:sldId id="325" r:id="rId28"/>
    <p:sldId id="328" r:id="rId29"/>
    <p:sldId id="326" r:id="rId30"/>
    <p:sldId id="329" r:id="rId3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3" autoAdjust="0"/>
    <p:restoredTop sz="94702" autoAdjust="0"/>
  </p:normalViewPr>
  <p:slideViewPr>
    <p:cSldViewPr snapToGrid="0">
      <p:cViewPr varScale="1">
        <p:scale>
          <a:sx n="90" d="100"/>
          <a:sy n="90" d="100"/>
        </p:scale>
        <p:origin x="1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Control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Statements and Loops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r>
              <a:rPr lang="en-US" sz="2400" dirty="0">
                <a:solidFill>
                  <a:schemeClr val="accent4"/>
                </a:solidFill>
              </a:rPr>
              <a:t>Control and Loop Statements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3" y="1154271"/>
            <a:ext cx="8890554" cy="363038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u="sng" dirty="0"/>
              <a:t>if…else</a:t>
            </a:r>
            <a:r>
              <a:rPr lang="en-US" sz="2800" dirty="0"/>
              <a:t> 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Example:</a:t>
            </a:r>
          </a:p>
          <a:p>
            <a:pPr marL="40005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c(“java", "R", “python")</a:t>
            </a:r>
          </a:p>
          <a:p>
            <a:pPr marL="40005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if(“R" %in% x) {  </a:t>
            </a:r>
          </a:p>
          <a:p>
            <a:pPr marL="40005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print(“found")</a:t>
            </a:r>
          </a:p>
          <a:p>
            <a:pPr marL="40005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  </a:t>
            </a:r>
          </a:p>
          <a:p>
            <a:pPr marL="40005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print("Not found")</a:t>
            </a:r>
          </a:p>
          <a:p>
            <a:pPr marL="40005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70353A-587E-4019-988E-53BC25B2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97218"/>
            <a:ext cx="7042150" cy="862840"/>
          </a:xfrm>
        </p:spPr>
        <p:txBody>
          <a:bodyPr/>
          <a:lstStyle/>
          <a:p>
            <a:r>
              <a:rPr lang="en-US" b="1" dirty="0"/>
              <a:t>Control statement</a:t>
            </a:r>
          </a:p>
        </p:txBody>
      </p:sp>
    </p:spTree>
    <p:extLst>
      <p:ext uri="{BB962C8B-B14F-4D97-AF65-F5344CB8AC3E}">
        <p14:creationId xmlns:p14="http://schemas.microsoft.com/office/powerpoint/2010/main" val="225706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1" y="1063257"/>
            <a:ext cx="8921817" cy="4348714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if…else…if</a:t>
            </a:r>
          </a:p>
          <a:p>
            <a:pPr algn="just"/>
            <a:r>
              <a:rPr lang="en-US" sz="2000" dirty="0"/>
              <a:t>Multiple else-If statements can be included after an if statement. </a:t>
            </a:r>
          </a:p>
          <a:p>
            <a:pPr algn="just"/>
            <a:r>
              <a:rPr lang="en-US" sz="2000" dirty="0"/>
              <a:t>Once an if statement or an else if statement evaluates to TRUE, none of the remaining else if or else statement will be evaluated.</a:t>
            </a:r>
          </a:p>
          <a:p>
            <a:r>
              <a:rPr lang="en-US" sz="2000" dirty="0"/>
              <a:t>The basic syntax of it is given below: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Boolean_expression1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#This block of code executes if the Boolean expression 1 returns TRUE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Boolean_expression2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#This block of code executes if the Boolean expression 2 returns TRUE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Boolean_expression3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#This block of code executes if the Boolean expression 3 returns TRUE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#This block of code executes if none of the Boolean expressions return TRUE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52D158-51E0-4101-BA04-1678EDD1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97218"/>
            <a:ext cx="7042150" cy="862840"/>
          </a:xfrm>
        </p:spPr>
        <p:txBody>
          <a:bodyPr/>
          <a:lstStyle/>
          <a:p>
            <a:r>
              <a:rPr lang="en-US" b="1" dirty="0"/>
              <a:t>Control statement</a:t>
            </a:r>
          </a:p>
        </p:txBody>
      </p:sp>
    </p:spTree>
    <p:extLst>
      <p:ext uri="{BB962C8B-B14F-4D97-AF65-F5344CB8AC3E}">
        <p14:creationId xmlns:p14="http://schemas.microsoft.com/office/powerpoint/2010/main" val="82520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1" y="1435395"/>
            <a:ext cx="8921817" cy="5316280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if…else…if</a:t>
            </a:r>
          </a:p>
          <a:p>
            <a:pPr marL="0" indent="0">
              <a:buNone/>
            </a:pPr>
            <a:endParaRPr lang="en-US" sz="1500" dirty="0"/>
          </a:p>
          <a:p>
            <a:pPr marL="0" indent="0" algn="just">
              <a:buNone/>
            </a:pPr>
            <a:r>
              <a:rPr lang="en-US" sz="2400" dirty="0"/>
              <a:t>Example: Write a program to check whether a number is positive, negative, or zero.</a:t>
            </a:r>
          </a:p>
          <a:p>
            <a:pPr marL="0" indent="0">
              <a:buNone/>
            </a:pPr>
            <a:r>
              <a:rPr lang="en-US" sz="1500" dirty="0"/>
              <a:t>                  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x=0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if(x&gt;0){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print("x is positive")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if(x&lt;0) {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print("x is negative")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}else {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print("x is zero")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CE6FE1-44D4-4D82-9368-FE6F0EC4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97218"/>
            <a:ext cx="7042150" cy="862840"/>
          </a:xfrm>
        </p:spPr>
        <p:txBody>
          <a:bodyPr/>
          <a:lstStyle/>
          <a:p>
            <a:r>
              <a:rPr lang="en-US" b="1" dirty="0"/>
              <a:t>Control statement</a:t>
            </a:r>
          </a:p>
        </p:txBody>
      </p:sp>
    </p:spTree>
    <p:extLst>
      <p:ext uri="{BB962C8B-B14F-4D97-AF65-F5344CB8AC3E}">
        <p14:creationId xmlns:p14="http://schemas.microsoft.com/office/powerpoint/2010/main" val="62462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1" y="1435395"/>
            <a:ext cx="8921817" cy="5316280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 err="1"/>
              <a:t>ifelse</a:t>
            </a:r>
            <a:r>
              <a:rPr lang="en-US" sz="2800" u="sng" dirty="0"/>
              <a:t>(condition, yes, no)</a:t>
            </a:r>
          </a:p>
          <a:p>
            <a:pPr marL="0" indent="0">
              <a:buNone/>
            </a:pPr>
            <a:endParaRPr lang="en-US" sz="1500" dirty="0"/>
          </a:p>
          <a:p>
            <a:pPr marL="0" indent="0" algn="just">
              <a:buNone/>
            </a:pPr>
            <a:r>
              <a:rPr lang="en-US" sz="2400" dirty="0"/>
              <a:t>It is a vector equivalent form of the if…else statement.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Example:</a:t>
            </a:r>
            <a:endParaRPr lang="en-US" sz="1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CE6FE1-44D4-4D82-9368-FE6F0EC4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97218"/>
            <a:ext cx="7042150" cy="862840"/>
          </a:xfrm>
        </p:spPr>
        <p:txBody>
          <a:bodyPr/>
          <a:lstStyle/>
          <a:p>
            <a:r>
              <a:rPr lang="en-US" b="1" dirty="0"/>
              <a:t>Control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01B3E0-C75C-49FA-8262-36A8DA719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75736" r="35581" b="8139"/>
          <a:stretch/>
        </p:blipFill>
        <p:spPr>
          <a:xfrm>
            <a:off x="45140" y="3774556"/>
            <a:ext cx="9096250" cy="16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89" y="1260363"/>
            <a:ext cx="5019922" cy="376883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u="sng" dirty="0"/>
              <a:t>Switch</a:t>
            </a:r>
          </a:p>
          <a:p>
            <a:pPr algn="just"/>
            <a:r>
              <a:rPr lang="en-US" sz="2400" dirty="0"/>
              <a:t>Switch statement is one of the control statements in R which is used to equate a variable against a set of values. </a:t>
            </a:r>
          </a:p>
          <a:p>
            <a:pPr algn="just"/>
            <a:r>
              <a:rPr lang="en-US" sz="2400" dirty="0"/>
              <a:t>Each value is called a case.</a:t>
            </a:r>
          </a:p>
          <a:p>
            <a:pPr algn="just"/>
            <a:r>
              <a:rPr lang="en-US" sz="2400" dirty="0"/>
              <a:t>switch evaluates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400" dirty="0"/>
              <a:t> and accordingly chooses one of the further arguments (in ...).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FA9303-348A-4C75-BB19-4456AAA3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97218"/>
            <a:ext cx="7042150" cy="862840"/>
          </a:xfrm>
        </p:spPr>
        <p:txBody>
          <a:bodyPr/>
          <a:lstStyle/>
          <a:p>
            <a:r>
              <a:rPr lang="en-US" b="1" dirty="0"/>
              <a:t>Control statement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5F93B76-0437-4AB5-A914-2C3269D0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611" y="1450548"/>
            <a:ext cx="3792700" cy="50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3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89" y="839258"/>
            <a:ext cx="8845964" cy="556154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u="sng" dirty="0"/>
              <a:t>Switch</a:t>
            </a:r>
          </a:p>
          <a:p>
            <a:pPr marL="0" indent="0" algn="just">
              <a:buNone/>
            </a:pPr>
            <a:r>
              <a:rPr lang="en-US" sz="2400" dirty="0"/>
              <a:t>Basic syntax for a switch statement is as follows: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switch(expression, case1, case2, case3....)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dirty="0"/>
              <a:t>Example:</a:t>
            </a:r>
            <a:r>
              <a:rPr lang="en-US" sz="2400" dirty="0">
                <a:solidFill>
                  <a:srgbClr val="FF0000"/>
                </a:solidFill>
              </a:rPr>
              <a:t>      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grade = "B"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x=switch(grade, A="Excellent", B="Well done", C="Pass")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 algn="just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"Well done“</a:t>
            </a:r>
          </a:p>
          <a:p>
            <a:pPr marL="0" indent="0" algn="just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switch( 3,  “java",  "R",  “c", “python")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pPr marL="0" indent="0" algn="just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c</a:t>
            </a:r>
          </a:p>
          <a:p>
            <a:pPr marL="0" indent="0" algn="just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FA9303-348A-4C75-BB19-4456AAA3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97218"/>
            <a:ext cx="7042150" cy="862840"/>
          </a:xfrm>
        </p:spPr>
        <p:txBody>
          <a:bodyPr/>
          <a:lstStyle/>
          <a:p>
            <a:r>
              <a:rPr lang="en-US" b="1" dirty="0"/>
              <a:t>Control statement</a:t>
            </a:r>
          </a:p>
        </p:txBody>
      </p:sp>
    </p:spTree>
    <p:extLst>
      <p:ext uri="{BB962C8B-B14F-4D97-AF65-F5344CB8AC3E}">
        <p14:creationId xmlns:p14="http://schemas.microsoft.com/office/powerpoint/2010/main" val="154878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4762842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Loop Statements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for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MY" sz="2800" dirty="0"/>
              <a:t>while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MY" sz="2800" dirty="0"/>
              <a:t>repeat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338294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4" y="1697038"/>
            <a:ext cx="8831179" cy="4525962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sz="2800" dirty="0"/>
              <a:t>The function of a looping statement is to execute a block of code several times.</a:t>
            </a:r>
          </a:p>
          <a:p>
            <a:pPr algn="just">
              <a:buFontTx/>
              <a:buChar char="-"/>
            </a:pPr>
            <a:r>
              <a:rPr lang="en-US" sz="2800" dirty="0"/>
              <a:t>It provides various control structures that allow for more complicated execution paths than a usual sequential execution.</a:t>
            </a:r>
          </a:p>
          <a:p>
            <a:pPr algn="just">
              <a:buFontTx/>
              <a:buChar char="-"/>
            </a:pPr>
            <a:r>
              <a:rPr lang="en-US" sz="2800" dirty="0"/>
              <a:t>The types of loops in R are </a:t>
            </a:r>
            <a:r>
              <a:rPr lang="en-US" sz="2800" b="1" dirty="0"/>
              <a:t>for, while </a:t>
            </a:r>
            <a:r>
              <a:rPr lang="en-US" sz="2800" dirty="0"/>
              <a:t>and </a:t>
            </a:r>
            <a:r>
              <a:rPr lang="en-US" sz="2800" b="1" dirty="0"/>
              <a:t>repeat.</a:t>
            </a:r>
          </a:p>
        </p:txBody>
      </p:sp>
    </p:spTree>
    <p:extLst>
      <p:ext uri="{BB962C8B-B14F-4D97-AF65-F5344CB8AC3E}">
        <p14:creationId xmlns:p14="http://schemas.microsoft.com/office/powerpoint/2010/main" val="232000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12" y="1211418"/>
            <a:ext cx="8819146" cy="521344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for</a:t>
            </a:r>
          </a:p>
          <a:p>
            <a:pPr algn="just">
              <a:buFontTx/>
              <a:buChar char="-"/>
            </a:pPr>
            <a:r>
              <a:rPr lang="en-US" sz="2400" dirty="0"/>
              <a:t>For loop executes a set of statements in a loop for a specific number of times, as per the vector provided to it.</a:t>
            </a:r>
          </a:p>
          <a:p>
            <a:pPr>
              <a:buFontTx/>
              <a:buChar char="-"/>
            </a:pPr>
            <a:r>
              <a:rPr lang="en-US" sz="2400" dirty="0"/>
              <a:t>Basic syntax of a for loop is given below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(var in seq)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# statements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/>
              <a:t>Example:</a:t>
            </a:r>
            <a:r>
              <a:rPr lang="en-US" sz="2000" dirty="0">
                <a:solidFill>
                  <a:srgbClr val="FF000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 &lt;- c(3,5,7,9,0)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1:length(v)) {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print(v[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v) {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24F768-DD75-4D6A-BD10-0C4155FC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Loop statements</a:t>
            </a:r>
          </a:p>
        </p:txBody>
      </p:sp>
    </p:spTree>
    <p:extLst>
      <p:ext uri="{BB962C8B-B14F-4D97-AF65-F5344CB8AC3E}">
        <p14:creationId xmlns:p14="http://schemas.microsoft.com/office/powerpoint/2010/main" val="408350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6" y="1172809"/>
            <a:ext cx="8873211" cy="5047517"/>
          </a:xfrm>
        </p:spPr>
        <p:txBody>
          <a:bodyPr/>
          <a:lstStyle/>
          <a:p>
            <a:pPr marL="0" indent="0" algn="just">
              <a:buNone/>
            </a:pPr>
            <a:r>
              <a:rPr lang="en-US" u="sng" dirty="0"/>
              <a:t>while</a:t>
            </a:r>
          </a:p>
          <a:p>
            <a:pPr algn="just">
              <a:buFontTx/>
              <a:buChar char="-"/>
            </a:pPr>
            <a:r>
              <a:rPr lang="en-US" sz="2400" dirty="0"/>
              <a:t>A while loop executes a set of statements in a loop until the condition (the Boolean expression) evaluates to FALSE.</a:t>
            </a:r>
          </a:p>
          <a:p>
            <a:pPr algn="just">
              <a:buFontTx/>
              <a:buChar char="-"/>
            </a:pPr>
            <a:r>
              <a:rPr lang="en-US" sz="2400" dirty="0"/>
              <a:t>Basic syntax of a while loop is given below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#statement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Example: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 &lt;-10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while(v&gt;0){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print(v)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v = v-1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757799-B5C6-46AE-82ED-D9EA6DA4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Loop statements</a:t>
            </a:r>
          </a:p>
        </p:txBody>
      </p:sp>
    </p:spTree>
    <p:extLst>
      <p:ext uri="{BB962C8B-B14F-4D97-AF65-F5344CB8AC3E}">
        <p14:creationId xmlns:p14="http://schemas.microsoft.com/office/powerpoint/2010/main" val="311605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8229600" cy="3374692"/>
          </a:xfrm>
        </p:spPr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" y="143359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>
              <a:buNone/>
            </a:pPr>
            <a:endParaRPr lang="en-GB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1697038"/>
            <a:ext cx="75709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800" dirty="0"/>
              <a:t>Control Statements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if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if … else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if … else…if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ifelse</a:t>
            </a:r>
            <a:endParaRPr lang="en-US" sz="28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switch</a:t>
            </a:r>
          </a:p>
          <a:p>
            <a:pPr marL="800100" lvl="1" indent="-342900">
              <a:buFontTx/>
              <a:buChar char="-"/>
            </a:pPr>
            <a:r>
              <a:rPr lang="en-US" sz="2800" dirty="0"/>
              <a:t>Loop Statements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for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while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4" y="1070812"/>
            <a:ext cx="8821136" cy="540217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repeat</a:t>
            </a:r>
          </a:p>
          <a:p>
            <a:pPr algn="just">
              <a:buFontTx/>
              <a:buChar char="-"/>
            </a:pPr>
            <a:r>
              <a:rPr lang="en-US" sz="2400" dirty="0"/>
              <a:t>A repeat loop executes a set of statements in a loop until the exit condition specified in the loop evaluates to TRUE.</a:t>
            </a:r>
          </a:p>
          <a:p>
            <a:pPr marL="0" indent="0">
              <a:buNone/>
            </a:pPr>
            <a:r>
              <a:rPr lang="en-US" sz="2400" dirty="0"/>
              <a:t>- Basic syntax for a repeat loop is given below: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repeat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#statements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exit_condition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{break}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/>
              <a:t>Example:        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v &lt;- 9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repeat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print(v)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v=v-1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if(v &lt; 1) {break}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DDFED2-BB14-4B10-98FF-C3789DA8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Loop statements</a:t>
            </a:r>
          </a:p>
        </p:txBody>
      </p:sp>
    </p:spTree>
    <p:extLst>
      <p:ext uri="{BB962C8B-B14F-4D97-AF65-F5344CB8AC3E}">
        <p14:creationId xmlns:p14="http://schemas.microsoft.com/office/powerpoint/2010/main" val="124331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28232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92069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DFED2-BB14-4B10-98FF-C3789DA8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Exercise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6ED63-3A39-4BE6-AF85-8477388F5027}"/>
              </a:ext>
            </a:extLst>
          </p:cNvPr>
          <p:cNvSpPr/>
          <p:nvPr/>
        </p:nvSpPr>
        <p:spPr>
          <a:xfrm>
            <a:off x="32619" y="1661912"/>
            <a:ext cx="8866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Write a program to change the negative numbers to 0 in a given matrix.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16A0E-A2AF-490C-B851-FB11DBD347BA}"/>
              </a:ext>
            </a:extLst>
          </p:cNvPr>
          <p:cNvSpPr/>
          <p:nvPr/>
        </p:nvSpPr>
        <p:spPr>
          <a:xfrm>
            <a:off x="1349495" y="280491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&lt;- matrix(-3:5, 3, 3)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a=ifelse(a &lt;0 , 0, a)</a:t>
            </a:r>
            <a:endParaRPr lang="en-MY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3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DFED2-BB14-4B10-98FF-C3789DA8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Exercise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6ED63-3A39-4BE6-AF85-8477388F5027}"/>
              </a:ext>
            </a:extLst>
          </p:cNvPr>
          <p:cNvSpPr/>
          <p:nvPr/>
        </p:nvSpPr>
        <p:spPr>
          <a:xfrm>
            <a:off x="32619" y="1279138"/>
            <a:ext cx="88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Write an R program to list the distinct values in a vector from a given vector.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16A0E-A2AF-490C-B851-FB11DBD347BA}"/>
              </a:ext>
            </a:extLst>
          </p:cNvPr>
          <p:cNvSpPr/>
          <p:nvPr/>
        </p:nvSpPr>
        <p:spPr>
          <a:xfrm>
            <a:off x="485774" y="2006857"/>
            <a:ext cx="704215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 = c(10, 20, 30, 20, 15, 40, 30, 10, 50)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&lt;-c()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v){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if(!(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%in%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vct,i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unique(v)</a:t>
            </a:r>
          </a:p>
        </p:txBody>
      </p:sp>
    </p:spTree>
    <p:extLst>
      <p:ext uri="{BB962C8B-B14F-4D97-AF65-F5344CB8AC3E}">
        <p14:creationId xmlns:p14="http://schemas.microsoft.com/office/powerpoint/2010/main" val="414770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DFED2-BB14-4B10-98FF-C3789DA8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Exercise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6ED63-3A39-4BE6-AF85-8477388F5027}"/>
              </a:ext>
            </a:extLst>
          </p:cNvPr>
          <p:cNvSpPr/>
          <p:nvPr/>
        </p:nvSpPr>
        <p:spPr>
          <a:xfrm>
            <a:off x="32619" y="1279138"/>
            <a:ext cx="8866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Write an R program to find all elements of a given vector that are not in another given vector.</a:t>
            </a:r>
          </a:p>
          <a:p>
            <a:pPr algn="just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16A0E-A2AF-490C-B851-FB11DBD347BA}"/>
              </a:ext>
            </a:extLst>
          </p:cNvPr>
          <p:cNvSpPr/>
          <p:nvPr/>
        </p:nvSpPr>
        <p:spPr>
          <a:xfrm>
            <a:off x="485774" y="2006857"/>
            <a:ext cx="70421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v1 = c(10, 20, 30, 15, 40, 50)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v2 = c(15, 50, 10, 50)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v1){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if(!(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%in% v2)){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vct,i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MY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setdiff</a:t>
            </a: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(v1, v2)</a:t>
            </a:r>
          </a:p>
        </p:txBody>
      </p:sp>
    </p:spTree>
    <p:extLst>
      <p:ext uri="{BB962C8B-B14F-4D97-AF65-F5344CB8AC3E}">
        <p14:creationId xmlns:p14="http://schemas.microsoft.com/office/powerpoint/2010/main" val="966484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DFED2-BB14-4B10-98FF-C3789DA8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Exercise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6ED63-3A39-4BE6-AF85-8477388F5027}"/>
              </a:ext>
            </a:extLst>
          </p:cNvPr>
          <p:cNvSpPr/>
          <p:nvPr/>
        </p:nvSpPr>
        <p:spPr>
          <a:xfrm>
            <a:off x="32619" y="1279138"/>
            <a:ext cx="88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Write a program to check whether a number is prime or not.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B0987-9471-4086-8D59-EBDF0C971DC6}"/>
              </a:ext>
            </a:extLst>
          </p:cNvPr>
          <p:cNvSpPr/>
          <p:nvPr/>
        </p:nvSpPr>
        <p:spPr>
          <a:xfrm>
            <a:off x="32619" y="1648211"/>
            <a:ext cx="8866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 prime number is a whole number </a:t>
            </a:r>
            <a:r>
              <a:rPr lang="en-US" dirty="0">
                <a:solidFill>
                  <a:srgbClr val="00B050"/>
                </a:solidFill>
              </a:rPr>
              <a:t>greater than 1 whose only factors are 1 and itself (two factors)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Example: 5 is a prime number because its factors are 1 and 5, while 8 is not a prime number because its factors are 1,2,4, and 8. Number 1 is not prime number because </a:t>
            </a:r>
            <a:r>
              <a:rPr lang="en-US" dirty="0">
                <a:solidFill>
                  <a:srgbClr val="FF0000"/>
                </a:solidFill>
              </a:rPr>
              <a:t>1 is not greater than 1 </a:t>
            </a:r>
            <a:r>
              <a:rPr lang="en-US" dirty="0">
                <a:solidFill>
                  <a:schemeClr val="accent2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it has only one factor, which is 1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16A0E-A2AF-490C-B851-FB11DBD347BA}"/>
              </a:ext>
            </a:extLst>
          </p:cNvPr>
          <p:cNvSpPr/>
          <p:nvPr/>
        </p:nvSpPr>
        <p:spPr>
          <a:xfrm>
            <a:off x="350874" y="308969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x=20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if (x&lt;2) {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=FALSE}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&lt;=x-1){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(x%%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==0) {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8940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857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Quick Review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95883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2" y="1697038"/>
            <a:ext cx="8488195" cy="1731962"/>
          </a:xfrm>
        </p:spPr>
        <p:txBody>
          <a:bodyPr/>
          <a:lstStyle/>
          <a:p>
            <a:r>
              <a:rPr lang="en-US" sz="2800" dirty="0"/>
              <a:t>What are the available control statements in R?</a:t>
            </a:r>
          </a:p>
          <a:p>
            <a:r>
              <a:rPr lang="en-US" sz="2800" dirty="0"/>
              <a:t>What are the available loop statements in R ?</a:t>
            </a:r>
          </a:p>
          <a:p>
            <a:r>
              <a:rPr lang="en-US" sz="2800" dirty="0"/>
              <a:t>What is the use of break statement?</a:t>
            </a:r>
          </a:p>
        </p:txBody>
      </p:sp>
    </p:spTree>
    <p:extLst>
      <p:ext uri="{BB962C8B-B14F-4D97-AF65-F5344CB8AC3E}">
        <p14:creationId xmlns:p14="http://schemas.microsoft.com/office/powerpoint/2010/main" val="2115161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740193" y="268020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Summary of Main Teaching Points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813C8-39DC-44E5-B266-95476BA8C294}"/>
              </a:ext>
            </a:extLst>
          </p:cNvPr>
          <p:cNvSpPr/>
          <p:nvPr/>
        </p:nvSpPr>
        <p:spPr>
          <a:xfrm>
            <a:off x="111641" y="1422937"/>
            <a:ext cx="7570922" cy="261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85000"/>
              </a:lnSpc>
              <a:spcBef>
                <a:spcPts val="500"/>
              </a:spcBef>
              <a:buFontTx/>
              <a:buChar char="-"/>
            </a:pPr>
            <a:r>
              <a:rPr lang="en-US" sz="2800" dirty="0"/>
              <a:t>Control Statements</a:t>
            </a:r>
          </a:p>
          <a:p>
            <a:pPr marL="1257300" lvl="2" indent="-342900">
              <a:lnSpc>
                <a:spcPct val="8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if, if … else, if … else…if</a:t>
            </a:r>
          </a:p>
          <a:p>
            <a:pPr marL="1257300" lvl="2" indent="-342900">
              <a:lnSpc>
                <a:spcPct val="8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ifelse</a:t>
            </a:r>
            <a:endParaRPr lang="en-US" sz="2800" dirty="0"/>
          </a:p>
          <a:p>
            <a:pPr marL="1257300" lvl="2" indent="-342900">
              <a:lnSpc>
                <a:spcPct val="8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switch</a:t>
            </a:r>
          </a:p>
          <a:p>
            <a:pPr marL="800100" lvl="1" indent="-342900">
              <a:lnSpc>
                <a:spcPct val="85000"/>
              </a:lnSpc>
              <a:spcBef>
                <a:spcPts val="500"/>
              </a:spcBef>
              <a:buFontTx/>
              <a:buChar char="-"/>
            </a:pPr>
            <a:r>
              <a:rPr lang="en-US" sz="2800" dirty="0"/>
              <a:t>Loop Statements</a:t>
            </a:r>
          </a:p>
          <a:p>
            <a:pPr marL="1257300" lvl="2" indent="-342900">
              <a:lnSpc>
                <a:spcPct val="8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for, while, repeat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33E6D7-7D11-4C2E-8175-A81A977A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5" y="4067118"/>
            <a:ext cx="9016409" cy="254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400" b="1" u="sng" dirty="0"/>
              <a:t>Learning outcomes: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sz="2400" dirty="0"/>
              <a:t>You should be able to: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Understand various control statements in the R programming language.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Understand various loop statements in the R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C41DD9F7-DF89-4C0A-A5F2-A8C1B434C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 dirty="0"/>
              <a:t>Q &amp; A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D40BD08-139F-4C2F-AA9B-0B2225A8A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84" y="453693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/>
              <a:t>Question and Answer Session</a:t>
            </a:r>
            <a:endParaRPr lang="en-US" sz="3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A8596-A0EF-4BB9-AD4D-2FE7822D520A}"/>
              </a:ext>
            </a:extLst>
          </p:cNvPr>
          <p:cNvSpPr/>
          <p:nvPr/>
        </p:nvSpPr>
        <p:spPr>
          <a:xfrm>
            <a:off x="1256617" y="4136489"/>
            <a:ext cx="66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Book consultation slots for assistance.</a:t>
            </a:r>
          </a:p>
        </p:txBody>
      </p:sp>
    </p:spTree>
    <p:extLst>
      <p:ext uri="{BB962C8B-B14F-4D97-AF65-F5344CB8AC3E}">
        <p14:creationId xmlns:p14="http://schemas.microsoft.com/office/powerpoint/2010/main" val="257871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38223" y="1878557"/>
            <a:ext cx="8771861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Understand various control statements in the R programming language.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Understand various loop statements in the R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pPr lvl="1"/>
            <a:r>
              <a:rPr lang="en-US" sz="2400" dirty="0"/>
              <a:t>Writing functions.</a:t>
            </a:r>
          </a:p>
          <a:p>
            <a:pPr lvl="1"/>
            <a:r>
              <a:rPr lang="en-US" sz="2400" dirty="0"/>
              <a:t>How to call a function.</a:t>
            </a:r>
          </a:p>
          <a:p>
            <a:pPr lvl="1"/>
            <a:r>
              <a:rPr lang="en-US" sz="2400" dirty="0"/>
              <a:t>Named arguments.</a:t>
            </a:r>
          </a:p>
          <a:p>
            <a:pPr lvl="1"/>
            <a:r>
              <a:rPr lang="en-US" sz="2400" dirty="0"/>
              <a:t>Default values for arguments.</a:t>
            </a:r>
          </a:p>
          <a:p>
            <a:pPr lvl="1"/>
            <a:r>
              <a:rPr lang="en-US" sz="2400" dirty="0"/>
              <a:t>Return value from functions.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Next Session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693" y="1497235"/>
            <a:ext cx="8910084" cy="452078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If you have mastered this topic, </a:t>
            </a:r>
            <a:r>
              <a:rPr lang="en-US" sz="2800" dirty="0">
                <a:solidFill>
                  <a:schemeClr val="accent2"/>
                </a:solidFill>
              </a:rPr>
              <a:t>you should be able to use the following terms correctly in your assignments and exams</a:t>
            </a:r>
            <a:r>
              <a:rPr lang="en-US" sz="2800" dirty="0"/>
              <a:t>: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Tx/>
              <a:buChar char="-"/>
            </a:pPr>
            <a:r>
              <a:rPr lang="en-US" sz="2300" dirty="0"/>
              <a:t>Control Statements: </a:t>
            </a:r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if</a:t>
            </a:r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if … else</a:t>
            </a:r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if … else…if</a:t>
            </a:r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00" dirty="0" err="1"/>
              <a:t>ifelse</a:t>
            </a:r>
            <a:endParaRPr lang="en-US" sz="2300" dirty="0"/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switch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Tx/>
              <a:buChar char="-"/>
            </a:pPr>
            <a:r>
              <a:rPr lang="en-US" sz="2300" dirty="0"/>
              <a:t>Loop Statements</a:t>
            </a:r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for</a:t>
            </a:r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while</a:t>
            </a:r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5389617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Control Statements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if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if … else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if … else…if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ifelse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switch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360485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26" y="1697039"/>
            <a:ext cx="8782493" cy="2003092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sz="2800" dirty="0"/>
              <a:t>Control Statements allow us to control the flow of the programs and cause different things to happen depending on the values of tests.</a:t>
            </a:r>
          </a:p>
          <a:p>
            <a:pPr algn="just">
              <a:buFontTx/>
              <a:buChar char="-"/>
            </a:pPr>
            <a:r>
              <a:rPr lang="en-US" sz="2800" dirty="0"/>
              <a:t>Test results in a logical,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31782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97218"/>
            <a:ext cx="7042150" cy="862840"/>
          </a:xfrm>
        </p:spPr>
        <p:txBody>
          <a:bodyPr/>
          <a:lstStyle/>
          <a:p>
            <a:r>
              <a:rPr lang="en-US" b="1" dirty="0"/>
              <a:t>Control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02" y="1301885"/>
            <a:ext cx="5653938" cy="4842734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if statement</a:t>
            </a:r>
          </a:p>
          <a:p>
            <a:pPr algn="just"/>
            <a:r>
              <a:rPr lang="en-US" sz="2400" dirty="0"/>
              <a:t>It is one of the control statements in the R language that consists of a Boolean expression and a set of statements.</a:t>
            </a:r>
          </a:p>
          <a:p>
            <a:pPr algn="just"/>
            <a:r>
              <a:rPr lang="en-US" sz="2400" dirty="0"/>
              <a:t>If the Boolean expression evaluates to TRUE, the set of statements is executed.</a:t>
            </a:r>
          </a:p>
          <a:p>
            <a:pPr algn="just"/>
            <a:r>
              <a:rPr lang="en-US" sz="2400" dirty="0"/>
              <a:t> If the Boolean expression evaluates to FALSE, the statements after the end of the If statement are executed.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5AC89C-5600-4220-B1C2-5B0DD477677B}"/>
              </a:ext>
            </a:extLst>
          </p:cNvPr>
          <p:cNvSpPr/>
          <p:nvPr/>
        </p:nvSpPr>
        <p:spPr>
          <a:xfrm>
            <a:off x="4890971" y="639129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050" dirty="0"/>
              <a:t>https://www.tutorialspoint.com/cprogramming/c_decision_making.htm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44DA5-58E8-404E-AA2D-CBF93DE3CF1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64" y="1655024"/>
            <a:ext cx="3316735" cy="42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107851"/>
            <a:ext cx="7042150" cy="862840"/>
          </a:xfrm>
        </p:spPr>
        <p:txBody>
          <a:bodyPr/>
          <a:lstStyle/>
          <a:p>
            <a:r>
              <a:rPr lang="en-US" b="1" dirty="0"/>
              <a:t>Control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1" y="1041990"/>
            <a:ext cx="8686800" cy="522058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if statement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/>
              <a:t>The basic syntax for the if statement: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if(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#This block of code will execute if the 		      #Boolean expression returns TRUE.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“Intelligent”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is.character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(x)) {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print("X is a Character")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369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3" y="824661"/>
            <a:ext cx="8890554" cy="58313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u="sng" dirty="0"/>
              <a:t>if…else</a:t>
            </a:r>
            <a:r>
              <a:rPr lang="en-US" sz="2800" dirty="0"/>
              <a:t> </a:t>
            </a:r>
          </a:p>
          <a:p>
            <a:pPr algn="just"/>
            <a:r>
              <a:rPr lang="en-US" sz="2400" dirty="0"/>
              <a:t>In the if …else statement, an if statement is followed by an else statement, which contains a block of code to be executed when the Boolean expression in the if statement evaluates to FALSE.</a:t>
            </a:r>
          </a:p>
          <a:p>
            <a:pPr algn="just"/>
            <a:r>
              <a:rPr lang="en-US" sz="2400" dirty="0"/>
              <a:t>The basic syntax of it is given below: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#This block of code executes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TRUE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#This block of code executes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FALSE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70353A-587E-4019-988E-53BC25B2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97218"/>
            <a:ext cx="7042150" cy="862840"/>
          </a:xfrm>
        </p:spPr>
        <p:txBody>
          <a:bodyPr/>
          <a:lstStyle/>
          <a:p>
            <a:r>
              <a:rPr lang="en-US" b="1" dirty="0"/>
              <a:t>Control statement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224D6B-F687-4E7C-B16B-CFA455BB5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39" y="2673201"/>
            <a:ext cx="2903900" cy="371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08AB62-8009-4EF8-BF7A-FEE861445AD2}"/>
              </a:ext>
            </a:extLst>
          </p:cNvPr>
          <p:cNvSpPr/>
          <p:nvPr/>
        </p:nvSpPr>
        <p:spPr>
          <a:xfrm>
            <a:off x="4572000" y="6386954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050" dirty="0"/>
              <a:t>https://www.tutorialspoint.com/cprogramming/if_else_statement_in_c.htm</a:t>
            </a:r>
          </a:p>
        </p:txBody>
      </p:sp>
    </p:spTree>
    <p:extLst>
      <p:ext uri="{BB962C8B-B14F-4D97-AF65-F5344CB8AC3E}">
        <p14:creationId xmlns:p14="http://schemas.microsoft.com/office/powerpoint/2010/main" val="1065340785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949</TotalTime>
  <Pages>11</Pages>
  <Words>1649</Words>
  <Application>Microsoft Office PowerPoint</Application>
  <PresentationFormat>On-screen Show (4:3)</PresentationFormat>
  <Paragraphs>263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UCTI-Template-foundation-level</vt:lpstr>
      <vt:lpstr>Control and Loop Statements</vt:lpstr>
      <vt:lpstr>Topic &amp; Structure of the lesson</vt:lpstr>
      <vt:lpstr>Learning outcomes</vt:lpstr>
      <vt:lpstr>Key terms you must be able to use</vt:lpstr>
      <vt:lpstr>PowerPoint Presentation</vt:lpstr>
      <vt:lpstr>Control Statements</vt:lpstr>
      <vt:lpstr>Control statement</vt:lpstr>
      <vt:lpstr>Control statement</vt:lpstr>
      <vt:lpstr>Control statement</vt:lpstr>
      <vt:lpstr>Control statement</vt:lpstr>
      <vt:lpstr>Control statement</vt:lpstr>
      <vt:lpstr>Control statement</vt:lpstr>
      <vt:lpstr>Control statement</vt:lpstr>
      <vt:lpstr>Control statement</vt:lpstr>
      <vt:lpstr>Control statement</vt:lpstr>
      <vt:lpstr>PowerPoint Presentation</vt:lpstr>
      <vt:lpstr>Loop statements</vt:lpstr>
      <vt:lpstr>Loop statements</vt:lpstr>
      <vt:lpstr>Loop statements</vt:lpstr>
      <vt:lpstr>Loop statements</vt:lpstr>
      <vt:lpstr>PowerPoint Presentation</vt:lpstr>
      <vt:lpstr>Exercise 1</vt:lpstr>
      <vt:lpstr>Exercise 2</vt:lpstr>
      <vt:lpstr>Exercise 3</vt:lpstr>
      <vt:lpstr>Exercise 4</vt:lpstr>
      <vt:lpstr>PowerPoint Presentation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Waddah Waheeb Hassan Saeed</cp:lastModifiedBy>
  <cp:revision>203</cp:revision>
  <cp:lastPrinted>1995-11-02T09:23:42Z</cp:lastPrinted>
  <dcterms:created xsi:type="dcterms:W3CDTF">2017-10-11T09:20:11Z</dcterms:created>
  <dcterms:modified xsi:type="dcterms:W3CDTF">2020-07-07T02:03:41Z</dcterms:modified>
</cp:coreProperties>
</file>