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75" r:id="rId2"/>
    <p:sldId id="276" r:id="rId3"/>
    <p:sldId id="277" r:id="rId4"/>
    <p:sldId id="327" r:id="rId5"/>
    <p:sldId id="355" r:id="rId6"/>
    <p:sldId id="330" r:id="rId7"/>
    <p:sldId id="334" r:id="rId8"/>
    <p:sldId id="356" r:id="rId9"/>
    <p:sldId id="343" r:id="rId10"/>
    <p:sldId id="336" r:id="rId11"/>
    <p:sldId id="337" r:id="rId12"/>
    <p:sldId id="338" r:id="rId13"/>
    <p:sldId id="339" r:id="rId14"/>
    <p:sldId id="357" r:id="rId15"/>
    <p:sldId id="332" r:id="rId16"/>
    <p:sldId id="354" r:id="rId17"/>
    <p:sldId id="358" r:id="rId18"/>
    <p:sldId id="333" r:id="rId19"/>
    <p:sldId id="359" r:id="rId20"/>
    <p:sldId id="335" r:id="rId21"/>
    <p:sldId id="352" r:id="rId22"/>
    <p:sldId id="345" r:id="rId23"/>
    <p:sldId id="346" r:id="rId24"/>
    <p:sldId id="347" r:id="rId25"/>
    <p:sldId id="360" r:id="rId26"/>
    <p:sldId id="325" r:id="rId27"/>
    <p:sldId id="328" r:id="rId28"/>
    <p:sldId id="326" r:id="rId29"/>
    <p:sldId id="329" r:id="rId30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21" autoAdjust="0"/>
    <p:restoredTop sz="94702" autoAdjust="0"/>
  </p:normalViewPr>
  <p:slideViewPr>
    <p:cSldViewPr snapToGrid="0">
      <p:cViewPr varScale="1">
        <p:scale>
          <a:sx n="90" d="100"/>
          <a:sy n="90" d="100"/>
        </p:scale>
        <p:origin x="18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031037" y="664210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55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340100" y="6630194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File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I/O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38907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CT127-3-2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Programming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251200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Functions</a:t>
            </a: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720725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626064"/>
            <a:ext cx="6781800" cy="78105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accent4"/>
                </a:solidFill>
              </a:rPr>
              <a:t>Functions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817306"/>
            <a:ext cx="83200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3200" dirty="0"/>
              <a:t>Programming for Data Analysis</a:t>
            </a:r>
            <a:br>
              <a:rPr lang="en-US" sz="3200" dirty="0"/>
            </a:br>
            <a:r>
              <a:rPr lang="en-US" dirty="0"/>
              <a:t>(CT127-3-2-PFDA and Version VC1)</a:t>
            </a:r>
            <a:br>
              <a:rPr lang="en-US" sz="3200" dirty="0"/>
            </a:b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4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327" y="1417638"/>
            <a:ext cx="885692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52830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function (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// statements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dirty="0">
              <a:solidFill>
                <a:srgbClr val="25283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rgbClr val="252830"/>
              </a:solidFill>
              <a:latin typeface="Nunito"/>
            </a:endParaRPr>
          </a:p>
          <a:p>
            <a:r>
              <a:rPr lang="en-US" sz="2800" dirty="0">
                <a:solidFill>
                  <a:srgbClr val="252830"/>
                </a:solidFill>
                <a:latin typeface="Nunito"/>
              </a:rPr>
              <a:t>Example:</a:t>
            </a:r>
          </a:p>
          <a:p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hellofunction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2528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solidFill>
                  <a:srgbClr val="2528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print("Hello, World!")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13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– 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581488-74A8-4B3E-8F13-A40FDDBEE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9" b="4832"/>
          <a:stretch/>
        </p:blipFill>
        <p:spPr>
          <a:xfrm>
            <a:off x="242887" y="1552353"/>
            <a:ext cx="8658225" cy="42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8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– Example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2E6A3-5F34-49DE-9B87-00E01FDC8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6" b="4626"/>
          <a:stretch/>
        </p:blipFill>
        <p:spPr>
          <a:xfrm>
            <a:off x="235560" y="1584252"/>
            <a:ext cx="8672879" cy="43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2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– Example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397E3-0802-41A3-B817-2437F9A80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2" r="1396" b="4418"/>
          <a:stretch/>
        </p:blipFill>
        <p:spPr>
          <a:xfrm>
            <a:off x="214312" y="1562987"/>
            <a:ext cx="8715375" cy="45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5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116419" y="3308130"/>
            <a:ext cx="82306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Default Values for Arguments</a:t>
            </a:r>
          </a:p>
        </p:txBody>
      </p:sp>
    </p:spTree>
    <p:extLst>
      <p:ext uri="{BB962C8B-B14F-4D97-AF65-F5344CB8AC3E}">
        <p14:creationId xmlns:p14="http://schemas.microsoft.com/office/powerpoint/2010/main" val="312367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22" y="1622758"/>
            <a:ext cx="8849087" cy="4639819"/>
          </a:xfrm>
        </p:spPr>
        <p:txBody>
          <a:bodyPr/>
          <a:lstStyle/>
          <a:p>
            <a:pPr algn="just"/>
            <a:r>
              <a:rPr lang="en-US" sz="2400" dirty="0"/>
              <a:t>We can assign default values to arguments in a function in R.</a:t>
            </a:r>
          </a:p>
          <a:p>
            <a:pPr algn="just"/>
            <a:r>
              <a:rPr lang="en-US" sz="2400" dirty="0"/>
              <a:t>This is done by providing an appropriate value to the argument in the function declaration.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pow &lt;- function(x, y = 2)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# function to print x raised to the power y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res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x^y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print(paste(x,“ raised to the power ", y, “ is ",res))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>
              <a:buFontTx/>
              <a:buChar char="-"/>
            </a:pPr>
            <a:r>
              <a:rPr lang="en-US" sz="2400" dirty="0"/>
              <a:t>The function pow() takes two arguments to calculate the first argument raised to the power of the second argument. Then, it prints the result in appropriate format.</a:t>
            </a:r>
          </a:p>
          <a:p>
            <a:pPr algn="just">
              <a:buFontTx/>
              <a:buChar char="-"/>
            </a:pPr>
            <a:r>
              <a:rPr lang="en-US" sz="2400" dirty="0"/>
              <a:t>y is optional. The value 2 is assigned when y is not provided.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6339C3-B198-4F68-B1ED-BAD4977C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/>
              <a:t>Default Values for Arguments</a:t>
            </a:r>
          </a:p>
        </p:txBody>
      </p:sp>
    </p:spTree>
    <p:extLst>
      <p:ext uri="{BB962C8B-B14F-4D97-AF65-F5344CB8AC3E}">
        <p14:creationId xmlns:p14="http://schemas.microsoft.com/office/powerpoint/2010/main" val="106534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56" y="1747249"/>
            <a:ext cx="8849087" cy="409002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pow &lt;- function(x, y = 2)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# function to print x raised to the power y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res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x^y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print(paste(x,“ raised to the power ", y, “ is ",res))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&gt; pow(3)</a:t>
            </a:r>
          </a:p>
          <a:p>
            <a:pPr marL="0" indent="0">
              <a:buNone/>
            </a:pPr>
            <a:r>
              <a:rPr lang="en-US" sz="2400" dirty="0"/>
              <a:t>[1] "3 raised to the power 2 is 9"</a:t>
            </a:r>
          </a:p>
          <a:p>
            <a:pPr marL="0" indent="0">
              <a:buNone/>
            </a:pPr>
            <a:r>
              <a:rPr lang="en-US" sz="2400" dirty="0"/>
              <a:t>&gt; pow(3,1)</a:t>
            </a:r>
          </a:p>
          <a:p>
            <a:pPr marL="0" indent="0">
              <a:buNone/>
            </a:pPr>
            <a:r>
              <a:rPr lang="en-US" sz="2400" dirty="0"/>
              <a:t>[1] "3 raised to the power 1 is 3“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6339C3-B198-4F68-B1ED-BAD4977C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/>
              <a:t>Default Values for Arguments</a:t>
            </a:r>
          </a:p>
        </p:txBody>
      </p:sp>
    </p:spTree>
    <p:extLst>
      <p:ext uri="{BB962C8B-B14F-4D97-AF65-F5344CB8AC3E}">
        <p14:creationId xmlns:p14="http://schemas.microsoft.com/office/powerpoint/2010/main" val="135901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116419" y="3308130"/>
            <a:ext cx="77298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How to Return a Value?</a:t>
            </a:r>
          </a:p>
        </p:txBody>
      </p:sp>
    </p:spTree>
    <p:extLst>
      <p:ext uri="{BB962C8B-B14F-4D97-AF65-F5344CB8AC3E}">
        <p14:creationId xmlns:p14="http://schemas.microsoft.com/office/powerpoint/2010/main" val="46195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91" y="1786270"/>
            <a:ext cx="8899451" cy="3763926"/>
          </a:xfrm>
        </p:spPr>
        <p:txBody>
          <a:bodyPr/>
          <a:lstStyle/>
          <a:p>
            <a:pPr algn="just"/>
            <a:r>
              <a:rPr lang="en-US" sz="2400" dirty="0"/>
              <a:t>Functions are generally used for computing some values, so they need a mechanism to supply that value back to the caller. This is called </a:t>
            </a:r>
            <a:r>
              <a:rPr lang="en-US" sz="2400" b="1" dirty="0"/>
              <a:t>returning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The value of the last line of the code in a function is automatically returned.</a:t>
            </a:r>
          </a:p>
          <a:p>
            <a:pPr algn="just"/>
            <a:r>
              <a:rPr lang="en-US" sz="2400" dirty="0"/>
              <a:t>The return command specifies that a value should be returned and the function should be exited.</a:t>
            </a:r>
          </a:p>
          <a:p>
            <a:pPr algn="just"/>
            <a:r>
              <a:rPr lang="en-US" sz="2400" dirty="0"/>
              <a:t>The syntax of return is:</a:t>
            </a:r>
          </a:p>
          <a:p>
            <a:pPr marL="0" indent="0" algn="just">
              <a:buNone/>
            </a:pPr>
            <a:r>
              <a:rPr lang="en-US" sz="2400" b="1" dirty="0"/>
              <a:t>                    		return(expression)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2AA070-B50D-4165-95BF-DBC0B99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/>
              <a:t>R Return Value from Function</a:t>
            </a:r>
          </a:p>
        </p:txBody>
      </p:sp>
    </p:spTree>
    <p:extLst>
      <p:ext uri="{BB962C8B-B14F-4D97-AF65-F5344CB8AC3E}">
        <p14:creationId xmlns:p14="http://schemas.microsoft.com/office/powerpoint/2010/main" val="82520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116419" y="3308130"/>
            <a:ext cx="77298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298023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09600" y="143359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lvl="1" indent="0">
              <a:buNone/>
            </a:pPr>
            <a:endParaRPr lang="en-GB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609600" y="2016014"/>
            <a:ext cx="81375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-  Writing functions.</a:t>
            </a:r>
          </a:p>
          <a:p>
            <a:pPr marL="800100" lvl="1" indent="-342900">
              <a:buFontTx/>
              <a:buChar char="-"/>
            </a:pPr>
            <a:r>
              <a:rPr lang="en-US" sz="2800" dirty="0"/>
              <a:t>How to call a function.</a:t>
            </a:r>
          </a:p>
          <a:p>
            <a:pPr marL="800100" lvl="1" indent="-342900">
              <a:buFontTx/>
              <a:buChar char="-"/>
            </a:pPr>
            <a:r>
              <a:rPr lang="en-US" sz="2800" dirty="0"/>
              <a:t>Named arguments.</a:t>
            </a:r>
          </a:p>
          <a:p>
            <a:pPr marL="800100" lvl="1" indent="-342900">
              <a:buFontTx/>
              <a:buChar char="-"/>
            </a:pPr>
            <a:r>
              <a:rPr lang="en-US" sz="2800" dirty="0"/>
              <a:t>Default values for arguments.</a:t>
            </a:r>
          </a:p>
          <a:p>
            <a:pPr marL="800100" lvl="1" indent="-342900">
              <a:buFontTx/>
              <a:buChar char="-"/>
            </a:pPr>
            <a:r>
              <a:rPr lang="en-US" sz="2800" dirty="0"/>
              <a:t>Return value from functions.</a:t>
            </a:r>
          </a:p>
        </p:txBody>
      </p:sp>
    </p:spTree>
    <p:extLst>
      <p:ext uri="{BB962C8B-B14F-4D97-AF65-F5344CB8AC3E}">
        <p14:creationId xmlns:p14="http://schemas.microsoft.com/office/powerpoint/2010/main" val="14260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4215" y="2170293"/>
            <a:ext cx="3131838" cy="308041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check &lt;- function(x) {</a:t>
            </a:r>
          </a:p>
          <a:p>
            <a:pPr marL="400050" lvl="1" indent="0">
              <a:buNone/>
            </a:pPr>
            <a:r>
              <a:rPr lang="en-US" sz="2000" dirty="0"/>
              <a:t>if (x %% 2 == 0) {</a:t>
            </a:r>
          </a:p>
          <a:p>
            <a:pPr marL="400050" lvl="1" indent="0">
              <a:buNone/>
            </a:pPr>
            <a:r>
              <a:rPr lang="en-US" sz="2000" dirty="0"/>
              <a:t>    result &lt;- “Even"</a:t>
            </a:r>
          </a:p>
          <a:p>
            <a:pPr marL="400050" lvl="1" indent="0">
              <a:buNone/>
            </a:pPr>
            <a:r>
              <a:rPr lang="en-US" sz="2000" dirty="0"/>
              <a:t>}else {</a:t>
            </a:r>
          </a:p>
          <a:p>
            <a:pPr marL="400050" lvl="1" indent="0">
              <a:buNone/>
            </a:pPr>
            <a:r>
              <a:rPr lang="en-US" sz="2000" dirty="0"/>
              <a:t>    result &lt;- “Odd"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r>
              <a:rPr lang="en-US" sz="2000" b="1" dirty="0"/>
              <a:t>return(result)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8E8458-A506-4271-A062-1BF64A02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146" y="5315322"/>
            <a:ext cx="233916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check(8)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“Even"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check(9)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“Odd"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848F86-09AF-44F5-A7CC-F41EED09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/>
              <a:t>Functions – Example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355F7-359C-4FFE-AE37-0ACB9D4E437B}"/>
              </a:ext>
            </a:extLst>
          </p:cNvPr>
          <p:cNvSpPr/>
          <p:nvPr/>
        </p:nvSpPr>
        <p:spPr>
          <a:xfrm>
            <a:off x="53885" y="1385468"/>
            <a:ext cx="88668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Use the concept of functions to reproduce the following code which checks whether a number is even or odd.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2AC435-66B6-443B-B94B-691BD00B76EA}"/>
              </a:ext>
            </a:extLst>
          </p:cNvPr>
          <p:cNvSpPr txBox="1">
            <a:spLocks/>
          </p:cNvSpPr>
          <p:nvPr/>
        </p:nvSpPr>
        <p:spPr bwMode="auto">
          <a:xfrm>
            <a:off x="531630" y="2360375"/>
            <a:ext cx="3131838" cy="27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/>
              <a:t>     x=8</a:t>
            </a:r>
          </a:p>
          <a:p>
            <a:pPr marL="400050" lvl="1" indent="0">
              <a:buFontTx/>
              <a:buNone/>
            </a:pPr>
            <a:r>
              <a:rPr lang="en-US" sz="2000" kern="0" dirty="0"/>
              <a:t>if (x %% 2 == 0) {</a:t>
            </a:r>
          </a:p>
          <a:p>
            <a:pPr marL="400050" lvl="1" indent="0">
              <a:buFontTx/>
              <a:buNone/>
            </a:pPr>
            <a:r>
              <a:rPr lang="en-US" sz="2000" kern="0" dirty="0"/>
              <a:t>    result &lt;- “Even"</a:t>
            </a:r>
          </a:p>
          <a:p>
            <a:pPr marL="400050" lvl="1" indent="0">
              <a:buFontTx/>
              <a:buNone/>
            </a:pPr>
            <a:r>
              <a:rPr lang="en-US" sz="2000" kern="0" dirty="0"/>
              <a:t>}else {</a:t>
            </a:r>
          </a:p>
          <a:p>
            <a:pPr marL="400050" lvl="1" indent="0">
              <a:buFontTx/>
              <a:buNone/>
            </a:pPr>
            <a:r>
              <a:rPr lang="en-US" sz="2000" kern="0" dirty="0"/>
              <a:t>    result &lt;- “Odd"</a:t>
            </a:r>
          </a:p>
          <a:p>
            <a:pPr marL="400050" lvl="1" indent="0">
              <a:buFontTx/>
              <a:buNone/>
            </a:pPr>
            <a:r>
              <a:rPr lang="en-US" sz="2000" kern="0" dirty="0"/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577375-807E-4F31-ACDE-D2D8A7FE8400}"/>
              </a:ext>
            </a:extLst>
          </p:cNvPr>
          <p:cNvSpPr/>
          <p:nvPr/>
        </p:nvSpPr>
        <p:spPr bwMode="auto">
          <a:xfrm>
            <a:off x="3955318" y="3242932"/>
            <a:ext cx="1233377" cy="77617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1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223" y="1686404"/>
            <a:ext cx="8825024" cy="3896249"/>
          </a:xfrm>
        </p:spPr>
        <p:txBody>
          <a:bodyPr/>
          <a:lstStyle/>
          <a:p>
            <a:pPr marL="0" indent="0" algn="just">
              <a:buNone/>
            </a:pPr>
            <a:r>
              <a:rPr lang="en-GB" sz="2600" dirty="0"/>
              <a:t>Assume there is a vector called “emp” with the following data 140 </a:t>
            </a:r>
            <a:r>
              <a:rPr lang="en-MY" sz="2600" dirty="0"/>
              <a:t>253 </a:t>
            </a:r>
            <a:r>
              <a:rPr lang="en-US" sz="2600" dirty="0"/>
              <a:t>137 358 279. This vector contains employees' IDs.</a:t>
            </a:r>
          </a:p>
          <a:p>
            <a:pPr algn="just"/>
            <a:r>
              <a:rPr lang="en-US" sz="2600" dirty="0"/>
              <a:t>Based on the first digit from the left for each employee ID, the output should be as follow: if it is 1 print employee ID in red color, if it is 2 print employee ID in green color, if it is 3 print it in blue color. </a:t>
            </a:r>
            <a:endParaRPr lang="en-US" altLang="en-US" sz="26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09600" y="143359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lvl="1" indent="0">
              <a:buNone/>
            </a:pPr>
            <a:endParaRPr lang="en-GB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57200" y="1697038"/>
            <a:ext cx="7570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8558AA7-B5DB-4848-9F21-3677467C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/>
              <a:t>Functions – Example 5</a:t>
            </a:r>
          </a:p>
        </p:txBody>
      </p:sp>
    </p:spTree>
    <p:extLst>
      <p:ext uri="{BB962C8B-B14F-4D97-AF65-F5344CB8AC3E}">
        <p14:creationId xmlns:p14="http://schemas.microsoft.com/office/powerpoint/2010/main" val="3012929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A95B71-81B1-4660-BD5C-B1D5E4AA3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87" y="1665143"/>
            <a:ext cx="8933121" cy="35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2600" dirty="0"/>
              <a:t>Loop based on the count of employees.</a:t>
            </a:r>
          </a:p>
          <a:p>
            <a:pPr lvl="1" algn="just"/>
            <a:r>
              <a:rPr lang="en-GB" sz="2400" kern="0" dirty="0"/>
              <a:t>Get the first </a:t>
            </a:r>
            <a:r>
              <a:rPr lang="en-US" sz="2400" dirty="0"/>
              <a:t>digit from the left for each line.</a:t>
            </a:r>
          </a:p>
          <a:p>
            <a:pPr marL="0" indent="0" algn="ctr">
              <a:buNone/>
            </a:pPr>
            <a:r>
              <a:rPr lang="en-GB" sz="2400" kern="0" dirty="0" err="1"/>
              <a:t>deptID</a:t>
            </a:r>
            <a:r>
              <a:rPr lang="en-GB" sz="2400" kern="0" dirty="0"/>
              <a:t> = </a:t>
            </a:r>
            <a:r>
              <a:rPr lang="en-GB" sz="2400" kern="0" dirty="0" err="1"/>
              <a:t>i</a:t>
            </a:r>
            <a:r>
              <a:rPr lang="en-GB" sz="2400" kern="0" dirty="0"/>
              <a:t> </a:t>
            </a:r>
            <a:r>
              <a:rPr lang="en-GB" sz="2400" kern="0" dirty="0">
                <a:solidFill>
                  <a:srgbClr val="FF0000"/>
                </a:solidFill>
              </a:rPr>
              <a:t>%/%</a:t>
            </a:r>
            <a:r>
              <a:rPr lang="en-GB" sz="2400" kern="0" dirty="0"/>
              <a:t> 100 (345 </a:t>
            </a:r>
            <a:r>
              <a:rPr lang="en-GB" sz="2400" kern="0" dirty="0">
                <a:solidFill>
                  <a:srgbClr val="FF0000"/>
                </a:solidFill>
              </a:rPr>
              <a:t>%/%</a:t>
            </a:r>
            <a:r>
              <a:rPr lang="en-GB" sz="2400" kern="0" dirty="0"/>
              <a:t> 100 =3)</a:t>
            </a:r>
          </a:p>
          <a:p>
            <a:pPr lvl="1" algn="just"/>
            <a:r>
              <a:rPr lang="en-US" sz="2400" kern="0" dirty="0"/>
              <a:t>If this digit </a:t>
            </a:r>
            <a:r>
              <a:rPr lang="en-US" sz="2400" dirty="0"/>
              <a:t>is 1 print </a:t>
            </a:r>
            <a:r>
              <a:rPr lang="en-US" sz="2400" dirty="0">
                <a:solidFill>
                  <a:srgbClr val="FF0000"/>
                </a:solidFill>
              </a:rPr>
              <a:t>employee number </a:t>
            </a:r>
            <a:r>
              <a:rPr lang="en-US" sz="2400" dirty="0"/>
              <a:t>in red color, if it is 2 print </a:t>
            </a:r>
            <a:r>
              <a:rPr lang="en-US" sz="2400" dirty="0">
                <a:solidFill>
                  <a:srgbClr val="00B050"/>
                </a:solidFill>
              </a:rPr>
              <a:t>employee number </a:t>
            </a:r>
            <a:r>
              <a:rPr lang="en-US" sz="2400" dirty="0"/>
              <a:t>in green color, if it is 3 print </a:t>
            </a:r>
            <a:r>
              <a:rPr lang="en-US" sz="2400" dirty="0">
                <a:solidFill>
                  <a:srgbClr val="0070C0"/>
                </a:solidFill>
              </a:rPr>
              <a:t>employee number </a:t>
            </a:r>
            <a:r>
              <a:rPr lang="en-US" sz="2400" dirty="0"/>
              <a:t>in blue color.</a:t>
            </a:r>
            <a:endParaRPr lang="en-US" altLang="en-US" sz="2400" kern="0" dirty="0"/>
          </a:p>
          <a:p>
            <a:pPr marL="0" indent="0" algn="ctr">
              <a:buNone/>
            </a:pPr>
            <a:r>
              <a:rPr lang="en-US" altLang="en-US" sz="2400" kern="0" dirty="0"/>
              <a:t>library(</a:t>
            </a:r>
            <a:r>
              <a:rPr lang="en-US" altLang="en-US" sz="2400" kern="0" dirty="0">
                <a:solidFill>
                  <a:srgbClr val="00B050"/>
                </a:solidFill>
              </a:rPr>
              <a:t>crayon</a:t>
            </a:r>
            <a:r>
              <a:rPr lang="en-US" altLang="en-US" sz="2400" kern="0" dirty="0"/>
              <a:t>)</a:t>
            </a:r>
          </a:p>
          <a:p>
            <a:pPr marL="0" indent="0" algn="ctr">
              <a:buNone/>
            </a:pPr>
            <a:r>
              <a:rPr lang="en-US" altLang="en-US" sz="2400" kern="0" dirty="0">
                <a:solidFill>
                  <a:srgbClr val="FF0000"/>
                </a:solidFill>
              </a:rPr>
              <a:t>red</a:t>
            </a:r>
            <a:r>
              <a:rPr lang="en-US" altLang="en-US" sz="2400" kern="0" dirty="0"/>
              <a:t>(</a:t>
            </a:r>
            <a:r>
              <a:rPr lang="en-US" altLang="en-US" sz="2400" kern="0" dirty="0" err="1"/>
              <a:t>i</a:t>
            </a:r>
            <a:r>
              <a:rPr lang="en-US" altLang="en-US" sz="2400" kern="0" dirty="0"/>
              <a:t>), </a:t>
            </a:r>
            <a:r>
              <a:rPr lang="en-US" altLang="en-US" sz="2400" kern="0" dirty="0">
                <a:solidFill>
                  <a:srgbClr val="00B050"/>
                </a:solidFill>
              </a:rPr>
              <a:t>green</a:t>
            </a:r>
            <a:r>
              <a:rPr lang="en-US" altLang="en-US" sz="2400" kern="0" dirty="0"/>
              <a:t>(</a:t>
            </a:r>
            <a:r>
              <a:rPr lang="en-US" altLang="en-US" sz="2400" kern="0" dirty="0" err="1"/>
              <a:t>i</a:t>
            </a:r>
            <a:r>
              <a:rPr lang="en-US" altLang="en-US" sz="2400" kern="0" dirty="0"/>
              <a:t>),</a:t>
            </a:r>
            <a:r>
              <a:rPr lang="en-US" altLang="en-US" sz="2600" kern="0" dirty="0"/>
              <a:t> </a:t>
            </a:r>
            <a:r>
              <a:rPr lang="en-US" altLang="en-US" sz="2400" kern="0" dirty="0">
                <a:solidFill>
                  <a:srgbClr val="0070C0"/>
                </a:solidFill>
              </a:rPr>
              <a:t>blue</a:t>
            </a:r>
            <a:r>
              <a:rPr lang="en-US" altLang="en-US" sz="2400" kern="0" dirty="0"/>
              <a:t>(</a:t>
            </a:r>
            <a:r>
              <a:rPr lang="en-US" altLang="en-US" sz="2400" kern="0" dirty="0" err="1"/>
              <a:t>i</a:t>
            </a:r>
            <a:r>
              <a:rPr lang="en-US" altLang="en-US" sz="2400" kern="0" dirty="0"/>
              <a:t>)</a:t>
            </a:r>
            <a:endParaRPr lang="en-US" altLang="en-US" sz="2800" kern="0" dirty="0"/>
          </a:p>
          <a:p>
            <a:pPr marL="0" indent="0" algn="ctr">
              <a:buNone/>
            </a:pPr>
            <a:endParaRPr lang="en-US" altLang="en-US" sz="2400" kern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9C41E0-5D8F-4A10-80C3-2752CEF2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/>
              <a:t>Functions – Example 5</a:t>
            </a:r>
          </a:p>
        </p:txBody>
      </p:sp>
    </p:spTree>
    <p:extLst>
      <p:ext uri="{BB962C8B-B14F-4D97-AF65-F5344CB8AC3E}">
        <p14:creationId xmlns:p14="http://schemas.microsoft.com/office/powerpoint/2010/main" val="18746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A95B71-81B1-4660-BD5C-B1D5E4AA3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54" y="1227138"/>
            <a:ext cx="8825024" cy="524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library(crayon)</a:t>
            </a:r>
          </a:p>
          <a:p>
            <a:pPr marL="0" indent="0" algn="just">
              <a:buNone/>
            </a:pP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IDs= c(140,253,137,358,279)</a:t>
            </a:r>
          </a:p>
          <a:p>
            <a:pPr marL="0" indent="0" algn="just">
              <a:buNone/>
            </a:pPr>
            <a:endParaRPr lang="en-GB" sz="2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GB" sz="2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my_print</a:t>
            </a: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(IDs){</a:t>
            </a:r>
          </a:p>
          <a:p>
            <a:pPr marL="0" indent="0" algn="just">
              <a:buNone/>
            </a:pP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GB" sz="2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in IDs)</a:t>
            </a:r>
          </a:p>
          <a:p>
            <a:pPr marL="0" indent="0" algn="just">
              <a:buNone/>
            </a:pP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 algn="just">
              <a:buNone/>
            </a:pP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GB" sz="2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deptID</a:t>
            </a: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%/% 100 </a:t>
            </a:r>
          </a:p>
          <a:p>
            <a:pPr marL="0" indent="0" algn="just">
              <a:buNone/>
            </a:pP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		if (</a:t>
            </a:r>
            <a:r>
              <a:rPr lang="en-GB" sz="2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deptID</a:t>
            </a: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==1) </a:t>
            </a:r>
          </a:p>
          <a:p>
            <a:pPr marL="0" indent="0" algn="just">
              <a:buNone/>
            </a:pP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			{message(red(</a:t>
            </a:r>
            <a:r>
              <a:rPr lang="en-GB" sz="2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</a:p>
          <a:p>
            <a:pPr marL="0" indent="0" algn="just">
              <a:buNone/>
            </a:pP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		else if (</a:t>
            </a:r>
            <a:r>
              <a:rPr lang="en-GB" sz="2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deptID</a:t>
            </a: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==2) {message(green(</a:t>
            </a:r>
            <a:r>
              <a:rPr lang="en-GB" sz="2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</a:p>
          <a:p>
            <a:pPr marL="0" indent="0" algn="just">
              <a:buNone/>
            </a:pP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		else {message(blue(</a:t>
            </a:r>
            <a:r>
              <a:rPr lang="en-GB" sz="2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</a:p>
          <a:p>
            <a:pPr marL="0" indent="0" algn="just">
              <a:buNone/>
            </a:pP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None/>
            </a:pPr>
            <a:r>
              <a:rPr lang="en-GB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en-US" altLang="en-US" sz="2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324F9F6-B65B-4920-B1BA-4B7C52866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551" y="1860323"/>
            <a:ext cx="649217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Lucida Console" panose="020B0609040504020204" pitchFamily="49" charset="0"/>
              </a:rPr>
              <a:t>140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Lucida Console" panose="020B0609040504020204" pitchFamily="49" charset="0"/>
              </a:rPr>
              <a:t>253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Lucida Console" panose="020B0609040504020204" pitchFamily="49" charset="0"/>
              </a:rPr>
              <a:t>137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465A4"/>
                </a:solidFill>
                <a:effectLst/>
                <a:latin typeface="Lucida Console" panose="020B0609040504020204" pitchFamily="49" charset="0"/>
              </a:rPr>
              <a:t>358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Lucida Console" panose="020B0609040504020204" pitchFamily="49" charset="0"/>
              </a:rPr>
              <a:t>279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FCF1C1-00E1-4236-B4C6-B8759A06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/>
              <a:t>Functions – Example 5</a:t>
            </a:r>
          </a:p>
        </p:txBody>
      </p:sp>
    </p:spTree>
    <p:extLst>
      <p:ext uri="{BB962C8B-B14F-4D97-AF65-F5344CB8AC3E}">
        <p14:creationId xmlns:p14="http://schemas.microsoft.com/office/powerpoint/2010/main" val="406210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A95B71-81B1-4660-BD5C-B1D5E4AA3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23" y="1227138"/>
            <a:ext cx="8825024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library(crayon)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IDs= c(140,253,137,358,279)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GB" sz="2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IDs=sort(IDS)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GB" sz="22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GB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my_print</a:t>
            </a: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&lt;-function(IDs){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GB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IDs)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GB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deptID</a:t>
            </a: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%/% 100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if (</a:t>
            </a:r>
            <a:r>
              <a:rPr lang="en-GB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deptID</a:t>
            </a: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==1)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		{message(red(</a:t>
            </a:r>
            <a:r>
              <a:rPr lang="en-GB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else if (</a:t>
            </a:r>
            <a:r>
              <a:rPr lang="en-GB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deptID</a:t>
            </a: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==2) {message(green(</a:t>
            </a:r>
            <a:r>
              <a:rPr lang="en-GB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else {message(blue(</a:t>
            </a:r>
            <a:r>
              <a:rPr lang="en-GB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GB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en-US" sz="22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1A57608-B592-4388-AAE4-C034114BE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095" y="1828425"/>
            <a:ext cx="649217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2800" dirty="0">
                <a:solidFill>
                  <a:srgbClr val="CC0000"/>
                </a:solidFill>
                <a:latin typeface="Lucida Console" panose="020B0609040504020204" pitchFamily="49" charset="0"/>
              </a:rPr>
              <a:t>137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CC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Lucida Console" panose="020B0609040504020204" pitchFamily="49" charset="0"/>
              </a:rPr>
              <a:t>140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Lucida Console" panose="020B0609040504020204" pitchFamily="49" charset="0"/>
              </a:rPr>
              <a:t>253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Lucida Console" panose="020B0609040504020204" pitchFamily="49" charset="0"/>
              </a:rPr>
              <a:t>279</a:t>
            </a:r>
          </a:p>
          <a:p>
            <a:pPr eaLnBrk="0" hangingPunct="0"/>
            <a:r>
              <a:rPr lang="en-US" altLang="en-US" sz="2800" dirty="0">
                <a:solidFill>
                  <a:srgbClr val="3465A4"/>
                </a:solidFill>
                <a:latin typeface="Lucida Console" panose="020B0609040504020204" pitchFamily="49" charset="0"/>
              </a:rPr>
              <a:t>358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0454FA1-01D0-415B-B95E-589F0F4D2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6995" y="1815725"/>
            <a:ext cx="649217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Lucida Console" panose="020B0609040504020204" pitchFamily="49" charset="0"/>
              </a:rPr>
              <a:t>140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Lucida Console" panose="020B0609040504020204" pitchFamily="49" charset="0"/>
              </a:rPr>
              <a:t>253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Lucida Console" panose="020B0609040504020204" pitchFamily="49" charset="0"/>
              </a:rPr>
              <a:t>137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465A4"/>
                </a:solidFill>
                <a:effectLst/>
                <a:latin typeface="Lucida Console" panose="020B0609040504020204" pitchFamily="49" charset="0"/>
              </a:rPr>
              <a:t>358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Lucida Console" panose="020B0609040504020204" pitchFamily="49" charset="0"/>
              </a:rPr>
              <a:t>279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46CD09-984D-4F98-8E99-C3C2AF37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/>
              <a:t>Functions – Example 5</a:t>
            </a:r>
          </a:p>
        </p:txBody>
      </p:sp>
    </p:spTree>
    <p:extLst>
      <p:ext uri="{BB962C8B-B14F-4D97-AF65-F5344CB8AC3E}">
        <p14:creationId xmlns:p14="http://schemas.microsoft.com/office/powerpoint/2010/main" val="120386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38571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Quick Review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958833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Quick 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475884" cy="4525962"/>
          </a:xfrm>
        </p:spPr>
        <p:txBody>
          <a:bodyPr/>
          <a:lstStyle/>
          <a:p>
            <a:r>
              <a:rPr lang="en-US" sz="2800" dirty="0"/>
              <a:t>How to create a function in R?</a:t>
            </a:r>
          </a:p>
          <a:p>
            <a:r>
              <a:rPr lang="en-US" sz="2800" dirty="0"/>
              <a:t>How to pass parameters in R?</a:t>
            </a:r>
          </a:p>
          <a:p>
            <a:r>
              <a:rPr lang="en-US" sz="2800" dirty="0"/>
              <a:t>What is the purpose of return value in a function?</a:t>
            </a:r>
          </a:p>
        </p:txBody>
      </p:sp>
    </p:spTree>
    <p:extLst>
      <p:ext uri="{BB962C8B-B14F-4D97-AF65-F5344CB8AC3E}">
        <p14:creationId xmlns:p14="http://schemas.microsoft.com/office/powerpoint/2010/main" val="2115161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815494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028700" y="1479565"/>
            <a:ext cx="7086600" cy="251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sz="2800" dirty="0"/>
              <a:t>-  Writing functions.</a:t>
            </a:r>
          </a:p>
          <a:p>
            <a:pPr marL="800100" lvl="1" indent="-342900">
              <a:buFontTx/>
              <a:buChar char="-"/>
            </a:pPr>
            <a:r>
              <a:rPr lang="en-US" sz="2800" dirty="0"/>
              <a:t>How to call a function.</a:t>
            </a:r>
          </a:p>
          <a:p>
            <a:pPr marL="800100" lvl="1" indent="-342900">
              <a:buFontTx/>
              <a:buChar char="-"/>
            </a:pPr>
            <a:r>
              <a:rPr lang="en-US" sz="2800" dirty="0"/>
              <a:t>Named arguments.</a:t>
            </a:r>
          </a:p>
          <a:p>
            <a:pPr marL="800100" lvl="1" indent="-342900">
              <a:buFontTx/>
              <a:buChar char="-"/>
            </a:pPr>
            <a:r>
              <a:rPr lang="en-US" sz="2800" dirty="0"/>
              <a:t>Default values for arguments.</a:t>
            </a:r>
          </a:p>
          <a:p>
            <a:pPr marL="800100" lvl="1" indent="-342900">
              <a:buFontTx/>
              <a:buChar char="-"/>
            </a:pPr>
            <a:r>
              <a:rPr lang="en-US" sz="2800" dirty="0"/>
              <a:t>Return value from functions.</a:t>
            </a:r>
            <a:endParaRPr lang="en-US" sz="320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00C101B-81AC-440D-8183-716E50560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37" y="4132659"/>
            <a:ext cx="8793125" cy="211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sz="2800" b="1" u="sng" dirty="0"/>
              <a:t>Learning outcomes:</a:t>
            </a:r>
            <a:endParaRPr lang="en-US" sz="2800" dirty="0"/>
          </a:p>
          <a:p>
            <a:pPr algn="just" eaLnBrk="1" hangingPunct="1">
              <a:spcBef>
                <a:spcPct val="20000"/>
              </a:spcBef>
            </a:pPr>
            <a:r>
              <a:rPr lang="en-US" sz="2800" dirty="0"/>
              <a:t>You should be able to: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Write a function and call it.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Pass arguments and return values in a function.</a:t>
            </a:r>
          </a:p>
        </p:txBody>
      </p:sp>
    </p:spTree>
    <p:extLst>
      <p:ext uri="{BB962C8B-B14F-4D97-AF65-F5344CB8AC3E}">
        <p14:creationId xmlns:p14="http://schemas.microsoft.com/office/powerpoint/2010/main" val="19383033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9DCDC03C-409C-45F5-A0E7-1A4836840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9600" dirty="0"/>
              <a:t>Q &amp; A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46C4650-643B-4139-87EB-E449CEBCE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84" y="453693"/>
            <a:ext cx="68103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/>
              <a:t>Question and Answer Session</a:t>
            </a:r>
            <a:endParaRPr lang="en-US" sz="3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D61F2-07D6-4F4D-B792-4B58D175C9E1}"/>
              </a:ext>
            </a:extLst>
          </p:cNvPr>
          <p:cNvSpPr/>
          <p:nvPr/>
        </p:nvSpPr>
        <p:spPr>
          <a:xfrm>
            <a:off x="1256617" y="4136489"/>
            <a:ext cx="6630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Book consultation slots for assistance.</a:t>
            </a:r>
          </a:p>
        </p:txBody>
      </p:sp>
    </p:spTree>
    <p:extLst>
      <p:ext uri="{BB962C8B-B14F-4D97-AF65-F5344CB8AC3E}">
        <p14:creationId xmlns:p14="http://schemas.microsoft.com/office/powerpoint/2010/main" val="2578713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Next Session</a:t>
            </a:r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AAD6644-1F72-4968-9829-45F401375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1697037"/>
            <a:ext cx="8229600" cy="328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Data Import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800" kern="1200" dirty="0">
                <a:latin typeface="Arial" panose="020B0604020202020204" pitchFamily="34" charset="0"/>
                <a:ea typeface="+mn-ea"/>
                <a:cs typeface="+mn-cs"/>
              </a:rPr>
              <a:t>Access data included with R 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800" kern="1200" dirty="0">
                <a:latin typeface="Arial" panose="020B0604020202020204" pitchFamily="34" charset="0"/>
                <a:ea typeface="+mn-ea"/>
                <a:cs typeface="+mn-cs"/>
              </a:rPr>
              <a:t>Read data into a vector or list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800" kern="1200" dirty="0">
                <a:latin typeface="Arial" panose="020B0604020202020204" pitchFamily="34" charset="0"/>
                <a:ea typeface="+mn-ea"/>
                <a:cs typeface="+mn-cs"/>
              </a:rPr>
              <a:t>Read CSV files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800" kern="1200" dirty="0">
                <a:latin typeface="Arial" panose="020B0604020202020204" pitchFamily="34" charset="0"/>
                <a:ea typeface="+mn-ea"/>
                <a:cs typeface="+mn-cs"/>
              </a:rPr>
              <a:t>Read large data files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800" kern="1200" dirty="0">
                <a:latin typeface="Arial" panose="020B0604020202020204" pitchFamily="34" charset="0"/>
                <a:ea typeface="+mn-ea"/>
                <a:cs typeface="+mn-cs"/>
              </a:rPr>
              <a:t>Read Excel files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800" kern="1200" dirty="0">
                <a:latin typeface="Arial" panose="020B0604020202020204" pitchFamily="34" charset="0"/>
                <a:ea typeface="+mn-ea"/>
                <a:cs typeface="+mn-cs"/>
              </a:rPr>
              <a:t>Read from Databases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endParaRPr lang="en-US" sz="2800" kern="1200" dirty="0"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10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70121" y="1878557"/>
            <a:ext cx="8793125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sz="2800" dirty="0"/>
              <a:t>At the end of this topic, you should be able to: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Understand how to write a function and calling it.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How to pass arguments and return values in a function.</a:t>
            </a:r>
          </a:p>
        </p:txBody>
      </p:sp>
    </p:spTree>
    <p:extLst>
      <p:ext uri="{BB962C8B-B14F-4D97-AF65-F5344CB8AC3E}">
        <p14:creationId xmlns:p14="http://schemas.microsoft.com/office/powerpoint/2010/main" val="55375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862" y="1273957"/>
            <a:ext cx="8715375" cy="5181433"/>
          </a:xfrm>
        </p:spPr>
        <p:txBody>
          <a:bodyPr/>
          <a:lstStyle/>
          <a:p>
            <a:pPr marL="1371600" lvl="3" indent="0" algn="just">
              <a:buNone/>
            </a:pPr>
            <a:endParaRPr lang="en-US" sz="2800" dirty="0"/>
          </a:p>
          <a:p>
            <a:pPr algn="just">
              <a:buFontTx/>
              <a:buChar char="-"/>
            </a:pPr>
            <a:r>
              <a:rPr lang="en-US" sz="2800" dirty="0"/>
              <a:t>If you have mastered this topic, </a:t>
            </a:r>
            <a:r>
              <a:rPr lang="en-US" sz="2800" dirty="0">
                <a:solidFill>
                  <a:schemeClr val="accent2"/>
                </a:solidFill>
              </a:rPr>
              <a:t>you should be able to use the following terms correctly in your assignments and exams</a:t>
            </a:r>
            <a:r>
              <a:rPr lang="en-US" sz="2800" dirty="0"/>
              <a:t>:</a:t>
            </a:r>
          </a:p>
          <a:p>
            <a:pPr marL="0" indent="0" algn="just">
              <a:buNone/>
            </a:pPr>
            <a:r>
              <a:rPr lang="en-US" altLang="en-US" sz="2800" dirty="0"/>
              <a:t>          - function</a:t>
            </a:r>
          </a:p>
          <a:p>
            <a:pPr marL="0" indent="0" algn="just">
              <a:buNone/>
            </a:pPr>
            <a:r>
              <a:rPr lang="en-US" altLang="en-US" sz="2800" dirty="0"/>
              <a:t>          - argument</a:t>
            </a:r>
          </a:p>
          <a:p>
            <a:pPr marL="0" indent="0" algn="just">
              <a:buNone/>
            </a:pPr>
            <a:r>
              <a:rPr lang="en-US" altLang="en-US" sz="2800" dirty="0"/>
              <a:t>          - return value</a:t>
            </a:r>
          </a:p>
          <a:p>
            <a:pPr marL="0" indent="0" algn="just">
              <a:buNone/>
            </a:pPr>
            <a:endParaRPr lang="en-US" altLang="en-US" sz="2800" dirty="0"/>
          </a:p>
          <a:p>
            <a:pPr algn="just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84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32255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Functions?</a:t>
            </a:r>
          </a:p>
        </p:txBody>
      </p:sp>
    </p:spTree>
    <p:extLst>
      <p:ext uri="{BB962C8B-B14F-4D97-AF65-F5344CB8AC3E}">
        <p14:creationId xmlns:p14="http://schemas.microsoft.com/office/powerpoint/2010/main" val="360485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3416320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8223" y="1697038"/>
            <a:ext cx="87399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function is a piece of code written to carry out a specified task.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Functions are used to logically break our code into simpler parts which become easy to maintain and understand.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It’s a pretty straightforward to create your own function in R programming.</a:t>
            </a:r>
          </a:p>
          <a:p>
            <a:pPr algn="just"/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828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853FFA-2F4A-4737-8DCC-EFD05CC1BD1A}"/>
              </a:ext>
            </a:extLst>
          </p:cNvPr>
          <p:cNvGrpSpPr/>
          <p:nvPr/>
        </p:nvGrpSpPr>
        <p:grpSpPr>
          <a:xfrm>
            <a:off x="30163" y="1528584"/>
            <a:ext cx="4572000" cy="1785105"/>
            <a:chOff x="30163" y="1528584"/>
            <a:chExt cx="4572000" cy="17851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91BAC3-DF2E-470A-A428-20E3CA870971}"/>
                </a:ext>
              </a:extLst>
            </p:cNvPr>
            <p:cNvSpPr txBox="1"/>
            <p:nvPr/>
          </p:nvSpPr>
          <p:spPr>
            <a:xfrm>
              <a:off x="30163" y="1928694"/>
              <a:ext cx="4572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……</a:t>
              </a:r>
            </a:p>
            <a:p>
              <a:endParaRPr lang="en-MY" sz="1400" dirty="0"/>
            </a:p>
            <a:p>
              <a:r>
                <a:rPr lang="en-MY" sz="1400" dirty="0" err="1"/>
                <a:t>inMoney</a:t>
              </a:r>
              <a:r>
                <a:rPr lang="en-MY" sz="1400" dirty="0"/>
                <a:t>&lt;- weeks*</a:t>
              </a:r>
              <a:r>
                <a:rPr lang="en-MY" sz="1400" dirty="0" err="1"/>
                <a:t>hoursPerWeek</a:t>
              </a:r>
              <a:r>
                <a:rPr lang="en-MY" sz="1400" dirty="0"/>
                <a:t>*</a:t>
              </a:r>
              <a:r>
                <a:rPr lang="en-MY" sz="1400" dirty="0" err="1"/>
                <a:t>hourlyRate</a:t>
              </a:r>
              <a:r>
                <a:rPr lang="en-MY" sz="1400" dirty="0"/>
                <a:t> + </a:t>
              </a:r>
              <a:r>
                <a:rPr lang="en-MY" sz="1400" dirty="0" err="1"/>
                <a:t>bonuse</a:t>
              </a:r>
              <a:endParaRPr lang="en-MY" sz="1400" dirty="0"/>
            </a:p>
            <a:p>
              <a:r>
                <a:rPr lang="en-MY" sz="1400" dirty="0" err="1"/>
                <a:t>outMoney</a:t>
              </a:r>
              <a:r>
                <a:rPr lang="en-MY" sz="1400" dirty="0"/>
                <a:t>&lt;- </a:t>
              </a:r>
              <a:r>
                <a:rPr lang="en-MY" sz="1400" dirty="0" err="1"/>
                <a:t>inMoney</a:t>
              </a:r>
              <a:r>
                <a:rPr lang="en-MY" sz="1400" dirty="0"/>
                <a:t> - </a:t>
              </a:r>
              <a:r>
                <a:rPr lang="en-MY" sz="1400" dirty="0" err="1"/>
                <a:t>inMoney</a:t>
              </a:r>
              <a:r>
                <a:rPr lang="en-MY" sz="1400" dirty="0"/>
                <a:t>*tax</a:t>
              </a:r>
            </a:p>
            <a:p>
              <a:endParaRPr lang="en-MY" sz="1400" dirty="0"/>
            </a:p>
            <a:p>
              <a:r>
                <a:rPr lang="en-MY" sz="1400" dirty="0"/>
                <a:t>….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CC38E5-CD8B-445C-B0E3-204E217ACD7A}"/>
                </a:ext>
              </a:extLst>
            </p:cNvPr>
            <p:cNvSpPr/>
            <p:nvPr/>
          </p:nvSpPr>
          <p:spPr>
            <a:xfrm>
              <a:off x="97985" y="1528584"/>
              <a:ext cx="35894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Human Resource Department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84339-5BF9-42D3-943A-86C1A4508930}"/>
              </a:ext>
            </a:extLst>
          </p:cNvPr>
          <p:cNvGrpSpPr/>
          <p:nvPr/>
        </p:nvGrpSpPr>
        <p:grpSpPr>
          <a:xfrm>
            <a:off x="62062" y="3341062"/>
            <a:ext cx="4572000" cy="1569661"/>
            <a:chOff x="30163" y="3341062"/>
            <a:chExt cx="4572000" cy="15696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2304C9-658D-4FFC-91F8-6DBD0EF18D84}"/>
                </a:ext>
              </a:extLst>
            </p:cNvPr>
            <p:cNvSpPr txBox="1"/>
            <p:nvPr/>
          </p:nvSpPr>
          <p:spPr>
            <a:xfrm>
              <a:off x="30163" y="3741172"/>
              <a:ext cx="45720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….</a:t>
              </a:r>
            </a:p>
            <a:p>
              <a:endParaRPr lang="en-MY" sz="1400" dirty="0"/>
            </a:p>
            <a:p>
              <a:r>
                <a:rPr lang="en-MY" sz="1400" dirty="0" err="1"/>
                <a:t>inMoney</a:t>
              </a:r>
              <a:r>
                <a:rPr lang="en-MY" sz="1400" dirty="0"/>
                <a:t>&lt;- weeks*</a:t>
              </a:r>
              <a:r>
                <a:rPr lang="en-MY" sz="1400" dirty="0" err="1"/>
                <a:t>hoursPerWeek</a:t>
              </a:r>
              <a:r>
                <a:rPr lang="en-MY" sz="1400" dirty="0"/>
                <a:t>*</a:t>
              </a:r>
              <a:r>
                <a:rPr lang="en-MY" sz="1400" dirty="0" err="1"/>
                <a:t>hourlyRate</a:t>
              </a:r>
              <a:r>
                <a:rPr lang="en-MY" sz="1400" dirty="0"/>
                <a:t> + </a:t>
              </a:r>
              <a:r>
                <a:rPr lang="en-MY" sz="1400" dirty="0" err="1"/>
                <a:t>bonuse</a:t>
              </a:r>
              <a:endParaRPr lang="en-MY" sz="1400" dirty="0"/>
            </a:p>
            <a:p>
              <a:r>
                <a:rPr lang="en-MY" sz="1400" dirty="0" err="1"/>
                <a:t>outMoney</a:t>
              </a:r>
              <a:r>
                <a:rPr lang="en-MY" sz="1400" dirty="0"/>
                <a:t>&lt;- </a:t>
              </a:r>
              <a:r>
                <a:rPr lang="en-MY" sz="1400" dirty="0" err="1"/>
                <a:t>inMoney</a:t>
              </a:r>
              <a:r>
                <a:rPr lang="en-MY" sz="1400" dirty="0"/>
                <a:t> - </a:t>
              </a:r>
              <a:r>
                <a:rPr lang="en-MY" sz="1400" dirty="0" err="1"/>
                <a:t>inMoney</a:t>
              </a:r>
              <a:r>
                <a:rPr lang="en-MY" sz="1400" dirty="0"/>
                <a:t>*tax</a:t>
              </a:r>
            </a:p>
            <a:p>
              <a:r>
                <a:rPr lang="en-MY" sz="1400" dirty="0"/>
                <a:t>….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481FA4-77CD-4AEB-ACE4-BB91CD796CD1}"/>
                </a:ext>
              </a:extLst>
            </p:cNvPr>
            <p:cNvSpPr/>
            <p:nvPr/>
          </p:nvSpPr>
          <p:spPr>
            <a:xfrm>
              <a:off x="78298" y="3341062"/>
              <a:ext cx="286328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Accounting Department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EA535B-71F9-4D4F-AEF8-6F091A51EE54}"/>
              </a:ext>
            </a:extLst>
          </p:cNvPr>
          <p:cNvGrpSpPr/>
          <p:nvPr/>
        </p:nvGrpSpPr>
        <p:grpSpPr>
          <a:xfrm>
            <a:off x="0" y="5013701"/>
            <a:ext cx="4572000" cy="1569661"/>
            <a:chOff x="4541837" y="1528584"/>
            <a:chExt cx="4572000" cy="15696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4994CC-10C6-40D5-B34E-D55F7A52358C}"/>
                </a:ext>
              </a:extLst>
            </p:cNvPr>
            <p:cNvSpPr txBox="1"/>
            <p:nvPr/>
          </p:nvSpPr>
          <p:spPr>
            <a:xfrm>
              <a:off x="4541837" y="1928694"/>
              <a:ext cx="45720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….</a:t>
              </a:r>
            </a:p>
            <a:p>
              <a:endParaRPr lang="en-MY" sz="1400" dirty="0"/>
            </a:p>
            <a:p>
              <a:r>
                <a:rPr lang="en-MY" sz="1400" dirty="0" err="1"/>
                <a:t>inMoney</a:t>
              </a:r>
              <a:r>
                <a:rPr lang="en-MY" sz="1400" dirty="0"/>
                <a:t>&lt;- weeks*</a:t>
              </a:r>
              <a:r>
                <a:rPr lang="en-MY" sz="1400" dirty="0" err="1"/>
                <a:t>hoursPerWeek</a:t>
              </a:r>
              <a:r>
                <a:rPr lang="en-MY" sz="1400" dirty="0"/>
                <a:t>*</a:t>
              </a:r>
              <a:r>
                <a:rPr lang="en-MY" sz="1400" dirty="0" err="1"/>
                <a:t>hourlyRate</a:t>
              </a:r>
              <a:r>
                <a:rPr lang="en-MY" sz="1400" dirty="0"/>
                <a:t> + </a:t>
              </a:r>
              <a:r>
                <a:rPr lang="en-MY" sz="1400" dirty="0" err="1"/>
                <a:t>bonuse</a:t>
              </a:r>
              <a:endParaRPr lang="en-MY" sz="1400" dirty="0"/>
            </a:p>
            <a:p>
              <a:r>
                <a:rPr lang="en-MY" sz="1400" dirty="0" err="1"/>
                <a:t>outMoney</a:t>
              </a:r>
              <a:r>
                <a:rPr lang="en-MY" sz="1400" dirty="0"/>
                <a:t>&lt;- </a:t>
              </a:r>
              <a:r>
                <a:rPr lang="en-MY" sz="1400" dirty="0" err="1"/>
                <a:t>inMoney</a:t>
              </a:r>
              <a:r>
                <a:rPr lang="en-MY" sz="1400" dirty="0"/>
                <a:t> - </a:t>
              </a:r>
              <a:r>
                <a:rPr lang="en-MY" sz="1400" dirty="0" err="1"/>
                <a:t>inMoney</a:t>
              </a:r>
              <a:r>
                <a:rPr lang="en-MY" sz="1400" dirty="0"/>
                <a:t>*tax</a:t>
              </a:r>
            </a:p>
            <a:p>
              <a:r>
                <a:rPr lang="en-MY" sz="1400" dirty="0"/>
                <a:t>….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1B1825-8A43-422B-B051-7E0B877388D3}"/>
                </a:ext>
              </a:extLst>
            </p:cNvPr>
            <p:cNvSpPr/>
            <p:nvPr/>
          </p:nvSpPr>
          <p:spPr>
            <a:xfrm>
              <a:off x="4645126" y="1528584"/>
              <a:ext cx="217880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Audit Department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25CA06-8C01-458F-BE84-4E07A2CACCF4}"/>
              </a:ext>
            </a:extLst>
          </p:cNvPr>
          <p:cNvGrpSpPr/>
          <p:nvPr/>
        </p:nvGrpSpPr>
        <p:grpSpPr>
          <a:xfrm>
            <a:off x="4655317" y="1417638"/>
            <a:ext cx="4524276" cy="1064346"/>
            <a:chOff x="30163" y="1603012"/>
            <a:chExt cx="4572000" cy="10643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C85515-253F-4361-BF13-550BBF76BC2C}"/>
                </a:ext>
              </a:extLst>
            </p:cNvPr>
            <p:cNvSpPr txBox="1"/>
            <p:nvPr/>
          </p:nvSpPr>
          <p:spPr>
            <a:xfrm>
              <a:off x="30163" y="1928694"/>
              <a:ext cx="457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b="1" dirty="0" err="1"/>
                <a:t>CalculateGrossSalary</a:t>
              </a:r>
              <a:endParaRPr lang="en-MY" sz="1400" b="1" dirty="0"/>
            </a:p>
            <a:p>
              <a:r>
                <a:rPr lang="en-MY" sz="1400" dirty="0" err="1"/>
                <a:t>inMoney</a:t>
              </a:r>
              <a:r>
                <a:rPr lang="en-MY" sz="1400" dirty="0"/>
                <a:t>&lt;- weeks*</a:t>
              </a:r>
              <a:r>
                <a:rPr lang="en-MY" sz="1400" dirty="0" err="1"/>
                <a:t>hoursPerWeek</a:t>
              </a:r>
              <a:r>
                <a:rPr lang="en-MY" sz="1400" dirty="0"/>
                <a:t>*</a:t>
              </a:r>
              <a:r>
                <a:rPr lang="en-MY" sz="1400" dirty="0" err="1"/>
                <a:t>hourlyRate</a:t>
              </a:r>
              <a:r>
                <a:rPr lang="en-MY" sz="1400" dirty="0"/>
                <a:t> + </a:t>
              </a:r>
              <a:r>
                <a:rPr lang="en-MY" sz="1400" dirty="0" err="1"/>
                <a:t>bonuse</a:t>
              </a:r>
              <a:endParaRPr lang="en-MY" sz="1400" dirty="0"/>
            </a:p>
            <a:p>
              <a:r>
                <a:rPr lang="en-MY" sz="1400" dirty="0" err="1"/>
                <a:t>outMoney</a:t>
              </a:r>
              <a:r>
                <a:rPr lang="en-MY" sz="1400" dirty="0"/>
                <a:t>&lt;- </a:t>
              </a:r>
              <a:r>
                <a:rPr lang="en-MY" sz="1400" dirty="0" err="1"/>
                <a:t>inMoney</a:t>
              </a:r>
              <a:r>
                <a:rPr lang="en-MY" sz="1400" dirty="0"/>
                <a:t> - </a:t>
              </a:r>
              <a:r>
                <a:rPr lang="en-MY" sz="1400" dirty="0" err="1"/>
                <a:t>inMoney</a:t>
              </a:r>
              <a:r>
                <a:rPr lang="en-MY" sz="1400" dirty="0"/>
                <a:t>*tax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63E675-D0D8-43D9-B16E-642F04CC5319}"/>
                </a:ext>
              </a:extLst>
            </p:cNvPr>
            <p:cNvSpPr/>
            <p:nvPr/>
          </p:nvSpPr>
          <p:spPr>
            <a:xfrm>
              <a:off x="30163" y="1603012"/>
              <a:ext cx="108234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accent4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function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00BE28-661A-4AA5-8F66-B6FDF81F1773}"/>
              </a:ext>
            </a:extLst>
          </p:cNvPr>
          <p:cNvCxnSpPr/>
          <p:nvPr/>
        </p:nvCxnSpPr>
        <p:spPr bwMode="auto">
          <a:xfrm>
            <a:off x="4625155" y="1417638"/>
            <a:ext cx="0" cy="491936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7D15D-CC2E-4346-A29A-DF502FAFE283}"/>
              </a:ext>
            </a:extLst>
          </p:cNvPr>
          <p:cNvGrpSpPr/>
          <p:nvPr/>
        </p:nvGrpSpPr>
        <p:grpSpPr>
          <a:xfrm>
            <a:off x="4607593" y="2717315"/>
            <a:ext cx="4572000" cy="1138774"/>
            <a:chOff x="30163" y="1528584"/>
            <a:chExt cx="4572000" cy="113877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9558AE-E49E-4962-A839-0D78D8560BF7}"/>
                </a:ext>
              </a:extLst>
            </p:cNvPr>
            <p:cNvSpPr txBox="1"/>
            <p:nvPr/>
          </p:nvSpPr>
          <p:spPr>
            <a:xfrm>
              <a:off x="30163" y="1928694"/>
              <a:ext cx="457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……</a:t>
              </a:r>
            </a:p>
            <a:p>
              <a:r>
                <a:rPr lang="en-MY" sz="1400" b="1" dirty="0" err="1"/>
                <a:t>CalculateGrossSalary</a:t>
              </a:r>
              <a:endParaRPr lang="en-MY" sz="1400" dirty="0"/>
            </a:p>
            <a:p>
              <a:r>
                <a:rPr lang="en-MY" sz="1400" dirty="0"/>
                <a:t>….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74B569-AACF-44D2-9C02-17D1DDEE7BBC}"/>
                </a:ext>
              </a:extLst>
            </p:cNvPr>
            <p:cNvSpPr/>
            <p:nvPr/>
          </p:nvSpPr>
          <p:spPr>
            <a:xfrm>
              <a:off x="97985" y="1528584"/>
              <a:ext cx="35894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Human Resource Department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BE6FDC-31CB-4456-996C-97ADDEB90D0F}"/>
              </a:ext>
            </a:extLst>
          </p:cNvPr>
          <p:cNvGrpSpPr/>
          <p:nvPr/>
        </p:nvGrpSpPr>
        <p:grpSpPr>
          <a:xfrm>
            <a:off x="4602163" y="4018362"/>
            <a:ext cx="4572000" cy="1138774"/>
            <a:chOff x="30163" y="3341062"/>
            <a:chExt cx="4572000" cy="113877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998C8-8D83-4A71-BF3A-69247A5368BE}"/>
                </a:ext>
              </a:extLst>
            </p:cNvPr>
            <p:cNvSpPr txBox="1"/>
            <p:nvPr/>
          </p:nvSpPr>
          <p:spPr>
            <a:xfrm>
              <a:off x="30163" y="3741172"/>
              <a:ext cx="457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….</a:t>
              </a:r>
            </a:p>
            <a:p>
              <a:r>
                <a:rPr lang="en-MY" sz="1400" b="1" dirty="0" err="1"/>
                <a:t>CalculateGrossSalary</a:t>
              </a:r>
              <a:r>
                <a:rPr lang="en-MY" sz="1400" b="1" dirty="0"/>
                <a:t> </a:t>
              </a:r>
            </a:p>
            <a:p>
              <a:r>
                <a:rPr lang="en-MY" sz="1400" dirty="0"/>
                <a:t>….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3D06DE-053F-46B0-8B79-41A2DD491BE0}"/>
                </a:ext>
              </a:extLst>
            </p:cNvPr>
            <p:cNvSpPr/>
            <p:nvPr/>
          </p:nvSpPr>
          <p:spPr>
            <a:xfrm>
              <a:off x="78298" y="3341062"/>
              <a:ext cx="286328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Accounting Department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F95E02-F7B2-4804-AAA1-055D9D42BAC4}"/>
              </a:ext>
            </a:extLst>
          </p:cNvPr>
          <p:cNvGrpSpPr/>
          <p:nvPr/>
        </p:nvGrpSpPr>
        <p:grpSpPr>
          <a:xfrm>
            <a:off x="4650298" y="5167664"/>
            <a:ext cx="4572000" cy="1138774"/>
            <a:chOff x="4541837" y="1528584"/>
            <a:chExt cx="4572000" cy="11387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3C584C-6F99-4E05-81E1-16A8FCDAAF6B}"/>
                </a:ext>
              </a:extLst>
            </p:cNvPr>
            <p:cNvSpPr txBox="1"/>
            <p:nvPr/>
          </p:nvSpPr>
          <p:spPr>
            <a:xfrm>
              <a:off x="4541837" y="1928694"/>
              <a:ext cx="457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….</a:t>
              </a:r>
            </a:p>
            <a:p>
              <a:r>
                <a:rPr lang="en-MY" sz="1400" b="1" dirty="0" err="1"/>
                <a:t>CalculateGrossSalary</a:t>
              </a:r>
              <a:r>
                <a:rPr lang="en-MY" sz="1400" b="1" dirty="0"/>
                <a:t> </a:t>
              </a:r>
            </a:p>
            <a:p>
              <a:r>
                <a:rPr lang="en-MY" sz="1400" dirty="0"/>
                <a:t>….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B9395F-8CB2-40BA-814A-1B1DEE8D427D}"/>
                </a:ext>
              </a:extLst>
            </p:cNvPr>
            <p:cNvSpPr/>
            <p:nvPr/>
          </p:nvSpPr>
          <p:spPr>
            <a:xfrm>
              <a:off x="4645126" y="1528584"/>
              <a:ext cx="217880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Audit Department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38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49706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Writing Functions</a:t>
            </a:r>
          </a:p>
        </p:txBody>
      </p:sp>
    </p:spTree>
    <p:extLst>
      <p:ext uri="{BB962C8B-B14F-4D97-AF65-F5344CB8AC3E}">
        <p14:creationId xmlns:p14="http://schemas.microsoft.com/office/powerpoint/2010/main" val="151547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327" y="1417638"/>
            <a:ext cx="885692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b="0" i="0" dirty="0">
                <a:solidFill>
                  <a:srgbClr val="252830"/>
                </a:solidFill>
                <a:effectLst/>
                <a:latin typeface="+mj-lt"/>
              </a:rPr>
              <a:t>Syntax for Writing Functions in R</a:t>
            </a:r>
          </a:p>
          <a:p>
            <a:r>
              <a:rPr lang="en-US" sz="2400" dirty="0">
                <a:solidFill>
                  <a:srgbClr val="2528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function (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statements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b="0" i="0" dirty="0">
              <a:solidFill>
                <a:schemeClr val="accent2">
                  <a:lumMod val="75000"/>
                </a:schemeClr>
              </a:solidFill>
              <a:effectLst/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830"/>
                </a:solidFill>
                <a:latin typeface="+mj-lt"/>
              </a:rPr>
              <a:t>Here we can see that the reserved word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function</a:t>
            </a:r>
            <a:r>
              <a:rPr lang="en-US" sz="2800" dirty="0">
                <a:solidFill>
                  <a:srgbClr val="252830"/>
                </a:solidFill>
                <a:latin typeface="+mj-lt"/>
              </a:rPr>
              <a:t> is used to declare a function in 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830"/>
                </a:solidFill>
                <a:latin typeface="+mj-lt"/>
              </a:rPr>
              <a:t>The statements within the curly braces form the body of the function.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70C0"/>
                </a:solidFill>
                <a:latin typeface="+mj-lt"/>
              </a:rPr>
              <a:t>func_name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is a</a:t>
            </a:r>
            <a:r>
              <a:rPr lang="en-US" sz="2800" dirty="0">
                <a:solidFill>
                  <a:srgbClr val="252830"/>
                </a:solidFill>
                <a:latin typeface="+mj-lt"/>
              </a:rPr>
              <a:t> name assigned to a function.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830"/>
                </a:solidFill>
                <a:latin typeface="+mj-lt"/>
              </a:rPr>
              <a:t>It can or can not accept arguments and it can or can not return one or more values.</a:t>
            </a:r>
          </a:p>
        </p:txBody>
      </p:sp>
    </p:spTree>
    <p:extLst>
      <p:ext uri="{BB962C8B-B14F-4D97-AF65-F5344CB8AC3E}">
        <p14:creationId xmlns:p14="http://schemas.microsoft.com/office/powerpoint/2010/main" val="66439069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1359</TotalTime>
  <Pages>11</Pages>
  <Words>1318</Words>
  <Application>Microsoft Office PowerPoint</Application>
  <PresentationFormat>On-screen Show (4:3)</PresentationFormat>
  <Paragraphs>227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Lucida Console</vt:lpstr>
      <vt:lpstr>Nunito</vt:lpstr>
      <vt:lpstr>UCTI-Template-foundation-level</vt:lpstr>
      <vt:lpstr>Functions</vt:lpstr>
      <vt:lpstr>Topic &amp; Structure of the lesson</vt:lpstr>
      <vt:lpstr>Learning outcomes</vt:lpstr>
      <vt:lpstr>Key terms you must be able to use</vt:lpstr>
      <vt:lpstr>PowerPoint Presentation</vt:lpstr>
      <vt:lpstr>Functions</vt:lpstr>
      <vt:lpstr>Functions</vt:lpstr>
      <vt:lpstr>PowerPoint Presentation</vt:lpstr>
      <vt:lpstr>Functions</vt:lpstr>
      <vt:lpstr>Functions</vt:lpstr>
      <vt:lpstr>Functions – Example 1</vt:lpstr>
      <vt:lpstr>Functions – Example 2</vt:lpstr>
      <vt:lpstr>Functions – Example 3</vt:lpstr>
      <vt:lpstr>PowerPoint Presentation</vt:lpstr>
      <vt:lpstr>Default Values for Arguments</vt:lpstr>
      <vt:lpstr>Default Values for Arguments</vt:lpstr>
      <vt:lpstr>PowerPoint Presentation</vt:lpstr>
      <vt:lpstr>R Return Value from Function</vt:lpstr>
      <vt:lpstr>PowerPoint Presentation</vt:lpstr>
      <vt:lpstr>Functions – Example 4</vt:lpstr>
      <vt:lpstr>Functions – Example 5</vt:lpstr>
      <vt:lpstr>Functions – Example 5</vt:lpstr>
      <vt:lpstr>Functions – Example 5</vt:lpstr>
      <vt:lpstr>Functions – Example 5</vt:lpstr>
      <vt:lpstr>PowerPoint Presentation</vt:lpstr>
      <vt:lpstr>Quick Review Questions</vt:lpstr>
      <vt:lpstr>PowerPoint Presentation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Waddah Waheeb Hassan Saeed</cp:lastModifiedBy>
  <cp:revision>191</cp:revision>
  <cp:lastPrinted>1995-11-02T09:23:42Z</cp:lastPrinted>
  <dcterms:created xsi:type="dcterms:W3CDTF">2017-10-11T09:20:11Z</dcterms:created>
  <dcterms:modified xsi:type="dcterms:W3CDTF">2020-07-13T03:34:22Z</dcterms:modified>
</cp:coreProperties>
</file>