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75" r:id="rId2"/>
    <p:sldId id="276" r:id="rId3"/>
    <p:sldId id="277" r:id="rId4"/>
    <p:sldId id="327" r:id="rId5"/>
    <p:sldId id="372" r:id="rId6"/>
    <p:sldId id="359" r:id="rId7"/>
    <p:sldId id="367" r:id="rId8"/>
    <p:sldId id="373" r:id="rId9"/>
    <p:sldId id="368" r:id="rId10"/>
    <p:sldId id="369" r:id="rId11"/>
    <p:sldId id="375" r:id="rId12"/>
    <p:sldId id="350" r:id="rId13"/>
    <p:sldId id="351" r:id="rId14"/>
    <p:sldId id="374" r:id="rId15"/>
    <p:sldId id="330" r:id="rId16"/>
    <p:sldId id="334" r:id="rId17"/>
    <p:sldId id="370" r:id="rId18"/>
    <p:sldId id="352" r:id="rId19"/>
    <p:sldId id="353" r:id="rId20"/>
    <p:sldId id="376" r:id="rId21"/>
    <p:sldId id="355" r:id="rId22"/>
    <p:sldId id="356" r:id="rId23"/>
    <p:sldId id="371" r:id="rId24"/>
    <p:sldId id="358" r:id="rId25"/>
    <p:sldId id="360" r:id="rId26"/>
    <p:sldId id="325" r:id="rId27"/>
    <p:sldId id="328" r:id="rId28"/>
    <p:sldId id="326" r:id="rId29"/>
    <p:sldId id="329" r:id="rId3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2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Data Import</a:t>
            </a: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Data Import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Read data into a vector or list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E852166-4213-467C-83E0-505E09F2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88" y="1843826"/>
            <a:ext cx="8825024" cy="440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library(crayon)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IDs= scan(file="C:\\emp.txt")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IDs)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%/% 100 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{message(red(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==2) {message(green(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else {message(blue(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0625219-13AC-423F-A12A-9C3E667E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669" y="2423841"/>
            <a:ext cx="6492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140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253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137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465A4"/>
                </a:solidFill>
                <a:effectLst/>
                <a:latin typeface="Lucida Console" panose="020B0609040504020204" pitchFamily="49" charset="0"/>
              </a:rPr>
              <a:t>358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279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5988D-E2E6-4CAF-8094-AA65DD76BB76}"/>
              </a:ext>
            </a:extLst>
          </p:cNvPr>
          <p:cNvSpPr/>
          <p:nvPr/>
        </p:nvSpPr>
        <p:spPr>
          <a:xfrm>
            <a:off x="209318" y="143050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31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062149" y="3201805"/>
            <a:ext cx="56765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Read large data files</a:t>
            </a:r>
          </a:p>
        </p:txBody>
      </p:sp>
    </p:spTree>
    <p:extLst>
      <p:ext uri="{BB962C8B-B14F-4D97-AF65-F5344CB8AC3E}">
        <p14:creationId xmlns:p14="http://schemas.microsoft.com/office/powerpoint/2010/main" val="113906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large data files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443D2-C30C-463C-A4ED-8D1AA82357E4}"/>
              </a:ext>
            </a:extLst>
          </p:cNvPr>
          <p:cNvSpPr/>
          <p:nvPr/>
        </p:nvSpPr>
        <p:spPr>
          <a:xfrm>
            <a:off x="717808" y="3067877"/>
            <a:ext cx="8022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latin typeface="CourierNewPS-BoldMT"/>
              </a:rPr>
              <a:t>library</a:t>
            </a:r>
            <a:r>
              <a:rPr lang="en-MY" sz="2400" dirty="0">
                <a:latin typeface="CourierNewPSMT"/>
              </a:rPr>
              <a:t>(</a:t>
            </a:r>
            <a:r>
              <a:rPr lang="en-MY" sz="2400" dirty="0" err="1">
                <a:latin typeface="CourierNewPSMT"/>
              </a:rPr>
              <a:t>data.table</a:t>
            </a:r>
            <a:r>
              <a:rPr lang="en-MY" sz="2400" dirty="0">
                <a:latin typeface="CourierNewPSMT"/>
              </a:rPr>
              <a:t>)</a:t>
            </a:r>
          </a:p>
          <a:p>
            <a:r>
              <a:rPr lang="en-US" sz="2400" b="1" dirty="0" err="1">
                <a:latin typeface="CourierNewPS-BoldMT"/>
              </a:rPr>
              <a:t>fread</a:t>
            </a:r>
            <a:r>
              <a:rPr lang="en-US" sz="2400" dirty="0">
                <a:latin typeface="CourierNewPSMT"/>
              </a:rPr>
              <a:t>(input=“?”, </a:t>
            </a:r>
            <a:r>
              <a:rPr lang="en-US" sz="2400" dirty="0" err="1">
                <a:latin typeface="CourierNewPSMT"/>
              </a:rPr>
              <a:t>sep</a:t>
            </a:r>
            <a:r>
              <a:rPr lang="en-US" sz="2400" dirty="0">
                <a:latin typeface="CourierNewPSMT"/>
              </a:rPr>
              <a:t>=“?”, header=TRUE)</a:t>
            </a:r>
            <a:endParaRPr lang="en-MY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919FF-8243-4EC1-9B3C-6C491BFDA81D}"/>
              </a:ext>
            </a:extLst>
          </p:cNvPr>
          <p:cNvSpPr/>
          <p:nvPr/>
        </p:nvSpPr>
        <p:spPr>
          <a:xfrm>
            <a:off x="143539" y="1585786"/>
            <a:ext cx="885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+mj-lt"/>
              </a:rPr>
              <a:t>Large files can be slow to read into memory using </a:t>
            </a:r>
            <a:r>
              <a:rPr lang="en-US" sz="2400" b="1" dirty="0" err="1">
                <a:latin typeface="+mj-lt"/>
              </a:rPr>
              <a:t>read.table</a:t>
            </a:r>
            <a:r>
              <a:rPr lang="en-US" sz="2400" dirty="0">
                <a:latin typeface="+mj-lt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fread</a:t>
            </a:r>
            <a:r>
              <a:rPr lang="en-US" sz="2400" b="1" dirty="0">
                <a:solidFill>
                  <a:srgbClr val="BD5A65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from the </a:t>
            </a:r>
            <a:r>
              <a:rPr lang="en-US" sz="2400" b="1" dirty="0" err="1">
                <a:latin typeface="+mj-lt"/>
              </a:rPr>
              <a:t>data.table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package can be used instead of </a:t>
            </a:r>
            <a:r>
              <a:rPr lang="en-US" sz="2400" b="1" dirty="0" err="1">
                <a:latin typeface="+mj-lt"/>
              </a:rPr>
              <a:t>read.table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  <a:endParaRPr lang="en-MY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32259-BEED-41D6-98F4-98B917F30B22}"/>
              </a:ext>
            </a:extLst>
          </p:cNvPr>
          <p:cNvSpPr/>
          <p:nvPr/>
        </p:nvSpPr>
        <p:spPr>
          <a:xfrm>
            <a:off x="376597" y="4172832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1BF1C6-488E-4BAB-8BE6-723EBB4F814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4735" y="3821863"/>
            <a:ext cx="444802" cy="5268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C11CB92-A72B-4109-9CCC-7FB6C706105A}"/>
              </a:ext>
            </a:extLst>
          </p:cNvPr>
          <p:cNvSpPr/>
          <p:nvPr/>
        </p:nvSpPr>
        <p:spPr>
          <a:xfrm>
            <a:off x="5782033" y="4282666"/>
            <a:ext cx="3336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0F7F8-D1CD-4F2B-AACF-43C1FF374A84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1466" y="3841985"/>
            <a:ext cx="274568" cy="5067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D2B22C-3922-4D1C-A724-DCAC8FC01FDF}"/>
              </a:ext>
            </a:extLst>
          </p:cNvPr>
          <p:cNvSpPr/>
          <p:nvPr/>
        </p:nvSpPr>
        <p:spPr>
          <a:xfrm>
            <a:off x="2373019" y="4344135"/>
            <a:ext cx="333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006D2E-26FE-446D-97F8-BBD2F28A69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52461" y="3837405"/>
            <a:ext cx="375464" cy="5067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794FB-E22F-42D1-A769-EEB8F06E5E1C}"/>
              </a:ext>
            </a:extLst>
          </p:cNvPr>
          <p:cNvSpPr/>
          <p:nvPr/>
        </p:nvSpPr>
        <p:spPr>
          <a:xfrm>
            <a:off x="434571" y="5730852"/>
            <a:ext cx="865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MY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f1&lt;-</a:t>
            </a:r>
            <a:r>
              <a:rPr lang="en-MY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(input="c:\\data.csv", </a:t>
            </a:r>
            <a:r>
              <a:rPr lang="en-MY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=",", header=TRUE)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EA5F1-53EE-41EF-B1A6-8AFD9C041DE6}"/>
              </a:ext>
            </a:extLst>
          </p:cNvPr>
          <p:cNvSpPr/>
          <p:nvPr/>
        </p:nvSpPr>
        <p:spPr>
          <a:xfrm>
            <a:off x="236343" y="535127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231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F8031E-7E77-40C6-A6E9-7FC66D0CA264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Read large data files</a:t>
            </a:r>
            <a:endParaRPr lang="en-US" b="1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354BE-22B7-48B1-99E9-1653C6115EEC}"/>
              </a:ext>
            </a:extLst>
          </p:cNvPr>
          <p:cNvSpPr/>
          <p:nvPr/>
        </p:nvSpPr>
        <p:spPr>
          <a:xfrm>
            <a:off x="239232" y="1670440"/>
            <a:ext cx="8665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NewRomanPS-BoldMT"/>
              </a:rPr>
              <a:t>read_delim</a:t>
            </a:r>
            <a:r>
              <a:rPr lang="en-US" sz="2400" b="1" dirty="0">
                <a:latin typeface="TimesNewRomanPS-BoldMT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from the </a:t>
            </a:r>
            <a:r>
              <a:rPr lang="en-US" sz="2400" b="1" dirty="0">
                <a:latin typeface="TimesNewRomanPS-BoldMT"/>
              </a:rPr>
              <a:t>reader</a:t>
            </a:r>
            <a:r>
              <a:rPr lang="en-US" sz="2400" b="1" dirty="0">
                <a:solidFill>
                  <a:srgbClr val="BD5ACC"/>
                </a:solidFill>
                <a:latin typeface="TimesNewRomanPS-BoldMT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package can also be used when working with large data. </a:t>
            </a:r>
            <a:r>
              <a:rPr lang="en-US" sz="2400" dirty="0"/>
              <a:t>It returns a </a:t>
            </a:r>
            <a:r>
              <a:rPr lang="en-US" sz="2400" i="1" dirty="0" err="1"/>
              <a:t>tibble</a:t>
            </a:r>
            <a:r>
              <a:rPr lang="en-US" sz="2400" dirty="0"/>
              <a:t>, which is an extension of </a:t>
            </a:r>
            <a:r>
              <a:rPr lang="en-US" sz="2400" dirty="0" err="1"/>
              <a:t>data.frame</a:t>
            </a:r>
            <a:r>
              <a:rPr lang="en-MY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811ED-8910-44B9-8648-29AA39465217}"/>
              </a:ext>
            </a:extLst>
          </p:cNvPr>
          <p:cNvSpPr/>
          <p:nvPr/>
        </p:nvSpPr>
        <p:spPr>
          <a:xfrm>
            <a:off x="382772" y="3126548"/>
            <a:ext cx="8420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>
                <a:latin typeface="CourierNewPS-BoldMT"/>
              </a:rPr>
              <a:t>library</a:t>
            </a:r>
            <a:r>
              <a:rPr lang="en-MY" sz="2000" dirty="0">
                <a:latin typeface="CourierNewPSMT"/>
              </a:rPr>
              <a:t>(reader)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read_delim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(file=“?”,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=“?”,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46B0C-E3B3-4CAF-8403-C0F955715EAB}"/>
              </a:ext>
            </a:extLst>
          </p:cNvPr>
          <p:cNvSpPr/>
          <p:nvPr/>
        </p:nvSpPr>
        <p:spPr>
          <a:xfrm>
            <a:off x="102732" y="4523920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E4EE7-556D-47BD-B7F7-CB05833376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10565" y="3749950"/>
            <a:ext cx="852135" cy="851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39A1-DE43-454F-9F18-2A4E99829BE3}"/>
              </a:ext>
            </a:extLst>
          </p:cNvPr>
          <p:cNvSpPr/>
          <p:nvPr/>
        </p:nvSpPr>
        <p:spPr>
          <a:xfrm>
            <a:off x="5426405" y="4544484"/>
            <a:ext cx="362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8AD81-4A0F-49B4-B672-E685D388941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7345" y="3770072"/>
            <a:ext cx="471852" cy="915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BF670-5580-4DCB-8998-DAE870DC5301}"/>
              </a:ext>
            </a:extLst>
          </p:cNvPr>
          <p:cNvSpPr/>
          <p:nvPr/>
        </p:nvSpPr>
        <p:spPr>
          <a:xfrm>
            <a:off x="2107849" y="4685694"/>
            <a:ext cx="333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1396B0-FE4A-4D96-A3B9-B77B06FFA15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40014" y="3826961"/>
            <a:ext cx="469395" cy="7092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DB5591-4E95-4F21-9E4A-B493497CEB85}"/>
              </a:ext>
            </a:extLst>
          </p:cNvPr>
          <p:cNvSpPr/>
          <p:nvPr/>
        </p:nvSpPr>
        <p:spPr>
          <a:xfrm>
            <a:off x="143539" y="5914128"/>
            <a:ext cx="8910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library(reader)</a:t>
            </a:r>
          </a:p>
          <a:p>
            <a:pPr algn="just"/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f2&lt;-</a:t>
            </a:r>
            <a:r>
              <a:rPr lang="en-MY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read_delim</a:t>
            </a:r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(file="c:\\data.csv", </a:t>
            </a:r>
            <a:r>
              <a:rPr lang="en-MY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=",", </a:t>
            </a:r>
            <a:r>
              <a:rPr lang="en-MY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MY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=TRUE)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D28700-5706-4D7E-B66C-1E8BC6F06F19}"/>
              </a:ext>
            </a:extLst>
          </p:cNvPr>
          <p:cNvSpPr/>
          <p:nvPr/>
        </p:nvSpPr>
        <p:spPr>
          <a:xfrm>
            <a:off x="143539" y="554479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900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062149" y="3201805"/>
            <a:ext cx="6963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Read CSV and Excel files</a:t>
            </a:r>
          </a:p>
        </p:txBody>
      </p:sp>
    </p:spTree>
    <p:extLst>
      <p:ext uri="{BB962C8B-B14F-4D97-AF65-F5344CB8AC3E}">
        <p14:creationId xmlns:p14="http://schemas.microsoft.com/office/powerpoint/2010/main" val="397410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CSV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92" y="4627277"/>
            <a:ext cx="8679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read.csv </a:t>
            </a:r>
            <a:r>
              <a:rPr lang="en-US" sz="2400" dirty="0"/>
              <a:t>function, which is a wrapper around </a:t>
            </a:r>
            <a:r>
              <a:rPr lang="en-US" sz="2400" b="1" dirty="0" err="1"/>
              <a:t>read.table</a:t>
            </a:r>
            <a:r>
              <a:rPr lang="en-US" sz="2400" b="1" dirty="0"/>
              <a:t> </a:t>
            </a:r>
            <a:r>
              <a:rPr lang="en-US" sz="2400" dirty="0"/>
              <a:t>with the </a:t>
            </a:r>
            <a:r>
              <a:rPr lang="en-US" sz="2400" dirty="0" err="1"/>
              <a:t>sep</a:t>
            </a:r>
            <a:r>
              <a:rPr lang="en-US" sz="2400" dirty="0"/>
              <a:t> argument preset to a comma (,). </a:t>
            </a:r>
            <a:endParaRPr lang="en-US" sz="3600" dirty="0">
              <a:latin typeface="Nuni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03F8E-623A-4547-86F4-7358FB75F5B5}"/>
              </a:ext>
            </a:extLst>
          </p:cNvPr>
          <p:cNvSpPr/>
          <p:nvPr/>
        </p:nvSpPr>
        <p:spPr>
          <a:xfrm>
            <a:off x="95692" y="1918668"/>
            <a:ext cx="8739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comma-separated values (CSV) file is a delimited text file that uses a comma to separate values.</a:t>
            </a:r>
            <a:endParaRPr lang="en-MY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30EFD-C298-4EA8-B118-DC8B6EC548EF}"/>
              </a:ext>
            </a:extLst>
          </p:cNvPr>
          <p:cNvSpPr/>
          <p:nvPr/>
        </p:nvSpPr>
        <p:spPr>
          <a:xfrm>
            <a:off x="95692" y="3847518"/>
            <a:ext cx="8739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of using </a:t>
            </a:r>
            <a:r>
              <a:rPr lang="en-US" sz="2400" b="1" dirty="0" err="1"/>
              <a:t>read.table</a:t>
            </a:r>
            <a:r>
              <a:rPr lang="en-US" sz="2400" b="1" dirty="0"/>
              <a:t> </a:t>
            </a:r>
            <a:r>
              <a:rPr lang="en-US" sz="2400" dirty="0"/>
              <a:t>is a </a:t>
            </a:r>
            <a:r>
              <a:rPr lang="en-US" sz="2400" dirty="0" err="1"/>
              <a:t>data.frame</a:t>
            </a:r>
            <a:r>
              <a:rPr lang="en-US" sz="2400" dirty="0"/>
              <a:t>.</a:t>
            </a:r>
            <a:endParaRPr lang="en-MY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836AD-DA40-4749-8267-39D884EF4E95}"/>
              </a:ext>
            </a:extLst>
          </p:cNvPr>
          <p:cNvSpPr/>
          <p:nvPr/>
        </p:nvSpPr>
        <p:spPr>
          <a:xfrm>
            <a:off x="95692" y="3067759"/>
            <a:ext cx="8346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read.table</a:t>
            </a:r>
            <a:r>
              <a:rPr lang="en-US" sz="2400" b="1" dirty="0"/>
              <a:t> </a:t>
            </a:r>
            <a:r>
              <a:rPr lang="en-US" sz="2400" dirty="0"/>
              <a:t>function</a:t>
            </a:r>
            <a:r>
              <a:rPr lang="en-US" sz="2400" b="1" dirty="0"/>
              <a:t> is used</a:t>
            </a:r>
            <a:r>
              <a:rPr lang="en-US" sz="2400" dirty="0"/>
              <a:t> to read data from a CSV file.</a:t>
            </a:r>
          </a:p>
        </p:txBody>
      </p: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CSV files</a:t>
            </a:r>
          </a:p>
        </p:txBody>
      </p:sp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F7DF1575-A4D3-41CE-97FB-FC74FE8C9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1" y="4411765"/>
            <a:ext cx="7125694" cy="2200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D1140C-CA1F-4D88-9F7E-DD2DCC03D247}"/>
              </a:ext>
            </a:extLst>
          </p:cNvPr>
          <p:cNvSpPr/>
          <p:nvPr/>
        </p:nvSpPr>
        <p:spPr>
          <a:xfrm>
            <a:off x="361511" y="1803413"/>
            <a:ext cx="8104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(file=“?”, header=TRUE,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=“?")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152A3-8D88-48CF-AB72-9C9C3CD1D477}"/>
              </a:ext>
            </a:extLst>
          </p:cNvPr>
          <p:cNvSpPr/>
          <p:nvPr/>
        </p:nvSpPr>
        <p:spPr>
          <a:xfrm>
            <a:off x="554435" y="2605885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2A6EAE-8CDC-4FE7-AC29-E87D09D5314C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9244" y="2233400"/>
            <a:ext cx="612568" cy="5554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04342-F8F5-4869-B7AD-3AAB31F53318}"/>
              </a:ext>
            </a:extLst>
          </p:cNvPr>
          <p:cNvSpPr/>
          <p:nvPr/>
        </p:nvSpPr>
        <p:spPr>
          <a:xfrm>
            <a:off x="2722959" y="2654844"/>
            <a:ext cx="362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EF80B-B5F2-4158-9D08-CA3B051DB3A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82080" y="2094207"/>
            <a:ext cx="157483" cy="5566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4BDD0-F124-4430-A8FD-C9D6B831B6E9}"/>
              </a:ext>
            </a:extLst>
          </p:cNvPr>
          <p:cNvSpPr/>
          <p:nvPr/>
        </p:nvSpPr>
        <p:spPr>
          <a:xfrm>
            <a:off x="6555559" y="2712163"/>
            <a:ext cx="250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73BF9-7E85-4C0D-A178-11192C4ADF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32162" y="2162037"/>
            <a:ext cx="376791" cy="4767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12133-FFAA-434A-A435-37BBCD45A448}"/>
              </a:ext>
            </a:extLst>
          </p:cNvPr>
          <p:cNvSpPr/>
          <p:nvPr/>
        </p:nvSpPr>
        <p:spPr>
          <a:xfrm>
            <a:off x="156155" y="397161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0538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CSV files</a:t>
            </a:r>
          </a:p>
        </p:txBody>
      </p:sp>
      <p:pic>
        <p:nvPicPr>
          <p:cNvPr id="10" name="Picture 9" descr="A close up of a street&#10;&#10;Description automatically generated">
            <a:extLst>
              <a:ext uri="{FF2B5EF4-FFF2-40B4-BE49-F238E27FC236}">
                <a16:creationId xmlns:a16="http://schemas.microsoft.com/office/drawing/2014/main" id="{0A4F748B-E21A-48E7-AA3B-903764B3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99" y="4340948"/>
            <a:ext cx="7001852" cy="1943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61274-F1E9-4437-9908-D4B2E00141C6}"/>
              </a:ext>
            </a:extLst>
          </p:cNvPr>
          <p:cNvSpPr/>
          <p:nvPr/>
        </p:nvSpPr>
        <p:spPr>
          <a:xfrm>
            <a:off x="294389" y="1827489"/>
            <a:ext cx="8480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 =“?”, header = TRUE,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“,”)</a:t>
            </a:r>
            <a:endParaRPr lang="en-M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3FE4B-2490-408A-AF53-D7DD13256FC7}"/>
              </a:ext>
            </a:extLst>
          </p:cNvPr>
          <p:cNvSpPr/>
          <p:nvPr/>
        </p:nvSpPr>
        <p:spPr>
          <a:xfrm>
            <a:off x="317091" y="2527216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2AFEB-74CB-4CA5-81FC-6044F291E981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4924" y="2313764"/>
            <a:ext cx="852135" cy="290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8089577-D5A2-4AC4-829B-B2F31464C162}"/>
              </a:ext>
            </a:extLst>
          </p:cNvPr>
          <p:cNvSpPr/>
          <p:nvPr/>
        </p:nvSpPr>
        <p:spPr>
          <a:xfrm>
            <a:off x="2668206" y="2576859"/>
            <a:ext cx="362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5D8A5-DE93-4D4A-8EEA-48929145710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73151" y="2176619"/>
            <a:ext cx="161288" cy="305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81412FA-4C04-422E-A1CD-097B6945BAAD}"/>
              </a:ext>
            </a:extLst>
          </p:cNvPr>
          <p:cNvSpPr/>
          <p:nvPr/>
        </p:nvSpPr>
        <p:spPr>
          <a:xfrm>
            <a:off x="6500806" y="2604544"/>
            <a:ext cx="250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AF9C-C03B-401E-AC52-F98E988278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68369" y="2259218"/>
            <a:ext cx="463738" cy="290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7D592-9291-4AF2-94A1-E2B341DEB910}"/>
              </a:ext>
            </a:extLst>
          </p:cNvPr>
          <p:cNvSpPr/>
          <p:nvPr/>
        </p:nvSpPr>
        <p:spPr>
          <a:xfrm>
            <a:off x="156155" y="397161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7312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CCDCC5-0047-4901-90CA-E549F666588A}"/>
              </a:ext>
            </a:extLst>
          </p:cNvPr>
          <p:cNvSpPr/>
          <p:nvPr/>
        </p:nvSpPr>
        <p:spPr>
          <a:xfrm>
            <a:off x="116959" y="1570038"/>
            <a:ext cx="885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The package </a:t>
            </a:r>
            <a:r>
              <a:rPr lang="en-US" sz="2400" b="1" dirty="0" err="1">
                <a:latin typeface="+mj-lt"/>
              </a:rPr>
              <a:t>readxl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can be used to read Excel files, both .</a:t>
            </a:r>
            <a:r>
              <a:rPr lang="en-US" sz="2400" dirty="0" err="1">
                <a:latin typeface="+mj-lt"/>
              </a:rPr>
              <a:t>xls</a:t>
            </a:r>
            <a:r>
              <a:rPr lang="en-US" sz="2400" dirty="0">
                <a:latin typeface="+mj-lt"/>
              </a:rPr>
              <a:t> and .xlsx.</a:t>
            </a:r>
            <a:endParaRPr lang="en-MY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C5BE-030E-4786-B7DE-FCCD8FE3AF55}"/>
              </a:ext>
            </a:extLst>
          </p:cNvPr>
          <p:cNvSpPr/>
          <p:nvPr/>
        </p:nvSpPr>
        <p:spPr>
          <a:xfrm>
            <a:off x="1095153" y="3429000"/>
            <a:ext cx="6533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latin typeface="CourierNewPS-BoldMT"/>
              </a:rPr>
              <a:t>library</a:t>
            </a:r>
            <a:r>
              <a:rPr lang="en-MY" sz="2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sz="2400" dirty="0" err="1">
                <a:solidFill>
                  <a:srgbClr val="000000"/>
                </a:solidFill>
                <a:latin typeface="CourierNewPSMT"/>
              </a:rPr>
              <a:t>readxl</a:t>
            </a:r>
            <a:r>
              <a:rPr lang="en-MY" sz="24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MY" sz="2400" b="1" dirty="0" err="1">
                <a:solidFill>
                  <a:srgbClr val="000000"/>
                </a:solidFill>
                <a:latin typeface="CourierNewPSMT"/>
              </a:rPr>
              <a:t>read_excel</a:t>
            </a:r>
            <a:r>
              <a:rPr lang="en-MY" sz="2400" dirty="0">
                <a:solidFill>
                  <a:srgbClr val="000000"/>
                </a:solidFill>
                <a:latin typeface="CourierNewPSMT"/>
              </a:rPr>
              <a:t>(path=“?”, sheet =“?”)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90F935-A0E1-4BBA-B58B-F1E4937B50A3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solidFill>
                  <a:srgbClr val="000000"/>
                </a:solidFill>
              </a:rPr>
              <a:t>Read Excel files</a:t>
            </a:r>
            <a:endParaRPr lang="en-US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92908-7798-4932-AFCA-6A44A6B0A20A}"/>
              </a:ext>
            </a:extLst>
          </p:cNvPr>
          <p:cNvSpPr/>
          <p:nvPr/>
        </p:nvSpPr>
        <p:spPr>
          <a:xfrm>
            <a:off x="111642" y="2499503"/>
            <a:ext cx="8500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The result is a </a:t>
            </a:r>
            <a:r>
              <a:rPr lang="en-US" sz="2400" i="1" dirty="0" err="1">
                <a:solidFill>
                  <a:srgbClr val="000000"/>
                </a:solidFill>
                <a:latin typeface="+mj-lt"/>
              </a:rPr>
              <a:t>tibble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rather than a traditional </a:t>
            </a:r>
            <a:r>
              <a:rPr lang="en-US" sz="2400" i="1" dirty="0" err="1">
                <a:solidFill>
                  <a:srgbClr val="000000"/>
                </a:solidFill>
                <a:latin typeface="+mj-lt"/>
              </a:rPr>
              <a:t>data.frame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  <a:endParaRPr lang="en-MY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BA4DC-5498-4A6F-A8AC-D48B4AE5D0C6}"/>
              </a:ext>
            </a:extLst>
          </p:cNvPr>
          <p:cNvSpPr/>
          <p:nvPr/>
        </p:nvSpPr>
        <p:spPr>
          <a:xfrm>
            <a:off x="1089837" y="4995574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1FE87B-2182-4F1E-8A7B-966BDD96B9C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7670" y="4221604"/>
            <a:ext cx="852135" cy="851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BA0A0-CC6A-45B0-B341-C11C45E40DF6}"/>
              </a:ext>
            </a:extLst>
          </p:cNvPr>
          <p:cNvSpPr/>
          <p:nvPr/>
        </p:nvSpPr>
        <p:spPr>
          <a:xfrm>
            <a:off x="3781385" y="499557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j-lt"/>
              </a:rPr>
              <a:t>Sheet to read. Either a string (the name of a sheet), or an integer (the position of the sheet)</a:t>
            </a:r>
            <a:endParaRPr lang="en-MY" sz="16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294AC-2D99-46EC-8D55-007621A29D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4197" y="4125433"/>
            <a:ext cx="900277" cy="9271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126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Excel files</a:t>
            </a:r>
            <a:endParaRPr lang="en-US" b="1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98B1DE-F8B6-42F5-AC3C-99438677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3" y="1983566"/>
            <a:ext cx="8440328" cy="36295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E06683-6BBC-4F6B-8809-A6970FB37E8E}"/>
              </a:ext>
            </a:extLst>
          </p:cNvPr>
          <p:cNvSpPr/>
          <p:nvPr/>
        </p:nvSpPr>
        <p:spPr>
          <a:xfrm>
            <a:off x="171083" y="151593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74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7"/>
            <a:ext cx="8229600" cy="2938757"/>
          </a:xfrm>
        </p:spPr>
        <p:txBody>
          <a:bodyPr/>
          <a:lstStyle/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Data Import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Access data included with R 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data into a vector or list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large data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Read CSV and Excel</a:t>
            </a:r>
            <a:r>
              <a:rPr lang="en-US" sz="1800" kern="1200" dirty="0">
                <a:latin typeface="Arial" panose="020B0604020202020204" pitchFamily="34" charset="0"/>
              </a:rPr>
              <a:t> </a:t>
            </a:r>
            <a:r>
              <a:rPr lang="en-US" kern="1200" dirty="0">
                <a:latin typeface="Arial" panose="020B0604020202020204" pitchFamily="34" charset="0"/>
              </a:rPr>
              <a:t>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from Databases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062149" y="3201805"/>
            <a:ext cx="59570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Read from Databases</a:t>
            </a:r>
          </a:p>
        </p:txBody>
      </p:sp>
    </p:spTree>
    <p:extLst>
      <p:ext uri="{BB962C8B-B14F-4D97-AF65-F5344CB8AC3E}">
        <p14:creationId xmlns:p14="http://schemas.microsoft.com/office/powerpoint/2010/main" val="2306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A036D8-A2DA-4C81-8B89-4C8DEA361579}"/>
              </a:ext>
            </a:extLst>
          </p:cNvPr>
          <p:cNvSpPr/>
          <p:nvPr/>
        </p:nvSpPr>
        <p:spPr>
          <a:xfrm>
            <a:off x="138223" y="1789778"/>
            <a:ext cx="88675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There are different types of </a:t>
            </a:r>
            <a:r>
              <a:rPr lang="en-MY" sz="2200" dirty="0">
                <a:latin typeface="+mj-lt"/>
              </a:rPr>
              <a:t>database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MY" sz="2200" b="1" dirty="0">
              <a:solidFill>
                <a:srgbClr val="851A5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The most popular open-source databases have packages such as </a:t>
            </a:r>
            <a:r>
              <a:rPr lang="en-US" sz="2200" b="1" dirty="0" err="1">
                <a:latin typeface="+mj-lt"/>
              </a:rPr>
              <a:t>RPostgreSQL</a:t>
            </a:r>
            <a:r>
              <a:rPr lang="en-US" sz="2200" b="1" dirty="0">
                <a:solidFill>
                  <a:srgbClr val="BD5ACC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200" b="1" dirty="0" err="1">
                <a:latin typeface="+mj-lt"/>
              </a:rPr>
              <a:t>RMySQL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. Other databases without a specific package can make use of the more generic, and aptly named, </a:t>
            </a:r>
            <a:r>
              <a:rPr lang="en-US" sz="2200" b="1" dirty="0">
                <a:latin typeface="+mj-lt"/>
              </a:rPr>
              <a:t>RODBC</a:t>
            </a:r>
            <a:r>
              <a:rPr lang="en-US" sz="2200" b="1" dirty="0">
                <a:solidFill>
                  <a:srgbClr val="BD5ACC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package.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Here, a simple SQLite database will be used.</a:t>
            </a:r>
            <a:endParaRPr lang="en-MY" sz="2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752586-5498-4252-A80F-46230A8C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33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705014-A3F4-42A4-9A3C-89EE03A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92854-19CA-4F1A-9908-4CD13BEEFBFA}"/>
              </a:ext>
            </a:extLst>
          </p:cNvPr>
          <p:cNvSpPr/>
          <p:nvPr/>
        </p:nvSpPr>
        <p:spPr>
          <a:xfrm>
            <a:off x="2995243" y="2438651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>
                <a:latin typeface="CourierNewPS-BoldMT"/>
              </a:rPr>
              <a:t>library</a:t>
            </a:r>
            <a:r>
              <a:rPr lang="en-MY" sz="2000" dirty="0">
                <a:latin typeface="CourierNewPSMT"/>
              </a:rPr>
              <a:t>(</a:t>
            </a:r>
            <a:r>
              <a:rPr lang="en-MY" sz="2000" dirty="0" err="1">
                <a:latin typeface="CourierNewPSMT"/>
              </a:rPr>
              <a:t>RSQLite</a:t>
            </a:r>
            <a:r>
              <a:rPr lang="en-MY" sz="2000" dirty="0">
                <a:latin typeface="CourierNewPSMT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79B7B-F555-4CFC-A52A-1F031669DD21}"/>
              </a:ext>
            </a:extLst>
          </p:cNvPr>
          <p:cNvSpPr/>
          <p:nvPr/>
        </p:nvSpPr>
        <p:spPr>
          <a:xfrm>
            <a:off x="2286000" y="377372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2000" b="1" dirty="0" err="1">
                <a:solidFill>
                  <a:schemeClr val="accent2"/>
                </a:solidFill>
                <a:latin typeface="CourierNewPSMT"/>
              </a:rPr>
              <a:t>drv</a:t>
            </a:r>
            <a:r>
              <a:rPr lang="en-MY" sz="20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MY" sz="2000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en-MY" sz="2000" b="1" dirty="0" err="1">
                <a:latin typeface="CourierNewPS-BoldMT"/>
              </a:rPr>
              <a:t>dbDriver</a:t>
            </a:r>
            <a:r>
              <a:rPr lang="en-MY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sz="2000" dirty="0">
                <a:latin typeface="CourierNewPSMT"/>
              </a:rPr>
              <a:t>'SQLite'</a:t>
            </a:r>
            <a:r>
              <a:rPr lang="en-MY" sz="2000" dirty="0">
                <a:solidFill>
                  <a:srgbClr val="000000"/>
                </a:solidFill>
                <a:latin typeface="CourierNewPSMT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811F1-CC10-42E1-8568-89F385100065}"/>
              </a:ext>
            </a:extLst>
          </p:cNvPr>
          <p:cNvSpPr/>
          <p:nvPr/>
        </p:nvSpPr>
        <p:spPr>
          <a:xfrm>
            <a:off x="2286000" y="5735783"/>
            <a:ext cx="4423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CourierNewPSMT"/>
              </a:rPr>
              <a:t>con </a:t>
            </a:r>
            <a:r>
              <a:rPr lang="it-IT" sz="2000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it-IT" sz="2000" b="1" dirty="0">
                <a:latin typeface="CourierNewPS-BoldMT"/>
              </a:rPr>
              <a:t>dbConnect</a:t>
            </a:r>
            <a:r>
              <a:rPr lang="it-IT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it-IT" sz="2000" b="1" dirty="0">
                <a:solidFill>
                  <a:schemeClr val="accent2"/>
                </a:solidFill>
                <a:latin typeface="CourierNewPSMT"/>
              </a:rPr>
              <a:t>drv</a:t>
            </a:r>
            <a:r>
              <a:rPr lang="it-IT" sz="20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2000" dirty="0"/>
              <a:t>…</a:t>
            </a:r>
            <a:r>
              <a:rPr lang="it-IT" sz="2000" dirty="0">
                <a:latin typeface="CourierNewPSMT"/>
              </a:rPr>
              <a:t>)</a:t>
            </a:r>
            <a:endParaRPr lang="en-MY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81205F-1DBD-4C86-B55A-98646438AE8E}"/>
              </a:ext>
            </a:extLst>
          </p:cNvPr>
          <p:cNvSpPr/>
          <p:nvPr/>
        </p:nvSpPr>
        <p:spPr>
          <a:xfrm>
            <a:off x="85061" y="1543424"/>
            <a:ext cx="885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STEP 1: Load </a:t>
            </a:r>
            <a:r>
              <a:rPr lang="en-US" sz="2400" i="1" dirty="0" err="1"/>
              <a:t>RSQLite</a:t>
            </a:r>
            <a:r>
              <a:rPr lang="en-US" sz="2400" dirty="0"/>
              <a:t> library. </a:t>
            </a:r>
            <a:r>
              <a:rPr lang="en-US" dirty="0"/>
              <a:t>(Install the library if it is not found in your device.)</a:t>
            </a:r>
            <a:endParaRPr lang="en-MY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34440-CFBC-4991-99EA-04A93D1ABA92}"/>
              </a:ext>
            </a:extLst>
          </p:cNvPr>
          <p:cNvSpPr/>
          <p:nvPr/>
        </p:nvSpPr>
        <p:spPr>
          <a:xfrm>
            <a:off x="85061" y="3191297"/>
            <a:ext cx="7442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STEP 2: Specify the </a:t>
            </a:r>
            <a:r>
              <a:rPr lang="en-MY" sz="2400" dirty="0">
                <a:latin typeface="CourierNewPSMT"/>
              </a:rPr>
              <a:t>SQLite </a:t>
            </a:r>
            <a:r>
              <a:rPr lang="en-US" sz="2400" dirty="0"/>
              <a:t>driver.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1D45C-29A1-4496-A3C4-A30EF25E871E}"/>
              </a:ext>
            </a:extLst>
          </p:cNvPr>
          <p:cNvSpPr/>
          <p:nvPr/>
        </p:nvSpPr>
        <p:spPr>
          <a:xfrm>
            <a:off x="85061" y="4483580"/>
            <a:ext cx="8856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STEP 3: Establish a connection. </a:t>
            </a:r>
            <a:r>
              <a:rPr lang="en-US" dirty="0"/>
              <a:t>(Additional arguments are typically the username, password, host, port, the name of the database on the host, or the database file name)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7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705014-A3F4-42A4-9A3C-89EE03A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78C5C-19EE-4A55-A555-3E975759DB66}"/>
              </a:ext>
            </a:extLst>
          </p:cNvPr>
          <p:cNvSpPr/>
          <p:nvPr/>
        </p:nvSpPr>
        <p:spPr>
          <a:xfrm>
            <a:off x="159367" y="2746110"/>
            <a:ext cx="8776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Db&lt;-</a:t>
            </a: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download.file</a:t>
            </a:r>
            <a:r>
              <a:rPr lang="en-MY" sz="2000" dirty="0"/>
              <a:t>("http://www.jaredlander.com/data/diamonds.db",</a:t>
            </a:r>
          </a:p>
          <a:p>
            <a:r>
              <a:rPr lang="en-MY" sz="2000" dirty="0"/>
              <a:t>              </a:t>
            </a:r>
            <a:r>
              <a:rPr lang="en-MY" sz="2000" dirty="0" err="1"/>
              <a:t>destfile</a:t>
            </a:r>
            <a:r>
              <a:rPr lang="en-MY" sz="2000" dirty="0"/>
              <a:t> = “c:\\ </a:t>
            </a:r>
            <a:r>
              <a:rPr lang="en-MY" sz="2000" dirty="0" err="1"/>
              <a:t>diamonds.db</a:t>
            </a:r>
            <a:r>
              <a:rPr lang="en-MY" sz="2000" dirty="0"/>
              <a:t>", mode='</a:t>
            </a:r>
            <a:r>
              <a:rPr lang="en-MY" sz="2000" dirty="0" err="1"/>
              <a:t>wb</a:t>
            </a:r>
            <a:r>
              <a:rPr lang="en-MY" sz="2000" dirty="0"/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92854-19CA-4F1A-9908-4CD13BEEFBFA}"/>
              </a:ext>
            </a:extLst>
          </p:cNvPr>
          <p:cNvSpPr/>
          <p:nvPr/>
        </p:nvSpPr>
        <p:spPr>
          <a:xfrm>
            <a:off x="183863" y="191123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b="1" dirty="0">
                <a:latin typeface="CourierNewPS-BoldMT"/>
              </a:rPr>
              <a:t>library</a:t>
            </a:r>
            <a:r>
              <a:rPr lang="en-MY" dirty="0">
                <a:latin typeface="CourierNewPSMT"/>
              </a:rPr>
              <a:t>(</a:t>
            </a:r>
            <a:r>
              <a:rPr lang="en-MY" dirty="0" err="1">
                <a:latin typeface="CourierNewPSMT"/>
              </a:rPr>
              <a:t>RSQLite</a:t>
            </a:r>
            <a:r>
              <a:rPr lang="en-MY" dirty="0">
                <a:latin typeface="CourierNewPSMT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79B7B-F555-4CFC-A52A-1F031669DD21}"/>
              </a:ext>
            </a:extLst>
          </p:cNvPr>
          <p:cNvSpPr/>
          <p:nvPr/>
        </p:nvSpPr>
        <p:spPr>
          <a:xfrm>
            <a:off x="183863" y="226261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b="1" dirty="0" err="1">
                <a:solidFill>
                  <a:schemeClr val="accent2"/>
                </a:solidFill>
                <a:latin typeface="CourierNewPSMT"/>
              </a:rPr>
              <a:t>drv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MY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en-MY" b="1" dirty="0" err="1">
                <a:latin typeface="CourierNewPS-BoldMT"/>
              </a:rPr>
              <a:t>dbDriver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dirty="0">
                <a:latin typeface="CourierNewPSMT"/>
              </a:rPr>
              <a:t>'SQLite'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811F1-CC10-42E1-8568-89F385100065}"/>
              </a:ext>
            </a:extLst>
          </p:cNvPr>
          <p:cNvSpPr/>
          <p:nvPr/>
        </p:nvSpPr>
        <p:spPr>
          <a:xfrm>
            <a:off x="183863" y="3537309"/>
            <a:ext cx="7460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CourierNewPSMT"/>
              </a:rPr>
              <a:t>con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it-IT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it-IT" b="1" dirty="0">
                <a:latin typeface="CourierNewPS-BoldMT"/>
              </a:rPr>
              <a:t>dbConnect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it-IT" b="1" dirty="0">
                <a:solidFill>
                  <a:schemeClr val="accent2"/>
                </a:solidFill>
                <a:latin typeface="CourierNewPSMT"/>
              </a:rPr>
              <a:t>drv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MY" dirty="0"/>
              <a:t>"</a:t>
            </a:r>
            <a:r>
              <a:rPr lang="it-IT" dirty="0">
                <a:latin typeface="CourierNewPSMT"/>
              </a:rPr>
              <a:t>c:\\diamonds.db</a:t>
            </a:r>
            <a:r>
              <a:rPr lang="en-MY" dirty="0"/>
              <a:t>"</a:t>
            </a:r>
            <a:r>
              <a:rPr lang="it-IT" dirty="0">
                <a:latin typeface="CourierNewPSMT"/>
              </a:rPr>
              <a:t>)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D2B24-55D7-47C2-BFF2-93C9D5D3189B}"/>
              </a:ext>
            </a:extLst>
          </p:cNvPr>
          <p:cNvSpPr/>
          <p:nvPr/>
        </p:nvSpPr>
        <p:spPr>
          <a:xfrm>
            <a:off x="5022451" y="225115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Specify the driver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0047C-4132-4F7A-A857-37858AFB106B}"/>
              </a:ext>
            </a:extLst>
          </p:cNvPr>
          <p:cNvCxnSpPr>
            <a:cxnSpLocks/>
          </p:cNvCxnSpPr>
          <p:nvPr/>
        </p:nvCxnSpPr>
        <p:spPr bwMode="auto">
          <a:xfrm flipH="1">
            <a:off x="3719574" y="2458735"/>
            <a:ext cx="115895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26684-A6A1-4EA4-AA32-78B3D920E2A3}"/>
              </a:ext>
            </a:extLst>
          </p:cNvPr>
          <p:cNvSpPr/>
          <p:nvPr/>
        </p:nvSpPr>
        <p:spPr>
          <a:xfrm>
            <a:off x="6792478" y="3514391"/>
            <a:ext cx="229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establish a connection</a:t>
            </a:r>
            <a:endParaRPr lang="en-MY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75A5A1-301A-4634-BA66-CFFBEDB5168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63994" y="3721975"/>
            <a:ext cx="115895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FE108-5DC3-4B0E-B4DD-045F8B85F1C4}"/>
              </a:ext>
            </a:extLst>
          </p:cNvPr>
          <p:cNvSpPr/>
          <p:nvPr/>
        </p:nvSpPr>
        <p:spPr>
          <a:xfrm>
            <a:off x="183863" y="4374928"/>
            <a:ext cx="7554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NewPSMT"/>
              </a:rPr>
              <a:t>&gt; </a:t>
            </a:r>
            <a:r>
              <a:rPr lang="en-MY" b="1" dirty="0" err="1">
                <a:latin typeface="CourierNewPS-BoldMT"/>
              </a:rPr>
              <a:t>dbListTables</a:t>
            </a:r>
            <a:r>
              <a:rPr lang="en-MY" dirty="0">
                <a:latin typeface="CourierNewPSMT"/>
              </a:rPr>
              <a:t>(</a:t>
            </a:r>
            <a:r>
              <a:rPr lang="en-MY" b="1" dirty="0">
                <a:solidFill>
                  <a:srgbClr val="FF0000"/>
                </a:solidFill>
                <a:latin typeface="CourierNewPSMT"/>
              </a:rPr>
              <a:t>con</a:t>
            </a:r>
            <a:r>
              <a:rPr lang="en-MY" dirty="0">
                <a:latin typeface="CourierNewPSMT"/>
              </a:rPr>
              <a:t>)</a:t>
            </a:r>
          </a:p>
          <a:p>
            <a:r>
              <a:rPr lang="en-MY" dirty="0">
                <a:latin typeface="CourierNewPSMT"/>
              </a:rPr>
              <a:t>[1] "</a:t>
            </a:r>
            <a:r>
              <a:rPr lang="en-MY" dirty="0" err="1">
                <a:latin typeface="CourierNewPSMT"/>
              </a:rPr>
              <a:t>DiamondColors</a:t>
            </a:r>
            <a:r>
              <a:rPr lang="en-MY" dirty="0">
                <a:latin typeface="CourierNewPSMT"/>
              </a:rPr>
              <a:t>" "diamonds" "sqlite_stat1"</a:t>
            </a:r>
          </a:p>
          <a:p>
            <a:r>
              <a:rPr lang="en-MY" dirty="0">
                <a:latin typeface="CourierNewPSMT"/>
              </a:rPr>
              <a:t>&gt; </a:t>
            </a:r>
            <a:r>
              <a:rPr lang="en-MY" b="1" dirty="0" err="1">
                <a:latin typeface="CourierNewPS-BoldMT"/>
              </a:rPr>
              <a:t>dbListFields</a:t>
            </a:r>
            <a:r>
              <a:rPr lang="en-MY" dirty="0">
                <a:latin typeface="CourierNewPSMT"/>
              </a:rPr>
              <a:t>(</a:t>
            </a:r>
            <a:r>
              <a:rPr lang="en-MY" b="1" dirty="0">
                <a:solidFill>
                  <a:srgbClr val="FF0000"/>
                </a:solidFill>
                <a:latin typeface="CourierNewPSMT"/>
              </a:rPr>
              <a:t>con</a:t>
            </a:r>
            <a:r>
              <a:rPr lang="en-MY" dirty="0">
                <a:latin typeface="CourierNewPSMT"/>
              </a:rPr>
              <a:t>, name='diamonds')</a:t>
            </a:r>
          </a:p>
          <a:p>
            <a:r>
              <a:rPr lang="en-US" dirty="0">
                <a:latin typeface="CourierNewPSMT"/>
              </a:rPr>
              <a:t>[1] "carat" "cut" "color" "clarity" "depth" "table"</a:t>
            </a:r>
          </a:p>
          <a:p>
            <a:r>
              <a:rPr lang="en-MY" dirty="0">
                <a:latin typeface="CourierNewPSMT"/>
              </a:rPr>
              <a:t>[7] "price" "x" "y" "z"</a:t>
            </a:r>
          </a:p>
          <a:p>
            <a:r>
              <a:rPr lang="en-MY" dirty="0">
                <a:latin typeface="CourierNewPSMT"/>
              </a:rPr>
              <a:t>&gt; </a:t>
            </a:r>
            <a:r>
              <a:rPr lang="en-MY" b="1" dirty="0" err="1">
                <a:latin typeface="CourierNewPS-BoldMT"/>
              </a:rPr>
              <a:t>dbListFields</a:t>
            </a:r>
            <a:r>
              <a:rPr lang="en-MY" dirty="0">
                <a:latin typeface="CourierNewPSMT"/>
              </a:rPr>
              <a:t>(con, name='</a:t>
            </a:r>
            <a:r>
              <a:rPr lang="en-MY" dirty="0" err="1">
                <a:latin typeface="CourierNewPSMT"/>
              </a:rPr>
              <a:t>DiamondColors</a:t>
            </a:r>
            <a:r>
              <a:rPr lang="en-MY" dirty="0">
                <a:latin typeface="CourierNewPSMT"/>
              </a:rPr>
              <a:t>')</a:t>
            </a:r>
          </a:p>
          <a:p>
            <a:r>
              <a:rPr lang="en-MY" dirty="0">
                <a:latin typeface="CourierNewPSMT"/>
              </a:rPr>
              <a:t>[1] "</a:t>
            </a:r>
            <a:r>
              <a:rPr lang="en-MY" dirty="0" err="1">
                <a:latin typeface="CourierNewPSMT"/>
              </a:rPr>
              <a:t>Color</a:t>
            </a:r>
            <a:r>
              <a:rPr lang="en-MY" dirty="0">
                <a:latin typeface="CourierNewPSMT"/>
              </a:rPr>
              <a:t>" "Description" "Details"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C306E-0649-4DEA-A829-8422D955DB2A}"/>
              </a:ext>
            </a:extLst>
          </p:cNvPr>
          <p:cNvSpPr/>
          <p:nvPr/>
        </p:nvSpPr>
        <p:spPr>
          <a:xfrm>
            <a:off x="88166" y="152709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3B5CD-9216-469E-AD83-5E78474F4481}"/>
              </a:ext>
            </a:extLst>
          </p:cNvPr>
          <p:cNvSpPr/>
          <p:nvPr/>
        </p:nvSpPr>
        <p:spPr>
          <a:xfrm>
            <a:off x="3863501" y="189307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Load the library</a:t>
            </a:r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58B10A-8B5F-4DAA-934D-6EE0D9E0B918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0624" y="2100657"/>
            <a:ext cx="115895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3E4D43-04DE-4743-9609-5612B7D591AD}"/>
              </a:ext>
            </a:extLst>
          </p:cNvPr>
          <p:cNvSpPr/>
          <p:nvPr/>
        </p:nvSpPr>
        <p:spPr>
          <a:xfrm>
            <a:off x="6380937" y="4352010"/>
            <a:ext cx="270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list the tables in a database</a:t>
            </a:r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29B84-40DD-4CFA-8D66-B9AFEF0687E6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2453" y="4559594"/>
            <a:ext cx="115895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01FB-DC06-4439-BD49-A4F2DF15276A}"/>
              </a:ext>
            </a:extLst>
          </p:cNvPr>
          <p:cNvSpPr/>
          <p:nvPr/>
        </p:nvSpPr>
        <p:spPr>
          <a:xfrm>
            <a:off x="7587262" y="5189629"/>
            <a:ext cx="1556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list the fields/columns in a table</a:t>
            </a:r>
            <a:endParaRPr lang="en-MY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66DB160-4750-47B8-8DA0-DD3AB1D1B163}"/>
              </a:ext>
            </a:extLst>
          </p:cNvPr>
          <p:cNvSpPr/>
          <p:nvPr/>
        </p:nvSpPr>
        <p:spPr bwMode="auto">
          <a:xfrm>
            <a:off x="7272670" y="4976037"/>
            <a:ext cx="314592" cy="143021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6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15B47-BE1F-4A9A-BC3A-E49D9BD555E9}"/>
              </a:ext>
            </a:extLst>
          </p:cNvPr>
          <p:cNvSpPr/>
          <p:nvPr/>
        </p:nvSpPr>
        <p:spPr>
          <a:xfrm>
            <a:off x="120417" y="1970103"/>
            <a:ext cx="8608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Retrieve all the elements of all the rows of </a:t>
            </a:r>
            <a:r>
              <a:rPr lang="en-US" i="1" u="sng" dirty="0"/>
              <a:t>diamonds</a:t>
            </a:r>
            <a:r>
              <a:rPr lang="en-US" dirty="0"/>
              <a:t> table.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7FF69-7D43-4E53-B769-E6F9A39A329F}"/>
              </a:ext>
            </a:extLst>
          </p:cNvPr>
          <p:cNvSpPr/>
          <p:nvPr/>
        </p:nvSpPr>
        <p:spPr>
          <a:xfrm>
            <a:off x="120417" y="2413116"/>
            <a:ext cx="8789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NewPS-BoldMT"/>
              </a:rPr>
              <a:t>library</a:t>
            </a:r>
            <a:r>
              <a:rPr lang="en-MY" dirty="0">
                <a:latin typeface="CourierNewPSMT"/>
              </a:rPr>
              <a:t>(</a:t>
            </a:r>
            <a:r>
              <a:rPr lang="en-MY" dirty="0" err="1">
                <a:latin typeface="CourierNewPSMT"/>
              </a:rPr>
              <a:t>RSQLite</a:t>
            </a:r>
            <a:r>
              <a:rPr lang="en-MY" dirty="0">
                <a:latin typeface="CourierNewPSMT"/>
              </a:rPr>
              <a:t>)</a:t>
            </a:r>
          </a:p>
          <a:p>
            <a:r>
              <a:rPr lang="en-MY" b="1" dirty="0" err="1">
                <a:solidFill>
                  <a:schemeClr val="accent2"/>
                </a:solidFill>
                <a:latin typeface="CourierNewPSMT"/>
              </a:rPr>
              <a:t>drv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MY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en-MY" dirty="0" err="1">
                <a:latin typeface="CourierNewPS-BoldMT"/>
              </a:rPr>
              <a:t>dbDriver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dirty="0">
                <a:latin typeface="CourierNewPSMT"/>
              </a:rPr>
              <a:t>'SQLite'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it-IT" b="1" dirty="0">
                <a:solidFill>
                  <a:srgbClr val="FF0000"/>
                </a:solidFill>
                <a:latin typeface="CourierNewPSMT"/>
              </a:rPr>
              <a:t>con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it-IT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it-IT" dirty="0">
                <a:latin typeface="CourierNewPS-BoldMT"/>
              </a:rPr>
              <a:t>dbConnect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it-IT" b="1" dirty="0">
                <a:solidFill>
                  <a:schemeClr val="accent2"/>
                </a:solidFill>
                <a:latin typeface="CourierNewPSMT"/>
              </a:rPr>
              <a:t>drv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MY" dirty="0"/>
              <a:t>"</a:t>
            </a:r>
            <a:r>
              <a:rPr lang="it-IT" dirty="0">
                <a:latin typeface="CourierNewPSMT"/>
              </a:rPr>
              <a:t>c:\\diamonds.db</a:t>
            </a:r>
            <a:r>
              <a:rPr lang="en-MY" dirty="0"/>
              <a:t>"</a:t>
            </a:r>
            <a:r>
              <a:rPr lang="it-IT" dirty="0">
                <a:latin typeface="CourierNewPSMT"/>
              </a:rPr>
              <a:t>)</a:t>
            </a:r>
            <a:endParaRPr lang="en-MY" dirty="0"/>
          </a:p>
          <a:p>
            <a:pPr algn="just"/>
            <a:endParaRPr lang="en-MY" dirty="0">
              <a:latin typeface="CourierNewPSMT"/>
            </a:endParaRPr>
          </a:p>
          <a:p>
            <a:pPr algn="just"/>
            <a:r>
              <a:rPr lang="en-MY" dirty="0" err="1">
                <a:latin typeface="CourierNewPSMT"/>
              </a:rPr>
              <a:t>diamondsTable</a:t>
            </a:r>
            <a:r>
              <a:rPr lang="en-MY" dirty="0">
                <a:latin typeface="CourierNewPSMT"/>
              </a:rPr>
              <a:t> &lt;- </a:t>
            </a:r>
            <a:r>
              <a:rPr lang="en-MY" b="1" dirty="0" err="1">
                <a:latin typeface="CourierNewPS-BoldMT"/>
              </a:rPr>
              <a:t>dbGetQuery</a:t>
            </a:r>
            <a:r>
              <a:rPr lang="en-MY" dirty="0">
                <a:latin typeface="CourierNewPSMT"/>
              </a:rPr>
              <a:t>(</a:t>
            </a:r>
            <a:r>
              <a:rPr lang="en-MY" b="1" dirty="0" err="1">
                <a:solidFill>
                  <a:srgbClr val="FF0000"/>
                </a:solidFill>
                <a:latin typeface="CourierNewPSMT"/>
              </a:rPr>
              <a:t>con</a:t>
            </a:r>
            <a:r>
              <a:rPr lang="en-MY" dirty="0" err="1">
                <a:latin typeface="CourierNewPSMT"/>
              </a:rPr>
              <a:t>,"</a:t>
            </a:r>
            <a:r>
              <a:rPr lang="en-MY" i="1" u="sng" dirty="0" err="1">
                <a:latin typeface="CourierNewPSMT"/>
              </a:rPr>
              <a:t>SELECT</a:t>
            </a:r>
            <a:r>
              <a:rPr lang="en-MY" i="1" u="sng" dirty="0">
                <a:latin typeface="CourierNewPSMT"/>
              </a:rPr>
              <a:t> * FROM diamonds</a:t>
            </a:r>
            <a:r>
              <a:rPr lang="en-MY" dirty="0">
                <a:latin typeface="CourierNewPSMT"/>
              </a:rPr>
              <a:t>",</a:t>
            </a:r>
          </a:p>
          <a:p>
            <a:r>
              <a:rPr lang="en-MY" dirty="0" err="1">
                <a:latin typeface="CourierNewPSMT"/>
              </a:rPr>
              <a:t>stringsAsFactors</a:t>
            </a:r>
            <a:r>
              <a:rPr lang="en-MY" dirty="0">
                <a:latin typeface="CourierNewPSMT"/>
              </a:rPr>
              <a:t>=FALSE)</a:t>
            </a:r>
          </a:p>
          <a:p>
            <a:endParaRPr lang="en-MY" dirty="0">
              <a:latin typeface="CourierNewPSMT"/>
            </a:endParaRPr>
          </a:p>
          <a:p>
            <a:r>
              <a:rPr lang="en-US" dirty="0">
                <a:latin typeface="CourierNewPSMT"/>
              </a:rPr>
              <a:t>head(</a:t>
            </a:r>
            <a:r>
              <a:rPr lang="en-MY" dirty="0" err="1">
                <a:latin typeface="CourierNewPSMT"/>
              </a:rPr>
              <a:t>diamondsTable</a:t>
            </a:r>
            <a:r>
              <a:rPr lang="en-US" dirty="0">
                <a:latin typeface="CourierNewPSMT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40F97-FBCD-4ECF-97C8-0CD0C7DBDF13}"/>
              </a:ext>
            </a:extLst>
          </p:cNvPr>
          <p:cNvSpPr/>
          <p:nvPr/>
        </p:nvSpPr>
        <p:spPr>
          <a:xfrm>
            <a:off x="88166" y="152709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318D4-93C1-4381-94A8-E78232A91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61" r="58721" b="6072"/>
          <a:stretch/>
        </p:blipFill>
        <p:spPr>
          <a:xfrm>
            <a:off x="946296" y="4795121"/>
            <a:ext cx="7054218" cy="16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475884" cy="3172674"/>
          </a:xfrm>
        </p:spPr>
        <p:txBody>
          <a:bodyPr/>
          <a:lstStyle/>
          <a:p>
            <a:r>
              <a:rPr lang="en-US" sz="2800" dirty="0"/>
              <a:t>How to </a:t>
            </a:r>
            <a:r>
              <a:rPr lang="en-US" sz="2800" kern="1200" dirty="0">
                <a:latin typeface="Arial" panose="020B0604020202020204" pitchFamily="34" charset="0"/>
              </a:rPr>
              <a:t>access data included with R </a:t>
            </a:r>
            <a:r>
              <a:rPr lang="en-US" sz="2800" dirty="0"/>
              <a:t>?</a:t>
            </a:r>
          </a:p>
          <a:p>
            <a:r>
              <a:rPr lang="en-US" sz="2800" dirty="0"/>
              <a:t>How to read data into a vector or list?</a:t>
            </a:r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CSV files?</a:t>
            </a:r>
            <a:endParaRPr lang="en-US" sz="2800" dirty="0"/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large data files?</a:t>
            </a:r>
            <a:endParaRPr lang="en-US" sz="2800" dirty="0"/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Excel files?</a:t>
            </a:r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from databases?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08" y="1470524"/>
            <a:ext cx="6261609" cy="2633643"/>
          </a:xfrm>
        </p:spPr>
        <p:txBody>
          <a:bodyPr/>
          <a:lstStyle/>
          <a:p>
            <a:pPr marL="324000"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A</a:t>
            </a:r>
            <a:r>
              <a:rPr lang="en-US" sz="2800" kern="1200" dirty="0">
                <a:latin typeface="Arial" panose="020B0604020202020204" pitchFamily="34" charset="0"/>
              </a:rPr>
              <a:t>ccess data included with R.</a:t>
            </a:r>
            <a:endParaRPr lang="en-US" sz="2800" dirty="0"/>
          </a:p>
          <a:p>
            <a:pPr marL="324000"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Read data into a vector or list.</a:t>
            </a:r>
          </a:p>
          <a:p>
            <a:pPr marL="324000"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CSV files.</a:t>
            </a:r>
            <a:endParaRPr lang="en-US" sz="2800" dirty="0"/>
          </a:p>
          <a:p>
            <a:pPr marL="324000"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large data files.</a:t>
            </a:r>
            <a:endParaRPr lang="en-US" sz="2800" dirty="0"/>
          </a:p>
          <a:p>
            <a:pPr marL="324000"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Excel files.</a:t>
            </a:r>
          </a:p>
          <a:p>
            <a:pPr marL="324000"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from databases.</a:t>
            </a:r>
            <a:endParaRPr 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4EDA36-5CF4-4000-B6E0-24C34C0A3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38" y="4584091"/>
            <a:ext cx="3639658" cy="579437"/>
          </a:xfrm>
        </p:spPr>
        <p:txBody>
          <a:bodyPr/>
          <a:lstStyle/>
          <a:p>
            <a:pPr algn="ctr"/>
            <a:r>
              <a:rPr lang="en-US" altLang="en-US" sz="2800" b="1" u="sng" dirty="0"/>
              <a:t>Learning outcomes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668964C-83C0-4E13-AE1E-8E094121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8" y="5163529"/>
            <a:ext cx="898052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You should be able to</a:t>
            </a:r>
            <a:r>
              <a:rPr lang="en-US" sz="2800" dirty="0">
                <a:solidFill>
                  <a:srgbClr val="0070C0"/>
                </a:solidFill>
              </a:rPr>
              <a:t> read data from various sources.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DDCD005-56B6-4C0F-961E-40043FE9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148A355-6DC1-427F-8A36-8395D22A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Question and Answer Session</a:t>
            </a:r>
            <a:endParaRPr lang="en-US" sz="3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7605A-35A7-4342-AE57-C2C72B43F665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ggplot2 package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Line and path plots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Bar chart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Histogram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>
                <a:latin typeface="Arial" panose="020B0604020202020204" pitchFamily="34" charset="0"/>
              </a:rPr>
              <a:t>Frequency Polygon</a:t>
            </a:r>
            <a:endParaRPr lang="en-US" kern="1200" dirty="0">
              <a:latin typeface="Arial" panose="020B0604020202020204" pitchFamily="34" charset="0"/>
            </a:endParaRP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Scatter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Box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dirty="0"/>
              <a:t>Using colors and shapes in plots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Axis and plot labels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MY" dirty="0" err="1"/>
              <a:t>Facetting</a:t>
            </a:r>
            <a:endParaRPr lang="en-US" kern="1200" dirty="0"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Next Session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077200" cy="155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Understand how to read data from various sources.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488" y="1273957"/>
            <a:ext cx="8846289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 marL="0" indent="0" algn="justLow">
              <a:buNone/>
            </a:pPr>
            <a:r>
              <a:rPr lang="en-US" sz="2800" dirty="0"/>
              <a:t>If you have mastered this topic, </a:t>
            </a:r>
            <a:r>
              <a:rPr lang="en-US" sz="2800" dirty="0">
                <a:solidFill>
                  <a:srgbClr val="0070C0"/>
                </a:solidFill>
              </a:rPr>
              <a:t>you should be able to use the following terms correctly in your assignments and exams: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CSV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Excel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Databases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Packages and functions that can be used to read data from various sources</a:t>
            </a:r>
            <a:endParaRPr lang="en-US" altLang="en-US" kern="1200" dirty="0">
              <a:latin typeface="Arial" panose="020B0604020202020204" pitchFamily="34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0" y="3201805"/>
            <a:ext cx="7808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Access data included with R</a:t>
            </a:r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Access data included with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1E43E-52CF-4373-A26D-A923EC650655}"/>
              </a:ext>
            </a:extLst>
          </p:cNvPr>
          <p:cNvSpPr/>
          <p:nvPr/>
        </p:nvSpPr>
        <p:spPr>
          <a:xfrm>
            <a:off x="180753" y="1523208"/>
            <a:ext cx="878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 and some packages come with data included.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88E39-B27E-4F43-8E08-C2EA18052F6D}"/>
              </a:ext>
            </a:extLst>
          </p:cNvPr>
          <p:cNvSpPr/>
          <p:nvPr/>
        </p:nvSpPr>
        <p:spPr>
          <a:xfrm>
            <a:off x="180679" y="2239127"/>
            <a:ext cx="8782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list the data sets in all *available* packages:</a:t>
            </a:r>
            <a:endParaRPr lang="en-MY" sz="2400" dirty="0"/>
          </a:p>
          <a:p>
            <a:endParaRPr lang="en-US" sz="2400" dirty="0">
              <a:latin typeface="TimesNewRomanPSMT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(package = .packages(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all.available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CA6DD-E207-4C43-A7E3-913A0090FEF5}"/>
              </a:ext>
            </a:extLst>
          </p:cNvPr>
          <p:cNvSpPr/>
          <p:nvPr/>
        </p:nvSpPr>
        <p:spPr>
          <a:xfrm>
            <a:off x="180679" y="3693710"/>
            <a:ext cx="8197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load any data set use the </a:t>
            </a:r>
            <a:r>
              <a:rPr lang="en-US" sz="2400" b="1" dirty="0"/>
              <a:t>data</a:t>
            </a:r>
            <a:r>
              <a:rPr lang="en-US" sz="2400" dirty="0"/>
              <a:t> function:</a:t>
            </a:r>
          </a:p>
          <a:p>
            <a:pPr algn="ctr"/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(?, package=“?")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CF5F49-367D-42E1-8CE3-AA71558D4763}"/>
              </a:ext>
            </a:extLst>
          </p:cNvPr>
          <p:cNvGrpSpPr/>
          <p:nvPr/>
        </p:nvGrpSpPr>
        <p:grpSpPr>
          <a:xfrm>
            <a:off x="1578921" y="4524707"/>
            <a:ext cx="1685077" cy="1299127"/>
            <a:chOff x="1578921" y="4524707"/>
            <a:chExt cx="1685077" cy="129912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5626E0-3E00-47E1-948F-018FC03D7C80}"/>
                </a:ext>
              </a:extLst>
            </p:cNvPr>
            <p:cNvCxnSpPr/>
            <p:nvPr/>
          </p:nvCxnSpPr>
          <p:spPr bwMode="auto">
            <a:xfrm flipV="1">
              <a:off x="2349795" y="4524707"/>
              <a:ext cx="584791" cy="929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32D9C-2104-4C2D-B8FD-88ED04A35F84}"/>
                </a:ext>
              </a:extLst>
            </p:cNvPr>
            <p:cNvSpPr/>
            <p:nvPr/>
          </p:nvSpPr>
          <p:spPr>
            <a:xfrm>
              <a:off x="1578921" y="5454502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Data set name</a:t>
              </a:r>
              <a:endParaRPr lang="en-MY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F49FE3-5703-4958-9A76-322BBC700AAB}"/>
              </a:ext>
            </a:extLst>
          </p:cNvPr>
          <p:cNvGrpSpPr/>
          <p:nvPr/>
        </p:nvGrpSpPr>
        <p:grpSpPr>
          <a:xfrm>
            <a:off x="3705460" y="4524707"/>
            <a:ext cx="4044697" cy="1299127"/>
            <a:chOff x="3705460" y="4524707"/>
            <a:chExt cx="4044697" cy="129912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FF76E1-68D8-4084-B6D4-A1472D75FEB6}"/>
                </a:ext>
              </a:extLst>
            </p:cNvPr>
            <p:cNvCxnSpPr/>
            <p:nvPr/>
          </p:nvCxnSpPr>
          <p:spPr bwMode="auto">
            <a:xfrm flipV="1">
              <a:off x="5256028" y="4524707"/>
              <a:ext cx="584791" cy="929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BF4A10-5EAB-4003-8709-798ECBD15DC0}"/>
                </a:ext>
              </a:extLst>
            </p:cNvPr>
            <p:cNvSpPr/>
            <p:nvPr/>
          </p:nvSpPr>
          <p:spPr>
            <a:xfrm>
              <a:off x="3705460" y="5454502"/>
              <a:ext cx="4044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The package that contain the data set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Access data included with R</a:t>
            </a:r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6BC4AA7-DD84-4793-B284-259E3DC6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9"/>
          <a:stretch/>
        </p:blipFill>
        <p:spPr>
          <a:xfrm>
            <a:off x="1214685" y="2046632"/>
            <a:ext cx="6714630" cy="436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B20A6B-DA42-465F-94EB-99A65BF9C001}"/>
              </a:ext>
            </a:extLst>
          </p:cNvPr>
          <p:cNvSpPr/>
          <p:nvPr/>
        </p:nvSpPr>
        <p:spPr>
          <a:xfrm>
            <a:off x="209318" y="154746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60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062149" y="3201805"/>
            <a:ext cx="80906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Read data into a vector or list</a:t>
            </a:r>
          </a:p>
        </p:txBody>
      </p:sp>
    </p:spTree>
    <p:extLst>
      <p:ext uri="{BB962C8B-B14F-4D97-AF65-F5344CB8AC3E}">
        <p14:creationId xmlns:p14="http://schemas.microsoft.com/office/powerpoint/2010/main" val="6223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Read data into a vector or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2D8523-D078-4C32-813E-872AA6EF8772}"/>
              </a:ext>
            </a:extLst>
          </p:cNvPr>
          <p:cNvSpPr/>
          <p:nvPr/>
        </p:nvSpPr>
        <p:spPr>
          <a:xfrm>
            <a:off x="233914" y="167044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b="1" dirty="0">
                <a:solidFill>
                  <a:srgbClr val="000000"/>
                </a:solidFill>
              </a:rPr>
              <a:t>scan</a:t>
            </a:r>
            <a:r>
              <a:rPr lang="en-US" sz="2400" dirty="0">
                <a:solidFill>
                  <a:srgbClr val="000000"/>
                </a:solidFill>
              </a:rPr>
              <a:t> function to read data into a vector or list from the console or file.</a:t>
            </a:r>
            <a:endParaRPr lang="en-MY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05843-A7E2-46A7-BD38-DB4FB39C71E8}"/>
              </a:ext>
            </a:extLst>
          </p:cNvPr>
          <p:cNvSpPr/>
          <p:nvPr/>
        </p:nvSpPr>
        <p:spPr>
          <a:xfrm>
            <a:off x="2334983" y="2650700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IDs= 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(file=“?”)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B94F3A-8B5B-44E3-941F-5B308A281F82}"/>
              </a:ext>
            </a:extLst>
          </p:cNvPr>
          <p:cNvGrpSpPr/>
          <p:nvPr/>
        </p:nvGrpSpPr>
        <p:grpSpPr>
          <a:xfrm>
            <a:off x="1676198" y="3112365"/>
            <a:ext cx="5929828" cy="1299127"/>
            <a:chOff x="1578921" y="4524707"/>
            <a:chExt cx="5929828" cy="129912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C7006F-1069-4872-9924-A6CBB0D282FC}"/>
                </a:ext>
              </a:extLst>
            </p:cNvPr>
            <p:cNvCxnSpPr/>
            <p:nvPr/>
          </p:nvCxnSpPr>
          <p:spPr bwMode="auto">
            <a:xfrm flipV="1">
              <a:off x="3285783" y="4524707"/>
              <a:ext cx="584791" cy="929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BAB0F0-D099-4A99-B82A-BE93DCC74196}"/>
                </a:ext>
              </a:extLst>
            </p:cNvPr>
            <p:cNvSpPr/>
            <p:nvPr/>
          </p:nvSpPr>
          <p:spPr>
            <a:xfrm>
              <a:off x="1578921" y="5454502"/>
              <a:ext cx="5929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The path and the name of a file to read data values from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2447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1842</TotalTime>
  <Pages>11</Pages>
  <Words>1323</Words>
  <Application>Microsoft Office PowerPoint</Application>
  <PresentationFormat>On-screen Show (4:3)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CourierNewPS-BoldMT</vt:lpstr>
      <vt:lpstr>CourierNewPSMT</vt:lpstr>
      <vt:lpstr>Lucida Console</vt:lpstr>
      <vt:lpstr>Nunito</vt:lpstr>
      <vt:lpstr>TimesNewRomanPS-BoldMT</vt:lpstr>
      <vt:lpstr>TimesNewRomanPSMT</vt:lpstr>
      <vt:lpstr>UCTI-Template-foundation-level</vt:lpstr>
      <vt:lpstr>Data Import</vt:lpstr>
      <vt:lpstr>Topic &amp; Structure of the lesson</vt:lpstr>
      <vt:lpstr>Learning outcomes</vt:lpstr>
      <vt:lpstr>Key terms you must be able to use</vt:lpstr>
      <vt:lpstr>PowerPoint Presentation</vt:lpstr>
      <vt:lpstr>Access data included with R</vt:lpstr>
      <vt:lpstr>Access data included with R</vt:lpstr>
      <vt:lpstr>PowerPoint Presentation</vt:lpstr>
      <vt:lpstr>Read data into a vector or list</vt:lpstr>
      <vt:lpstr>Read data into a vector or list</vt:lpstr>
      <vt:lpstr>PowerPoint Presentation</vt:lpstr>
      <vt:lpstr>Read large data files</vt:lpstr>
      <vt:lpstr>PowerPoint Presentation</vt:lpstr>
      <vt:lpstr>PowerPoint Presentation</vt:lpstr>
      <vt:lpstr>Read CSV files</vt:lpstr>
      <vt:lpstr>Read CSV files</vt:lpstr>
      <vt:lpstr>Read CSV files</vt:lpstr>
      <vt:lpstr>PowerPoint Presentation</vt:lpstr>
      <vt:lpstr>Read Excel files</vt:lpstr>
      <vt:lpstr>PowerPoint Presentation</vt:lpstr>
      <vt:lpstr>Read from Databases</vt:lpstr>
      <vt:lpstr>Read from Databases</vt:lpstr>
      <vt:lpstr>Read from Databases</vt:lpstr>
      <vt:lpstr>Read from Databases</vt:lpstr>
      <vt:lpstr>PowerPoint Presentation</vt:lpstr>
      <vt:lpstr>Quick Review Questions</vt:lpstr>
      <vt:lpstr>Learning outcomes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294</cp:revision>
  <cp:lastPrinted>1995-11-02T09:23:42Z</cp:lastPrinted>
  <dcterms:created xsi:type="dcterms:W3CDTF">2017-10-11T09:20:11Z</dcterms:created>
  <dcterms:modified xsi:type="dcterms:W3CDTF">2020-07-18T18:10:24Z</dcterms:modified>
</cp:coreProperties>
</file>