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275" r:id="rId2"/>
    <p:sldId id="276" r:id="rId3"/>
    <p:sldId id="277" r:id="rId4"/>
    <p:sldId id="327" r:id="rId5"/>
    <p:sldId id="372" r:id="rId6"/>
    <p:sldId id="359" r:id="rId7"/>
    <p:sldId id="386" r:id="rId8"/>
    <p:sldId id="389" r:id="rId9"/>
    <p:sldId id="390" r:id="rId10"/>
    <p:sldId id="397" r:id="rId11"/>
    <p:sldId id="399" r:id="rId12"/>
    <p:sldId id="400" r:id="rId13"/>
    <p:sldId id="401" r:id="rId14"/>
    <p:sldId id="398" r:id="rId15"/>
    <p:sldId id="350" r:id="rId16"/>
    <p:sldId id="382" r:id="rId17"/>
    <p:sldId id="392" r:id="rId18"/>
    <p:sldId id="402" r:id="rId19"/>
    <p:sldId id="384" r:id="rId20"/>
    <p:sldId id="404" r:id="rId21"/>
    <p:sldId id="367" r:id="rId22"/>
    <p:sldId id="371" r:id="rId23"/>
    <p:sldId id="393" r:id="rId24"/>
    <p:sldId id="369" r:id="rId25"/>
    <p:sldId id="379" r:id="rId26"/>
    <p:sldId id="381" r:id="rId27"/>
    <p:sldId id="385" r:id="rId28"/>
    <p:sldId id="405" r:id="rId29"/>
    <p:sldId id="368" r:id="rId30"/>
    <p:sldId id="376" r:id="rId31"/>
    <p:sldId id="406" r:id="rId32"/>
    <p:sldId id="408" r:id="rId33"/>
    <p:sldId id="409" r:id="rId34"/>
    <p:sldId id="410" r:id="rId35"/>
    <p:sldId id="407" r:id="rId36"/>
    <p:sldId id="377" r:id="rId37"/>
    <p:sldId id="373" r:id="rId38"/>
    <p:sldId id="394" r:id="rId39"/>
    <p:sldId id="391" r:id="rId40"/>
    <p:sldId id="351" r:id="rId41"/>
    <p:sldId id="374" r:id="rId42"/>
    <p:sldId id="370" r:id="rId43"/>
    <p:sldId id="360" r:id="rId44"/>
    <p:sldId id="325" r:id="rId45"/>
    <p:sldId id="395" r:id="rId46"/>
    <p:sldId id="387" r:id="rId47"/>
    <p:sldId id="396" r:id="rId48"/>
    <p:sldId id="329" r:id="rId4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32" autoAdjust="0"/>
    <p:restoredTop sz="94702" autoAdjust="0"/>
  </p:normalViewPr>
  <p:slideViewPr>
    <p:cSldViewPr snapToGrid="0">
      <p:cViewPr varScale="1">
        <p:scale>
          <a:sx n="90" d="100"/>
          <a:sy n="90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Data Visualization</a:t>
            </a: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49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ank_Anscomb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Anscombe%27s_quart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Anscombe%27s_quart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r>
              <a:rPr lang="en-US" sz="2400" dirty="0">
                <a:solidFill>
                  <a:schemeClr val="accent4"/>
                </a:solidFill>
              </a:rPr>
              <a:t>Data Visualization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Importance of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2725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Anscombe's quartet</a:t>
            </a:r>
          </a:p>
        </p:txBody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433EA25-FBB4-43BD-BF60-7A585106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83" y="2278738"/>
            <a:ext cx="2089932" cy="28841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043EDD-0230-4226-B875-DE69D28F23BE}"/>
              </a:ext>
            </a:extLst>
          </p:cNvPr>
          <p:cNvSpPr/>
          <p:nvPr/>
        </p:nvSpPr>
        <p:spPr>
          <a:xfrm>
            <a:off x="7081285" y="5173217"/>
            <a:ext cx="187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00"/>
                </a:solidFill>
                <a:latin typeface="Linux Libertine"/>
              </a:rPr>
              <a:t>Frank Anscombe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711F1D-D458-45A9-A751-90939E23005D}"/>
              </a:ext>
            </a:extLst>
          </p:cNvPr>
          <p:cNvSpPr/>
          <p:nvPr/>
        </p:nvSpPr>
        <p:spPr>
          <a:xfrm>
            <a:off x="5832032" y="6306363"/>
            <a:ext cx="33917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>
                <a:hlinkClick r:id="rId3"/>
              </a:rPr>
              <a:t>https://en.wikipedia.org/wiki/Frank_Anscombe</a:t>
            </a:r>
            <a:endParaRPr lang="en-MY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00ACD-E3E1-4116-85D2-CCB44D65C621}"/>
              </a:ext>
            </a:extLst>
          </p:cNvPr>
          <p:cNvSpPr/>
          <p:nvPr/>
        </p:nvSpPr>
        <p:spPr>
          <a:xfrm>
            <a:off x="109301" y="2253707"/>
            <a:ext cx="649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Frank Anscombe constructed four datasets. Each dataset consists of eleven (</a:t>
            </a:r>
            <a:r>
              <a:rPr lang="en-US" sz="2000" dirty="0" err="1"/>
              <a:t>x,y</a:t>
            </a:r>
            <a:r>
              <a:rPr lang="en-US" sz="2000" dirty="0"/>
              <a:t>) points. These data sets have nearly identical simple descriptive statistics.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Anscombe's quartet demonstrates both the importance of graphing data before analyzing it and the effect of outliers and other influential observations on statistical properties.</a:t>
            </a:r>
          </a:p>
        </p:txBody>
      </p:sp>
    </p:spTree>
    <p:extLst>
      <p:ext uri="{BB962C8B-B14F-4D97-AF65-F5344CB8AC3E}">
        <p14:creationId xmlns:p14="http://schemas.microsoft.com/office/powerpoint/2010/main" val="97633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Anscombe's quartet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711F1D-D458-45A9-A751-90939E23005D}"/>
              </a:ext>
            </a:extLst>
          </p:cNvPr>
          <p:cNvSpPr/>
          <p:nvPr/>
        </p:nvSpPr>
        <p:spPr>
          <a:xfrm>
            <a:off x="5816009" y="6312928"/>
            <a:ext cx="34343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50" dirty="0">
                <a:hlinkClick r:id="rId2"/>
              </a:rPr>
              <a:t>https://en.wikipedia.org/wiki/Anscombe%27s_quartet</a:t>
            </a:r>
            <a:endParaRPr lang="en-MY" sz="105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6C44E-A587-4D6E-A9B6-9996B7145F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5"/>
          <a:stretch/>
        </p:blipFill>
        <p:spPr>
          <a:xfrm>
            <a:off x="3017822" y="4404091"/>
            <a:ext cx="6126178" cy="1908837"/>
          </a:xfrm>
          <a:prstGeom prst="rect">
            <a:avLst/>
          </a:prstGeom>
        </p:spPr>
      </p:pic>
      <p:pic>
        <p:nvPicPr>
          <p:cNvPr id="16" name="Picture 15" descr="A picture containing keyboard&#10;&#10;Description automatically generated">
            <a:extLst>
              <a:ext uri="{FF2B5EF4-FFF2-40B4-BE49-F238E27FC236}">
                <a16:creationId xmlns:a16="http://schemas.microsoft.com/office/drawing/2014/main" id="{6CEEF2CE-2999-4AAD-A42A-1BFA6E5EE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" y="1192838"/>
            <a:ext cx="3276652" cy="35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5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Anscombe's quartet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711F1D-D458-45A9-A751-90939E23005D}"/>
              </a:ext>
            </a:extLst>
          </p:cNvPr>
          <p:cNvSpPr/>
          <p:nvPr/>
        </p:nvSpPr>
        <p:spPr>
          <a:xfrm>
            <a:off x="5816009" y="6312928"/>
            <a:ext cx="34343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50" dirty="0">
                <a:hlinkClick r:id="rId2"/>
              </a:rPr>
              <a:t>https://en.wikipedia.org/wiki/Anscombe%27s_quartet</a:t>
            </a:r>
            <a:endParaRPr lang="en-MY" sz="105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9F11BA0-35C1-4F76-A019-823AF6031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t="3922" r="2540" b="3117"/>
          <a:stretch/>
        </p:blipFill>
        <p:spPr>
          <a:xfrm>
            <a:off x="3912780" y="1509823"/>
            <a:ext cx="5231220" cy="36788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74641E-C391-4D14-AFCE-E39C72C68789}"/>
              </a:ext>
            </a:extLst>
          </p:cNvPr>
          <p:cNvSpPr/>
          <p:nvPr/>
        </p:nvSpPr>
        <p:spPr>
          <a:xfrm>
            <a:off x="557519" y="5446842"/>
            <a:ext cx="8488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Clearly shows that one outlier is enough to produce a high correlation coefficient, even though the relationship between the two variables is not linear.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0FC72-F31F-4CF1-8F1B-B7C5D2D9C8F5}"/>
              </a:ext>
            </a:extLst>
          </p:cNvPr>
          <p:cNvSpPr/>
          <p:nvPr/>
        </p:nvSpPr>
        <p:spPr>
          <a:xfrm>
            <a:off x="4337000" y="1509823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CA8A8-53DE-4259-A0EF-C5EA44A8A9AA}"/>
              </a:ext>
            </a:extLst>
          </p:cNvPr>
          <p:cNvSpPr/>
          <p:nvPr/>
        </p:nvSpPr>
        <p:spPr>
          <a:xfrm>
            <a:off x="7057925" y="1441971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D1572A-3EEF-4F9D-A57E-C7EA21BF1DDA}"/>
              </a:ext>
            </a:extLst>
          </p:cNvPr>
          <p:cNvSpPr/>
          <p:nvPr/>
        </p:nvSpPr>
        <p:spPr>
          <a:xfrm>
            <a:off x="4337000" y="3438644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5E791D-33A7-4603-9D01-08719A3E6422}"/>
              </a:ext>
            </a:extLst>
          </p:cNvPr>
          <p:cNvSpPr/>
          <p:nvPr/>
        </p:nvSpPr>
        <p:spPr>
          <a:xfrm>
            <a:off x="7057925" y="3438644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B5C5B-92EE-4885-B550-EFAAABCDE6AF}"/>
              </a:ext>
            </a:extLst>
          </p:cNvPr>
          <p:cNvSpPr/>
          <p:nvPr/>
        </p:nvSpPr>
        <p:spPr>
          <a:xfrm>
            <a:off x="98154" y="1254465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D1F69-D190-4572-875E-5ACC1D195A4A}"/>
              </a:ext>
            </a:extLst>
          </p:cNvPr>
          <p:cNvSpPr/>
          <p:nvPr/>
        </p:nvSpPr>
        <p:spPr>
          <a:xfrm>
            <a:off x="443750" y="1341036"/>
            <a:ext cx="3269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Two variables correlated and following the assumption of normality.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1C27A7-C113-449E-9182-8F82D0FB267B}"/>
              </a:ext>
            </a:extLst>
          </p:cNvPr>
          <p:cNvSpPr/>
          <p:nvPr/>
        </p:nvSpPr>
        <p:spPr>
          <a:xfrm>
            <a:off x="98154" y="2622878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F46F4-DDD5-482A-A0BF-16ABF9533A23}"/>
              </a:ext>
            </a:extLst>
          </p:cNvPr>
          <p:cNvSpPr/>
          <p:nvPr/>
        </p:nvSpPr>
        <p:spPr>
          <a:xfrm>
            <a:off x="485774" y="2712882"/>
            <a:ext cx="3427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It is not distributed normally + There is non-linear relationship.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3A4D9-D25E-4371-9C4D-FB794CA8109A}"/>
              </a:ext>
            </a:extLst>
          </p:cNvPr>
          <p:cNvSpPr/>
          <p:nvPr/>
        </p:nvSpPr>
        <p:spPr>
          <a:xfrm>
            <a:off x="98154" y="3792587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AB2FC-E14E-4634-A52E-BD30BE67D8D5}"/>
              </a:ext>
            </a:extLst>
          </p:cNvPr>
          <p:cNvSpPr/>
          <p:nvPr/>
        </p:nvSpPr>
        <p:spPr>
          <a:xfrm>
            <a:off x="496408" y="3734514"/>
            <a:ext cx="3255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perfect linear relationship, except for one outlier which lower the correlation coefficient from 1 to 0.816.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325A7-A69E-4430-B7F3-7C59DDEACFAA}"/>
              </a:ext>
            </a:extLst>
          </p:cNvPr>
          <p:cNvSpPr/>
          <p:nvPr/>
        </p:nvSpPr>
        <p:spPr>
          <a:xfrm>
            <a:off x="98154" y="5384476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170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Line and Path plots</a:t>
            </a:r>
          </a:p>
        </p:txBody>
      </p:sp>
    </p:spTree>
    <p:extLst>
      <p:ext uri="{BB962C8B-B14F-4D97-AF65-F5344CB8AC3E}">
        <p14:creationId xmlns:p14="http://schemas.microsoft.com/office/powerpoint/2010/main" val="216283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Line and Path plots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DEDF5-6D32-4B54-AF9F-493B29B525A5}"/>
              </a:ext>
            </a:extLst>
          </p:cNvPr>
          <p:cNvSpPr/>
          <p:nvPr/>
        </p:nvSpPr>
        <p:spPr>
          <a:xfrm>
            <a:off x="95693" y="1723681"/>
            <a:ext cx="8782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Line and path plots are typically used for time series data.</a:t>
            </a:r>
            <a:endParaRPr lang="en-MY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71098-EAF8-4989-91DE-8B56AF0803E1}"/>
              </a:ext>
            </a:extLst>
          </p:cNvPr>
          <p:cNvSpPr/>
          <p:nvPr/>
        </p:nvSpPr>
        <p:spPr>
          <a:xfrm>
            <a:off x="45494" y="2367157"/>
            <a:ext cx="8981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Line plots join the points from left to right</a:t>
            </a:r>
            <a:r>
              <a:rPr lang="en-US" sz="2400" dirty="0"/>
              <a:t>, while </a:t>
            </a:r>
            <a:r>
              <a:rPr lang="en-US" sz="2400" dirty="0">
                <a:solidFill>
                  <a:srgbClr val="00B050"/>
                </a:solidFill>
              </a:rPr>
              <a:t>path plots join them in the order that they </a:t>
            </a:r>
            <a:r>
              <a:rPr lang="en-MY" sz="2400" dirty="0">
                <a:solidFill>
                  <a:srgbClr val="00B050"/>
                </a:solidFill>
              </a:rPr>
              <a:t>appear in the dataset</a:t>
            </a:r>
            <a:r>
              <a:rPr lang="en-MY" sz="24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4792D-23D6-4E7F-924B-C29D072F301C}"/>
              </a:ext>
            </a:extLst>
          </p:cNvPr>
          <p:cNvSpPr/>
          <p:nvPr/>
        </p:nvSpPr>
        <p:spPr>
          <a:xfrm>
            <a:off x="45494" y="3379452"/>
            <a:ext cx="89815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Line plots usually have time on the x-axis, showing how a single variable has changed over time. Path plots show how two variables have simultaneously changed over time, with time encoded in the way that </a:t>
            </a:r>
            <a:r>
              <a:rPr lang="en-MY" sz="2400" dirty="0">
                <a:latin typeface="+mj-lt"/>
              </a:rPr>
              <a:t>observations are connected.</a:t>
            </a:r>
          </a:p>
        </p:txBody>
      </p:sp>
    </p:spTree>
    <p:extLst>
      <p:ext uri="{BB962C8B-B14F-4D97-AF65-F5344CB8AC3E}">
        <p14:creationId xmlns:p14="http://schemas.microsoft.com/office/powerpoint/2010/main" val="146974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Line and Path plots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F5ACF-4EEA-4C19-9642-BFE7F8D0446A}"/>
              </a:ext>
            </a:extLst>
          </p:cNvPr>
          <p:cNvSpPr/>
          <p:nvPr/>
        </p:nvSpPr>
        <p:spPr>
          <a:xfrm>
            <a:off x="816049" y="2954701"/>
            <a:ext cx="65310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(economics,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(x=date, y=pop)) +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D59BA7-8207-4FBA-80E5-644156E0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77" y="3429000"/>
            <a:ext cx="4976037" cy="3104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938F60-7C0E-49DB-AD80-0A684AC99539}"/>
              </a:ext>
            </a:extLst>
          </p:cNvPr>
          <p:cNvSpPr/>
          <p:nvPr/>
        </p:nvSpPr>
        <p:spPr>
          <a:xfrm>
            <a:off x="138259" y="1385041"/>
            <a:ext cx="88143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geom_line</a:t>
            </a:r>
            <a:r>
              <a:rPr lang="en-US" sz="2400" b="1" dirty="0">
                <a:cs typeface="Times New Roman" panose="02020603050405020304" pitchFamily="18" charset="0"/>
              </a:rPr>
              <a:t> ()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function in the </a:t>
            </a:r>
            <a:r>
              <a:rPr lang="en-MY" sz="24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 package is used to plot line graphs.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geom_line</a:t>
            </a:r>
            <a:r>
              <a:rPr lang="en-US" sz="2400" b="1" dirty="0">
                <a:cs typeface="Times New Roman" panose="02020603050405020304" pitchFamily="18" charset="0"/>
              </a:rPr>
              <a:t> ()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400" dirty="0">
                <a:latin typeface="+mj-lt"/>
                <a:cs typeface="Times New Roman" panose="02020603050405020304" pitchFamily="18" charset="0"/>
              </a:rPr>
              <a:t>function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connects the observations in order of the variable on the x axis.</a:t>
            </a:r>
            <a:endParaRPr lang="en-MY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6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Line and Path plots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F5ACF-4EEA-4C19-9642-BFE7F8D0446A}"/>
              </a:ext>
            </a:extLst>
          </p:cNvPr>
          <p:cNvSpPr/>
          <p:nvPr/>
        </p:nvSpPr>
        <p:spPr>
          <a:xfrm>
            <a:off x="138259" y="2031669"/>
            <a:ext cx="88143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(economics, 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 err="1"/>
              <a:t>unemploy</a:t>
            </a:r>
            <a:r>
              <a:rPr lang="en-US" sz="2000" dirty="0"/>
              <a:t> / pop, </a:t>
            </a:r>
            <a:r>
              <a:rPr lang="en-US" sz="2000" dirty="0" err="1"/>
              <a:t>uempmed</a:t>
            </a:r>
            <a:r>
              <a:rPr lang="en-US" sz="2000" dirty="0"/>
              <a:t>, </a:t>
            </a:r>
            <a:r>
              <a:rPr lang="en-US" sz="2000" dirty="0" err="1"/>
              <a:t>colour</a:t>
            </a:r>
            <a:r>
              <a:rPr lang="en-US" sz="2000" dirty="0"/>
              <a:t> = date)) +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geom_path</a:t>
            </a:r>
            <a:r>
              <a:rPr lang="en-US" sz="2000" b="1" dirty="0"/>
              <a:t>()</a:t>
            </a:r>
            <a:endParaRPr lang="en-MY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38F60-7C0E-49DB-AD80-0A684AC99539}"/>
              </a:ext>
            </a:extLst>
          </p:cNvPr>
          <p:cNvSpPr/>
          <p:nvPr/>
        </p:nvSpPr>
        <p:spPr>
          <a:xfrm>
            <a:off x="138259" y="1385041"/>
            <a:ext cx="88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geom_path</a:t>
            </a:r>
            <a:r>
              <a:rPr lang="en-US" sz="2400" b="1" dirty="0"/>
              <a:t>()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connects observations in original order.</a:t>
            </a:r>
            <a:endParaRPr lang="en-MY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86CE66F-7681-49D6-9DD2-DCDC1A71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63" y="2528041"/>
            <a:ext cx="4560672" cy="39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Plotting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0070C0"/>
                </a:solidFill>
              </a:rPr>
              <a:t>Categorical Variable </a:t>
            </a:r>
            <a:r>
              <a:rPr lang="en-US" sz="4400" b="1" dirty="0"/>
              <a:t>using </a:t>
            </a:r>
            <a:r>
              <a:rPr lang="en-US" sz="4400" b="1" dirty="0">
                <a:solidFill>
                  <a:srgbClr val="0070C0"/>
                </a:solidFill>
              </a:rPr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366889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Bar chart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379530-9E75-461D-89B2-21FF40E69B4F}"/>
              </a:ext>
            </a:extLst>
          </p:cNvPr>
          <p:cNvSpPr/>
          <p:nvPr/>
        </p:nvSpPr>
        <p:spPr>
          <a:xfrm>
            <a:off x="249865" y="1404944"/>
            <a:ext cx="86442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A bar chart shows categorical variable’s data in bars with heights proportional to that variable's values.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AF7C33-0916-41E2-BD41-CF7F0EF6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34" y="3940493"/>
            <a:ext cx="4423958" cy="26257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BD4927-F406-4102-8AD9-953426A3AAC7}"/>
              </a:ext>
            </a:extLst>
          </p:cNvPr>
          <p:cNvSpPr/>
          <p:nvPr/>
        </p:nvSpPr>
        <p:spPr>
          <a:xfrm>
            <a:off x="660232" y="3544988"/>
            <a:ext cx="7903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(diamonds,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cut)) +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9781C-A805-436B-B46F-F46CE2E1C5C0}"/>
              </a:ext>
            </a:extLst>
          </p:cNvPr>
          <p:cNvSpPr/>
          <p:nvPr/>
        </p:nvSpPr>
        <p:spPr>
          <a:xfrm>
            <a:off x="164822" y="2131853"/>
            <a:ext cx="88143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200" b="1" dirty="0" err="1">
                <a:latin typeface="+mj-lt"/>
                <a:cs typeface="Times New Roman" panose="02020603050405020304" pitchFamily="18" charset="0"/>
              </a:rPr>
              <a:t>ggplot</a:t>
            </a:r>
            <a:r>
              <a:rPr lang="en-US" sz="2200" b="1" dirty="0">
                <a:cs typeface="Times New Roman" panose="02020603050405020304" pitchFamily="18" charset="0"/>
              </a:rPr>
              <a:t> ()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with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cs typeface="Times New Roman" panose="02020603050405020304" pitchFamily="18" charset="0"/>
              </a:rPr>
              <a:t>geom_bar</a:t>
            </a:r>
            <a:r>
              <a:rPr lang="en-US" sz="2200" b="1" dirty="0">
                <a:cs typeface="Times New Roman" panose="02020603050405020304" pitchFamily="18" charset="0"/>
              </a:rPr>
              <a:t> ()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functions in the </a:t>
            </a:r>
            <a:r>
              <a:rPr lang="en-MY" sz="22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 package are used to plot bar charts.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ED11E0-5980-49B1-BF03-76821E418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2" y="2812972"/>
            <a:ext cx="8894135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geom_bar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makes the height of the bar proportional to the number of cases in each group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7037"/>
            <a:ext cx="8259763" cy="4306888"/>
          </a:xfrm>
        </p:spPr>
        <p:txBody>
          <a:bodyPr/>
          <a:lstStyle/>
          <a:p>
            <a:pPr marL="800100" lvl="1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Data </a:t>
            </a:r>
            <a:r>
              <a:rPr lang="en-US" dirty="0"/>
              <a:t>Visualization</a:t>
            </a:r>
            <a:endParaRPr lang="en-US" kern="1200" dirty="0">
              <a:latin typeface="Arial" panose="020B0604020202020204" pitchFamily="34" charset="0"/>
              <a:ea typeface="+mn-ea"/>
              <a:cs typeface="+mn-cs"/>
            </a:endParaRP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ggplot2 package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Line and path plots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Bar chart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Histogram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Frequency Polygon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Box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Scatter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Count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dirty="0"/>
              <a:t>Using colors and shapes in plots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Axis and plot labels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MY" dirty="0" err="1"/>
              <a:t>Facetting</a:t>
            </a:r>
            <a:endParaRPr lang="en-US" kern="1200" dirty="0">
              <a:latin typeface="Arial" panose="020B0604020202020204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786809" y="3201805"/>
            <a:ext cx="83571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Plotting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0070C0"/>
                </a:solidFill>
              </a:rPr>
              <a:t>Continuous Variable </a:t>
            </a:r>
            <a:r>
              <a:rPr lang="en-US" sz="4400" b="1" dirty="0"/>
              <a:t>using </a:t>
            </a:r>
            <a:r>
              <a:rPr lang="en-US" sz="4400" b="1" dirty="0">
                <a:solidFill>
                  <a:srgbClr val="0070C0"/>
                </a:solidFill>
              </a:rPr>
              <a:t>Histogram/Frequency Polygon/Boxplot</a:t>
            </a:r>
          </a:p>
        </p:txBody>
      </p:sp>
    </p:spTree>
    <p:extLst>
      <p:ext uri="{BB962C8B-B14F-4D97-AF65-F5344CB8AC3E}">
        <p14:creationId xmlns:p14="http://schemas.microsoft.com/office/powerpoint/2010/main" val="58758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Histogram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0C97-FBE7-4B5D-98C3-25052F1E4304}"/>
              </a:ext>
            </a:extLst>
          </p:cNvPr>
          <p:cNvSpPr/>
          <p:nvPr/>
        </p:nvSpPr>
        <p:spPr>
          <a:xfrm>
            <a:off x="148855" y="1712424"/>
            <a:ext cx="8633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Histogram shows the distribution of values for a variable.</a:t>
            </a:r>
            <a:endParaRPr lang="en-MY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B3792-4A80-4E78-84F3-517AD1854FC7}"/>
              </a:ext>
            </a:extLst>
          </p:cNvPr>
          <p:cNvSpPr/>
          <p:nvPr/>
        </p:nvSpPr>
        <p:spPr>
          <a:xfrm>
            <a:off x="148855" y="2274838"/>
            <a:ext cx="8825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Histograms break the data into buckets and the heights of the bars represent the number of observations that fall into each bucket.</a:t>
            </a:r>
            <a:endParaRPr lang="en-MY" sz="24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0703F3-3205-4ADA-B78A-A59E07688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r="10935" b="3495"/>
          <a:stretch/>
        </p:blipFill>
        <p:spPr>
          <a:xfrm>
            <a:off x="2599929" y="3429000"/>
            <a:ext cx="3731489" cy="30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Histogram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68298-9505-47D8-84A8-608883F05056}"/>
              </a:ext>
            </a:extLst>
          </p:cNvPr>
          <p:cNvSpPr/>
          <p:nvPr/>
        </p:nvSpPr>
        <p:spPr>
          <a:xfrm>
            <a:off x="526293" y="2273569"/>
            <a:ext cx="7761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(diamonds,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(x=carat)) + </a:t>
            </a:r>
          </a:p>
          <a:p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5" name="Picture 1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E7183E8-099B-4E05-9E60-81A3F326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58" y="3068469"/>
            <a:ext cx="4274317" cy="3526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743C41-ED83-4AB1-9997-15557AECC90B}"/>
              </a:ext>
            </a:extLst>
          </p:cNvPr>
          <p:cNvSpPr/>
          <p:nvPr/>
        </p:nvSpPr>
        <p:spPr>
          <a:xfrm>
            <a:off x="0" y="1408725"/>
            <a:ext cx="8973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2200" b="1" dirty="0" err="1">
                <a:latin typeface="+mj-lt"/>
                <a:cs typeface="Times New Roman" panose="02020603050405020304" pitchFamily="18" charset="0"/>
              </a:rPr>
              <a:t>ggplot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with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cs typeface="Times New Roman" panose="02020603050405020304" pitchFamily="18" charset="0"/>
              </a:rPr>
              <a:t>geom_histogram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in the </a:t>
            </a:r>
            <a:r>
              <a:rPr lang="en-MY" sz="22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 package are used to plot histograms.</a:t>
            </a:r>
          </a:p>
        </p:txBody>
      </p:sp>
    </p:spTree>
    <p:extLst>
      <p:ext uri="{BB962C8B-B14F-4D97-AF65-F5344CB8AC3E}">
        <p14:creationId xmlns:p14="http://schemas.microsoft.com/office/powerpoint/2010/main" val="232202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Frequency Polygon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68298-9505-47D8-84A8-608883F05056}"/>
              </a:ext>
            </a:extLst>
          </p:cNvPr>
          <p:cNvSpPr/>
          <p:nvPr/>
        </p:nvSpPr>
        <p:spPr>
          <a:xfrm>
            <a:off x="340213" y="2782669"/>
            <a:ext cx="7761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diamonds,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(x=carat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geom_freqpoly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43C41-ED83-4AB1-9997-15557AECC90B}"/>
              </a:ext>
            </a:extLst>
          </p:cNvPr>
          <p:cNvSpPr/>
          <p:nvPr/>
        </p:nvSpPr>
        <p:spPr>
          <a:xfrm>
            <a:off x="164822" y="1460245"/>
            <a:ext cx="88143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Like Histograms, frequency polygons show the distribution of a single numeric variable.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Histograms use bars and frequency polygons use lines.</a:t>
            </a:r>
            <a:endParaRPr lang="en-MY" sz="2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photo, kitchen, ready, white&#10;&#10;Description automatically generated">
            <a:extLst>
              <a:ext uri="{FF2B5EF4-FFF2-40B4-BE49-F238E27FC236}">
                <a16:creationId xmlns:a16="http://schemas.microsoft.com/office/drawing/2014/main" id="{89FBED12-06B6-4CC1-B5D5-2DB035F2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75" y="3148900"/>
            <a:ext cx="4995719" cy="33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3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68F2F9-1DAC-47B3-AB11-B98060F845C1}"/>
              </a:ext>
            </a:extLst>
          </p:cNvPr>
          <p:cNvSpPr/>
          <p:nvPr/>
        </p:nvSpPr>
        <p:spPr>
          <a:xfrm>
            <a:off x="-10633" y="1879565"/>
            <a:ext cx="8984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middle line in the boxplot represents the median and the box is bounded by the first and third quartiles.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Interquartile Range (IQR) represents the middle 50% of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03512-2B07-48B8-B4E8-4C1C88C2E957}"/>
              </a:ext>
            </a:extLst>
          </p:cNvPr>
          <p:cNvSpPr/>
          <p:nvPr/>
        </p:nvSpPr>
        <p:spPr>
          <a:xfrm>
            <a:off x="0" y="1445877"/>
            <a:ext cx="9186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Boxplot depicts groups of numerical data through their quartiles.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4E83BC-7DC7-41AB-89DB-E7ABA24496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36" y="3365726"/>
            <a:ext cx="5913635" cy="2956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5DC18D-E188-4710-8A7D-79647180E4C9}"/>
              </a:ext>
            </a:extLst>
          </p:cNvPr>
          <p:cNvSpPr/>
          <p:nvPr/>
        </p:nvSpPr>
        <p:spPr>
          <a:xfrm>
            <a:off x="4401879" y="638581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100" dirty="0"/>
              <a:t>https://towardsdatascience.com/understanding-boxplots-5e2df7bcbd51</a:t>
            </a:r>
          </a:p>
        </p:txBody>
      </p:sp>
    </p:spTree>
    <p:extLst>
      <p:ext uri="{BB962C8B-B14F-4D97-AF65-F5344CB8AC3E}">
        <p14:creationId xmlns:p14="http://schemas.microsoft.com/office/powerpoint/2010/main" val="311318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63" y="274638"/>
            <a:ext cx="7527925" cy="1143000"/>
          </a:xfrm>
        </p:spPr>
        <p:txBody>
          <a:bodyPr/>
          <a:lstStyle/>
          <a:p>
            <a:r>
              <a:rPr lang="en-US" b="1" dirty="0"/>
              <a:t>Boxplot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68F2F9-1DAC-47B3-AB11-B98060F845C1}"/>
              </a:ext>
            </a:extLst>
          </p:cNvPr>
          <p:cNvSpPr/>
          <p:nvPr/>
        </p:nvSpPr>
        <p:spPr>
          <a:xfrm>
            <a:off x="0" y="1443634"/>
            <a:ext cx="8984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series of hourly temperatures were measured throughout the day in degrees Fahrenheit.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recorded values are listed in order as follows: 64, 64, 64, 65, 70, 73, 73, 74, 74, 75, 76, 77, 77, 77, 77, 79, 80, 82, 82, 83, 83, 85, 86, 88.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D3B8D-1E89-4F2C-ADF4-DFE4E94935A4}"/>
              </a:ext>
            </a:extLst>
          </p:cNvPr>
          <p:cNvSpPr/>
          <p:nvPr/>
        </p:nvSpPr>
        <p:spPr>
          <a:xfrm>
            <a:off x="414670" y="3475375"/>
            <a:ext cx="5146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summary(temp)</a:t>
            </a:r>
          </a:p>
          <a:p>
            <a:r>
              <a:rPr lang="en-US" dirty="0"/>
              <a:t>   Min.   </a:t>
            </a:r>
            <a:r>
              <a:rPr lang="en-US" dirty="0">
                <a:solidFill>
                  <a:srgbClr val="FF0000"/>
                </a:solidFill>
              </a:rPr>
              <a:t>1st Qu.  </a:t>
            </a:r>
            <a:r>
              <a:rPr lang="en-US" b="1" dirty="0"/>
              <a:t>Median</a:t>
            </a:r>
            <a:r>
              <a:rPr lang="en-US" dirty="0"/>
              <a:t>  Mean  </a:t>
            </a:r>
            <a:r>
              <a:rPr lang="en-US" dirty="0">
                <a:solidFill>
                  <a:srgbClr val="00B050"/>
                </a:solidFill>
              </a:rPr>
              <a:t>3rd Qu.</a:t>
            </a:r>
            <a:r>
              <a:rPr lang="en-US" dirty="0"/>
              <a:t>  Max. </a:t>
            </a:r>
          </a:p>
          <a:p>
            <a:r>
              <a:rPr lang="en-US" dirty="0"/>
              <a:t>  64.00   </a:t>
            </a:r>
            <a:r>
              <a:rPr lang="en-US" dirty="0">
                <a:solidFill>
                  <a:srgbClr val="FF0000"/>
                </a:solidFill>
              </a:rPr>
              <a:t>73.00</a:t>
            </a:r>
            <a:r>
              <a:rPr lang="en-US" dirty="0"/>
              <a:t>     </a:t>
            </a:r>
            <a:r>
              <a:rPr lang="en-US" b="1" dirty="0"/>
              <a:t>77.00</a:t>
            </a:r>
            <a:r>
              <a:rPr lang="en-US" dirty="0"/>
              <a:t>   76.17   </a:t>
            </a:r>
            <a:r>
              <a:rPr lang="en-US" dirty="0">
                <a:solidFill>
                  <a:srgbClr val="00B050"/>
                </a:solidFill>
              </a:rPr>
              <a:t>82.00</a:t>
            </a:r>
            <a:r>
              <a:rPr lang="en-US" dirty="0"/>
              <a:t>    88.00 </a:t>
            </a:r>
            <a:endParaRPr lang="en-MY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A1D18EA-6D44-47BA-885F-4745A8AC4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t="19053" r="4849" b="24803"/>
          <a:stretch/>
        </p:blipFill>
        <p:spPr>
          <a:xfrm>
            <a:off x="4040372" y="4667693"/>
            <a:ext cx="4904573" cy="19156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9F8A59-C879-4DE5-AE11-B6A8FEB2AC22}"/>
              </a:ext>
            </a:extLst>
          </p:cNvPr>
          <p:cNvCxnSpPr/>
          <p:nvPr/>
        </p:nvCxnSpPr>
        <p:spPr bwMode="auto">
          <a:xfrm>
            <a:off x="5124893" y="5805377"/>
            <a:ext cx="6379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DA7EF6-2B8D-452F-9F43-90020D191E95}"/>
              </a:ext>
            </a:extLst>
          </p:cNvPr>
          <p:cNvCxnSpPr/>
          <p:nvPr/>
        </p:nvCxnSpPr>
        <p:spPr bwMode="auto">
          <a:xfrm>
            <a:off x="5124893" y="5256028"/>
            <a:ext cx="6379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40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Boxplot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423C0-9D83-4B99-84E4-270962611920}"/>
              </a:ext>
            </a:extLst>
          </p:cNvPr>
          <p:cNvSpPr/>
          <p:nvPr/>
        </p:nvSpPr>
        <p:spPr>
          <a:xfrm>
            <a:off x="409108" y="2221341"/>
            <a:ext cx="6475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(diamonds,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(y=carat, x=1)) + </a:t>
            </a:r>
          </a:p>
          <a:p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F5F6B-7744-4B92-866D-1D36F9804D49}"/>
              </a:ext>
            </a:extLst>
          </p:cNvPr>
          <p:cNvSpPr/>
          <p:nvPr/>
        </p:nvSpPr>
        <p:spPr>
          <a:xfrm>
            <a:off x="223281" y="5937031"/>
            <a:ext cx="8739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Even though it is one-dimensional, using only a y aesthetic, there needs to be some x aesthetic, so we will use 1.</a:t>
            </a:r>
            <a:endParaRPr lang="en-MY" dirty="0"/>
          </a:p>
        </p:txBody>
      </p:sp>
      <p:pic>
        <p:nvPicPr>
          <p:cNvPr id="6" name="Picture 5" descr="A picture containing stove, white&#10;&#10;Description automatically generated">
            <a:extLst>
              <a:ext uri="{FF2B5EF4-FFF2-40B4-BE49-F238E27FC236}">
                <a16:creationId xmlns:a16="http://schemas.microsoft.com/office/drawing/2014/main" id="{B3D7B25A-1C5C-4B78-9193-8F3979D7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62" y="2645035"/>
            <a:ext cx="5049077" cy="31497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CEF767-E26C-44AA-923F-296CCA280FB7}"/>
              </a:ext>
            </a:extLst>
          </p:cNvPr>
          <p:cNvSpPr/>
          <p:nvPr/>
        </p:nvSpPr>
        <p:spPr>
          <a:xfrm>
            <a:off x="74431" y="1355560"/>
            <a:ext cx="89632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2200" b="1" dirty="0" err="1">
                <a:latin typeface="+mj-lt"/>
                <a:cs typeface="Times New Roman" panose="02020603050405020304" pitchFamily="18" charset="0"/>
              </a:rPr>
              <a:t>ggplot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with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cs typeface="Times New Roman" panose="02020603050405020304" pitchFamily="18" charset="0"/>
              </a:rPr>
              <a:t>geom_boxplot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in the </a:t>
            </a:r>
            <a:r>
              <a:rPr lang="en-MY" sz="22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 package are used to produce boxplots.</a:t>
            </a:r>
          </a:p>
        </p:txBody>
      </p:sp>
    </p:spTree>
    <p:extLst>
      <p:ext uri="{BB962C8B-B14F-4D97-AF65-F5344CB8AC3E}">
        <p14:creationId xmlns:p14="http://schemas.microsoft.com/office/powerpoint/2010/main" val="15008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F8031E-7E77-40C6-A6E9-7FC66D0CA264}"/>
              </a:ext>
            </a:extLst>
          </p:cNvPr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dirty="0"/>
              <a:t>Boxplot</a:t>
            </a:r>
            <a:endParaRPr lang="en-US" b="1" kern="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A428DB-2B2D-4F4C-9569-6E4471A15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t="10899" r="3024" b="10479"/>
          <a:stretch/>
        </p:blipFill>
        <p:spPr>
          <a:xfrm>
            <a:off x="456979" y="1828800"/>
            <a:ext cx="8048846" cy="39872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D1EACE-709C-4ECD-AD70-32357B1EC89E}"/>
              </a:ext>
            </a:extLst>
          </p:cNvPr>
          <p:cNvSpPr/>
          <p:nvPr/>
        </p:nvSpPr>
        <p:spPr>
          <a:xfrm>
            <a:off x="4348716" y="5863857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100" dirty="0"/>
              <a:t>https://r4ds.had.co.nz/exploratory-data-analysis.html#missing-values-2</a:t>
            </a:r>
          </a:p>
        </p:txBody>
      </p:sp>
    </p:spTree>
    <p:extLst>
      <p:ext uri="{BB962C8B-B14F-4D97-AF65-F5344CB8AC3E}">
        <p14:creationId xmlns:p14="http://schemas.microsoft.com/office/powerpoint/2010/main" val="1669614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Visualize the covariation between </a:t>
            </a:r>
            <a:r>
              <a:rPr lang="en-US" sz="4400" b="1" dirty="0">
                <a:solidFill>
                  <a:srgbClr val="0070C0"/>
                </a:solidFill>
              </a:rPr>
              <a:t>two continuous variables </a:t>
            </a:r>
            <a:r>
              <a:rPr lang="en-US" sz="4400" b="1" dirty="0"/>
              <a:t>using </a:t>
            </a:r>
            <a:r>
              <a:rPr lang="en-US" sz="4400" b="1" dirty="0">
                <a:solidFill>
                  <a:srgbClr val="0070C0"/>
                </a:solidFill>
              </a:rPr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91664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Scatterplot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2D8523-D078-4C32-813E-872AA6EF8772}"/>
              </a:ext>
            </a:extLst>
          </p:cNvPr>
          <p:cNvSpPr/>
          <p:nvPr/>
        </p:nvSpPr>
        <p:spPr>
          <a:xfrm>
            <a:off x="297712" y="1436519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Scatterplot is a diagram that is used to visualize the covariation between two continuous variables. </a:t>
            </a:r>
            <a:r>
              <a:rPr lang="en-US" sz="2400" dirty="0"/>
              <a:t>Covariation is a correlated variation of two or more variables.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D8154-3678-4B71-88BA-9C47E43FE9AF}"/>
              </a:ext>
            </a:extLst>
          </p:cNvPr>
          <p:cNvSpPr/>
          <p:nvPr/>
        </p:nvSpPr>
        <p:spPr>
          <a:xfrm>
            <a:off x="335128" y="2828835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Every point represents an observation in two variables where the x-axis represents one variable and the y-axis another.</a:t>
            </a:r>
            <a:endParaRPr lang="en-MY" sz="24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274DCD-CBBE-4876-A183-510E5B27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37" y="3671568"/>
            <a:ext cx="4667693" cy="29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3284" y="1878557"/>
            <a:ext cx="8686800" cy="155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Understand how to use ggplot2 package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Scatterplot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CFCC3E-4972-4B7C-95DB-046113D65151}"/>
              </a:ext>
            </a:extLst>
          </p:cNvPr>
          <p:cNvSpPr/>
          <p:nvPr/>
        </p:nvSpPr>
        <p:spPr>
          <a:xfrm>
            <a:off x="457692" y="2175394"/>
            <a:ext cx="7612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NewPS-BoldMT"/>
              </a:rPr>
              <a:t>ggplot</a:t>
            </a:r>
            <a:r>
              <a:rPr lang="en-US" dirty="0">
                <a:latin typeface="CourierNewPSMT"/>
              </a:rPr>
              <a:t>(diamonds, </a:t>
            </a:r>
            <a:r>
              <a:rPr lang="en-US" b="1" dirty="0" err="1">
                <a:latin typeface="CourierNewPS-BoldMT"/>
              </a:rPr>
              <a:t>aes</a:t>
            </a:r>
            <a:r>
              <a:rPr lang="en-US" dirty="0">
                <a:latin typeface="CourierNewPSMT"/>
              </a:rPr>
              <a:t>(x=carat, y=price)) + </a:t>
            </a:r>
          </a:p>
          <a:p>
            <a:r>
              <a:rPr lang="en-US" b="1" dirty="0">
                <a:latin typeface="CourierNewPSMT"/>
              </a:rPr>
              <a:t>   </a:t>
            </a:r>
            <a:r>
              <a:rPr lang="en-US" b="1" dirty="0" err="1">
                <a:latin typeface="CourierNewPS-BoldMT"/>
              </a:rPr>
              <a:t>geom_point</a:t>
            </a:r>
            <a:r>
              <a:rPr lang="en-US" dirty="0">
                <a:latin typeface="CourierNewPSMT"/>
              </a:rPr>
              <a:t>()</a:t>
            </a:r>
            <a:endParaRPr lang="en-MY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22CFE3B-7A18-4F91-B140-C7D86F1A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6" y="2935506"/>
            <a:ext cx="5592233" cy="3488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2802E0-7A40-453A-A0A3-5CBA6FB08163}"/>
              </a:ext>
            </a:extLst>
          </p:cNvPr>
          <p:cNvSpPr/>
          <p:nvPr/>
        </p:nvSpPr>
        <p:spPr>
          <a:xfrm>
            <a:off x="0" y="1355560"/>
            <a:ext cx="89632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200" b="1" dirty="0" err="1">
                <a:latin typeface="+mj-lt"/>
                <a:cs typeface="Times New Roman" panose="02020603050405020304" pitchFamily="18" charset="0"/>
              </a:rPr>
              <a:t>ggplot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with</a:t>
            </a:r>
            <a:r>
              <a:rPr lang="en-MY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cs typeface="Times New Roman" panose="02020603050405020304" pitchFamily="18" charset="0"/>
              </a:rPr>
              <a:t>geom_point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() 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in the </a:t>
            </a:r>
            <a:r>
              <a:rPr lang="en-MY" sz="2200" i="1" dirty="0">
                <a:latin typeface="+mj-lt"/>
                <a:cs typeface="Times New Roman" panose="02020603050405020304" pitchFamily="18" charset="0"/>
              </a:rPr>
              <a:t>ggplot2</a:t>
            </a:r>
            <a:r>
              <a:rPr lang="en-MY" sz="2200" dirty="0">
                <a:latin typeface="+mj-lt"/>
                <a:cs typeface="Times New Roman" panose="02020603050405020304" pitchFamily="18" charset="0"/>
              </a:rPr>
              <a:t> package are used to create scatterplots.</a:t>
            </a:r>
          </a:p>
        </p:txBody>
      </p:sp>
    </p:spTree>
    <p:extLst>
      <p:ext uri="{BB962C8B-B14F-4D97-AF65-F5344CB8AC3E}">
        <p14:creationId xmlns:p14="http://schemas.microsoft.com/office/powerpoint/2010/main" val="1952921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Visualize the covariation between </a:t>
            </a:r>
            <a:r>
              <a:rPr lang="en-US" sz="4400" b="1" dirty="0">
                <a:solidFill>
                  <a:srgbClr val="0070C0"/>
                </a:solidFill>
              </a:rPr>
              <a:t>two categorical variables </a:t>
            </a:r>
            <a:r>
              <a:rPr lang="en-US" sz="4400" b="1" dirty="0"/>
              <a:t>using </a:t>
            </a:r>
            <a:r>
              <a:rPr lang="en-US" sz="4400" b="1" dirty="0">
                <a:solidFill>
                  <a:srgbClr val="0070C0"/>
                </a:solidFill>
              </a:rPr>
              <a:t>Count plot</a:t>
            </a:r>
          </a:p>
        </p:txBody>
      </p:sp>
    </p:spTree>
    <p:extLst>
      <p:ext uri="{BB962C8B-B14F-4D97-AF65-F5344CB8AC3E}">
        <p14:creationId xmlns:p14="http://schemas.microsoft.com/office/powerpoint/2010/main" val="472534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Count 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1E43E-52CF-4373-A26D-A923EC650655}"/>
              </a:ext>
            </a:extLst>
          </p:cNvPr>
          <p:cNvSpPr/>
          <p:nvPr/>
        </p:nvSpPr>
        <p:spPr>
          <a:xfrm>
            <a:off x="124932" y="1493564"/>
            <a:ext cx="8894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Two categorical variables: can be explored by counting the number of observations for each combination.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2AD4B-3B18-40E3-B2A6-B327A2B9A4FC}"/>
              </a:ext>
            </a:extLst>
          </p:cNvPr>
          <p:cNvSpPr/>
          <p:nvPr/>
        </p:nvSpPr>
        <p:spPr>
          <a:xfrm>
            <a:off x="252522" y="2250229"/>
            <a:ext cx="8638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(diamonds,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(x = cut, y = color)) +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geom_count</a:t>
            </a:r>
            <a:r>
              <a:rPr lang="en-US" dirty="0">
                <a:latin typeface="Consolas" panose="020B0609020204030204" pitchFamily="49" charset="0"/>
              </a:rPr>
              <a:t>() +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labs</a:t>
            </a:r>
            <a:r>
              <a:rPr lang="en-US" dirty="0">
                <a:latin typeface="Consolas" panose="020B0609020204030204" pitchFamily="49" charset="0"/>
              </a:rPr>
              <a:t>(title="The co-variation between diamond's cut quality and color", x="cut", y="color")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55A22-E3CF-4D0E-8179-CE2C6439A7F8}"/>
              </a:ext>
            </a:extLst>
          </p:cNvPr>
          <p:cNvSpPr/>
          <p:nvPr/>
        </p:nvSpPr>
        <p:spPr>
          <a:xfrm>
            <a:off x="795439" y="3736930"/>
            <a:ext cx="26147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 represents how many observations occurred at each combination of values.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C80E3-26A6-4323-8AEF-3D8339EE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53" y="3195580"/>
            <a:ext cx="4797441" cy="3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8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Visualize the covariation between </a:t>
            </a:r>
            <a:r>
              <a:rPr lang="en-US" sz="4400" b="1" dirty="0">
                <a:solidFill>
                  <a:srgbClr val="0070C0"/>
                </a:solidFill>
              </a:rPr>
              <a:t>a categorical and continuous variables </a:t>
            </a:r>
            <a:r>
              <a:rPr lang="en-US" sz="4400" b="1" dirty="0"/>
              <a:t>using </a:t>
            </a:r>
            <a:r>
              <a:rPr lang="en-US" sz="4400" b="1" dirty="0">
                <a:solidFill>
                  <a:srgbClr val="0070C0"/>
                </a:solidFill>
              </a:rPr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2019447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74638"/>
            <a:ext cx="7299326" cy="1143000"/>
          </a:xfrm>
        </p:spPr>
        <p:txBody>
          <a:bodyPr/>
          <a:lstStyle/>
          <a:p>
            <a:r>
              <a:rPr lang="en-US" b="1" dirty="0"/>
              <a:t>Box 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1E43E-52CF-4373-A26D-A923EC650655}"/>
              </a:ext>
            </a:extLst>
          </p:cNvPr>
          <p:cNvSpPr/>
          <p:nvPr/>
        </p:nvSpPr>
        <p:spPr>
          <a:xfrm>
            <a:off x="50503" y="1417638"/>
            <a:ext cx="8864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categorical and continuous variables: can be explored using boxplots.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1DC7B-141C-40FB-B048-7A449BEA9EED}"/>
              </a:ext>
            </a:extLst>
          </p:cNvPr>
          <p:cNvSpPr/>
          <p:nvPr/>
        </p:nvSpPr>
        <p:spPr>
          <a:xfrm>
            <a:off x="228598" y="2248635"/>
            <a:ext cx="8915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(diamonds,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(x = color, y = price)) +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geom_boxplot</a:t>
            </a:r>
            <a:r>
              <a:rPr lang="en-US" dirty="0">
                <a:latin typeface="Consolas" panose="020B0609020204030204" pitchFamily="49" charset="0"/>
              </a:rPr>
              <a:t>() +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labs</a:t>
            </a:r>
            <a:r>
              <a:rPr lang="en-US" dirty="0">
                <a:latin typeface="Consolas" panose="020B0609020204030204" pitchFamily="49" charset="0"/>
              </a:rPr>
              <a:t>(title="The co-variation between diamond's color and price", x="color", y="price")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DC288-D321-4A6F-8780-2F7FE5EE7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32" y="3233617"/>
            <a:ext cx="4476690" cy="33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82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More about plots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5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Using colors in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CFCC3E-4972-4B7C-95DB-046113D65151}"/>
              </a:ext>
            </a:extLst>
          </p:cNvPr>
          <p:cNvSpPr/>
          <p:nvPr/>
        </p:nvSpPr>
        <p:spPr>
          <a:xfrm>
            <a:off x="159981" y="1541805"/>
            <a:ext cx="8133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(diamonds,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MY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MY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=cut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86C683-C0EB-48A4-90E6-29F32A77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90" y="2312303"/>
            <a:ext cx="677322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90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97" y="274638"/>
            <a:ext cx="7527925" cy="1143000"/>
          </a:xfrm>
        </p:spPr>
        <p:txBody>
          <a:bodyPr/>
          <a:lstStyle/>
          <a:p>
            <a:r>
              <a:rPr lang="en-US" b="1" dirty="0"/>
              <a:t>Using colors in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68298-9505-47D8-84A8-608883F05056}"/>
              </a:ext>
            </a:extLst>
          </p:cNvPr>
          <p:cNvSpPr/>
          <p:nvPr/>
        </p:nvSpPr>
        <p:spPr>
          <a:xfrm>
            <a:off x="223283" y="1529320"/>
            <a:ext cx="7527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(x=carat)) +     	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MY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col="white"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fill="blue"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2353D-858D-476F-AC42-BECDAA648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26" y="2175651"/>
            <a:ext cx="5237572" cy="43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47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97" y="274638"/>
            <a:ext cx="7527925" cy="1143000"/>
          </a:xfrm>
        </p:spPr>
        <p:txBody>
          <a:bodyPr/>
          <a:lstStyle/>
          <a:p>
            <a:r>
              <a:rPr lang="en-US" b="1" dirty="0"/>
              <a:t>Using colors in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68298-9505-47D8-84A8-608883F05056}"/>
              </a:ext>
            </a:extLst>
          </p:cNvPr>
          <p:cNvSpPr/>
          <p:nvPr/>
        </p:nvSpPr>
        <p:spPr>
          <a:xfrm>
            <a:off x="223283" y="1529320"/>
            <a:ext cx="7527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diamonds,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(carat,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cut)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geom_freqpoly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08930B4-8E5E-4A33-A674-ADCB5118C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98" y="2287333"/>
            <a:ext cx="6194374" cy="41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50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97" y="274638"/>
            <a:ext cx="7527925" cy="1143000"/>
          </a:xfrm>
        </p:spPr>
        <p:txBody>
          <a:bodyPr/>
          <a:lstStyle/>
          <a:p>
            <a:r>
              <a:rPr lang="en-US" b="1" dirty="0"/>
              <a:t>Using shapes in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68298-9505-47D8-84A8-608883F05056}"/>
              </a:ext>
            </a:extLst>
          </p:cNvPr>
          <p:cNvSpPr/>
          <p:nvPr/>
        </p:nvSpPr>
        <p:spPr>
          <a:xfrm>
            <a:off x="95697" y="1518687"/>
            <a:ext cx="8920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diamonds,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color=cut ,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shape=cut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06EB1-67A9-4946-9CB5-1D81F195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2" y="2266067"/>
            <a:ext cx="7814856" cy="41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58" y="1273957"/>
            <a:ext cx="9027042" cy="451015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If you have mastered this topic, </a:t>
            </a:r>
            <a:r>
              <a:rPr lang="en-US" sz="2800" dirty="0">
                <a:solidFill>
                  <a:schemeClr val="accent2"/>
                </a:solidFill>
              </a:rPr>
              <a:t>you should be able to use the following terms correctly in your assignments and exams: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kern="1200" dirty="0">
                <a:latin typeface="Arial" panose="020B0604020202020204" pitchFamily="34" charset="0"/>
              </a:rPr>
              <a:t>Data visualization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kern="1200" dirty="0">
                <a:latin typeface="Arial" panose="020B0604020202020204" pitchFamily="34" charset="0"/>
              </a:rPr>
              <a:t>ggplot2 package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kern="1200" dirty="0">
                <a:latin typeface="Arial" panose="020B0604020202020204" pitchFamily="34" charset="0"/>
              </a:rPr>
              <a:t>Line and path plots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kern="1200" dirty="0">
                <a:latin typeface="Arial" panose="020B0604020202020204" pitchFamily="34" charset="0"/>
              </a:rPr>
              <a:t>Bar chart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kern="1200" dirty="0">
                <a:latin typeface="Arial" panose="020B0604020202020204" pitchFamily="34" charset="0"/>
              </a:rPr>
              <a:t>Histogram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kern="1200" dirty="0">
                <a:latin typeface="Arial" panose="020B0604020202020204" pitchFamily="34" charset="0"/>
              </a:rPr>
              <a:t>Frequency Polygons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kern="1200" dirty="0">
                <a:latin typeface="Arial" panose="020B0604020202020204" pitchFamily="34" charset="0"/>
              </a:rPr>
              <a:t>Box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kern="1200" dirty="0">
                <a:latin typeface="Arial" panose="020B0604020202020204" pitchFamily="34" charset="0"/>
              </a:rPr>
              <a:t>Scatter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kern="1200" dirty="0">
                <a:latin typeface="Arial" panose="020B0604020202020204" pitchFamily="34" charset="0"/>
              </a:rPr>
              <a:t>Count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dirty="0"/>
              <a:t>Using colors and shapes in plots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200" dirty="0">
                <a:solidFill>
                  <a:srgbClr val="000000"/>
                </a:solidFill>
              </a:rPr>
              <a:t>Axis and plot labels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MY" sz="2200" dirty="0" err="1"/>
              <a:t>Facetting</a:t>
            </a:r>
            <a:endParaRPr lang="en-US" sz="2200" kern="1200" dirty="0">
              <a:latin typeface="Arial" panose="020B0604020202020204" pitchFamily="34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F8031E-7E77-40C6-A6E9-7FC66D0CA264}"/>
              </a:ext>
            </a:extLst>
          </p:cNvPr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solidFill>
                  <a:srgbClr val="000000"/>
                </a:solidFill>
              </a:rPr>
              <a:t>Axis and plot labels</a:t>
            </a:r>
            <a:endParaRPr lang="en-US" b="1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B0F57-ADE6-4297-BE3E-492DDEF5C418}"/>
              </a:ext>
            </a:extLst>
          </p:cNvPr>
          <p:cNvSpPr/>
          <p:nvPr/>
        </p:nvSpPr>
        <p:spPr>
          <a:xfrm>
            <a:off x="143537" y="1570038"/>
            <a:ext cx="88569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(data=diamonds, </a:t>
            </a:r>
            <a:r>
              <a:rPr lang="en-US" sz="2000" dirty="0" err="1"/>
              <a:t>aes</a:t>
            </a:r>
            <a:r>
              <a:rPr lang="en-US" sz="2000" dirty="0"/>
              <a:t>(carat)) +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geom_histogram</a:t>
            </a:r>
            <a:r>
              <a:rPr lang="en-US" sz="2000" dirty="0"/>
              <a:t>(col="white", fill="blue") +</a:t>
            </a:r>
          </a:p>
          <a:p>
            <a:r>
              <a:rPr lang="en-US" sz="2000" dirty="0">
                <a:highlight>
                  <a:srgbClr val="FFFF00"/>
                </a:highlight>
              </a:rPr>
              <a:t> labs(title="Histogram for carat", x=" Carat", y="Count")</a:t>
            </a:r>
            <a:endParaRPr lang="en-MY" sz="2000" dirty="0">
              <a:highlight>
                <a:srgbClr val="FFFF00"/>
              </a:highligh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AC6811-0998-46F2-A1FF-F9C9F921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68" y="2713038"/>
            <a:ext cx="5571257" cy="34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5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MY" b="1" dirty="0" err="1"/>
              <a:t>Facetting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7C916E-ACDC-4E0F-9A1E-AECC1A6B8488}"/>
              </a:ext>
            </a:extLst>
          </p:cNvPr>
          <p:cNvSpPr/>
          <p:nvPr/>
        </p:nvSpPr>
        <p:spPr>
          <a:xfrm>
            <a:off x="293530" y="2986283"/>
            <a:ext cx="647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(diamonds,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(x=carat)) + 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MY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MY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MY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(~cut)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8EF56-CB0C-41A4-BB6D-069E03CF121B}"/>
              </a:ext>
            </a:extLst>
          </p:cNvPr>
          <p:cNvSpPr/>
          <p:nvPr/>
        </p:nvSpPr>
        <p:spPr>
          <a:xfrm>
            <a:off x="0" y="1458651"/>
            <a:ext cx="8888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Facetting</a:t>
            </a:r>
            <a:r>
              <a:rPr lang="en-US" sz="2200" dirty="0">
                <a:latin typeface="+mj-lt"/>
              </a:rPr>
              <a:t> creates tables of graphics by splitting the data into subsets and displaying the same graph for each subset.</a:t>
            </a:r>
            <a:endParaRPr lang="en-MY" sz="22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F5E33-C29A-4246-AF09-D935AF7B976C}"/>
              </a:ext>
            </a:extLst>
          </p:cNvPr>
          <p:cNvSpPr/>
          <p:nvPr/>
        </p:nvSpPr>
        <p:spPr>
          <a:xfrm>
            <a:off x="0" y="2204800"/>
            <a:ext cx="88888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To facet a plot you simply add a </a:t>
            </a:r>
            <a:r>
              <a:rPr lang="en-US" sz="2200" dirty="0" err="1">
                <a:latin typeface="+mj-lt"/>
              </a:rPr>
              <a:t>facetting</a:t>
            </a:r>
            <a:r>
              <a:rPr lang="en-US" sz="2200" dirty="0">
                <a:latin typeface="+mj-lt"/>
              </a:rPr>
              <a:t> specification with </a:t>
            </a:r>
            <a:br>
              <a:rPr lang="en-US" sz="2200" dirty="0">
                <a:latin typeface="+mj-lt"/>
              </a:rPr>
            </a:br>
            <a:r>
              <a:rPr lang="en-US" sz="2200" b="1" dirty="0" err="1">
                <a:latin typeface="+mj-lt"/>
              </a:rPr>
              <a:t>facet_wrap</a:t>
            </a:r>
            <a:r>
              <a:rPr lang="en-US" sz="2200" b="1" dirty="0">
                <a:latin typeface="+mj-lt"/>
              </a:rPr>
              <a:t>()</a:t>
            </a:r>
            <a:r>
              <a:rPr lang="en-US" sz="2200" dirty="0">
                <a:latin typeface="+mj-lt"/>
              </a:rPr>
              <a:t>, which takes the name of a variable preceded by </a:t>
            </a:r>
            <a:r>
              <a:rPr lang="en-US" sz="2200" b="1" dirty="0">
                <a:latin typeface="+mj-lt"/>
              </a:rPr>
              <a:t>˜</a:t>
            </a:r>
            <a:r>
              <a:rPr lang="en-US" sz="2200" dirty="0">
                <a:latin typeface="+mj-lt"/>
              </a:rPr>
              <a:t>.</a:t>
            </a:r>
            <a:endParaRPr lang="en-MY" sz="22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66B9E1-4236-478D-8ABA-82CBA73F0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22" y="3371267"/>
            <a:ext cx="5166307" cy="32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02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 err="1"/>
              <a:t>Facetting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F6FB7-B397-4F4F-BA0E-BAC9528279DC}"/>
              </a:ext>
            </a:extLst>
          </p:cNvPr>
          <p:cNvSpPr/>
          <p:nvPr/>
        </p:nvSpPr>
        <p:spPr>
          <a:xfrm>
            <a:off x="175437" y="1342315"/>
            <a:ext cx="8112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NewPS-BoldMT"/>
              </a:rPr>
              <a:t>ggplot</a:t>
            </a:r>
            <a:r>
              <a:rPr lang="en-US" dirty="0">
                <a:latin typeface="CourierNewPS-BoldMT"/>
              </a:rPr>
              <a:t>(diamonds, </a:t>
            </a:r>
            <a:r>
              <a:rPr lang="en-US" dirty="0" err="1">
                <a:latin typeface="CourierNewPS-BoldMT"/>
              </a:rPr>
              <a:t>aes</a:t>
            </a:r>
            <a:r>
              <a:rPr lang="en-US" dirty="0">
                <a:latin typeface="CourierNewPS-BoldMT"/>
              </a:rPr>
              <a:t>(x=carat, y=price, color=cut)) + </a:t>
            </a:r>
          </a:p>
          <a:p>
            <a:r>
              <a:rPr lang="en-US" dirty="0">
                <a:latin typeface="CourierNewPS-BoldMT"/>
              </a:rPr>
              <a:t>  </a:t>
            </a:r>
            <a:r>
              <a:rPr lang="en-US" dirty="0" err="1">
                <a:latin typeface="CourierNewPS-BoldMT"/>
              </a:rPr>
              <a:t>geom_point</a:t>
            </a:r>
            <a:r>
              <a:rPr lang="en-US" dirty="0">
                <a:latin typeface="CourierNewPS-BoldMT"/>
              </a:rPr>
              <a:t>() + </a:t>
            </a:r>
          </a:p>
          <a:p>
            <a:r>
              <a:rPr lang="en-US" b="1" dirty="0">
                <a:highlight>
                  <a:srgbClr val="FFFF00"/>
                </a:highlight>
                <a:latin typeface="CourierNewPS-BoldMT"/>
              </a:rPr>
              <a:t>  </a:t>
            </a:r>
            <a:r>
              <a:rPr lang="en-US" b="1" dirty="0" err="1">
                <a:highlight>
                  <a:srgbClr val="FFFF00"/>
                </a:highlight>
                <a:latin typeface="CourierNewPS-BoldMT"/>
              </a:rPr>
              <a:t>facet_wrap</a:t>
            </a:r>
            <a:r>
              <a:rPr lang="en-US" b="1" dirty="0">
                <a:highlight>
                  <a:srgbClr val="FFFF00"/>
                </a:highlight>
                <a:latin typeface="CourierNewPS-BoldMT"/>
              </a:rPr>
              <a:t>(~cut)</a:t>
            </a:r>
            <a:endParaRPr lang="en-MY" b="1" dirty="0">
              <a:highlight>
                <a:srgbClr val="FFFF00"/>
              </a:highlight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E488B39-28E9-47EB-8027-B826EB79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36" y="2244379"/>
            <a:ext cx="7130468" cy="43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03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857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Quick Review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958833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6" y="1441855"/>
            <a:ext cx="8686800" cy="455490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Describe the following plots and how use them in R: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Line plot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Path plot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Bar chart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Histogram plot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F</a:t>
            </a:r>
            <a:r>
              <a:rPr lang="en-US" sz="2000" kern="1200" dirty="0">
                <a:latin typeface="Arial" panose="020B0604020202020204" pitchFamily="34" charset="0"/>
              </a:rPr>
              <a:t>requency polygon</a:t>
            </a:r>
            <a:r>
              <a:rPr lang="en-US" sz="2000" dirty="0"/>
              <a:t> plot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Box plot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Scatter plot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Count plot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How to use colors and shapes in plots?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How to give axis and plots labels in R?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How to f</a:t>
            </a:r>
            <a:r>
              <a:rPr lang="en-MY" sz="2400" dirty="0" err="1"/>
              <a:t>acet</a:t>
            </a:r>
            <a:r>
              <a:rPr lang="en-MY" sz="2400" dirty="0"/>
              <a:t> a plot </a:t>
            </a:r>
            <a:r>
              <a:rPr lang="en-US" sz="2400" dirty="0"/>
              <a:t>in R</a:t>
            </a:r>
            <a:r>
              <a:rPr lang="en-MY" sz="2400" dirty="0"/>
              <a:t>?</a:t>
            </a:r>
            <a:endParaRPr lang="en-US" sz="2400" kern="1200" dirty="0">
              <a:latin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815494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Summary of Main Teaching Points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1A5E00-B21A-4850-82F6-83441182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78" y="1342933"/>
            <a:ext cx="6261609" cy="3241157"/>
          </a:xfrm>
        </p:spPr>
        <p:txBody>
          <a:bodyPr/>
          <a:lstStyle/>
          <a:p>
            <a:pPr marL="514350" indent="-457200">
              <a:spcBef>
                <a:spcPct val="0"/>
              </a:spcBef>
            </a:pPr>
            <a:r>
              <a:rPr lang="en-US" sz="2000" kern="1200" dirty="0">
                <a:latin typeface="Arial" panose="020B0604020202020204" pitchFamily="34" charset="0"/>
              </a:rPr>
              <a:t>Line and path plots</a:t>
            </a:r>
          </a:p>
          <a:p>
            <a:pPr marL="514350" indent="-457200">
              <a:spcBef>
                <a:spcPct val="0"/>
              </a:spcBef>
            </a:pPr>
            <a:r>
              <a:rPr lang="en-US" sz="2000" kern="1200" dirty="0">
                <a:latin typeface="Arial" panose="020B0604020202020204" pitchFamily="34" charset="0"/>
              </a:rPr>
              <a:t>Bar chart</a:t>
            </a:r>
          </a:p>
          <a:p>
            <a:pPr marL="514350" indent="-457200">
              <a:spcBef>
                <a:spcPct val="0"/>
              </a:spcBef>
            </a:pPr>
            <a:r>
              <a:rPr lang="en-US" sz="2000" kern="1200" dirty="0">
                <a:latin typeface="Arial" panose="020B0604020202020204" pitchFamily="34" charset="0"/>
              </a:rPr>
              <a:t>Histogram</a:t>
            </a:r>
          </a:p>
          <a:p>
            <a:pPr marL="514350" indent="-457200">
              <a:spcBef>
                <a:spcPct val="0"/>
              </a:spcBef>
            </a:pPr>
            <a:r>
              <a:rPr lang="en-US" sz="2000" kern="1200" dirty="0">
                <a:latin typeface="Arial" panose="020B0604020202020204" pitchFamily="34" charset="0"/>
              </a:rPr>
              <a:t>Frequency Polygons</a:t>
            </a:r>
          </a:p>
          <a:p>
            <a:pPr marL="514350" indent="-457200">
              <a:spcBef>
                <a:spcPct val="0"/>
              </a:spcBef>
            </a:pPr>
            <a:r>
              <a:rPr lang="en-US" sz="2000" kern="1200" dirty="0">
                <a:latin typeface="Arial" panose="020B0604020202020204" pitchFamily="34" charset="0"/>
              </a:rPr>
              <a:t>Box plot</a:t>
            </a:r>
          </a:p>
          <a:p>
            <a:pPr marL="514350" indent="-457200">
              <a:spcBef>
                <a:spcPct val="0"/>
              </a:spcBef>
            </a:pPr>
            <a:r>
              <a:rPr lang="en-US" sz="2000" kern="1200" dirty="0">
                <a:latin typeface="Arial" panose="020B0604020202020204" pitchFamily="34" charset="0"/>
              </a:rPr>
              <a:t>Scatter plot</a:t>
            </a:r>
          </a:p>
          <a:p>
            <a:pPr marL="514350" indent="-457200">
              <a:spcBef>
                <a:spcPct val="0"/>
              </a:spcBef>
            </a:pPr>
            <a:r>
              <a:rPr lang="en-US" sz="2000" kern="1200" dirty="0">
                <a:latin typeface="Arial" panose="020B0604020202020204" pitchFamily="34" charset="0"/>
              </a:rPr>
              <a:t>Count plot</a:t>
            </a:r>
          </a:p>
          <a:p>
            <a:pPr marL="514350" indent="-457200">
              <a:spcBef>
                <a:spcPct val="0"/>
              </a:spcBef>
            </a:pPr>
            <a:r>
              <a:rPr lang="en-US" sz="2000" dirty="0"/>
              <a:t>Using colors and shapes in plots</a:t>
            </a:r>
          </a:p>
          <a:p>
            <a:pPr marL="514350" indent="-457200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</a:rPr>
              <a:t>Axis and plot labels</a:t>
            </a:r>
          </a:p>
          <a:p>
            <a:pPr marL="514350" indent="-457200">
              <a:spcBef>
                <a:spcPct val="0"/>
              </a:spcBef>
            </a:pPr>
            <a:r>
              <a:rPr lang="en-MY" sz="2000" dirty="0" err="1"/>
              <a:t>Facetting</a:t>
            </a:r>
            <a:endParaRPr lang="en-US" sz="2000" kern="12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4EDA36-5CF4-4000-B6E0-24C34C0A3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38" y="4871172"/>
            <a:ext cx="3639658" cy="579437"/>
          </a:xfrm>
        </p:spPr>
        <p:txBody>
          <a:bodyPr/>
          <a:lstStyle/>
          <a:p>
            <a:pPr algn="ctr"/>
            <a:r>
              <a:rPr lang="en-US" altLang="en-US" sz="2800" b="1" u="sng" dirty="0"/>
              <a:t>Learning outcomes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668964C-83C0-4E13-AE1E-8E094121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8" y="5450610"/>
            <a:ext cx="898052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800" dirty="0"/>
              <a:t>You should be able to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use ggplot2 package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2014575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52" y="1845894"/>
            <a:ext cx="8805492" cy="1747912"/>
          </a:xfrm>
        </p:spPr>
        <p:txBody>
          <a:bodyPr/>
          <a:lstStyle/>
          <a:p>
            <a:pPr algn="just"/>
            <a:r>
              <a:rPr lang="en-MY" sz="2400" dirty="0"/>
              <a:t>Garrett </a:t>
            </a:r>
            <a:r>
              <a:rPr lang="en-MY" sz="2400" dirty="0" err="1"/>
              <a:t>Grolemund</a:t>
            </a:r>
            <a:r>
              <a:rPr lang="en-MY" sz="2400" dirty="0"/>
              <a:t> &amp; Hadley Wickham, R for Data Science, https://r4ds.had.co.nz/</a:t>
            </a:r>
          </a:p>
          <a:p>
            <a:pPr algn="just"/>
            <a:r>
              <a:rPr lang="en-MY" sz="2400" dirty="0"/>
              <a:t>Hadley Wickham, ggplot2: Elegant Graphics for Data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2503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DDCD005-56B6-4C0F-961E-40043FE9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 dirty="0"/>
              <a:t>Q &amp; A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148A355-6DC1-427F-8A36-8395D22A3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84" y="453693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/>
              <a:t>Question and Answer Session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7605A-35A7-4342-AE57-C2C72B43F665}"/>
              </a:ext>
            </a:extLst>
          </p:cNvPr>
          <p:cNvSpPr/>
          <p:nvPr/>
        </p:nvSpPr>
        <p:spPr>
          <a:xfrm>
            <a:off x="1256617" y="4136489"/>
            <a:ext cx="66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Book consultation slots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2678616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736" y="2866618"/>
            <a:ext cx="3391786" cy="6463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Exploration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Next Session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242911" y="3201805"/>
            <a:ext cx="79010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Data Visualization using ggplot2 package</a:t>
            </a:r>
          </a:p>
        </p:txBody>
      </p:sp>
    </p:spTree>
    <p:extLst>
      <p:ext uri="{BB962C8B-B14F-4D97-AF65-F5344CB8AC3E}">
        <p14:creationId xmlns:p14="http://schemas.microsoft.com/office/powerpoint/2010/main" val="36048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1E43E-52CF-4373-A26D-A923EC650655}"/>
              </a:ext>
            </a:extLst>
          </p:cNvPr>
          <p:cNvSpPr/>
          <p:nvPr/>
        </p:nvSpPr>
        <p:spPr>
          <a:xfrm>
            <a:off x="154171" y="2105516"/>
            <a:ext cx="878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Data visualization is the graphic representation of data.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Graphics are used in statistics primarily for two reasons: exploratory data analysis (EDA) and presenting results.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C2344-7FD1-4967-8EE9-146C91150BF9}"/>
              </a:ext>
            </a:extLst>
          </p:cNvPr>
          <p:cNvSpPr/>
          <p:nvPr/>
        </p:nvSpPr>
        <p:spPr>
          <a:xfrm>
            <a:off x="180753" y="3429000"/>
            <a:ext cx="878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/>
              <a:t>ggplot2</a:t>
            </a:r>
            <a:r>
              <a:rPr lang="en-US" sz="2400" dirty="0"/>
              <a:t> package is widely used to perform data visualization in R.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install ggplot2: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400" dirty="0"/>
              <a:t>(“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US" sz="2400" dirty="0"/>
              <a:t>”)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load ggplot2: 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</p:txBody>
      </p:sp>
    </p:spTree>
    <p:extLst>
      <p:ext uri="{BB962C8B-B14F-4D97-AF65-F5344CB8AC3E}">
        <p14:creationId xmlns:p14="http://schemas.microsoft.com/office/powerpoint/2010/main" val="208164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72" y="241755"/>
            <a:ext cx="7527925" cy="1143000"/>
          </a:xfrm>
        </p:spPr>
        <p:txBody>
          <a:bodyPr/>
          <a:lstStyle/>
          <a:p>
            <a:r>
              <a:rPr lang="en-US" b="1" dirty="0"/>
              <a:t>ggplot2 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34BF2-E2A8-42E7-9026-0532144ADA1D}"/>
              </a:ext>
            </a:extLst>
          </p:cNvPr>
          <p:cNvSpPr/>
          <p:nvPr/>
        </p:nvSpPr>
        <p:spPr>
          <a:xfrm>
            <a:off x="132907" y="1709927"/>
            <a:ext cx="88781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Unlike most other graphics packages, </a:t>
            </a:r>
            <a:r>
              <a:rPr lang="en-US" sz="2400" i="1" dirty="0"/>
              <a:t>ggplot2</a:t>
            </a:r>
            <a:r>
              <a:rPr lang="en-US" sz="2400" dirty="0"/>
              <a:t> has a deep underlying grammar.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A8699-E4CD-4175-8C09-92A17DB3E734}"/>
              </a:ext>
            </a:extLst>
          </p:cNvPr>
          <p:cNvSpPr/>
          <p:nvPr/>
        </p:nvSpPr>
        <p:spPr>
          <a:xfrm>
            <a:off x="132907" y="4844416"/>
            <a:ext cx="8745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sz="2400" dirty="0">
                <a:latin typeface="+mj-lt"/>
              </a:rPr>
              <a:t>In brief, the grammar </a:t>
            </a:r>
            <a:r>
              <a:rPr lang="en-US" sz="2400" dirty="0">
                <a:latin typeface="+mj-lt"/>
              </a:rPr>
              <a:t>tells us that a statistical graphic is a mapping from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to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aesthetic attributes (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colour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, shape, size) </a:t>
            </a:r>
            <a:r>
              <a:rPr lang="en-US" sz="2400" dirty="0">
                <a:latin typeface="+mj-lt"/>
              </a:rPr>
              <a:t>of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geometric objects (points, lines, bars)</a:t>
            </a:r>
            <a:r>
              <a:rPr lang="en-US" sz="2400" dirty="0">
                <a:latin typeface="+mj-lt"/>
              </a:rPr>
              <a:t>.</a:t>
            </a:r>
            <a:endParaRPr lang="en-MY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4114D8-F4EC-450B-8F34-6C044DE219D3}"/>
              </a:ext>
            </a:extLst>
          </p:cNvPr>
          <p:cNvSpPr/>
          <p:nvPr/>
        </p:nvSpPr>
        <p:spPr>
          <a:xfrm>
            <a:off x="132907" y="2723174"/>
            <a:ext cx="88117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grammar is made up of a set of independent components that can be composed in many different ways. This makes ggplot2 very powerful because you are not limited to a set of pre-specified graphics, but you can create new graphics that are precisely tailored for your problem.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7944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ggplot2 package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0ACA4-0957-443E-8DE7-DF04D5EA8C61}"/>
              </a:ext>
            </a:extLst>
          </p:cNvPr>
          <p:cNvSpPr/>
          <p:nvPr/>
        </p:nvSpPr>
        <p:spPr>
          <a:xfrm>
            <a:off x="0" y="4169872"/>
            <a:ext cx="9048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basic structure for </a:t>
            </a:r>
            <a:r>
              <a:rPr lang="en-US" sz="2400" i="1" dirty="0"/>
              <a:t>ggplot2</a:t>
            </a:r>
            <a:r>
              <a:rPr lang="en-US" sz="2400" dirty="0"/>
              <a:t> starts with the </a:t>
            </a:r>
            <a:r>
              <a:rPr lang="en-US" sz="2400" i="1" dirty="0" err="1"/>
              <a:t>ggplot</a:t>
            </a:r>
            <a:r>
              <a:rPr lang="en-US" sz="2400" dirty="0"/>
              <a:t> function, which takes the data as its first argument. After that, layers can be added using the + symbol.</a:t>
            </a:r>
            <a:endParaRPr lang="en-MY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08916-3DE8-4D7A-9B91-C7951CA15FCA}"/>
              </a:ext>
            </a:extLst>
          </p:cNvPr>
          <p:cNvSpPr/>
          <p:nvPr/>
        </p:nvSpPr>
        <p:spPr>
          <a:xfrm>
            <a:off x="175437" y="1639593"/>
            <a:ext cx="87931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Every ggplot2 plot has three key components: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j-lt"/>
              </a:rPr>
              <a:t>data,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j-lt"/>
              </a:rPr>
              <a:t>A set of aesthetic mappings between variables in the data and visual properties, and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j-lt"/>
              </a:rPr>
              <a:t>At least one layer which describes how to render each observation.</a:t>
            </a:r>
            <a:endParaRPr lang="en-MY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10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ggplot2 package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77EDF4-9858-4C04-B99C-75EC2F624641}"/>
              </a:ext>
            </a:extLst>
          </p:cNvPr>
          <p:cNvSpPr/>
          <p:nvPr/>
        </p:nvSpPr>
        <p:spPr>
          <a:xfrm>
            <a:off x="0" y="1417638"/>
            <a:ext cx="54438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>
                <a:solidFill>
                  <a:srgbClr val="000000"/>
                </a:solidFill>
                <a:latin typeface="TjstvmCgdvgrXqqrbsCMR10"/>
              </a:rPr>
              <a:t>Here’s a simple example:</a:t>
            </a:r>
          </a:p>
          <a:p>
            <a:r>
              <a:rPr lang="es-ES" dirty="0" err="1">
                <a:solidFill>
                  <a:srgbClr val="007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>
                <a:solidFill>
                  <a:srgbClr val="007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9021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>
                <a:solidFill>
                  <a:srgbClr val="9021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MY" dirty="0">
                <a:solidFill>
                  <a:srgbClr val="007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dirty="0" err="1">
                <a:solidFill>
                  <a:srgbClr val="007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MY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icture containing photo, white, lot, group&#10;&#10;Description automatically generated">
            <a:extLst>
              <a:ext uri="{FF2B5EF4-FFF2-40B4-BE49-F238E27FC236}">
                <a16:creationId xmlns:a16="http://schemas.microsoft.com/office/drawing/2014/main" id="{7A0408EE-92B2-4E82-B4F1-741F4193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94" y="1628211"/>
            <a:ext cx="4092747" cy="27349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831A7D-7B0F-4B51-A8FA-BD4EA4206E44}"/>
              </a:ext>
            </a:extLst>
          </p:cNvPr>
          <p:cNvSpPr/>
          <p:nvPr/>
        </p:nvSpPr>
        <p:spPr>
          <a:xfrm>
            <a:off x="95693" y="4740691"/>
            <a:ext cx="89100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This produces a scatterplot defined by:</a:t>
            </a:r>
          </a:p>
          <a:p>
            <a:pPr lvl="1" algn="just"/>
            <a:r>
              <a:rPr lang="en-US" sz="2000" dirty="0"/>
              <a:t>1. Data: mpg.</a:t>
            </a:r>
          </a:p>
          <a:p>
            <a:pPr lvl="1" algn="just"/>
            <a:r>
              <a:rPr lang="en-US" sz="2000" dirty="0"/>
              <a:t>2. Aesthetic mapping: engine size (</a:t>
            </a:r>
            <a:r>
              <a:rPr lang="en-US" sz="2000" dirty="0" err="1"/>
              <a:t>displ</a:t>
            </a:r>
            <a:r>
              <a:rPr lang="en-US" sz="2000" dirty="0"/>
              <a:t>) mapped to x position, highway 	miles per gallon (</a:t>
            </a:r>
            <a:r>
              <a:rPr lang="en-US" sz="2000" dirty="0" err="1"/>
              <a:t>hwy</a:t>
            </a:r>
            <a:r>
              <a:rPr lang="en-US" sz="2000" dirty="0"/>
              <a:t>) to y position.</a:t>
            </a:r>
          </a:p>
          <a:p>
            <a:pPr lvl="1" algn="just"/>
            <a:r>
              <a:rPr lang="en-US" sz="2000" dirty="0"/>
              <a:t>3. Layer: points.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942917411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3682</TotalTime>
  <Pages>11</Pages>
  <Words>1919</Words>
  <Application>Microsoft Office PowerPoint</Application>
  <PresentationFormat>On-screen Show (4:3)</PresentationFormat>
  <Paragraphs>224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CourierNewPS-BoldMT</vt:lpstr>
      <vt:lpstr>CourierNewPSMT</vt:lpstr>
      <vt:lpstr>Linux Libertine</vt:lpstr>
      <vt:lpstr>TjstvmCgdvgrXqqrbsCMR10</vt:lpstr>
      <vt:lpstr>UCTI-Template-foundation-level</vt:lpstr>
      <vt:lpstr>Data Visualization</vt:lpstr>
      <vt:lpstr>Topic &amp; Structure of the lesson</vt:lpstr>
      <vt:lpstr>Learning outcomes</vt:lpstr>
      <vt:lpstr>Key terms you must be able to use</vt:lpstr>
      <vt:lpstr>PowerPoint Presentation</vt:lpstr>
      <vt:lpstr>Data Visualization</vt:lpstr>
      <vt:lpstr>ggplot2 package</vt:lpstr>
      <vt:lpstr>ggplot2 package</vt:lpstr>
      <vt:lpstr>ggplot2 package</vt:lpstr>
      <vt:lpstr>PowerPoint Presentation</vt:lpstr>
      <vt:lpstr>Anscombe's quartet</vt:lpstr>
      <vt:lpstr>Anscombe's quartet</vt:lpstr>
      <vt:lpstr>Anscombe's quartet</vt:lpstr>
      <vt:lpstr>PowerPoint Presentation</vt:lpstr>
      <vt:lpstr>Line and Path plots</vt:lpstr>
      <vt:lpstr>Line and Path plots</vt:lpstr>
      <vt:lpstr>Line and Path plots</vt:lpstr>
      <vt:lpstr>PowerPoint Presentation</vt:lpstr>
      <vt:lpstr>Bar chart</vt:lpstr>
      <vt:lpstr>PowerPoint Presentation</vt:lpstr>
      <vt:lpstr>Histogram</vt:lpstr>
      <vt:lpstr>Histogram</vt:lpstr>
      <vt:lpstr>Frequency Polygon</vt:lpstr>
      <vt:lpstr>Boxplot</vt:lpstr>
      <vt:lpstr>Boxplot</vt:lpstr>
      <vt:lpstr>Boxplot</vt:lpstr>
      <vt:lpstr>PowerPoint Presentation</vt:lpstr>
      <vt:lpstr>PowerPoint Presentation</vt:lpstr>
      <vt:lpstr>Scatterplot</vt:lpstr>
      <vt:lpstr>Scatterplot</vt:lpstr>
      <vt:lpstr>PowerPoint Presentation</vt:lpstr>
      <vt:lpstr>Count plot</vt:lpstr>
      <vt:lpstr>PowerPoint Presentation</vt:lpstr>
      <vt:lpstr>Box plot</vt:lpstr>
      <vt:lpstr>PowerPoint Presentation</vt:lpstr>
      <vt:lpstr>Using colors in plots</vt:lpstr>
      <vt:lpstr>Using colors in plots</vt:lpstr>
      <vt:lpstr>Using colors in plots</vt:lpstr>
      <vt:lpstr>Using shapes in plots</vt:lpstr>
      <vt:lpstr>PowerPoint Presentation</vt:lpstr>
      <vt:lpstr>Facetting</vt:lpstr>
      <vt:lpstr>Facetting</vt:lpstr>
      <vt:lpstr>PowerPoint Presentation</vt:lpstr>
      <vt:lpstr>Quick Review Questions</vt:lpstr>
      <vt:lpstr>Learning outcomes</vt:lpstr>
      <vt:lpstr>References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Waddah Waheeb Hassan Saeed</cp:lastModifiedBy>
  <cp:revision>493</cp:revision>
  <cp:lastPrinted>1995-11-02T09:23:42Z</cp:lastPrinted>
  <dcterms:created xsi:type="dcterms:W3CDTF">2017-10-11T09:20:11Z</dcterms:created>
  <dcterms:modified xsi:type="dcterms:W3CDTF">2020-08-09T11:33:40Z</dcterms:modified>
</cp:coreProperties>
</file>