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8"/>
  </p:notesMasterIdLst>
  <p:handoutMasterIdLst>
    <p:handoutMasterId r:id="rId29"/>
  </p:handoutMasterIdLst>
  <p:sldIdLst>
    <p:sldId id="275" r:id="rId2"/>
    <p:sldId id="276" r:id="rId3"/>
    <p:sldId id="277" r:id="rId4"/>
    <p:sldId id="327" r:id="rId5"/>
    <p:sldId id="377" r:id="rId6"/>
    <p:sldId id="359" r:id="rId7"/>
    <p:sldId id="378" r:id="rId8"/>
    <p:sldId id="360" r:id="rId9"/>
    <p:sldId id="361" r:id="rId10"/>
    <p:sldId id="372" r:id="rId11"/>
    <p:sldId id="362" r:id="rId12"/>
    <p:sldId id="379" r:id="rId13"/>
    <p:sldId id="370" r:id="rId14"/>
    <p:sldId id="380" r:id="rId15"/>
    <p:sldId id="367" r:id="rId16"/>
    <p:sldId id="368" r:id="rId17"/>
    <p:sldId id="381" r:id="rId18"/>
    <p:sldId id="369" r:id="rId19"/>
    <p:sldId id="382" r:id="rId20"/>
    <p:sldId id="363" r:id="rId21"/>
    <p:sldId id="376" r:id="rId22"/>
    <p:sldId id="383" r:id="rId23"/>
    <p:sldId id="328" r:id="rId24"/>
    <p:sldId id="326" r:id="rId25"/>
    <p:sldId id="366" r:id="rId26"/>
    <p:sldId id="329" r:id="rId27"/>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32" autoAdjust="0"/>
    <p:restoredTop sz="94702" autoAdjust="0"/>
  </p:normalViewPr>
  <p:slideViewPr>
    <p:cSldViewPr snapToGrid="0">
      <p:cViewPr varScale="1">
        <p:scale>
          <a:sx n="90" d="100"/>
          <a:sy n="90" d="100"/>
        </p:scale>
        <p:origin x="1896"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1E3CA1-2B47-4652-848C-0F993629CC5A}" type="slidenum">
              <a:rPr lang="en-US"/>
              <a:pPr eaLnBrk="1" hangingPunct="1"/>
              <a:t>23</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atin typeface="Arial" panose="020B0604020202020204" pitchFamily="34" charset="0"/>
            </a:endParaRPr>
          </a:p>
        </p:txBody>
      </p:sp>
    </p:spTree>
    <p:extLst>
      <p:ext uri="{BB962C8B-B14F-4D97-AF65-F5344CB8AC3E}">
        <p14:creationId xmlns:p14="http://schemas.microsoft.com/office/powerpoint/2010/main" val="233209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xfrm>
            <a:off x="6248400" y="6623050"/>
            <a:ext cx="2895600" cy="234950"/>
          </a:xfrm>
          <a:prstGeom prst="rect">
            <a:avLst/>
          </a:prstGeom>
        </p:spPr>
        <p:txBody>
          <a:bodyPr/>
          <a:lstStyle>
            <a:lvl1pPr>
              <a:defRPr/>
            </a:lvl1pPr>
          </a:lstStyle>
          <a:p>
            <a:pPr>
              <a:defRPr/>
            </a:pPr>
            <a:r>
              <a:rPr lang="en-GB"/>
              <a:t>Slide ‹#› of 9</a:t>
            </a:r>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CT038-3-2</a:t>
            </a:r>
            <a:r>
              <a:rPr lang="en-GB" sz="800" baseline="0" dirty="0">
                <a:latin typeface="Calibri" pitchFamily="34" charset="0"/>
                <a:cs typeface="Calibri" pitchFamily="34" charset="0"/>
              </a:rPr>
              <a:t> Object Oriented Development with Java</a:t>
            </a:r>
            <a:endParaRPr lang="en-GB" sz="800" dirty="0">
              <a:latin typeface="Calibri" pitchFamily="34" charset="0"/>
              <a:cs typeface="Calibri" pitchFamily="34" charset="0"/>
            </a:endParaRPr>
          </a:p>
        </p:txBody>
      </p:sp>
      <p:sp>
        <p:nvSpPr>
          <p:cNvPr id="86025" name="Rectangle 9"/>
          <p:cNvSpPr>
            <a:spLocks noChangeArrowheads="1"/>
          </p:cNvSpPr>
          <p:nvPr/>
        </p:nvSpPr>
        <p:spPr bwMode="auto">
          <a:xfrm>
            <a:off x="7031037" y="6642100"/>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a:latin typeface="Calibri" pitchFamily="34" charset="0"/>
                <a:cs typeface="Calibri" pitchFamily="34" charset="0"/>
              </a:rPr>
              <a:t>Slide </a:t>
            </a:r>
            <a:fld id="{7344F136-2D66-4EF0-B4DD-5EED8F3A6545}" type="slidenum">
              <a:rPr lang="en-GB" sz="800" smtClean="0">
                <a:latin typeface="Calibri" pitchFamily="34" charset="0"/>
                <a:cs typeface="Calibri" pitchFamily="34" charset="0"/>
              </a:rPr>
              <a:pPr marL="0" marR="0" indent="0" algn="ctr" defTabSz="914400" rtl="0" eaLnBrk="1" fontAlgn="base" latinLnBrk="0" hangingPunct="1">
                <a:lnSpc>
                  <a:spcPct val="100000"/>
                </a:lnSpc>
                <a:spcBef>
                  <a:spcPct val="0"/>
                </a:spcBef>
                <a:spcAft>
                  <a:spcPct val="0"/>
                </a:spcAft>
                <a:buClrTx/>
                <a:buSzTx/>
                <a:buFontTx/>
                <a:buNone/>
                <a:tabLst/>
                <a:defRPr/>
              </a:pPr>
              <a:t>‹#›</a:t>
            </a:fld>
            <a:r>
              <a:rPr lang="en-GB" sz="800" dirty="0">
                <a:latin typeface="Calibri" pitchFamily="34" charset="0"/>
                <a:cs typeface="Calibri" pitchFamily="34" charset="0"/>
              </a:rPr>
              <a:t> of 55</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userDrawn="1"/>
        </p:nvSpPr>
        <p:spPr bwMode="auto">
          <a:xfrm>
            <a:off x="3340100" y="6630194"/>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File</a:t>
            </a:r>
            <a:r>
              <a:rPr lang="en-GB" sz="800" baseline="0" dirty="0">
                <a:latin typeface="Calibri" pitchFamily="34" charset="0"/>
                <a:cs typeface="Calibri" pitchFamily="34" charset="0"/>
              </a:rPr>
              <a:t> I/O</a:t>
            </a:r>
            <a:endParaRPr lang="en-GB" sz="800" dirty="0">
              <a:latin typeface="Calibri" pitchFamily="34" charset="0"/>
              <a:cs typeface="Calibri" pitchFamily="34" charset="0"/>
            </a:endParaRPr>
          </a:p>
        </p:txBody>
      </p:sp>
      <p:sp>
        <p:nvSpPr>
          <p:cNvPr id="9" name="Rectangle 3"/>
          <p:cNvSpPr>
            <a:spLocks noChangeArrowheads="1"/>
          </p:cNvSpPr>
          <p:nvPr userDrawn="1"/>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1" name="Rectangle 7"/>
          <p:cNvSpPr>
            <a:spLocks noChangeArrowheads="1"/>
          </p:cNvSpPr>
          <p:nvPr userDrawn="1"/>
        </p:nvSpPr>
        <p:spPr bwMode="auto">
          <a:xfrm>
            <a:off x="138907" y="6621463"/>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CT127-3-2</a:t>
            </a:r>
            <a:r>
              <a:rPr lang="en-GB" sz="800" baseline="0" dirty="0">
                <a:latin typeface="Calibri" pitchFamily="34" charset="0"/>
                <a:cs typeface="Calibri" pitchFamily="34" charset="0"/>
              </a:rPr>
              <a:t> Programming for Data Analysis</a:t>
            </a:r>
            <a:endParaRPr lang="en-GB" sz="800" dirty="0">
              <a:latin typeface="Calibri" pitchFamily="34" charset="0"/>
              <a:cs typeface="Calibri" pitchFamily="34" charset="0"/>
            </a:endParaRPr>
          </a:p>
        </p:txBody>
      </p:sp>
      <p:sp>
        <p:nvSpPr>
          <p:cNvPr id="12" name="Rectangle 11"/>
          <p:cNvSpPr>
            <a:spLocks noChangeArrowheads="1"/>
          </p:cNvSpPr>
          <p:nvPr userDrawn="1"/>
        </p:nvSpPr>
        <p:spPr bwMode="auto">
          <a:xfrm>
            <a:off x="3251200" y="6633369"/>
            <a:ext cx="2711450" cy="260350"/>
          </a:xfrm>
          <a:prstGeom prst="rect">
            <a:avLst/>
          </a:prstGeom>
          <a:noFill/>
          <a:ln w="9525">
            <a:noFill/>
            <a:miter lim="800000"/>
            <a:headEnd/>
            <a:tailEnd/>
          </a:ln>
          <a:effectLst/>
        </p:spPr>
        <p:txBody>
          <a:bodyPr/>
          <a:lstStyle/>
          <a:p>
            <a:pPr algn="ctr">
              <a:defRPr/>
            </a:pPr>
            <a:r>
              <a:rPr lang="en-US" sz="800" dirty="0">
                <a:solidFill>
                  <a:schemeClr val="accent4"/>
                </a:solidFill>
              </a:rPr>
              <a:t>Data Exploration</a:t>
            </a:r>
            <a:endParaRPr lang="en-GB" sz="800" dirty="0">
              <a:latin typeface="Calibri" pitchFamily="34" charset="0"/>
              <a:cs typeface="Calibri" pitchFamily="34" charset="0"/>
            </a:endParaRPr>
          </a:p>
        </p:txBody>
      </p:sp>
      <p:sp>
        <p:nvSpPr>
          <p:cNvPr id="13" name="Rectangle 9"/>
          <p:cNvSpPr>
            <a:spLocks noChangeArrowheads="1"/>
          </p:cNvSpPr>
          <p:nvPr userDrawn="1"/>
        </p:nvSpPr>
        <p:spPr bwMode="auto">
          <a:xfrm>
            <a:off x="7207250" y="6621463"/>
            <a:ext cx="2711450" cy="260350"/>
          </a:xfrm>
          <a:prstGeom prst="rect">
            <a:avLst/>
          </a:prstGeom>
          <a:noFill/>
          <a:ln w="9525">
            <a:noFill/>
            <a:miter lim="800000"/>
            <a:headEnd/>
            <a:tailEnd/>
          </a:ln>
          <a:effectLst/>
        </p:spPr>
        <p:txBody>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GB" sz="800" dirty="0">
                <a:latin typeface="Calibri" pitchFamily="34" charset="0"/>
                <a:cs typeface="Calibri" pitchFamily="34" charset="0"/>
              </a:rPr>
              <a:t>Slide </a:t>
            </a:r>
            <a:fld id="{7344F136-2D66-4EF0-B4DD-5EED8F3A6545}" type="slidenum">
              <a:rPr lang="en-GB" sz="800" smtClean="0">
                <a:latin typeface="Calibri" pitchFamily="34" charset="0"/>
                <a:cs typeface="Calibri" pitchFamily="34" charset="0"/>
              </a:rPr>
              <a:pPr marL="0" marR="0" indent="0" algn="ctr" defTabSz="914400" rtl="0" eaLnBrk="1" fontAlgn="base" latinLnBrk="0" hangingPunct="1">
                <a:lnSpc>
                  <a:spcPct val="100000"/>
                </a:lnSpc>
                <a:spcBef>
                  <a:spcPct val="0"/>
                </a:spcBef>
                <a:spcAft>
                  <a:spcPct val="0"/>
                </a:spcAft>
                <a:buClrTx/>
                <a:buSzTx/>
                <a:buFontTx/>
                <a:buNone/>
                <a:tabLst/>
                <a:defRPr/>
              </a:pPr>
              <a:t>‹#›</a:t>
            </a:fld>
            <a:r>
              <a:rPr lang="en-GB" sz="800" dirty="0">
                <a:latin typeface="Calibri" pitchFamily="34" charset="0"/>
                <a:cs typeface="Calibri" pitchFamily="34" charset="0"/>
              </a:rPr>
              <a:t> of 26</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upport.minitab.com/en-us/minitab-express/1/help-and-how-to/graphs/histogram/interpret-the-results/key-results/" TargetMode="External"/><Relationship Id="rId2" Type="http://schemas.openxmlformats.org/officeDocument/2006/relationships/hyperlink" Target="https://r4ds.had.co.nz/exploratory-data-analysis.html" TargetMode="External"/><Relationship Id="rId1" Type="http://schemas.openxmlformats.org/officeDocument/2006/relationships/slideLayout" Target="../slideLayouts/slideLayout2.xml"/><Relationship Id="rId5" Type="http://schemas.openxmlformats.org/officeDocument/2006/relationships/hyperlink" Target="https://www.youtube.com/watch?time_continue=203&amp;v=PE_BpXTyKCE&amp;feature=emb_logo" TargetMode="External"/><Relationship Id="rId4" Type="http://schemas.openxmlformats.org/officeDocument/2006/relationships/hyperlink" Target="https://support.minitab.com/en-us/minitab-express/1/help-and-how-to/graphs/scatterplot/interpret-the-results/key-result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984375" y="3626064"/>
            <a:ext cx="6781800" cy="781050"/>
          </a:xfrm>
        </p:spPr>
        <p:txBody>
          <a:bodyPr/>
          <a:lstStyle/>
          <a:p>
            <a:r>
              <a:rPr lang="en-US" sz="2400" dirty="0">
                <a:solidFill>
                  <a:schemeClr val="accent4"/>
                </a:solidFill>
              </a:rPr>
              <a:t>Data Exploration</a:t>
            </a:r>
          </a:p>
        </p:txBody>
      </p:sp>
      <p:sp>
        <p:nvSpPr>
          <p:cNvPr id="4101" name="Text Box 42"/>
          <p:cNvSpPr txBox="1">
            <a:spLocks noChangeArrowheads="1"/>
          </p:cNvSpPr>
          <p:nvPr/>
        </p:nvSpPr>
        <p:spPr bwMode="auto">
          <a:xfrm>
            <a:off x="446088" y="1817306"/>
            <a:ext cx="83200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r>
              <a:rPr lang="en-US" sz="3200" dirty="0"/>
              <a:t>Programming for Data Analysis</a:t>
            </a:r>
            <a:br>
              <a:rPr lang="en-US" sz="3200" dirty="0"/>
            </a:br>
            <a:r>
              <a:rPr lang="en-US" dirty="0"/>
              <a:t>(CT127-3-2-PFDA and Version VC1)</a:t>
            </a:r>
            <a:br>
              <a:rPr lang="en-US" sz="3200" dirty="0"/>
            </a:br>
            <a:endParaRPr lang="en-US" sz="3200" dirty="0">
              <a:solidFill>
                <a:schemeClr val="accent4"/>
              </a:solidFill>
            </a:endParaRPr>
          </a:p>
        </p:txBody>
      </p:sp>
    </p:spTree>
    <p:extLst>
      <p:ext uri="{BB962C8B-B14F-4D97-AF65-F5344CB8AC3E}">
        <p14:creationId xmlns:p14="http://schemas.microsoft.com/office/powerpoint/2010/main" val="1388245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B0ED6C-BD2A-47D9-8486-3C122A4B9BC7}"/>
              </a:ext>
            </a:extLst>
          </p:cNvPr>
          <p:cNvSpPr>
            <a:spLocks noGrp="1"/>
          </p:cNvSpPr>
          <p:nvPr>
            <p:ph type="title"/>
          </p:nvPr>
        </p:nvSpPr>
        <p:spPr>
          <a:xfrm>
            <a:off x="228599" y="274638"/>
            <a:ext cx="7299326" cy="1143000"/>
          </a:xfrm>
        </p:spPr>
        <p:txBody>
          <a:bodyPr/>
          <a:lstStyle/>
          <a:p>
            <a:r>
              <a:rPr lang="en-US" b="1" dirty="0"/>
              <a:t>Example- Bar chart</a:t>
            </a:r>
          </a:p>
        </p:txBody>
      </p:sp>
      <p:pic>
        <p:nvPicPr>
          <p:cNvPr id="7" name="Picture 6">
            <a:extLst>
              <a:ext uri="{FF2B5EF4-FFF2-40B4-BE49-F238E27FC236}">
                <a16:creationId xmlns:a16="http://schemas.microsoft.com/office/drawing/2014/main" id="{4493E3B8-444C-456C-9361-2DFC85408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279" y="2418029"/>
            <a:ext cx="4725189" cy="3718479"/>
          </a:xfrm>
          <a:prstGeom prst="rect">
            <a:avLst/>
          </a:prstGeom>
        </p:spPr>
      </p:pic>
      <p:sp>
        <p:nvSpPr>
          <p:cNvPr id="2" name="Rectangle 1">
            <a:extLst>
              <a:ext uri="{FF2B5EF4-FFF2-40B4-BE49-F238E27FC236}">
                <a16:creationId xmlns:a16="http://schemas.microsoft.com/office/drawing/2014/main" id="{639A3FD6-4F3A-4D95-94D7-E3980BC68F48}"/>
              </a:ext>
            </a:extLst>
          </p:cNvPr>
          <p:cNvSpPr/>
          <p:nvPr/>
        </p:nvSpPr>
        <p:spPr>
          <a:xfrm>
            <a:off x="127591" y="2247908"/>
            <a:ext cx="4248688" cy="3170099"/>
          </a:xfrm>
          <a:prstGeom prst="rect">
            <a:avLst/>
          </a:prstGeom>
        </p:spPr>
        <p:txBody>
          <a:bodyPr wrap="square">
            <a:spAutoFit/>
          </a:bodyPr>
          <a:lstStyle/>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The bar chart shown in Fig. 1 represents the quality of the diamond cut. As can be seen in Fig. 1, there are five groups which are Fair, Good, Very Good, Premium, and Ideal. The most common value of the quality of the diamond cut is the Ideal cut with around 21,000 observations, while the least common value is the Fair cut with around 1600 observations. ….. </a:t>
            </a:r>
            <a:endParaRPr lang="en-US" sz="2000" i="1" dirty="0">
              <a:highlight>
                <a:srgbClr val="FFFF00"/>
              </a:highlight>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D6709D50-073B-4D9D-B15A-3E332B24D643}"/>
              </a:ext>
            </a:extLst>
          </p:cNvPr>
          <p:cNvSpPr txBox="1"/>
          <p:nvPr/>
        </p:nvSpPr>
        <p:spPr>
          <a:xfrm>
            <a:off x="4727153" y="6136508"/>
            <a:ext cx="3821423" cy="307777"/>
          </a:xfrm>
          <a:prstGeom prst="rect">
            <a:avLst/>
          </a:prstGeom>
          <a:noFill/>
        </p:spPr>
        <p:txBody>
          <a:bodyPr wrap="square" rtlCol="0">
            <a:spAutoFit/>
          </a:bodyPr>
          <a:lstStyle/>
          <a:p>
            <a:r>
              <a:rPr lang="en-US" sz="1400" dirty="0"/>
              <a:t>Fig. 1. Bar chart for the quality of diamond cut.</a:t>
            </a:r>
            <a:endParaRPr lang="en-MY" sz="1400" dirty="0"/>
          </a:p>
        </p:txBody>
      </p:sp>
    </p:spTree>
    <p:extLst>
      <p:ext uri="{BB962C8B-B14F-4D97-AF65-F5344CB8AC3E}">
        <p14:creationId xmlns:p14="http://schemas.microsoft.com/office/powerpoint/2010/main" val="251296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74638"/>
            <a:ext cx="7299326" cy="1143000"/>
          </a:xfrm>
        </p:spPr>
        <p:txBody>
          <a:bodyPr/>
          <a:lstStyle/>
          <a:p>
            <a:r>
              <a:rPr lang="en-US" b="1" dirty="0"/>
              <a:t>Interpret the key results for Histogram/Frequency Polygon</a:t>
            </a:r>
          </a:p>
        </p:txBody>
      </p:sp>
      <p:sp>
        <p:nvSpPr>
          <p:cNvPr id="4" name="Rectangle 3">
            <a:extLst>
              <a:ext uri="{FF2B5EF4-FFF2-40B4-BE49-F238E27FC236}">
                <a16:creationId xmlns:a16="http://schemas.microsoft.com/office/drawing/2014/main" id="{97A1E43E-52CF-4373-A26D-A923EC650655}"/>
              </a:ext>
            </a:extLst>
          </p:cNvPr>
          <p:cNvSpPr/>
          <p:nvPr/>
        </p:nvSpPr>
        <p:spPr>
          <a:xfrm>
            <a:off x="77050" y="5136841"/>
            <a:ext cx="8782494" cy="1323439"/>
          </a:xfrm>
          <a:prstGeom prst="rect">
            <a:avLst/>
          </a:prstGeom>
        </p:spPr>
        <p:txBody>
          <a:bodyPr wrap="square">
            <a:spAutoFit/>
          </a:bodyPr>
          <a:lstStyle/>
          <a:p>
            <a:pPr algn="just"/>
            <a:r>
              <a:rPr lang="en-US" sz="2000" b="1" dirty="0" err="1"/>
              <a:t>ggplot</a:t>
            </a:r>
            <a:r>
              <a:rPr lang="en-US" sz="2000" dirty="0"/>
              <a:t>(diamonds, </a:t>
            </a:r>
            <a:r>
              <a:rPr lang="en-US" sz="2000" dirty="0" err="1"/>
              <a:t>aes</a:t>
            </a:r>
            <a:r>
              <a:rPr lang="en-US" sz="2000" dirty="0"/>
              <a:t>(carat)) +</a:t>
            </a:r>
          </a:p>
          <a:p>
            <a:pPr algn="just"/>
            <a:r>
              <a:rPr lang="en-US" sz="2000" dirty="0"/>
              <a:t>  </a:t>
            </a:r>
            <a:r>
              <a:rPr lang="en-US" sz="2000" b="1" dirty="0" err="1"/>
              <a:t>geom_histogram</a:t>
            </a:r>
            <a:r>
              <a:rPr lang="en-US" sz="2000" dirty="0"/>
              <a:t>(col="white", fill="blue")+</a:t>
            </a:r>
          </a:p>
          <a:p>
            <a:pPr algn="just"/>
            <a:r>
              <a:rPr lang="en-US" sz="2000" dirty="0"/>
              <a:t>  </a:t>
            </a:r>
            <a:r>
              <a:rPr lang="en-US" sz="2000" b="1" dirty="0"/>
              <a:t>labs</a:t>
            </a:r>
            <a:r>
              <a:rPr lang="en-US" sz="2000" dirty="0"/>
              <a:t>(title="Histogram for weight of the diamond", x="Weight of the diamond", y="Frequency")</a:t>
            </a:r>
            <a:endParaRPr lang="en-US" sz="2000" dirty="0">
              <a:solidFill>
                <a:srgbClr val="000000"/>
              </a:solidFill>
              <a:latin typeface="+mj-lt"/>
            </a:endParaRPr>
          </a:p>
        </p:txBody>
      </p:sp>
      <p:pic>
        <p:nvPicPr>
          <p:cNvPr id="11" name="Picture 10">
            <a:extLst>
              <a:ext uri="{FF2B5EF4-FFF2-40B4-BE49-F238E27FC236}">
                <a16:creationId xmlns:a16="http://schemas.microsoft.com/office/drawing/2014/main" id="{362638DA-D542-44E3-B979-9C3AF412B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725" y="1726022"/>
            <a:ext cx="3883506" cy="3764155"/>
          </a:xfrm>
          <a:prstGeom prst="rect">
            <a:avLst/>
          </a:prstGeom>
        </p:spPr>
      </p:pic>
      <p:sp>
        <p:nvSpPr>
          <p:cNvPr id="3" name="Rectangle 2">
            <a:extLst>
              <a:ext uri="{FF2B5EF4-FFF2-40B4-BE49-F238E27FC236}">
                <a16:creationId xmlns:a16="http://schemas.microsoft.com/office/drawing/2014/main" id="{0F31E00E-0322-44B7-8C9C-28EE9552F95B}"/>
              </a:ext>
            </a:extLst>
          </p:cNvPr>
          <p:cNvSpPr/>
          <p:nvPr/>
        </p:nvSpPr>
        <p:spPr>
          <a:xfrm>
            <a:off x="171568" y="2359743"/>
            <a:ext cx="3013967" cy="461665"/>
          </a:xfrm>
          <a:prstGeom prst="rect">
            <a:avLst/>
          </a:prstGeom>
        </p:spPr>
        <p:txBody>
          <a:bodyPr wrap="none">
            <a:spAutoFit/>
          </a:bodyPr>
          <a:lstStyle/>
          <a:p>
            <a:pPr marL="342900" indent="-342900">
              <a:buFont typeface="Arial" panose="020B0604020202020204" pitchFamily="34" charset="0"/>
              <a:buChar char="•"/>
            </a:pPr>
            <a:r>
              <a:rPr lang="en-MY" sz="2400" dirty="0">
                <a:solidFill>
                  <a:srgbClr val="0070C0"/>
                </a:solidFill>
              </a:rPr>
              <a:t>Peaks and spread</a:t>
            </a:r>
          </a:p>
        </p:txBody>
      </p:sp>
      <p:sp>
        <p:nvSpPr>
          <p:cNvPr id="5" name="Rectangle 4">
            <a:extLst>
              <a:ext uri="{FF2B5EF4-FFF2-40B4-BE49-F238E27FC236}">
                <a16:creationId xmlns:a16="http://schemas.microsoft.com/office/drawing/2014/main" id="{7FA35409-4238-4EFF-BAA9-C7325CA70CF2}"/>
              </a:ext>
            </a:extLst>
          </p:cNvPr>
          <p:cNvSpPr/>
          <p:nvPr/>
        </p:nvSpPr>
        <p:spPr>
          <a:xfrm>
            <a:off x="171568" y="2911651"/>
            <a:ext cx="3454792" cy="461665"/>
          </a:xfrm>
          <a:prstGeom prst="rect">
            <a:avLst/>
          </a:prstGeom>
        </p:spPr>
        <p:txBody>
          <a:bodyPr wrap="none">
            <a:spAutoFit/>
          </a:bodyPr>
          <a:lstStyle/>
          <a:p>
            <a:pPr marL="342900" indent="-342900">
              <a:buFont typeface="Arial" panose="020B0604020202020204" pitchFamily="34" charset="0"/>
              <a:buChar char="•"/>
            </a:pPr>
            <a:r>
              <a:rPr lang="en-MY" sz="2400" dirty="0">
                <a:solidFill>
                  <a:srgbClr val="0070C0"/>
                </a:solidFill>
              </a:rPr>
              <a:t>Symmetry of the data</a:t>
            </a:r>
          </a:p>
        </p:txBody>
      </p:sp>
      <p:sp>
        <p:nvSpPr>
          <p:cNvPr id="9" name="Rectangle 8">
            <a:extLst>
              <a:ext uri="{FF2B5EF4-FFF2-40B4-BE49-F238E27FC236}">
                <a16:creationId xmlns:a16="http://schemas.microsoft.com/office/drawing/2014/main" id="{9F59CA51-F2BD-43F4-985C-B3363890A19B}"/>
              </a:ext>
            </a:extLst>
          </p:cNvPr>
          <p:cNvSpPr/>
          <p:nvPr/>
        </p:nvSpPr>
        <p:spPr>
          <a:xfrm>
            <a:off x="171568" y="3440246"/>
            <a:ext cx="2603598" cy="461665"/>
          </a:xfrm>
          <a:prstGeom prst="rect">
            <a:avLst/>
          </a:prstGeom>
        </p:spPr>
        <p:txBody>
          <a:bodyPr wrap="none">
            <a:spAutoFit/>
          </a:bodyPr>
          <a:lstStyle/>
          <a:p>
            <a:pPr marL="342900" indent="-342900">
              <a:buFont typeface="Arial" panose="020B0604020202020204" pitchFamily="34" charset="0"/>
              <a:buChar char="•"/>
            </a:pPr>
            <a:r>
              <a:rPr lang="en-MY" sz="2400" dirty="0">
                <a:solidFill>
                  <a:srgbClr val="0070C0"/>
                </a:solidFill>
              </a:rPr>
              <a:t>Multiple modes</a:t>
            </a:r>
          </a:p>
        </p:txBody>
      </p:sp>
      <p:sp>
        <p:nvSpPr>
          <p:cNvPr id="13" name="Rectangle 12">
            <a:extLst>
              <a:ext uri="{FF2B5EF4-FFF2-40B4-BE49-F238E27FC236}">
                <a16:creationId xmlns:a16="http://schemas.microsoft.com/office/drawing/2014/main" id="{8FB121F8-7465-49E2-A3DF-8AF09755CBC7}"/>
              </a:ext>
            </a:extLst>
          </p:cNvPr>
          <p:cNvSpPr/>
          <p:nvPr/>
        </p:nvSpPr>
        <p:spPr>
          <a:xfrm>
            <a:off x="171568" y="3992154"/>
            <a:ext cx="1592103" cy="461665"/>
          </a:xfrm>
          <a:prstGeom prst="rect">
            <a:avLst/>
          </a:prstGeom>
        </p:spPr>
        <p:txBody>
          <a:bodyPr wrap="none">
            <a:spAutoFit/>
          </a:bodyPr>
          <a:lstStyle/>
          <a:p>
            <a:pPr marL="342900" indent="-342900">
              <a:buFont typeface="Arial" panose="020B0604020202020204" pitchFamily="34" charset="0"/>
              <a:buChar char="•"/>
            </a:pPr>
            <a:r>
              <a:rPr lang="en-MY" sz="2400" dirty="0">
                <a:solidFill>
                  <a:srgbClr val="0070C0"/>
                </a:solidFill>
              </a:rPr>
              <a:t>Outliers</a:t>
            </a:r>
          </a:p>
        </p:txBody>
      </p:sp>
    </p:spTree>
    <p:extLst>
      <p:ext uri="{BB962C8B-B14F-4D97-AF65-F5344CB8AC3E}">
        <p14:creationId xmlns:p14="http://schemas.microsoft.com/office/powerpoint/2010/main" val="54532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B0ED6C-BD2A-47D9-8486-3C122A4B9BC7}"/>
              </a:ext>
            </a:extLst>
          </p:cNvPr>
          <p:cNvSpPr>
            <a:spLocks noGrp="1"/>
          </p:cNvSpPr>
          <p:nvPr>
            <p:ph type="title"/>
          </p:nvPr>
        </p:nvSpPr>
        <p:spPr>
          <a:xfrm>
            <a:off x="228599" y="274638"/>
            <a:ext cx="7299326" cy="1143000"/>
          </a:xfrm>
        </p:spPr>
        <p:txBody>
          <a:bodyPr/>
          <a:lstStyle/>
          <a:p>
            <a:r>
              <a:rPr lang="en-US" b="1" dirty="0"/>
              <a:t>Example- Histogram</a:t>
            </a:r>
          </a:p>
        </p:txBody>
      </p:sp>
      <p:sp>
        <p:nvSpPr>
          <p:cNvPr id="6" name="Rectangle 5">
            <a:extLst>
              <a:ext uri="{FF2B5EF4-FFF2-40B4-BE49-F238E27FC236}">
                <a16:creationId xmlns:a16="http://schemas.microsoft.com/office/drawing/2014/main" id="{5C732FA3-199B-42F3-B5D5-055A18E3D9B3}"/>
              </a:ext>
            </a:extLst>
          </p:cNvPr>
          <p:cNvSpPr/>
          <p:nvPr/>
        </p:nvSpPr>
        <p:spPr>
          <a:xfrm>
            <a:off x="106326" y="2159820"/>
            <a:ext cx="4646429" cy="347787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Fig.2 shows a histogram that represents the distribution of the diamond’s weight. As clearly shown in the figure, the distribution is right-skewed, and there is one peak when the weight of the diamond between 0.24879310 and 0.4146552 carats. The frequency of the peak is 15,200. There are few cases with a weight greater than 3 carats which are far away from other data values…..</a:t>
            </a:r>
          </a:p>
          <a:p>
            <a:pPr algn="just"/>
            <a:r>
              <a:rPr lang="en-MY" sz="2000" dirty="0">
                <a:latin typeface="Times New Roman" panose="02020603050405020304" pitchFamily="18" charset="0"/>
                <a:cs typeface="Times New Roman" panose="02020603050405020304" pitchFamily="18" charset="0"/>
              </a:rPr>
              <a:t>	</a:t>
            </a:r>
          </a:p>
        </p:txBody>
      </p:sp>
      <p:pic>
        <p:nvPicPr>
          <p:cNvPr id="11" name="Picture 10">
            <a:extLst>
              <a:ext uri="{FF2B5EF4-FFF2-40B4-BE49-F238E27FC236}">
                <a16:creationId xmlns:a16="http://schemas.microsoft.com/office/drawing/2014/main" id="{ABA89E33-BC90-457C-A746-442D049CD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2755" y="1905885"/>
            <a:ext cx="4262303" cy="4131311"/>
          </a:xfrm>
          <a:prstGeom prst="rect">
            <a:avLst/>
          </a:prstGeom>
        </p:spPr>
      </p:pic>
      <p:sp>
        <p:nvSpPr>
          <p:cNvPr id="10" name="TextBox 9">
            <a:extLst>
              <a:ext uri="{FF2B5EF4-FFF2-40B4-BE49-F238E27FC236}">
                <a16:creationId xmlns:a16="http://schemas.microsoft.com/office/drawing/2014/main" id="{F056426C-4A7B-442A-89E0-8AFE694B3663}"/>
              </a:ext>
            </a:extLst>
          </p:cNvPr>
          <p:cNvSpPr txBox="1"/>
          <p:nvPr/>
        </p:nvSpPr>
        <p:spPr>
          <a:xfrm>
            <a:off x="5009241" y="6037196"/>
            <a:ext cx="4005817" cy="338554"/>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Fig.2 The distribution of the diamond’s weight</a:t>
            </a:r>
            <a:endParaRPr lang="en-MY" sz="1600" dirty="0"/>
          </a:p>
        </p:txBody>
      </p:sp>
    </p:spTree>
    <p:extLst>
      <p:ext uri="{BB962C8B-B14F-4D97-AF65-F5344CB8AC3E}">
        <p14:creationId xmlns:p14="http://schemas.microsoft.com/office/powerpoint/2010/main" val="314578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74638"/>
            <a:ext cx="7299326" cy="1143000"/>
          </a:xfrm>
        </p:spPr>
        <p:txBody>
          <a:bodyPr/>
          <a:lstStyle/>
          <a:p>
            <a:r>
              <a:rPr lang="en-US" b="1" dirty="0"/>
              <a:t>Interpret the key results for Boxplots</a:t>
            </a:r>
          </a:p>
        </p:txBody>
      </p:sp>
      <p:sp>
        <p:nvSpPr>
          <p:cNvPr id="7" name="Rectangle 6">
            <a:extLst>
              <a:ext uri="{FF2B5EF4-FFF2-40B4-BE49-F238E27FC236}">
                <a16:creationId xmlns:a16="http://schemas.microsoft.com/office/drawing/2014/main" id="{7D31DC7B-141C-40FB-B048-7A449BEA9EED}"/>
              </a:ext>
            </a:extLst>
          </p:cNvPr>
          <p:cNvSpPr/>
          <p:nvPr/>
        </p:nvSpPr>
        <p:spPr>
          <a:xfrm>
            <a:off x="13129" y="5400692"/>
            <a:ext cx="8915401" cy="646331"/>
          </a:xfrm>
          <a:prstGeom prst="rect">
            <a:avLst/>
          </a:prstGeom>
        </p:spPr>
        <p:txBody>
          <a:bodyPr wrap="square">
            <a:spAutoFit/>
          </a:bodyPr>
          <a:lstStyle/>
          <a:p>
            <a:r>
              <a:rPr lang="en-US" b="1" dirty="0" err="1">
                <a:latin typeface="Consolas" panose="020B0609020204030204" pitchFamily="49" charset="0"/>
              </a:rPr>
              <a:t>ggplot</a:t>
            </a:r>
            <a:r>
              <a:rPr lang="en-US" dirty="0">
                <a:latin typeface="Consolas" panose="020B0609020204030204" pitchFamily="49" charset="0"/>
              </a:rPr>
              <a:t>(diamonds, </a:t>
            </a:r>
            <a:r>
              <a:rPr lang="en-US" dirty="0" err="1">
                <a:latin typeface="Consolas" panose="020B0609020204030204" pitchFamily="49" charset="0"/>
              </a:rPr>
              <a:t>aes</a:t>
            </a:r>
            <a:r>
              <a:rPr lang="en-US" dirty="0">
                <a:latin typeface="Consolas" panose="020B0609020204030204" pitchFamily="49" charset="0"/>
              </a:rPr>
              <a:t>(x = 1, y = price)) + </a:t>
            </a:r>
          </a:p>
          <a:p>
            <a:r>
              <a:rPr lang="en-US" dirty="0">
                <a:latin typeface="Consolas" panose="020B0609020204030204" pitchFamily="49" charset="0"/>
              </a:rPr>
              <a:t>  </a:t>
            </a:r>
            <a:r>
              <a:rPr lang="en-US" b="1" dirty="0" err="1">
                <a:latin typeface="Consolas" panose="020B0609020204030204" pitchFamily="49" charset="0"/>
              </a:rPr>
              <a:t>geom_boxplot</a:t>
            </a:r>
            <a:r>
              <a:rPr lang="en-US" dirty="0">
                <a:latin typeface="Consolas" panose="020B0609020204030204" pitchFamily="49" charset="0"/>
              </a:rPr>
              <a:t>()</a:t>
            </a:r>
            <a:endParaRPr lang="en-MY" dirty="0"/>
          </a:p>
        </p:txBody>
      </p:sp>
      <p:pic>
        <p:nvPicPr>
          <p:cNvPr id="6" name="Picture 5" descr="A screenshot of a cell phone&#10;&#10;Description automatically generated">
            <a:extLst>
              <a:ext uri="{FF2B5EF4-FFF2-40B4-BE49-F238E27FC236}">
                <a16:creationId xmlns:a16="http://schemas.microsoft.com/office/drawing/2014/main" id="{818EDE16-C11E-4EB0-9E8E-FA2F8EECB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163" y="1693234"/>
            <a:ext cx="3695961" cy="3686532"/>
          </a:xfrm>
          <a:prstGeom prst="rect">
            <a:avLst/>
          </a:prstGeom>
        </p:spPr>
      </p:pic>
      <p:sp>
        <p:nvSpPr>
          <p:cNvPr id="9" name="Rectangle 8">
            <a:extLst>
              <a:ext uri="{FF2B5EF4-FFF2-40B4-BE49-F238E27FC236}">
                <a16:creationId xmlns:a16="http://schemas.microsoft.com/office/drawing/2014/main" id="{2AB177AD-086E-40D7-BB28-50E794095CB5}"/>
              </a:ext>
            </a:extLst>
          </p:cNvPr>
          <p:cNvSpPr/>
          <p:nvPr/>
        </p:nvSpPr>
        <p:spPr>
          <a:xfrm>
            <a:off x="260659" y="2326586"/>
            <a:ext cx="3441968" cy="461665"/>
          </a:xfrm>
          <a:prstGeom prst="rect">
            <a:avLst/>
          </a:prstGeom>
        </p:spPr>
        <p:txBody>
          <a:bodyPr wrap="none">
            <a:spAutoFit/>
          </a:bodyPr>
          <a:lstStyle/>
          <a:p>
            <a:pPr marL="342900" indent="-342900">
              <a:buFont typeface="Arial" panose="020B0604020202020204" pitchFamily="34" charset="0"/>
              <a:buChar char="•"/>
            </a:pPr>
            <a:r>
              <a:rPr lang="en-MY" sz="2400" dirty="0" err="1">
                <a:solidFill>
                  <a:srgbClr val="0070C0"/>
                </a:solidFill>
              </a:rPr>
              <a:t>Centers</a:t>
            </a:r>
            <a:r>
              <a:rPr lang="en-MY" sz="2400" dirty="0">
                <a:solidFill>
                  <a:srgbClr val="0070C0"/>
                </a:solidFill>
              </a:rPr>
              <a:t> and Spreads</a:t>
            </a:r>
          </a:p>
        </p:txBody>
      </p:sp>
      <p:sp>
        <p:nvSpPr>
          <p:cNvPr id="11" name="Rectangle 10">
            <a:extLst>
              <a:ext uri="{FF2B5EF4-FFF2-40B4-BE49-F238E27FC236}">
                <a16:creationId xmlns:a16="http://schemas.microsoft.com/office/drawing/2014/main" id="{570DFC86-8F84-473C-9B7D-66A3F7FC8BA7}"/>
              </a:ext>
            </a:extLst>
          </p:cNvPr>
          <p:cNvSpPr/>
          <p:nvPr/>
        </p:nvSpPr>
        <p:spPr>
          <a:xfrm>
            <a:off x="228599" y="2886369"/>
            <a:ext cx="3474028" cy="461665"/>
          </a:xfrm>
          <a:prstGeom prst="rect">
            <a:avLst/>
          </a:prstGeom>
        </p:spPr>
        <p:txBody>
          <a:bodyPr wrap="none">
            <a:spAutoFit/>
          </a:bodyPr>
          <a:lstStyle/>
          <a:p>
            <a:pPr marL="342900" indent="-342900">
              <a:buFont typeface="Arial" panose="020B0604020202020204" pitchFamily="34" charset="0"/>
              <a:buChar char="•"/>
            </a:pPr>
            <a:r>
              <a:rPr lang="en-MY" sz="2400" dirty="0">
                <a:solidFill>
                  <a:srgbClr val="0070C0"/>
                </a:solidFill>
              </a:rPr>
              <a:t>Symmetry of the data</a:t>
            </a:r>
          </a:p>
        </p:txBody>
      </p:sp>
      <p:sp>
        <p:nvSpPr>
          <p:cNvPr id="13" name="Rectangle 12">
            <a:extLst>
              <a:ext uri="{FF2B5EF4-FFF2-40B4-BE49-F238E27FC236}">
                <a16:creationId xmlns:a16="http://schemas.microsoft.com/office/drawing/2014/main" id="{605EC959-EF35-4AAA-9196-47B4D4046B57}"/>
              </a:ext>
            </a:extLst>
          </p:cNvPr>
          <p:cNvSpPr/>
          <p:nvPr/>
        </p:nvSpPr>
        <p:spPr>
          <a:xfrm>
            <a:off x="228599" y="3510144"/>
            <a:ext cx="1592103" cy="461665"/>
          </a:xfrm>
          <a:prstGeom prst="rect">
            <a:avLst/>
          </a:prstGeom>
        </p:spPr>
        <p:txBody>
          <a:bodyPr wrap="none">
            <a:spAutoFit/>
          </a:bodyPr>
          <a:lstStyle/>
          <a:p>
            <a:pPr marL="342900" indent="-342900">
              <a:buFont typeface="Arial" panose="020B0604020202020204" pitchFamily="34" charset="0"/>
              <a:buChar char="•"/>
            </a:pPr>
            <a:r>
              <a:rPr lang="en-MY" sz="2400" dirty="0">
                <a:solidFill>
                  <a:srgbClr val="0070C0"/>
                </a:solidFill>
              </a:rPr>
              <a:t>Outliers</a:t>
            </a:r>
          </a:p>
        </p:txBody>
      </p:sp>
    </p:spTree>
    <p:extLst>
      <p:ext uri="{BB962C8B-B14F-4D97-AF65-F5344CB8AC3E}">
        <p14:creationId xmlns:p14="http://schemas.microsoft.com/office/powerpoint/2010/main" val="392358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8FFC8F-54A3-414D-8BCA-B0BA50CF066D}"/>
              </a:ext>
            </a:extLst>
          </p:cNvPr>
          <p:cNvSpPr/>
          <p:nvPr/>
        </p:nvSpPr>
        <p:spPr>
          <a:xfrm>
            <a:off x="613718" y="1127903"/>
            <a:ext cx="1005403" cy="1862048"/>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1500" b="1" cap="none" spc="0" dirty="0">
                <a:ln/>
                <a:solidFill>
                  <a:srgbClr val="0070C0"/>
                </a:solidFill>
                <a:effectLst/>
              </a:rPr>
              <a:t>2</a:t>
            </a:r>
          </a:p>
        </p:txBody>
      </p:sp>
      <p:sp>
        <p:nvSpPr>
          <p:cNvPr id="6" name="Rectangle 5">
            <a:extLst>
              <a:ext uri="{FF2B5EF4-FFF2-40B4-BE49-F238E27FC236}">
                <a16:creationId xmlns:a16="http://schemas.microsoft.com/office/drawing/2014/main" id="{2021E8C9-5770-40B5-BE66-67F441BB8354}"/>
              </a:ext>
            </a:extLst>
          </p:cNvPr>
          <p:cNvSpPr/>
          <p:nvPr/>
        </p:nvSpPr>
        <p:spPr>
          <a:xfrm>
            <a:off x="1242911" y="3201805"/>
            <a:ext cx="7901090" cy="769441"/>
          </a:xfrm>
          <a:prstGeom prst="rect">
            <a:avLst/>
          </a:prstGeom>
        </p:spPr>
        <p:txBody>
          <a:bodyPr wrap="square">
            <a:spAutoFit/>
          </a:bodyPr>
          <a:lstStyle/>
          <a:p>
            <a:r>
              <a:rPr lang="en-US" sz="4400" b="1" dirty="0"/>
              <a:t>Covariation</a:t>
            </a:r>
          </a:p>
        </p:txBody>
      </p:sp>
    </p:spTree>
    <p:extLst>
      <p:ext uri="{BB962C8B-B14F-4D97-AF65-F5344CB8AC3E}">
        <p14:creationId xmlns:p14="http://schemas.microsoft.com/office/powerpoint/2010/main" val="313126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74638"/>
            <a:ext cx="7299326" cy="1143000"/>
          </a:xfrm>
        </p:spPr>
        <p:txBody>
          <a:bodyPr/>
          <a:lstStyle/>
          <a:p>
            <a:r>
              <a:rPr lang="en-US" b="1" dirty="0"/>
              <a:t>Covariation</a:t>
            </a:r>
          </a:p>
        </p:txBody>
      </p:sp>
      <p:sp>
        <p:nvSpPr>
          <p:cNvPr id="4" name="Rectangle 3">
            <a:extLst>
              <a:ext uri="{FF2B5EF4-FFF2-40B4-BE49-F238E27FC236}">
                <a16:creationId xmlns:a16="http://schemas.microsoft.com/office/drawing/2014/main" id="{97A1E43E-52CF-4373-A26D-A923EC650655}"/>
              </a:ext>
            </a:extLst>
          </p:cNvPr>
          <p:cNvSpPr/>
          <p:nvPr/>
        </p:nvSpPr>
        <p:spPr>
          <a:xfrm>
            <a:off x="172778" y="1368973"/>
            <a:ext cx="8782494" cy="830997"/>
          </a:xfrm>
          <a:prstGeom prst="rect">
            <a:avLst/>
          </a:prstGeom>
        </p:spPr>
        <p:txBody>
          <a:bodyPr wrap="square">
            <a:spAutoFit/>
          </a:bodyPr>
          <a:lstStyle/>
          <a:p>
            <a:pPr marL="342900" indent="-342900" algn="just">
              <a:buFont typeface="Arial" panose="020B0604020202020204" pitchFamily="34" charset="0"/>
              <a:buChar char="•"/>
            </a:pPr>
            <a:r>
              <a:rPr lang="en-US" sz="2400" dirty="0"/>
              <a:t>Covariation is the tendency for the values of two or more variables to vary together in a related way. </a:t>
            </a:r>
          </a:p>
        </p:txBody>
      </p:sp>
      <p:sp>
        <p:nvSpPr>
          <p:cNvPr id="3" name="Rectangle 2">
            <a:extLst>
              <a:ext uri="{FF2B5EF4-FFF2-40B4-BE49-F238E27FC236}">
                <a16:creationId xmlns:a16="http://schemas.microsoft.com/office/drawing/2014/main" id="{A0D1A5E0-60B3-4A32-A393-E47EF26C9CEF}"/>
              </a:ext>
            </a:extLst>
          </p:cNvPr>
          <p:cNvSpPr/>
          <p:nvPr/>
        </p:nvSpPr>
        <p:spPr>
          <a:xfrm>
            <a:off x="172778" y="2435333"/>
            <a:ext cx="8638954" cy="830997"/>
          </a:xfrm>
          <a:prstGeom prst="rect">
            <a:avLst/>
          </a:prstGeom>
        </p:spPr>
        <p:txBody>
          <a:bodyPr wrap="square">
            <a:spAutoFit/>
          </a:bodyPr>
          <a:lstStyle/>
          <a:p>
            <a:pPr marL="342900" indent="-342900" algn="just">
              <a:buFont typeface="Arial" panose="020B0604020202020204" pitchFamily="34" charset="0"/>
              <a:buChar char="•"/>
            </a:pPr>
            <a:r>
              <a:rPr lang="en-US" sz="2400" dirty="0"/>
              <a:t>The best way to spot covariation is to visualize the relationship between two or more variables.</a:t>
            </a:r>
            <a:endParaRPr lang="en-MY" sz="2400" dirty="0"/>
          </a:p>
        </p:txBody>
      </p:sp>
      <p:sp>
        <p:nvSpPr>
          <p:cNvPr id="6" name="Rectangle 5">
            <a:extLst>
              <a:ext uri="{FF2B5EF4-FFF2-40B4-BE49-F238E27FC236}">
                <a16:creationId xmlns:a16="http://schemas.microsoft.com/office/drawing/2014/main" id="{3AAA30EA-0E3C-4A7F-9446-929BAF3B89EA}"/>
              </a:ext>
            </a:extLst>
          </p:cNvPr>
          <p:cNvSpPr/>
          <p:nvPr/>
        </p:nvSpPr>
        <p:spPr>
          <a:xfrm>
            <a:off x="172778" y="3501693"/>
            <a:ext cx="8782494" cy="830997"/>
          </a:xfrm>
          <a:prstGeom prst="rect">
            <a:avLst/>
          </a:prstGeom>
        </p:spPr>
        <p:txBody>
          <a:bodyPr wrap="square">
            <a:spAutoFit/>
          </a:bodyPr>
          <a:lstStyle/>
          <a:p>
            <a:pPr marL="342900" indent="-342900" algn="just">
              <a:buFont typeface="Arial" panose="020B0604020202020204" pitchFamily="34" charset="0"/>
              <a:buChar char="•"/>
            </a:pPr>
            <a:r>
              <a:rPr lang="en-US" sz="2400" dirty="0"/>
              <a:t>Two continuous variables can be explored using scatter plots.</a:t>
            </a:r>
          </a:p>
        </p:txBody>
      </p:sp>
      <p:sp>
        <p:nvSpPr>
          <p:cNvPr id="8" name="Rectangle 7">
            <a:extLst>
              <a:ext uri="{FF2B5EF4-FFF2-40B4-BE49-F238E27FC236}">
                <a16:creationId xmlns:a16="http://schemas.microsoft.com/office/drawing/2014/main" id="{6A664A67-1F18-4C21-9A30-D41AF5A16BED}"/>
              </a:ext>
            </a:extLst>
          </p:cNvPr>
          <p:cNvSpPr/>
          <p:nvPr/>
        </p:nvSpPr>
        <p:spPr>
          <a:xfrm>
            <a:off x="172778" y="4568053"/>
            <a:ext cx="8894135" cy="830997"/>
          </a:xfrm>
          <a:prstGeom prst="rect">
            <a:avLst/>
          </a:prstGeom>
        </p:spPr>
        <p:txBody>
          <a:bodyPr wrap="square">
            <a:spAutoFit/>
          </a:bodyPr>
          <a:lstStyle/>
          <a:p>
            <a:pPr marL="342900" indent="-342900" algn="just">
              <a:buFont typeface="Arial" panose="020B0604020202020204" pitchFamily="34" charset="0"/>
              <a:buChar char="•"/>
            </a:pPr>
            <a:r>
              <a:rPr lang="en-US" sz="2400" dirty="0"/>
              <a:t>Two categorical variables can be explored by counting the number of observations for each combination.</a:t>
            </a:r>
          </a:p>
        </p:txBody>
      </p:sp>
      <p:sp>
        <p:nvSpPr>
          <p:cNvPr id="10" name="Rectangle 9">
            <a:extLst>
              <a:ext uri="{FF2B5EF4-FFF2-40B4-BE49-F238E27FC236}">
                <a16:creationId xmlns:a16="http://schemas.microsoft.com/office/drawing/2014/main" id="{FA5A4BCC-A90E-424B-A440-AB90EE106401}"/>
              </a:ext>
            </a:extLst>
          </p:cNvPr>
          <p:cNvSpPr/>
          <p:nvPr/>
        </p:nvSpPr>
        <p:spPr>
          <a:xfrm>
            <a:off x="172778" y="5634414"/>
            <a:ext cx="8864897" cy="830997"/>
          </a:xfrm>
          <a:prstGeom prst="rect">
            <a:avLst/>
          </a:prstGeom>
        </p:spPr>
        <p:txBody>
          <a:bodyPr wrap="square">
            <a:spAutoFit/>
          </a:bodyPr>
          <a:lstStyle/>
          <a:p>
            <a:pPr marL="342900" indent="-342900" algn="just">
              <a:buFont typeface="Arial" panose="020B0604020202020204" pitchFamily="34" charset="0"/>
              <a:buChar char="•"/>
            </a:pPr>
            <a:r>
              <a:rPr lang="en-US" sz="2400" dirty="0"/>
              <a:t>A categorical and continuous variables can be explored using boxplots.</a:t>
            </a:r>
          </a:p>
        </p:txBody>
      </p:sp>
    </p:spTree>
    <p:extLst>
      <p:ext uri="{BB962C8B-B14F-4D97-AF65-F5344CB8AC3E}">
        <p14:creationId xmlns:p14="http://schemas.microsoft.com/office/powerpoint/2010/main" val="112438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74638"/>
            <a:ext cx="7299326" cy="1143000"/>
          </a:xfrm>
        </p:spPr>
        <p:txBody>
          <a:bodyPr/>
          <a:lstStyle/>
          <a:p>
            <a:r>
              <a:rPr lang="en-US" b="1" dirty="0"/>
              <a:t>Interpret the key results for Scatterplot</a:t>
            </a:r>
          </a:p>
        </p:txBody>
      </p:sp>
      <p:sp>
        <p:nvSpPr>
          <p:cNvPr id="8" name="Rectangle 7">
            <a:extLst>
              <a:ext uri="{FF2B5EF4-FFF2-40B4-BE49-F238E27FC236}">
                <a16:creationId xmlns:a16="http://schemas.microsoft.com/office/drawing/2014/main" id="{ACDF36CD-1F8C-4E75-B4FD-9D7791A2A31F}"/>
              </a:ext>
            </a:extLst>
          </p:cNvPr>
          <p:cNvSpPr/>
          <p:nvPr/>
        </p:nvSpPr>
        <p:spPr>
          <a:xfrm>
            <a:off x="89883" y="5106034"/>
            <a:ext cx="8628322" cy="1477328"/>
          </a:xfrm>
          <a:prstGeom prst="rect">
            <a:avLst/>
          </a:prstGeom>
        </p:spPr>
        <p:txBody>
          <a:bodyPr wrap="square">
            <a:spAutoFit/>
          </a:bodyPr>
          <a:lstStyle/>
          <a:p>
            <a:r>
              <a:rPr lang="en-US" dirty="0" err="1">
                <a:latin typeface="Courier New" panose="02070309020205020404" pitchFamily="49" charset="0"/>
                <a:cs typeface="Courier New" panose="02070309020205020404" pitchFamily="49" charset="0"/>
              </a:rPr>
              <a:t>ggplot</a:t>
            </a:r>
            <a:r>
              <a:rPr lang="en-US" dirty="0">
                <a:latin typeface="Courier New" panose="02070309020205020404" pitchFamily="49" charset="0"/>
                <a:cs typeface="Courier New" panose="02070309020205020404" pitchFamily="49" charset="0"/>
              </a:rPr>
              <a:t>(flights, </a:t>
            </a:r>
            <a:r>
              <a:rPr lang="en-US" dirty="0" err="1">
                <a:latin typeface="Courier New" panose="02070309020205020404" pitchFamily="49" charset="0"/>
                <a:cs typeface="Courier New" panose="02070309020205020404" pitchFamily="49" charset="0"/>
              </a:rPr>
              <a:t>aes</a:t>
            </a:r>
            <a:r>
              <a:rPr lang="en-US" dirty="0">
                <a:latin typeface="Courier New" panose="02070309020205020404" pitchFamily="49" charset="0"/>
                <a:cs typeface="Courier New" panose="02070309020205020404" pitchFamily="49" charset="0"/>
              </a:rPr>
              <a:t>(x=</a:t>
            </a:r>
            <a:r>
              <a:rPr lang="en-US" dirty="0" err="1">
                <a:latin typeface="Courier New" panose="02070309020205020404" pitchFamily="49" charset="0"/>
                <a:cs typeface="Courier New" panose="02070309020205020404" pitchFamily="49" charset="0"/>
              </a:rPr>
              <a:t>dep_delay</a:t>
            </a:r>
            <a:r>
              <a:rPr lang="en-US" dirty="0">
                <a:latin typeface="Courier New" panose="02070309020205020404" pitchFamily="49" charset="0"/>
                <a:cs typeface="Courier New" panose="02070309020205020404" pitchFamily="49" charset="0"/>
              </a:rPr>
              <a:t>, y=</a:t>
            </a:r>
            <a:r>
              <a:rPr lang="en-US" dirty="0" err="1">
                <a:latin typeface="Courier New" panose="02070309020205020404" pitchFamily="49" charset="0"/>
                <a:cs typeface="Courier New" panose="02070309020205020404" pitchFamily="49" charset="0"/>
              </a:rPr>
              <a:t>arr_delay</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geom_point</a:t>
            </a:r>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a:t>
            </a:r>
            <a:r>
              <a:rPr lang="en-US" dirty="0" err="1">
                <a:highlight>
                  <a:srgbClr val="FFFF00"/>
                </a:highlight>
                <a:latin typeface="Courier New" panose="02070309020205020404" pitchFamily="49" charset="0"/>
                <a:cs typeface="Courier New" panose="02070309020205020404" pitchFamily="49" charset="0"/>
              </a:rPr>
              <a:t>geom_smooth</a:t>
            </a:r>
            <a:r>
              <a:rPr lang="en-US" dirty="0">
                <a:highlight>
                  <a:srgbClr val="FFFF00"/>
                </a:highlight>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labs(title="The co-variation between </a:t>
            </a:r>
            <a:r>
              <a:rPr lang="en-US" dirty="0" err="1">
                <a:latin typeface="Courier New" panose="02070309020205020404" pitchFamily="49" charset="0"/>
                <a:cs typeface="Courier New" panose="02070309020205020404" pitchFamily="49" charset="0"/>
              </a:rPr>
              <a:t>deparature</a:t>
            </a:r>
            <a:r>
              <a:rPr lang="en-US" dirty="0">
                <a:latin typeface="Courier New" panose="02070309020205020404" pitchFamily="49" charset="0"/>
                <a:cs typeface="Courier New" panose="02070309020205020404" pitchFamily="49" charset="0"/>
              </a:rPr>
              <a:t> and arrival delay", x="</a:t>
            </a:r>
            <a:r>
              <a:rPr lang="en-US" dirty="0" err="1">
                <a:latin typeface="Courier New" panose="02070309020205020404" pitchFamily="49" charset="0"/>
                <a:cs typeface="Courier New" panose="02070309020205020404" pitchFamily="49" charset="0"/>
              </a:rPr>
              <a:t>Deparature</a:t>
            </a:r>
            <a:r>
              <a:rPr lang="en-US" dirty="0">
                <a:latin typeface="Courier New" panose="02070309020205020404" pitchFamily="49" charset="0"/>
                <a:cs typeface="Courier New" panose="02070309020205020404" pitchFamily="49" charset="0"/>
              </a:rPr>
              <a:t> delay", y="Arrival delay")</a:t>
            </a:r>
          </a:p>
        </p:txBody>
      </p:sp>
      <p:pic>
        <p:nvPicPr>
          <p:cNvPr id="5" name="Picture 4">
            <a:extLst>
              <a:ext uri="{FF2B5EF4-FFF2-40B4-BE49-F238E27FC236}">
                <a16:creationId xmlns:a16="http://schemas.microsoft.com/office/drawing/2014/main" id="{91D32529-6020-43D0-A838-33BEBCA20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364" y="1536138"/>
            <a:ext cx="3584842" cy="3575697"/>
          </a:xfrm>
          <a:prstGeom prst="rect">
            <a:avLst/>
          </a:prstGeom>
        </p:spPr>
      </p:pic>
      <p:sp>
        <p:nvSpPr>
          <p:cNvPr id="6" name="Rectangle 5">
            <a:extLst>
              <a:ext uri="{FF2B5EF4-FFF2-40B4-BE49-F238E27FC236}">
                <a16:creationId xmlns:a16="http://schemas.microsoft.com/office/drawing/2014/main" id="{56F5F3A8-EB30-4090-8ADB-921B24BCBAB8}"/>
              </a:ext>
            </a:extLst>
          </p:cNvPr>
          <p:cNvSpPr/>
          <p:nvPr/>
        </p:nvSpPr>
        <p:spPr>
          <a:xfrm>
            <a:off x="227231" y="2339125"/>
            <a:ext cx="3287118" cy="461665"/>
          </a:xfrm>
          <a:prstGeom prst="rect">
            <a:avLst/>
          </a:prstGeom>
        </p:spPr>
        <p:txBody>
          <a:bodyPr wrap="none">
            <a:spAutoFit/>
          </a:bodyPr>
          <a:lstStyle/>
          <a:p>
            <a:pPr marL="342900" indent="-342900">
              <a:buFont typeface="Arial" panose="020B0604020202020204" pitchFamily="34" charset="0"/>
              <a:buChar char="•"/>
            </a:pPr>
            <a:r>
              <a:rPr lang="en-MY" sz="2400" dirty="0">
                <a:solidFill>
                  <a:srgbClr val="0070C0"/>
                </a:solidFill>
              </a:rPr>
              <a:t>Type of relationship.</a:t>
            </a:r>
          </a:p>
        </p:txBody>
      </p:sp>
      <p:sp>
        <p:nvSpPr>
          <p:cNvPr id="7" name="Rectangle 6">
            <a:extLst>
              <a:ext uri="{FF2B5EF4-FFF2-40B4-BE49-F238E27FC236}">
                <a16:creationId xmlns:a16="http://schemas.microsoft.com/office/drawing/2014/main" id="{E10840EE-D3CE-4BEC-8274-42EB9AE3A72B}"/>
              </a:ext>
            </a:extLst>
          </p:cNvPr>
          <p:cNvSpPr/>
          <p:nvPr/>
        </p:nvSpPr>
        <p:spPr>
          <a:xfrm>
            <a:off x="227231" y="2961399"/>
            <a:ext cx="3783408" cy="461665"/>
          </a:xfrm>
          <a:prstGeom prst="rect">
            <a:avLst/>
          </a:prstGeom>
        </p:spPr>
        <p:txBody>
          <a:bodyPr wrap="none">
            <a:spAutoFit/>
          </a:bodyPr>
          <a:lstStyle/>
          <a:p>
            <a:pPr marL="342900" indent="-342900">
              <a:buFont typeface="Arial" panose="020B0604020202020204" pitchFamily="34" charset="0"/>
              <a:buChar char="•"/>
            </a:pPr>
            <a:r>
              <a:rPr lang="en-MY" sz="2400" dirty="0">
                <a:solidFill>
                  <a:srgbClr val="0070C0"/>
                </a:solidFill>
              </a:rPr>
              <a:t>Strength of relationship.</a:t>
            </a:r>
          </a:p>
        </p:txBody>
      </p:sp>
      <p:sp>
        <p:nvSpPr>
          <p:cNvPr id="13" name="Rectangle 12">
            <a:extLst>
              <a:ext uri="{FF2B5EF4-FFF2-40B4-BE49-F238E27FC236}">
                <a16:creationId xmlns:a16="http://schemas.microsoft.com/office/drawing/2014/main" id="{93F66337-4097-42E8-94F3-9E0471EE63BB}"/>
              </a:ext>
            </a:extLst>
          </p:cNvPr>
          <p:cNvSpPr/>
          <p:nvPr/>
        </p:nvSpPr>
        <p:spPr>
          <a:xfrm>
            <a:off x="227231" y="3604933"/>
            <a:ext cx="1677062" cy="461665"/>
          </a:xfrm>
          <a:prstGeom prst="rect">
            <a:avLst/>
          </a:prstGeom>
        </p:spPr>
        <p:txBody>
          <a:bodyPr wrap="none">
            <a:spAutoFit/>
          </a:bodyPr>
          <a:lstStyle/>
          <a:p>
            <a:pPr marL="342900" indent="-342900">
              <a:buFont typeface="Arial" panose="020B0604020202020204" pitchFamily="34" charset="0"/>
              <a:buChar char="•"/>
            </a:pPr>
            <a:r>
              <a:rPr lang="en-MY" sz="2400" dirty="0">
                <a:solidFill>
                  <a:srgbClr val="0070C0"/>
                </a:solidFill>
              </a:rPr>
              <a:t>Outliers.</a:t>
            </a:r>
          </a:p>
        </p:txBody>
      </p:sp>
    </p:spTree>
    <p:extLst>
      <p:ext uri="{BB962C8B-B14F-4D97-AF65-F5344CB8AC3E}">
        <p14:creationId xmlns:p14="http://schemas.microsoft.com/office/powerpoint/2010/main" val="1740547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B0ED6C-BD2A-47D9-8486-3C122A4B9BC7}"/>
              </a:ext>
            </a:extLst>
          </p:cNvPr>
          <p:cNvSpPr>
            <a:spLocks noGrp="1"/>
          </p:cNvSpPr>
          <p:nvPr>
            <p:ph type="title"/>
          </p:nvPr>
        </p:nvSpPr>
        <p:spPr>
          <a:xfrm>
            <a:off x="228599" y="274638"/>
            <a:ext cx="7299326" cy="1143000"/>
          </a:xfrm>
        </p:spPr>
        <p:txBody>
          <a:bodyPr/>
          <a:lstStyle/>
          <a:p>
            <a:r>
              <a:rPr lang="en-US" b="1" dirty="0"/>
              <a:t>Example- Scatterplot</a:t>
            </a:r>
          </a:p>
        </p:txBody>
      </p:sp>
      <p:sp>
        <p:nvSpPr>
          <p:cNvPr id="6" name="Rectangle 5">
            <a:extLst>
              <a:ext uri="{FF2B5EF4-FFF2-40B4-BE49-F238E27FC236}">
                <a16:creationId xmlns:a16="http://schemas.microsoft.com/office/drawing/2014/main" id="{5C732FA3-199B-42F3-B5D5-055A18E3D9B3}"/>
              </a:ext>
            </a:extLst>
          </p:cNvPr>
          <p:cNvSpPr/>
          <p:nvPr/>
        </p:nvSpPr>
        <p:spPr>
          <a:xfrm>
            <a:off x="85053" y="2107818"/>
            <a:ext cx="4125440" cy="347787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scatter plot in Fig. 4 shows the co-variation between departure and arrival delay. As can be noticed in Fig. 4, there is a strong linear relationship between the two variables. A positive correlation can be seen between the variables in sense one variable increases while the other increases. It is good to note that there are few cases with a departure delay greater than 8 hours…….</a:t>
            </a:r>
          </a:p>
        </p:txBody>
      </p:sp>
      <p:pic>
        <p:nvPicPr>
          <p:cNvPr id="2" name="Picture 1">
            <a:extLst>
              <a:ext uri="{FF2B5EF4-FFF2-40B4-BE49-F238E27FC236}">
                <a16:creationId xmlns:a16="http://schemas.microsoft.com/office/drawing/2014/main" id="{96CE8A51-485E-49D4-AD32-F774BE0E0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493" y="1807493"/>
            <a:ext cx="4848455" cy="4244237"/>
          </a:xfrm>
          <a:prstGeom prst="rect">
            <a:avLst/>
          </a:prstGeom>
        </p:spPr>
      </p:pic>
      <p:sp>
        <p:nvSpPr>
          <p:cNvPr id="10" name="TextBox 9">
            <a:extLst>
              <a:ext uri="{FF2B5EF4-FFF2-40B4-BE49-F238E27FC236}">
                <a16:creationId xmlns:a16="http://schemas.microsoft.com/office/drawing/2014/main" id="{AEB15CA2-1BAF-445A-9CE4-FBDB9610C234}"/>
              </a:ext>
            </a:extLst>
          </p:cNvPr>
          <p:cNvSpPr txBox="1"/>
          <p:nvPr/>
        </p:nvSpPr>
        <p:spPr>
          <a:xfrm>
            <a:off x="4688963" y="6122934"/>
            <a:ext cx="4412512"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Fig.4 The co-variation between departure and arrival delay.</a:t>
            </a:r>
            <a:endParaRPr lang="en-MY" sz="1400" dirty="0"/>
          </a:p>
        </p:txBody>
      </p:sp>
    </p:spTree>
    <p:extLst>
      <p:ext uri="{BB962C8B-B14F-4D97-AF65-F5344CB8AC3E}">
        <p14:creationId xmlns:p14="http://schemas.microsoft.com/office/powerpoint/2010/main" val="3018900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74638"/>
            <a:ext cx="7299326" cy="1143000"/>
          </a:xfrm>
        </p:spPr>
        <p:txBody>
          <a:bodyPr/>
          <a:lstStyle/>
          <a:p>
            <a:r>
              <a:rPr lang="en-US" b="1" dirty="0"/>
              <a:t>Interpret the key results for Count plot</a:t>
            </a:r>
          </a:p>
        </p:txBody>
      </p:sp>
      <p:sp>
        <p:nvSpPr>
          <p:cNvPr id="3" name="Rectangle 2">
            <a:extLst>
              <a:ext uri="{FF2B5EF4-FFF2-40B4-BE49-F238E27FC236}">
                <a16:creationId xmlns:a16="http://schemas.microsoft.com/office/drawing/2014/main" id="{5032AD4B-3B18-40E3-B2A6-B327A2B9A4FC}"/>
              </a:ext>
            </a:extLst>
          </p:cNvPr>
          <p:cNvSpPr/>
          <p:nvPr/>
        </p:nvSpPr>
        <p:spPr>
          <a:xfrm>
            <a:off x="228599" y="5209282"/>
            <a:ext cx="8638954" cy="1200329"/>
          </a:xfrm>
          <a:prstGeom prst="rect">
            <a:avLst/>
          </a:prstGeom>
        </p:spPr>
        <p:txBody>
          <a:bodyPr wrap="square">
            <a:spAutoFit/>
          </a:bodyPr>
          <a:lstStyle/>
          <a:p>
            <a:r>
              <a:rPr lang="en-US" b="1" dirty="0" err="1">
                <a:latin typeface="Consolas" panose="020B0609020204030204" pitchFamily="49" charset="0"/>
              </a:rPr>
              <a:t>ggplot</a:t>
            </a:r>
            <a:r>
              <a:rPr lang="en-US" dirty="0">
                <a:latin typeface="Consolas" panose="020B0609020204030204" pitchFamily="49" charset="0"/>
              </a:rPr>
              <a:t>(diamonds, </a:t>
            </a:r>
            <a:r>
              <a:rPr lang="en-US" dirty="0" err="1">
                <a:latin typeface="Consolas" panose="020B0609020204030204" pitchFamily="49" charset="0"/>
              </a:rPr>
              <a:t>aes</a:t>
            </a:r>
            <a:r>
              <a:rPr lang="en-US" dirty="0">
                <a:latin typeface="Consolas" panose="020B0609020204030204" pitchFamily="49" charset="0"/>
              </a:rPr>
              <a:t>(x = cut, y = color)) + </a:t>
            </a:r>
          </a:p>
          <a:p>
            <a:r>
              <a:rPr lang="en-US" dirty="0">
                <a:latin typeface="Consolas" panose="020B0609020204030204" pitchFamily="49" charset="0"/>
              </a:rPr>
              <a:t>  </a:t>
            </a:r>
            <a:r>
              <a:rPr lang="en-US" b="1" dirty="0" err="1">
                <a:latin typeface="Consolas" panose="020B0609020204030204" pitchFamily="49" charset="0"/>
              </a:rPr>
              <a:t>geom_count</a:t>
            </a:r>
            <a:r>
              <a:rPr lang="en-US" dirty="0">
                <a:latin typeface="Consolas" panose="020B0609020204030204" pitchFamily="49" charset="0"/>
              </a:rPr>
              <a:t>() +</a:t>
            </a:r>
          </a:p>
          <a:p>
            <a:r>
              <a:rPr lang="en-US" dirty="0">
                <a:latin typeface="Consolas" panose="020B0609020204030204" pitchFamily="49" charset="0"/>
              </a:rPr>
              <a:t>  </a:t>
            </a:r>
            <a:r>
              <a:rPr lang="en-US" b="1" dirty="0">
                <a:latin typeface="Consolas" panose="020B0609020204030204" pitchFamily="49" charset="0"/>
              </a:rPr>
              <a:t>labs</a:t>
            </a:r>
            <a:r>
              <a:rPr lang="en-US" dirty="0">
                <a:latin typeface="Consolas" panose="020B0609020204030204" pitchFamily="49" charset="0"/>
              </a:rPr>
              <a:t>(title="The co-variation between diamond's cut quality and color", x="cut", y="color")</a:t>
            </a:r>
            <a:endParaRPr lang="en-MY" dirty="0"/>
          </a:p>
        </p:txBody>
      </p:sp>
      <p:sp>
        <p:nvSpPr>
          <p:cNvPr id="7" name="Rectangle 6">
            <a:extLst>
              <a:ext uri="{FF2B5EF4-FFF2-40B4-BE49-F238E27FC236}">
                <a16:creationId xmlns:a16="http://schemas.microsoft.com/office/drawing/2014/main" id="{BE655A22-E3CF-4D0E-8179-CE2C6439A7F8}"/>
              </a:ext>
            </a:extLst>
          </p:cNvPr>
          <p:cNvSpPr/>
          <p:nvPr/>
        </p:nvSpPr>
        <p:spPr>
          <a:xfrm>
            <a:off x="228599" y="2413337"/>
            <a:ext cx="3559748" cy="2031325"/>
          </a:xfrm>
          <a:prstGeom prst="rect">
            <a:avLst/>
          </a:prstGeom>
        </p:spPr>
        <p:txBody>
          <a:bodyPr wrap="square">
            <a:spAutoFit/>
          </a:bodyPr>
          <a:lstStyle/>
          <a:p>
            <a:pPr algn="just"/>
            <a:r>
              <a:rPr lang="en-US" dirty="0">
                <a:solidFill>
                  <a:srgbClr val="0070C0"/>
                </a:solidFill>
              </a:rPr>
              <a:t>N represents how many observations occurred at each combination of values. Covariation will appear as a strong correlation between specific x values and specific y values.</a:t>
            </a:r>
            <a:endParaRPr lang="en-MY" dirty="0">
              <a:solidFill>
                <a:srgbClr val="0070C0"/>
              </a:solidFill>
            </a:endParaRPr>
          </a:p>
        </p:txBody>
      </p:sp>
      <p:pic>
        <p:nvPicPr>
          <p:cNvPr id="8" name="Picture 7">
            <a:extLst>
              <a:ext uri="{FF2B5EF4-FFF2-40B4-BE49-F238E27FC236}">
                <a16:creationId xmlns:a16="http://schemas.microsoft.com/office/drawing/2014/main" id="{81CC80E3-26A6-4323-8AEF-3D8339EE5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035" y="1818257"/>
            <a:ext cx="4797441" cy="3391025"/>
          </a:xfrm>
          <a:prstGeom prst="rect">
            <a:avLst/>
          </a:prstGeom>
        </p:spPr>
      </p:pic>
    </p:spTree>
    <p:extLst>
      <p:ext uri="{BB962C8B-B14F-4D97-AF65-F5344CB8AC3E}">
        <p14:creationId xmlns:p14="http://schemas.microsoft.com/office/powerpoint/2010/main" val="378641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8FFC8F-54A3-414D-8BCA-B0BA50CF066D}"/>
              </a:ext>
            </a:extLst>
          </p:cNvPr>
          <p:cNvSpPr/>
          <p:nvPr/>
        </p:nvSpPr>
        <p:spPr>
          <a:xfrm>
            <a:off x="613718" y="1127903"/>
            <a:ext cx="1005403" cy="1862048"/>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1500" b="1" cap="none" spc="0" dirty="0">
                <a:ln/>
                <a:solidFill>
                  <a:srgbClr val="0070C0"/>
                </a:solidFill>
                <a:effectLst/>
              </a:rPr>
              <a:t>3</a:t>
            </a:r>
          </a:p>
        </p:txBody>
      </p:sp>
      <p:sp>
        <p:nvSpPr>
          <p:cNvPr id="6" name="Rectangle 5">
            <a:extLst>
              <a:ext uri="{FF2B5EF4-FFF2-40B4-BE49-F238E27FC236}">
                <a16:creationId xmlns:a16="http://schemas.microsoft.com/office/drawing/2014/main" id="{2021E8C9-5770-40B5-BE66-67F441BB8354}"/>
              </a:ext>
            </a:extLst>
          </p:cNvPr>
          <p:cNvSpPr/>
          <p:nvPr/>
        </p:nvSpPr>
        <p:spPr>
          <a:xfrm>
            <a:off x="1242911" y="3201805"/>
            <a:ext cx="7901090" cy="2123658"/>
          </a:xfrm>
          <a:prstGeom prst="rect">
            <a:avLst/>
          </a:prstGeom>
        </p:spPr>
        <p:txBody>
          <a:bodyPr wrap="square">
            <a:spAutoFit/>
          </a:bodyPr>
          <a:lstStyle/>
          <a:p>
            <a:r>
              <a:rPr lang="en-US" sz="4400" b="1" dirty="0"/>
              <a:t>Data preprocessing- Working with </a:t>
            </a:r>
            <a:r>
              <a:rPr lang="en-US" sz="4400" b="1" dirty="0">
                <a:solidFill>
                  <a:srgbClr val="0070C0"/>
                </a:solidFill>
              </a:rPr>
              <a:t>missing  and unusual values</a:t>
            </a:r>
          </a:p>
        </p:txBody>
      </p:sp>
    </p:spTree>
    <p:extLst>
      <p:ext uri="{BB962C8B-B14F-4D97-AF65-F5344CB8AC3E}">
        <p14:creationId xmlns:p14="http://schemas.microsoft.com/office/powerpoint/2010/main" val="1971566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b="1" dirty="0">
                <a:solidFill>
                  <a:schemeClr val="tx1"/>
                </a:solidFill>
              </a:rPr>
              <a:t>Topic &amp; Structure of the lesson</a:t>
            </a:r>
          </a:p>
        </p:txBody>
      </p:sp>
      <p:sp>
        <p:nvSpPr>
          <p:cNvPr id="7171" name="Rectangle 3"/>
          <p:cNvSpPr>
            <a:spLocks noGrp="1" noChangeArrowheads="1"/>
          </p:cNvSpPr>
          <p:nvPr>
            <p:ph type="body" idx="1"/>
          </p:nvPr>
        </p:nvSpPr>
        <p:spPr>
          <a:xfrm>
            <a:off x="487363" y="1697037"/>
            <a:ext cx="8229600" cy="2130684"/>
          </a:xfrm>
        </p:spPr>
        <p:txBody>
          <a:bodyPr/>
          <a:lstStyle/>
          <a:p>
            <a:pPr marL="800100" lvl="1" indent="-342900">
              <a:spcBef>
                <a:spcPts val="600"/>
              </a:spcBef>
              <a:buFontTx/>
              <a:buChar char="-"/>
            </a:pPr>
            <a:r>
              <a:rPr lang="en-US" kern="1200" dirty="0">
                <a:latin typeface="Arial" panose="020B0604020202020204" pitchFamily="34" charset="0"/>
                <a:ea typeface="+mn-ea"/>
                <a:cs typeface="+mn-cs"/>
              </a:rPr>
              <a:t>Data </a:t>
            </a:r>
            <a:r>
              <a:rPr lang="en-US" dirty="0">
                <a:solidFill>
                  <a:schemeClr val="accent4"/>
                </a:solidFill>
              </a:rPr>
              <a:t>Exploration</a:t>
            </a:r>
            <a:endParaRPr lang="en-US" kern="1200" dirty="0">
              <a:latin typeface="Arial" panose="020B0604020202020204" pitchFamily="34" charset="0"/>
              <a:ea typeface="+mn-ea"/>
              <a:cs typeface="+mn-cs"/>
            </a:endParaRPr>
          </a:p>
          <a:p>
            <a:pPr marL="1200150" lvl="2" indent="-342900">
              <a:spcBef>
                <a:spcPts val="600"/>
              </a:spcBef>
              <a:buFontTx/>
              <a:buChar char="-"/>
            </a:pPr>
            <a:r>
              <a:rPr lang="en-US" kern="1200" dirty="0">
                <a:latin typeface="Arial" panose="020B0604020202020204" pitchFamily="34" charset="0"/>
                <a:ea typeface="+mn-ea"/>
                <a:cs typeface="+mn-cs"/>
              </a:rPr>
              <a:t>Variation</a:t>
            </a:r>
          </a:p>
          <a:p>
            <a:pPr marL="1200150" lvl="2" indent="-342900">
              <a:spcBef>
                <a:spcPts val="600"/>
              </a:spcBef>
              <a:buFontTx/>
              <a:buChar char="-"/>
            </a:pPr>
            <a:r>
              <a:rPr lang="en-US" kern="1200" dirty="0">
                <a:latin typeface="Arial" panose="020B0604020202020204" pitchFamily="34" charset="0"/>
                <a:ea typeface="+mn-ea"/>
                <a:cs typeface="+mn-cs"/>
              </a:rPr>
              <a:t>Covariation</a:t>
            </a:r>
          </a:p>
          <a:p>
            <a:pPr marL="800100" lvl="1" indent="-342900">
              <a:spcBef>
                <a:spcPts val="600"/>
              </a:spcBef>
              <a:buFontTx/>
              <a:buChar char="-"/>
            </a:pPr>
            <a:r>
              <a:rPr lang="en-US" kern="1200" dirty="0">
                <a:latin typeface="Arial" panose="020B0604020202020204" pitchFamily="34" charset="0"/>
              </a:rPr>
              <a:t>Data Preprocessing- Working with Unusual and Missing Values</a:t>
            </a:r>
          </a:p>
          <a:p>
            <a:pPr marL="1200150" lvl="2" indent="-342900">
              <a:spcBef>
                <a:spcPts val="600"/>
              </a:spcBef>
              <a:buFontTx/>
              <a:buChar char="-"/>
            </a:pPr>
            <a:endParaRPr lang="en-US" kern="1200" dirty="0">
              <a:latin typeface="Arial" panose="020B0604020202020204" pitchFamily="34" charset="0"/>
              <a:ea typeface="+mn-ea"/>
              <a:cs typeface="+mn-cs"/>
            </a:endParaRPr>
          </a:p>
        </p:txBody>
      </p:sp>
      <p:sp>
        <p:nvSpPr>
          <p:cNvPr id="7172" name="Rectangle 4"/>
          <p:cNvSpPr>
            <a:spLocks noChangeArrowheads="1"/>
          </p:cNvSpPr>
          <p:nvPr/>
        </p:nvSpPr>
        <p:spPr bwMode="auto">
          <a:xfrm>
            <a:off x="457200" y="1447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buFontTx/>
              <a:buNone/>
            </a:pPr>
            <a:endParaRPr lang="en-GB" altLang="en-US"/>
          </a:p>
        </p:txBody>
      </p:sp>
      <p:sp>
        <p:nvSpPr>
          <p:cNvPr id="7173" name="Rectangle 5"/>
          <p:cNvSpPr>
            <a:spLocks noChangeArrowheads="1"/>
          </p:cNvSpPr>
          <p:nvPr/>
        </p:nvSpPr>
        <p:spPr bwMode="auto">
          <a:xfrm>
            <a:off x="6096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buFontTx/>
              <a:buNone/>
            </a:pPr>
            <a:endParaRPr lang="en-GB" altLang="en-US"/>
          </a:p>
        </p:txBody>
      </p:sp>
    </p:spTree>
    <p:extLst>
      <p:ext uri="{BB962C8B-B14F-4D97-AF65-F5344CB8AC3E}">
        <p14:creationId xmlns:p14="http://schemas.microsoft.com/office/powerpoint/2010/main" val="14260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665" y="219178"/>
            <a:ext cx="6220119" cy="1143000"/>
          </a:xfrm>
        </p:spPr>
        <p:txBody>
          <a:bodyPr/>
          <a:lstStyle/>
          <a:p>
            <a:r>
              <a:rPr lang="en-US" b="1" dirty="0"/>
              <a:t>Missing &amp; Unusual Values</a:t>
            </a:r>
          </a:p>
        </p:txBody>
      </p:sp>
      <p:sp>
        <p:nvSpPr>
          <p:cNvPr id="4" name="Rectangle 3">
            <a:extLst>
              <a:ext uri="{FF2B5EF4-FFF2-40B4-BE49-F238E27FC236}">
                <a16:creationId xmlns:a16="http://schemas.microsoft.com/office/drawing/2014/main" id="{97A1E43E-52CF-4373-A26D-A923EC650655}"/>
              </a:ext>
            </a:extLst>
          </p:cNvPr>
          <p:cNvSpPr/>
          <p:nvPr/>
        </p:nvSpPr>
        <p:spPr>
          <a:xfrm>
            <a:off x="66451" y="1501892"/>
            <a:ext cx="8883502" cy="3416320"/>
          </a:xfrm>
          <a:prstGeom prst="rect">
            <a:avLst/>
          </a:prstGeom>
        </p:spPr>
        <p:txBody>
          <a:bodyPr wrap="square">
            <a:spAutoFit/>
          </a:bodyPr>
          <a:lstStyle/>
          <a:p>
            <a:pPr marL="285750" indent="-285750" algn="just">
              <a:buFont typeface="Arial" panose="020B0604020202020204" pitchFamily="34" charset="0"/>
              <a:buChar char="•"/>
            </a:pPr>
            <a:r>
              <a:rPr lang="en-US" sz="2400" dirty="0"/>
              <a:t>If there are unusual values in the dataset, then you have two options:</a:t>
            </a:r>
          </a:p>
          <a:p>
            <a:pPr marL="742950" lvl="1" indent="-285750" algn="just">
              <a:buFont typeface="Arial" panose="020B0604020202020204" pitchFamily="34" charset="0"/>
              <a:buChar char="•"/>
            </a:pPr>
            <a:r>
              <a:rPr lang="en-US" sz="2400" dirty="0"/>
              <a:t>Drop the entire row with the strange values.</a:t>
            </a:r>
          </a:p>
          <a:p>
            <a:pPr marL="1200150" lvl="2" indent="-285750" algn="just">
              <a:buFont typeface="Arial" panose="020B0604020202020204" pitchFamily="34" charset="0"/>
              <a:buChar char="•"/>
            </a:pPr>
            <a:r>
              <a:rPr lang="en-US" sz="2400" dirty="0"/>
              <a:t>If one measurement in the row is invalid, doesn’t mean all the measurements are. </a:t>
            </a:r>
          </a:p>
          <a:p>
            <a:pPr marL="1200150" lvl="2" indent="-285750" algn="just">
              <a:buFont typeface="Arial" panose="020B0604020202020204" pitchFamily="34" charset="0"/>
              <a:buChar char="•"/>
            </a:pPr>
            <a:r>
              <a:rPr lang="en-US" sz="2400" dirty="0"/>
              <a:t>If you have low quality data and you’ve applied this approach to every variable, you might find that you don’t have any data left.</a:t>
            </a:r>
          </a:p>
          <a:p>
            <a:pPr marL="742950" lvl="1" indent="-285750" algn="just">
              <a:buFont typeface="Arial" panose="020B0604020202020204" pitchFamily="34" charset="0"/>
              <a:buChar char="•"/>
            </a:pPr>
            <a:r>
              <a:rPr lang="en-US" sz="2400" dirty="0"/>
              <a:t>Replacing the unusual values with missing values.</a:t>
            </a:r>
          </a:p>
        </p:txBody>
      </p:sp>
      <p:sp>
        <p:nvSpPr>
          <p:cNvPr id="5" name="TextBox 4">
            <a:extLst>
              <a:ext uri="{FF2B5EF4-FFF2-40B4-BE49-F238E27FC236}">
                <a16:creationId xmlns:a16="http://schemas.microsoft.com/office/drawing/2014/main" id="{3A2FD289-8BAF-4772-AE79-E2BF40169495}"/>
              </a:ext>
            </a:extLst>
          </p:cNvPr>
          <p:cNvSpPr txBox="1"/>
          <p:nvPr/>
        </p:nvSpPr>
        <p:spPr>
          <a:xfrm>
            <a:off x="77084" y="5359932"/>
            <a:ext cx="8819704"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t>A missing value occurs when no data value is found for a variable in an observation.</a:t>
            </a:r>
          </a:p>
        </p:txBody>
      </p:sp>
    </p:spTree>
    <p:extLst>
      <p:ext uri="{BB962C8B-B14F-4D97-AF65-F5344CB8AC3E}">
        <p14:creationId xmlns:p14="http://schemas.microsoft.com/office/powerpoint/2010/main" val="839446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74638"/>
            <a:ext cx="7299326" cy="1143000"/>
          </a:xfrm>
        </p:spPr>
        <p:txBody>
          <a:bodyPr/>
          <a:lstStyle/>
          <a:p>
            <a:r>
              <a:rPr lang="en-US" b="1" dirty="0"/>
              <a:t>Missing &amp; Unusual Values</a:t>
            </a:r>
          </a:p>
        </p:txBody>
      </p:sp>
      <p:sp>
        <p:nvSpPr>
          <p:cNvPr id="4" name="Rectangle 3">
            <a:extLst>
              <a:ext uri="{FF2B5EF4-FFF2-40B4-BE49-F238E27FC236}">
                <a16:creationId xmlns:a16="http://schemas.microsoft.com/office/drawing/2014/main" id="{97A1E43E-52CF-4373-A26D-A923EC650655}"/>
              </a:ext>
            </a:extLst>
          </p:cNvPr>
          <p:cNvSpPr/>
          <p:nvPr/>
        </p:nvSpPr>
        <p:spPr>
          <a:xfrm>
            <a:off x="3820706" y="2063371"/>
            <a:ext cx="5214310" cy="584775"/>
          </a:xfrm>
          <a:prstGeom prst="rect">
            <a:avLst/>
          </a:prstGeom>
        </p:spPr>
        <p:txBody>
          <a:bodyPr wrap="square">
            <a:spAutoFit/>
          </a:bodyPr>
          <a:lstStyle/>
          <a:p>
            <a:pPr algn="just"/>
            <a:r>
              <a:rPr lang="en-US" sz="1600" i="1" dirty="0">
                <a:solidFill>
                  <a:srgbClr val="000000"/>
                </a:solidFill>
              </a:rPr>
              <a:t>na.rm </a:t>
            </a:r>
            <a:r>
              <a:rPr lang="en-US" sz="1600" dirty="0">
                <a:solidFill>
                  <a:srgbClr val="000000"/>
                </a:solidFill>
              </a:rPr>
              <a:t>to indicate whether missing values should be stripped before the computation proceeds or not.</a:t>
            </a:r>
          </a:p>
        </p:txBody>
      </p:sp>
      <p:sp>
        <p:nvSpPr>
          <p:cNvPr id="6" name="Rectangle 5">
            <a:extLst>
              <a:ext uri="{FF2B5EF4-FFF2-40B4-BE49-F238E27FC236}">
                <a16:creationId xmlns:a16="http://schemas.microsoft.com/office/drawing/2014/main" id="{0A5CECBA-4432-4C93-9F19-972756060868}"/>
              </a:ext>
            </a:extLst>
          </p:cNvPr>
          <p:cNvSpPr/>
          <p:nvPr/>
        </p:nvSpPr>
        <p:spPr>
          <a:xfrm>
            <a:off x="108983" y="1580222"/>
            <a:ext cx="8926033" cy="461665"/>
          </a:xfrm>
          <a:prstGeom prst="rect">
            <a:avLst/>
          </a:prstGeom>
        </p:spPr>
        <p:txBody>
          <a:bodyPr wrap="square">
            <a:spAutoFit/>
          </a:bodyPr>
          <a:lstStyle/>
          <a:p>
            <a:pPr algn="just"/>
            <a:r>
              <a:rPr lang="en-US" sz="2400" dirty="0">
                <a:solidFill>
                  <a:srgbClr val="000000"/>
                </a:solidFill>
              </a:rPr>
              <a:t>Replacing NA with the mean value.</a:t>
            </a:r>
          </a:p>
        </p:txBody>
      </p:sp>
      <p:sp>
        <p:nvSpPr>
          <p:cNvPr id="8" name="Rectangle 7">
            <a:extLst>
              <a:ext uri="{FF2B5EF4-FFF2-40B4-BE49-F238E27FC236}">
                <a16:creationId xmlns:a16="http://schemas.microsoft.com/office/drawing/2014/main" id="{2A2012C3-2A82-496B-B2D1-3034E52922C4}"/>
              </a:ext>
            </a:extLst>
          </p:cNvPr>
          <p:cNvSpPr/>
          <p:nvPr/>
        </p:nvSpPr>
        <p:spPr>
          <a:xfrm>
            <a:off x="228599" y="2895037"/>
            <a:ext cx="6273211" cy="2246769"/>
          </a:xfrm>
          <a:prstGeom prst="rect">
            <a:avLst/>
          </a:prstGeom>
        </p:spPr>
        <p:txBody>
          <a:bodyPr wrap="square">
            <a:spAutoFit/>
          </a:bodyPr>
          <a:lstStyle/>
          <a:p>
            <a:r>
              <a:rPr lang="en-MY" sz="2000" dirty="0">
                <a:latin typeface="Courier New" panose="02070309020205020404" pitchFamily="49" charset="0"/>
                <a:cs typeface="Courier New" panose="02070309020205020404" pitchFamily="49" charset="0"/>
              </a:rPr>
              <a:t>v &lt;- c(1,2,3,4,</a:t>
            </a:r>
            <a:r>
              <a:rPr lang="en-MY" sz="2000" b="1" dirty="0">
                <a:latin typeface="Courier New" panose="02070309020205020404" pitchFamily="49" charset="0"/>
                <a:cs typeface="Courier New" panose="02070309020205020404" pitchFamily="49" charset="0"/>
              </a:rPr>
              <a:t>NA</a:t>
            </a:r>
            <a:r>
              <a:rPr lang="en-MY" sz="2000" dirty="0">
                <a:latin typeface="Courier New" panose="02070309020205020404" pitchFamily="49" charset="0"/>
                <a:cs typeface="Courier New" panose="02070309020205020404" pitchFamily="49" charset="0"/>
              </a:rPr>
              <a:t>,5,5,8,</a:t>
            </a:r>
            <a:r>
              <a:rPr lang="en-MY" sz="2000" b="1" dirty="0">
                <a:latin typeface="Courier New" panose="02070309020205020404" pitchFamily="49" charset="0"/>
                <a:cs typeface="Courier New" panose="02070309020205020404" pitchFamily="49" charset="0"/>
              </a:rPr>
              <a:t>NA,NA</a:t>
            </a:r>
            <a:r>
              <a:rPr lang="en-MY"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avg = mean(v, na.rm = TRUE)</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v_new</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ifelse</a:t>
            </a:r>
            <a:r>
              <a:rPr lang="en-US" sz="2000" dirty="0">
                <a:latin typeface="Courier New" panose="02070309020205020404" pitchFamily="49" charset="0"/>
                <a:cs typeface="Courier New" panose="02070309020205020404" pitchFamily="49" charset="0"/>
              </a:rPr>
              <a:t>(is.na(v), avg, v)</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v_new</a:t>
            </a:r>
            <a:endParaRPr lang="en-US" sz="2000" dirty="0">
              <a:latin typeface="Courier New" panose="02070309020205020404" pitchFamily="49" charset="0"/>
              <a:cs typeface="Courier New" panose="02070309020205020404" pitchFamily="49" charset="0"/>
            </a:endParaRPr>
          </a:p>
          <a:p>
            <a:r>
              <a:rPr lang="en-MY" sz="2000" dirty="0">
                <a:latin typeface="Courier New" panose="02070309020205020404" pitchFamily="49" charset="0"/>
                <a:cs typeface="Courier New" panose="02070309020205020404" pitchFamily="49" charset="0"/>
              </a:rPr>
              <a:t>[1] 1 2 3 4 </a:t>
            </a:r>
            <a:r>
              <a:rPr lang="en-MY" sz="2000" b="1" dirty="0">
                <a:latin typeface="Courier New" panose="02070309020205020404" pitchFamily="49" charset="0"/>
                <a:cs typeface="Courier New" panose="02070309020205020404" pitchFamily="49" charset="0"/>
              </a:rPr>
              <a:t>4</a:t>
            </a:r>
            <a:r>
              <a:rPr lang="en-MY" sz="2000" dirty="0">
                <a:latin typeface="Courier New" panose="02070309020205020404" pitchFamily="49" charset="0"/>
                <a:cs typeface="Courier New" panose="02070309020205020404" pitchFamily="49" charset="0"/>
              </a:rPr>
              <a:t> 5 5 8 </a:t>
            </a:r>
            <a:r>
              <a:rPr lang="en-MY" sz="2000" b="1" dirty="0">
                <a:latin typeface="Courier New" panose="02070309020205020404" pitchFamily="49" charset="0"/>
                <a:cs typeface="Courier New" panose="02070309020205020404" pitchFamily="49" charset="0"/>
              </a:rPr>
              <a:t>4 4</a:t>
            </a:r>
          </a:p>
        </p:txBody>
      </p:sp>
      <p:cxnSp>
        <p:nvCxnSpPr>
          <p:cNvPr id="10" name="Straight Arrow Connector 9">
            <a:extLst>
              <a:ext uri="{FF2B5EF4-FFF2-40B4-BE49-F238E27FC236}">
                <a16:creationId xmlns:a16="http://schemas.microsoft.com/office/drawing/2014/main" id="{C6330CEA-7FD1-4ED5-B968-1DDCB69AB963}"/>
              </a:ext>
            </a:extLst>
          </p:cNvPr>
          <p:cNvCxnSpPr/>
          <p:nvPr/>
        </p:nvCxnSpPr>
        <p:spPr bwMode="auto">
          <a:xfrm flipV="1">
            <a:off x="4483865" y="2707923"/>
            <a:ext cx="1509310" cy="668481"/>
          </a:xfrm>
          <a:prstGeom prst="straightConnector1">
            <a:avLst/>
          </a:prstGeom>
          <a:ln w="38100">
            <a:prstDash val="dashDot"/>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05586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021E8C9-5770-40B5-BE66-67F441BB8354}"/>
              </a:ext>
            </a:extLst>
          </p:cNvPr>
          <p:cNvSpPr/>
          <p:nvPr/>
        </p:nvSpPr>
        <p:spPr>
          <a:xfrm>
            <a:off x="1508724" y="3212437"/>
            <a:ext cx="3857146" cy="769441"/>
          </a:xfrm>
          <a:prstGeom prst="rect">
            <a:avLst/>
          </a:prstGeom>
        </p:spPr>
        <p:txBody>
          <a:bodyPr wrap="none">
            <a:spAutoFit/>
          </a:bodyPr>
          <a:lstStyle/>
          <a:p>
            <a:r>
              <a:rPr lang="en-US" sz="4400" b="1" dirty="0"/>
              <a:t>Quick Review</a:t>
            </a:r>
            <a:endParaRPr lang="en-MY" sz="4400" dirty="0"/>
          </a:p>
        </p:txBody>
      </p:sp>
    </p:spTree>
    <p:extLst>
      <p:ext uri="{BB962C8B-B14F-4D97-AF65-F5344CB8AC3E}">
        <p14:creationId xmlns:p14="http://schemas.microsoft.com/office/powerpoint/2010/main" val="2958833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9"/>
          <p:cNvSpPr txBox="1">
            <a:spLocks noChangeArrowheads="1"/>
          </p:cNvSpPr>
          <p:nvPr/>
        </p:nvSpPr>
        <p:spPr bwMode="auto">
          <a:xfrm>
            <a:off x="815494" y="411163"/>
            <a:ext cx="6813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t>Summary of Main Teaching Points</a:t>
            </a:r>
            <a:endParaRPr lang="en-US" sz="3200" dirty="0"/>
          </a:p>
        </p:txBody>
      </p:sp>
      <p:sp>
        <p:nvSpPr>
          <p:cNvPr id="4" name="Content Placeholder 2">
            <a:extLst>
              <a:ext uri="{FF2B5EF4-FFF2-40B4-BE49-F238E27FC236}">
                <a16:creationId xmlns:a16="http://schemas.microsoft.com/office/drawing/2014/main" id="{5F1A5E00-B21A-4850-82F6-83441182AA90}"/>
              </a:ext>
            </a:extLst>
          </p:cNvPr>
          <p:cNvSpPr>
            <a:spLocks noGrp="1"/>
          </p:cNvSpPr>
          <p:nvPr>
            <p:ph idx="1"/>
          </p:nvPr>
        </p:nvSpPr>
        <p:spPr>
          <a:xfrm>
            <a:off x="432245" y="1789500"/>
            <a:ext cx="7021178" cy="1751142"/>
          </a:xfrm>
        </p:spPr>
        <p:txBody>
          <a:bodyPr/>
          <a:lstStyle/>
          <a:p>
            <a:pPr>
              <a:spcBef>
                <a:spcPts val="600"/>
              </a:spcBef>
            </a:pPr>
            <a:r>
              <a:rPr lang="en-US" sz="2800" dirty="0"/>
              <a:t>Variation</a:t>
            </a:r>
          </a:p>
          <a:p>
            <a:pPr>
              <a:spcBef>
                <a:spcPts val="600"/>
              </a:spcBef>
            </a:pPr>
            <a:r>
              <a:rPr lang="en-US" sz="2800" dirty="0"/>
              <a:t>Covariation</a:t>
            </a:r>
          </a:p>
          <a:p>
            <a:pPr>
              <a:spcBef>
                <a:spcPts val="600"/>
              </a:spcBef>
            </a:pPr>
            <a:r>
              <a:rPr lang="en-US" sz="2800" dirty="0"/>
              <a:t>Unusual and missing values</a:t>
            </a:r>
          </a:p>
          <a:p>
            <a:pPr>
              <a:spcBef>
                <a:spcPts val="600"/>
              </a:spcBef>
            </a:pPr>
            <a:endParaRPr lang="en-US" sz="2800" dirty="0"/>
          </a:p>
        </p:txBody>
      </p:sp>
      <p:sp>
        <p:nvSpPr>
          <p:cNvPr id="5" name="Rectangle 2">
            <a:extLst>
              <a:ext uri="{FF2B5EF4-FFF2-40B4-BE49-F238E27FC236}">
                <a16:creationId xmlns:a16="http://schemas.microsoft.com/office/drawing/2014/main" id="{35F750AA-CD4F-4BAD-95FF-757A239891C4}"/>
              </a:ext>
            </a:extLst>
          </p:cNvPr>
          <p:cNvSpPr>
            <a:spLocks noGrp="1" noChangeArrowheads="1"/>
          </p:cNvSpPr>
          <p:nvPr>
            <p:ph type="title"/>
          </p:nvPr>
        </p:nvSpPr>
        <p:spPr>
          <a:xfrm>
            <a:off x="0" y="3616530"/>
            <a:ext cx="3639658" cy="579437"/>
          </a:xfrm>
        </p:spPr>
        <p:txBody>
          <a:bodyPr/>
          <a:lstStyle/>
          <a:p>
            <a:pPr algn="ctr"/>
            <a:r>
              <a:rPr lang="en-US" altLang="en-US" sz="2800" b="1" u="sng" dirty="0"/>
              <a:t>Learning outcomes</a:t>
            </a:r>
          </a:p>
        </p:txBody>
      </p:sp>
      <p:sp>
        <p:nvSpPr>
          <p:cNvPr id="2" name="Rectangle 11">
            <a:extLst>
              <a:ext uri="{FF2B5EF4-FFF2-40B4-BE49-F238E27FC236}">
                <a16:creationId xmlns:a16="http://schemas.microsoft.com/office/drawing/2014/main" id="{68C45F44-D47B-4BF4-97D1-6CFB07421724}"/>
              </a:ext>
            </a:extLst>
          </p:cNvPr>
          <p:cNvSpPr>
            <a:spLocks noChangeArrowheads="1"/>
          </p:cNvSpPr>
          <p:nvPr/>
        </p:nvSpPr>
        <p:spPr bwMode="auto">
          <a:xfrm>
            <a:off x="164804" y="4271856"/>
            <a:ext cx="8814391" cy="16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FontTx/>
              <a:buChar char="•"/>
            </a:pPr>
            <a:r>
              <a:rPr lang="en-US" sz="2000" dirty="0">
                <a:solidFill>
                  <a:srgbClr val="0070C0"/>
                </a:solidFill>
              </a:rPr>
              <a:t>You are able to use data visualization as a tool for data exploration to:</a:t>
            </a:r>
          </a:p>
          <a:p>
            <a:pPr lvl="1" algn="just" eaLnBrk="1" hangingPunct="1">
              <a:spcBef>
                <a:spcPct val="20000"/>
              </a:spcBef>
              <a:buFontTx/>
              <a:buChar char="•"/>
            </a:pPr>
            <a:r>
              <a:rPr lang="en-US" sz="2000" dirty="0">
                <a:solidFill>
                  <a:srgbClr val="0070C0"/>
                </a:solidFill>
              </a:rPr>
              <a:t>Study the variation of a variable.</a:t>
            </a:r>
          </a:p>
          <a:p>
            <a:pPr lvl="1" algn="just" eaLnBrk="1" hangingPunct="1">
              <a:spcBef>
                <a:spcPct val="20000"/>
              </a:spcBef>
              <a:buFontTx/>
              <a:buChar char="•"/>
            </a:pPr>
            <a:r>
              <a:rPr lang="en-US" sz="2000" dirty="0">
                <a:solidFill>
                  <a:srgbClr val="0070C0"/>
                </a:solidFill>
              </a:rPr>
              <a:t>Study the co-variation of two or more variables.</a:t>
            </a:r>
          </a:p>
          <a:p>
            <a:pPr algn="just" eaLnBrk="1" hangingPunct="1">
              <a:spcBef>
                <a:spcPct val="20000"/>
              </a:spcBef>
              <a:buFontTx/>
              <a:buChar char="•"/>
            </a:pPr>
            <a:r>
              <a:rPr lang="en-US" sz="2000" dirty="0">
                <a:solidFill>
                  <a:srgbClr val="0070C0"/>
                </a:solidFill>
              </a:rPr>
              <a:t>You are able to work with unusual  and missing values.</a:t>
            </a:r>
          </a:p>
        </p:txBody>
      </p:sp>
    </p:spTree>
    <p:extLst>
      <p:ext uri="{BB962C8B-B14F-4D97-AF65-F5344CB8AC3E}">
        <p14:creationId xmlns:p14="http://schemas.microsoft.com/office/powerpoint/2010/main" val="193830332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590" y="940909"/>
            <a:ext cx="8888819" cy="5146302"/>
          </a:xfrm>
        </p:spPr>
        <p:txBody>
          <a:bodyPr/>
          <a:lstStyle/>
          <a:p>
            <a:pPr marL="0" indent="0">
              <a:buNone/>
            </a:pPr>
            <a:r>
              <a:rPr lang="en-MY" sz="2800" dirty="0"/>
              <a:t>Further reading materials:</a:t>
            </a:r>
          </a:p>
          <a:p>
            <a:pPr marL="0" indent="0">
              <a:buNone/>
            </a:pPr>
            <a:r>
              <a:rPr lang="en-MY" sz="1800" dirty="0">
                <a:hlinkClick r:id="rId2">
                  <a:extLst>
                    <a:ext uri="{A12FA001-AC4F-418D-AE19-62706E023703}">
                      <ahyp:hlinkClr xmlns:ahyp="http://schemas.microsoft.com/office/drawing/2018/hyperlinkcolor" val="tx"/>
                    </a:ext>
                  </a:extLst>
                </a:hlinkClick>
              </a:rPr>
              <a:t>https://r4ds.had.co.nz/exploratory-data-analysis.html</a:t>
            </a:r>
            <a:endParaRPr lang="en-MY" sz="1800" dirty="0"/>
          </a:p>
          <a:p>
            <a:pPr marL="0" indent="0">
              <a:buNone/>
            </a:pPr>
            <a:endParaRPr lang="en-MY" sz="1800" dirty="0"/>
          </a:p>
          <a:p>
            <a:pPr marL="0" indent="0">
              <a:buNone/>
            </a:pPr>
            <a:r>
              <a:rPr lang="en-MY" sz="1800" dirty="0"/>
              <a:t>https://support.minitab.com/en-us/minitab-express/1/help-and-how-to/graphs/bar-chart/interpret-the-results/interpret-the-results/</a:t>
            </a:r>
          </a:p>
          <a:p>
            <a:pPr marL="0" indent="0">
              <a:buNone/>
            </a:pPr>
            <a:endParaRPr lang="en-MY" sz="1800" dirty="0">
              <a:hlinkClick r:id="rId3">
                <a:extLst>
                  <a:ext uri="{A12FA001-AC4F-418D-AE19-62706E023703}">
                    <ahyp:hlinkClr xmlns:ahyp="http://schemas.microsoft.com/office/drawing/2018/hyperlinkcolor" val="tx"/>
                  </a:ext>
                </a:extLst>
              </a:hlinkClick>
            </a:endParaRPr>
          </a:p>
          <a:p>
            <a:pPr marL="0" indent="0">
              <a:buNone/>
            </a:pPr>
            <a:r>
              <a:rPr lang="en-MY" sz="1800" dirty="0">
                <a:hlinkClick r:id="rId3">
                  <a:extLst>
                    <a:ext uri="{A12FA001-AC4F-418D-AE19-62706E023703}">
                      <ahyp:hlinkClr xmlns:ahyp="http://schemas.microsoft.com/office/drawing/2018/hyperlinkcolor" val="tx"/>
                    </a:ext>
                  </a:extLst>
                </a:hlinkClick>
              </a:rPr>
              <a:t>https://support.minitab.com/en-us/minitab-express/1/help-and-how-to/graphs/histogram/interpret-the-results/key-results/</a:t>
            </a:r>
            <a:endParaRPr lang="en-MY" sz="1800" dirty="0"/>
          </a:p>
          <a:p>
            <a:pPr marL="0" indent="0">
              <a:buNone/>
            </a:pPr>
            <a:endParaRPr lang="en-MY" sz="1800" dirty="0"/>
          </a:p>
          <a:p>
            <a:pPr marL="0" indent="0">
              <a:buNone/>
            </a:pPr>
            <a:r>
              <a:rPr lang="en-MY" sz="1800" dirty="0">
                <a:hlinkClick r:id="rId4"/>
              </a:rPr>
              <a:t>https://support.minitab.com/en-us/minitab-express/1/help-and-how-to/graphs/scatterplot/interpret-the-results/key-results/</a:t>
            </a:r>
            <a:endParaRPr lang="en-MY" sz="1800" dirty="0"/>
          </a:p>
          <a:p>
            <a:pPr marL="0" indent="0">
              <a:buNone/>
            </a:pPr>
            <a:r>
              <a:rPr lang="en-MY" sz="1800" dirty="0">
                <a:hlinkClick r:id="rId5"/>
              </a:rPr>
              <a:t>https://www.youtube.com/watch?time_continue=203&amp;v=PE_BpXTyKCE&amp;feature=emb_logo</a:t>
            </a:r>
            <a:endParaRPr lang="en-MY" sz="1800" dirty="0"/>
          </a:p>
          <a:p>
            <a:pPr marL="0" indent="0">
              <a:buNone/>
            </a:pPr>
            <a:endParaRPr lang="en-MY" sz="1800" dirty="0"/>
          </a:p>
          <a:p>
            <a:pPr marL="0" indent="0">
              <a:buNone/>
            </a:pPr>
            <a:r>
              <a:rPr lang="en-MY" sz="1800" dirty="0"/>
              <a:t>https://support.minitab.com/en-us/minitab-express/1/help-and-how-to/graphs/boxplot/interpret-the-results/key-results/</a:t>
            </a:r>
          </a:p>
          <a:p>
            <a:pPr marL="0" indent="0">
              <a:buNone/>
            </a:pPr>
            <a:endParaRPr lang="en-MY" sz="1800" dirty="0"/>
          </a:p>
        </p:txBody>
      </p:sp>
    </p:spTree>
    <p:extLst>
      <p:ext uri="{BB962C8B-B14F-4D97-AF65-F5344CB8AC3E}">
        <p14:creationId xmlns:p14="http://schemas.microsoft.com/office/powerpoint/2010/main" val="257871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310E0418-2F85-43EC-8387-DE0539967BBF}"/>
              </a:ext>
            </a:extLst>
          </p:cNvPr>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9600" dirty="0"/>
              <a:t>Q &amp; A</a:t>
            </a:r>
          </a:p>
        </p:txBody>
      </p:sp>
      <p:sp>
        <p:nvSpPr>
          <p:cNvPr id="7" name="Text Box 5">
            <a:extLst>
              <a:ext uri="{FF2B5EF4-FFF2-40B4-BE49-F238E27FC236}">
                <a16:creationId xmlns:a16="http://schemas.microsoft.com/office/drawing/2014/main" id="{D41FC0D1-F893-4BBD-A9D4-26E7E4B609CB}"/>
              </a:ext>
            </a:extLst>
          </p:cNvPr>
          <p:cNvSpPr txBox="1">
            <a:spLocks noChangeArrowheads="1"/>
          </p:cNvSpPr>
          <p:nvPr/>
        </p:nvSpPr>
        <p:spPr bwMode="auto">
          <a:xfrm>
            <a:off x="749284" y="453693"/>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600" b="1" dirty="0"/>
              <a:t>Question and Answer Session</a:t>
            </a:r>
            <a:endParaRPr lang="en-US" sz="3600" dirty="0"/>
          </a:p>
        </p:txBody>
      </p:sp>
      <p:sp>
        <p:nvSpPr>
          <p:cNvPr id="9" name="Rectangle 8">
            <a:extLst>
              <a:ext uri="{FF2B5EF4-FFF2-40B4-BE49-F238E27FC236}">
                <a16:creationId xmlns:a16="http://schemas.microsoft.com/office/drawing/2014/main" id="{8C25F061-3986-4432-A922-76A1B24CBB1E}"/>
              </a:ext>
            </a:extLst>
          </p:cNvPr>
          <p:cNvSpPr/>
          <p:nvPr/>
        </p:nvSpPr>
        <p:spPr>
          <a:xfrm>
            <a:off x="1256617" y="4136489"/>
            <a:ext cx="6630764" cy="523220"/>
          </a:xfrm>
          <a:prstGeom prst="rect">
            <a:avLst/>
          </a:prstGeom>
        </p:spPr>
        <p:txBody>
          <a:bodyPr wrap="square">
            <a:spAutoFit/>
          </a:bodyPr>
          <a:lstStyle/>
          <a:p>
            <a:pPr algn="ctr"/>
            <a:r>
              <a:rPr lang="en-US" sz="2800" dirty="0"/>
              <a:t>Book consultation slots for assistance.</a:t>
            </a:r>
          </a:p>
        </p:txBody>
      </p:sp>
    </p:spTree>
    <p:extLst>
      <p:ext uri="{BB962C8B-B14F-4D97-AF65-F5344CB8AC3E}">
        <p14:creationId xmlns:p14="http://schemas.microsoft.com/office/powerpoint/2010/main" val="1021171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344" y="1293000"/>
            <a:ext cx="8483047" cy="5192859"/>
          </a:xfrm>
        </p:spPr>
        <p:txBody>
          <a:bodyPr/>
          <a:lstStyle/>
          <a:p>
            <a:pPr marL="0" indent="0">
              <a:buNone/>
            </a:pPr>
            <a:r>
              <a:rPr lang="en-US" dirty="0"/>
              <a:t>Data Manipulation</a:t>
            </a:r>
          </a:p>
          <a:p>
            <a:pPr lvl="1"/>
            <a:r>
              <a:rPr lang="en-US" dirty="0"/>
              <a:t>Tibbles</a:t>
            </a:r>
          </a:p>
          <a:p>
            <a:pPr lvl="1"/>
            <a:r>
              <a:rPr lang="en-US" dirty="0"/>
              <a:t>Pipes</a:t>
            </a:r>
          </a:p>
          <a:p>
            <a:pPr lvl="1"/>
            <a:r>
              <a:rPr lang="en-US" dirty="0" err="1"/>
              <a:t>dplyr</a:t>
            </a:r>
            <a:r>
              <a:rPr lang="en-US" dirty="0"/>
              <a:t> package</a:t>
            </a:r>
          </a:p>
          <a:p>
            <a:pPr lvl="2"/>
            <a:r>
              <a:rPr lang="en-US" dirty="0"/>
              <a:t>filter function</a:t>
            </a:r>
          </a:p>
          <a:p>
            <a:pPr lvl="2"/>
            <a:r>
              <a:rPr lang="en-US" dirty="0"/>
              <a:t>arrange function</a:t>
            </a:r>
          </a:p>
          <a:p>
            <a:pPr lvl="2"/>
            <a:r>
              <a:rPr lang="en-US" dirty="0"/>
              <a:t>select function</a:t>
            </a:r>
          </a:p>
          <a:p>
            <a:pPr lvl="2"/>
            <a:r>
              <a:rPr lang="en-US" dirty="0"/>
              <a:t>mutate function</a:t>
            </a:r>
          </a:p>
          <a:p>
            <a:pPr lvl="2"/>
            <a:r>
              <a:rPr lang="en-US" dirty="0" err="1"/>
              <a:t>summarise</a:t>
            </a:r>
            <a:r>
              <a:rPr lang="en-US" dirty="0"/>
              <a:t> function</a:t>
            </a:r>
          </a:p>
          <a:p>
            <a:pPr lvl="2"/>
            <a:r>
              <a:rPr lang="en-US" dirty="0" err="1"/>
              <a:t>group_by</a:t>
            </a:r>
            <a:r>
              <a:rPr lang="en-US" dirty="0"/>
              <a:t> function</a:t>
            </a:r>
          </a:p>
          <a:p>
            <a:pPr lvl="2"/>
            <a:r>
              <a:rPr lang="en-US" dirty="0"/>
              <a:t>Using combination of these functions</a:t>
            </a:r>
          </a:p>
          <a:p>
            <a:endParaRPr lang="en-US" dirty="0"/>
          </a:p>
        </p:txBody>
      </p:sp>
      <p:sp>
        <p:nvSpPr>
          <p:cNvPr id="5" name="Text Box 3"/>
          <p:cNvSpPr txBox="1">
            <a:spLocks noGrp="1" noChangeArrowheads="1"/>
          </p:cNvSpPr>
          <p:nvPr>
            <p:ph type="title"/>
          </p:nvPr>
        </p:nvSpPr>
        <p:spPr bwMode="auto">
          <a:xfrm>
            <a:off x="2465407" y="522972"/>
            <a:ext cx="30828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t>Next Session</a:t>
            </a:r>
            <a:endParaRPr lang="en-US" altLang="en-US" dirty="0"/>
          </a:p>
        </p:txBody>
      </p:sp>
    </p:spTree>
    <p:extLst>
      <p:ext uri="{BB962C8B-B14F-4D97-AF65-F5344CB8AC3E}">
        <p14:creationId xmlns:p14="http://schemas.microsoft.com/office/powerpoint/2010/main" val="325410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a:r>
              <a:rPr lang="en-US" altLang="en-US" b="1" dirty="0">
                <a:solidFill>
                  <a:schemeClr val="tx1"/>
                </a:solidFill>
              </a:rPr>
              <a:t>Learning outcomes</a:t>
            </a:r>
          </a:p>
        </p:txBody>
      </p:sp>
      <p:sp>
        <p:nvSpPr>
          <p:cNvPr id="8195" name="Rectangle 3"/>
          <p:cNvSpPr>
            <a:spLocks noGrp="1" noChangeArrowheads="1"/>
          </p:cNvSpPr>
          <p:nvPr>
            <p:ph type="body" idx="1"/>
          </p:nvPr>
        </p:nvSpPr>
        <p:spPr>
          <a:xfrm>
            <a:off x="457200" y="1447800"/>
            <a:ext cx="8229600" cy="4525963"/>
          </a:xfrm>
        </p:spPr>
        <p:txBody>
          <a:bodyPr/>
          <a:lstStyle/>
          <a:p>
            <a:pPr marL="0" indent="0">
              <a:buNone/>
            </a:pPr>
            <a:endParaRPr lang="en-US" altLang="en-US" dirty="0"/>
          </a:p>
          <a:p>
            <a:pPr>
              <a:buFontTx/>
              <a:buNone/>
            </a:pPr>
            <a:endParaRPr lang="en-GB" altLang="en-US" dirty="0"/>
          </a:p>
        </p:txBody>
      </p:sp>
      <p:sp>
        <p:nvSpPr>
          <p:cNvPr id="4" name="Rectangle 11"/>
          <p:cNvSpPr>
            <a:spLocks noChangeArrowheads="1"/>
          </p:cNvSpPr>
          <p:nvPr/>
        </p:nvSpPr>
        <p:spPr bwMode="auto">
          <a:xfrm>
            <a:off x="116957" y="1878556"/>
            <a:ext cx="8814391" cy="3714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pPr>
            <a:r>
              <a:rPr lang="en-US" sz="2800" dirty="0"/>
              <a:t>At the end of this topic, you should be able to:</a:t>
            </a:r>
          </a:p>
          <a:p>
            <a:pPr algn="just" eaLnBrk="1" hangingPunct="1">
              <a:spcBef>
                <a:spcPct val="20000"/>
              </a:spcBef>
              <a:buFontTx/>
              <a:buChar char="•"/>
            </a:pPr>
            <a:r>
              <a:rPr lang="en-US" sz="2800" dirty="0">
                <a:solidFill>
                  <a:srgbClr val="0070C0"/>
                </a:solidFill>
              </a:rPr>
              <a:t>Understand how to use data visualization as a tool for data exploration to:</a:t>
            </a:r>
          </a:p>
          <a:p>
            <a:pPr lvl="1" algn="just" eaLnBrk="1" hangingPunct="1">
              <a:spcBef>
                <a:spcPct val="20000"/>
              </a:spcBef>
              <a:buFontTx/>
              <a:buChar char="•"/>
            </a:pPr>
            <a:r>
              <a:rPr lang="en-US" sz="2800" dirty="0">
                <a:solidFill>
                  <a:srgbClr val="0070C0"/>
                </a:solidFill>
              </a:rPr>
              <a:t>Study the variation of a variable.</a:t>
            </a:r>
          </a:p>
          <a:p>
            <a:pPr lvl="1" algn="just" eaLnBrk="1" hangingPunct="1">
              <a:spcBef>
                <a:spcPct val="20000"/>
              </a:spcBef>
              <a:buFontTx/>
              <a:buChar char="•"/>
            </a:pPr>
            <a:r>
              <a:rPr lang="en-US" sz="2800" dirty="0">
                <a:solidFill>
                  <a:srgbClr val="0070C0"/>
                </a:solidFill>
              </a:rPr>
              <a:t>Study the co-variation of two or more variables.</a:t>
            </a:r>
          </a:p>
          <a:p>
            <a:pPr algn="just" eaLnBrk="1" hangingPunct="1">
              <a:spcBef>
                <a:spcPct val="20000"/>
              </a:spcBef>
              <a:buFontTx/>
              <a:buChar char="•"/>
            </a:pPr>
            <a:r>
              <a:rPr lang="en-US" sz="2800" dirty="0">
                <a:solidFill>
                  <a:srgbClr val="0070C0"/>
                </a:solidFill>
              </a:rPr>
              <a:t>Understand how to work with unusual  and missing values.</a:t>
            </a:r>
          </a:p>
        </p:txBody>
      </p:sp>
    </p:spTree>
    <p:extLst>
      <p:ext uri="{BB962C8B-B14F-4D97-AF65-F5344CB8AC3E}">
        <p14:creationId xmlns:p14="http://schemas.microsoft.com/office/powerpoint/2010/main" val="55375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z="3200" b="1" dirty="0">
                <a:solidFill>
                  <a:schemeClr val="tx1"/>
                </a:solidFill>
              </a:rPr>
              <a:t>Key terms you must be able to use</a:t>
            </a:r>
          </a:p>
        </p:txBody>
      </p:sp>
      <p:sp>
        <p:nvSpPr>
          <p:cNvPr id="9219" name="Rectangle 3"/>
          <p:cNvSpPr>
            <a:spLocks noGrp="1" noChangeArrowheads="1"/>
          </p:cNvSpPr>
          <p:nvPr>
            <p:ph type="body" idx="1"/>
          </p:nvPr>
        </p:nvSpPr>
        <p:spPr>
          <a:xfrm>
            <a:off x="255180" y="1273957"/>
            <a:ext cx="8623005" cy="4223076"/>
          </a:xfrm>
        </p:spPr>
        <p:txBody>
          <a:bodyPr/>
          <a:lstStyle/>
          <a:p>
            <a:pPr marL="1371600" lvl="3" indent="0" algn="just">
              <a:spcBef>
                <a:spcPts val="600"/>
              </a:spcBef>
              <a:buNone/>
            </a:pPr>
            <a:endParaRPr lang="en-US" sz="2400" dirty="0"/>
          </a:p>
          <a:p>
            <a:pPr algn="just">
              <a:spcBef>
                <a:spcPts val="600"/>
              </a:spcBef>
              <a:buFontTx/>
              <a:buChar char="-"/>
            </a:pPr>
            <a:r>
              <a:rPr lang="en-US" dirty="0"/>
              <a:t>If you have mastered this topic, </a:t>
            </a:r>
            <a:r>
              <a:rPr lang="en-US" dirty="0">
                <a:solidFill>
                  <a:srgbClr val="0070C0"/>
                </a:solidFill>
              </a:rPr>
              <a:t>you should be able to use the following terms correctly in your assignments and exams</a:t>
            </a:r>
            <a:r>
              <a:rPr lang="en-US" dirty="0"/>
              <a:t>:</a:t>
            </a:r>
          </a:p>
          <a:p>
            <a:pPr marL="1200150" lvl="2" indent="-342900" algn="just">
              <a:spcBef>
                <a:spcPts val="600"/>
              </a:spcBef>
              <a:buFontTx/>
              <a:buChar char="-"/>
            </a:pPr>
            <a:r>
              <a:rPr lang="en-US" sz="2800" kern="1200" dirty="0">
                <a:latin typeface="Arial" panose="020B0604020202020204" pitchFamily="34" charset="0"/>
              </a:rPr>
              <a:t>Data exploration</a:t>
            </a:r>
          </a:p>
          <a:p>
            <a:pPr marL="1200150" lvl="2" indent="-342900" algn="just">
              <a:spcBef>
                <a:spcPts val="600"/>
              </a:spcBef>
              <a:buFontTx/>
              <a:buChar char="-"/>
            </a:pPr>
            <a:r>
              <a:rPr lang="en-US" sz="2800" kern="1200" dirty="0">
                <a:latin typeface="Arial" panose="020B0604020202020204" pitchFamily="34" charset="0"/>
              </a:rPr>
              <a:t>Variation</a:t>
            </a:r>
          </a:p>
          <a:p>
            <a:pPr marL="1200150" lvl="2" indent="-342900" algn="just">
              <a:spcBef>
                <a:spcPts val="600"/>
              </a:spcBef>
              <a:buFontTx/>
              <a:buChar char="-"/>
            </a:pPr>
            <a:r>
              <a:rPr lang="en-US" sz="2800" kern="1200" dirty="0">
                <a:latin typeface="Arial" panose="020B0604020202020204" pitchFamily="34" charset="0"/>
              </a:rPr>
              <a:t>Covariation</a:t>
            </a:r>
          </a:p>
          <a:p>
            <a:pPr marL="1200150" lvl="2" indent="-342900" algn="just">
              <a:spcBef>
                <a:spcPts val="600"/>
              </a:spcBef>
              <a:buFontTx/>
              <a:buChar char="-"/>
            </a:pPr>
            <a:r>
              <a:rPr lang="en-US" sz="2800" kern="1200" dirty="0">
                <a:latin typeface="Arial" panose="020B0604020202020204" pitchFamily="34" charset="0"/>
              </a:rPr>
              <a:t>Unusual and missing values</a:t>
            </a:r>
          </a:p>
        </p:txBody>
      </p:sp>
    </p:spTree>
    <p:extLst>
      <p:ext uri="{BB962C8B-B14F-4D97-AF65-F5344CB8AC3E}">
        <p14:creationId xmlns:p14="http://schemas.microsoft.com/office/powerpoint/2010/main" val="2098408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8FFC8F-54A3-414D-8BCA-B0BA50CF066D}"/>
              </a:ext>
            </a:extLst>
          </p:cNvPr>
          <p:cNvSpPr/>
          <p:nvPr/>
        </p:nvSpPr>
        <p:spPr>
          <a:xfrm>
            <a:off x="613718" y="1127903"/>
            <a:ext cx="1005403" cy="1862048"/>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1500" b="1" cap="none" spc="0" dirty="0">
                <a:ln/>
                <a:solidFill>
                  <a:srgbClr val="0070C0"/>
                </a:solidFill>
                <a:effectLst/>
              </a:rPr>
              <a:t>1</a:t>
            </a:r>
          </a:p>
        </p:txBody>
      </p:sp>
      <p:sp>
        <p:nvSpPr>
          <p:cNvPr id="6" name="Rectangle 5">
            <a:extLst>
              <a:ext uri="{FF2B5EF4-FFF2-40B4-BE49-F238E27FC236}">
                <a16:creationId xmlns:a16="http://schemas.microsoft.com/office/drawing/2014/main" id="{2021E8C9-5770-40B5-BE66-67F441BB8354}"/>
              </a:ext>
            </a:extLst>
          </p:cNvPr>
          <p:cNvSpPr/>
          <p:nvPr/>
        </p:nvSpPr>
        <p:spPr>
          <a:xfrm>
            <a:off x="1242911" y="3201805"/>
            <a:ext cx="7901090" cy="769441"/>
          </a:xfrm>
          <a:prstGeom prst="rect">
            <a:avLst/>
          </a:prstGeom>
        </p:spPr>
        <p:txBody>
          <a:bodyPr wrap="square">
            <a:spAutoFit/>
          </a:bodyPr>
          <a:lstStyle/>
          <a:p>
            <a:r>
              <a:rPr lang="en-US" sz="4400" b="1" dirty="0"/>
              <a:t>Data Exploration?</a:t>
            </a:r>
          </a:p>
        </p:txBody>
      </p:sp>
    </p:spTree>
    <p:extLst>
      <p:ext uri="{BB962C8B-B14F-4D97-AF65-F5344CB8AC3E}">
        <p14:creationId xmlns:p14="http://schemas.microsoft.com/office/powerpoint/2010/main" val="360485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274638"/>
            <a:ext cx="7299326" cy="1143000"/>
          </a:xfrm>
        </p:spPr>
        <p:txBody>
          <a:bodyPr/>
          <a:lstStyle/>
          <a:p>
            <a:r>
              <a:rPr lang="en-US" b="1" dirty="0"/>
              <a:t>Data Exploration</a:t>
            </a:r>
          </a:p>
        </p:txBody>
      </p:sp>
      <p:sp>
        <p:nvSpPr>
          <p:cNvPr id="4" name="Rectangle 3">
            <a:extLst>
              <a:ext uri="{FF2B5EF4-FFF2-40B4-BE49-F238E27FC236}">
                <a16:creationId xmlns:a16="http://schemas.microsoft.com/office/drawing/2014/main" id="{97A1E43E-52CF-4373-A26D-A923EC650655}"/>
              </a:ext>
            </a:extLst>
          </p:cNvPr>
          <p:cNvSpPr/>
          <p:nvPr/>
        </p:nvSpPr>
        <p:spPr>
          <a:xfrm>
            <a:off x="116958" y="1883251"/>
            <a:ext cx="8894135" cy="2308324"/>
          </a:xfrm>
          <a:prstGeom prst="rect">
            <a:avLst/>
          </a:prstGeom>
        </p:spPr>
        <p:txBody>
          <a:bodyPr wrap="square">
            <a:spAutoFit/>
          </a:bodyPr>
          <a:lstStyle/>
          <a:p>
            <a:pPr marL="285750" indent="-285750" algn="just">
              <a:buFont typeface="Arial" panose="020B0604020202020204" pitchFamily="34" charset="0"/>
              <a:buChar char="•"/>
            </a:pPr>
            <a:r>
              <a:rPr lang="en-US" sz="2400" dirty="0"/>
              <a:t>Data exploration is the first step in data analysis, and it is utilized to examine the data to create a broad picture of important points to study them in more details.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Data visualization can be used for data exploration to help in understanding and summarizing the data.</a:t>
            </a:r>
          </a:p>
        </p:txBody>
      </p:sp>
    </p:spTree>
    <p:extLst>
      <p:ext uri="{BB962C8B-B14F-4D97-AF65-F5344CB8AC3E}">
        <p14:creationId xmlns:p14="http://schemas.microsoft.com/office/powerpoint/2010/main" val="208164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8FFC8F-54A3-414D-8BCA-B0BA50CF066D}"/>
              </a:ext>
            </a:extLst>
          </p:cNvPr>
          <p:cNvSpPr/>
          <p:nvPr/>
        </p:nvSpPr>
        <p:spPr>
          <a:xfrm>
            <a:off x="613718" y="1127903"/>
            <a:ext cx="1005403" cy="1862048"/>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1500" b="1" cap="none" spc="0" dirty="0">
                <a:ln/>
                <a:solidFill>
                  <a:srgbClr val="0070C0"/>
                </a:solidFill>
                <a:effectLst/>
              </a:rPr>
              <a:t>2</a:t>
            </a:r>
          </a:p>
        </p:txBody>
      </p:sp>
      <p:sp>
        <p:nvSpPr>
          <p:cNvPr id="6" name="Rectangle 5">
            <a:extLst>
              <a:ext uri="{FF2B5EF4-FFF2-40B4-BE49-F238E27FC236}">
                <a16:creationId xmlns:a16="http://schemas.microsoft.com/office/drawing/2014/main" id="{2021E8C9-5770-40B5-BE66-67F441BB8354}"/>
              </a:ext>
            </a:extLst>
          </p:cNvPr>
          <p:cNvSpPr/>
          <p:nvPr/>
        </p:nvSpPr>
        <p:spPr>
          <a:xfrm>
            <a:off x="1242911" y="3201805"/>
            <a:ext cx="7901090" cy="769441"/>
          </a:xfrm>
          <a:prstGeom prst="rect">
            <a:avLst/>
          </a:prstGeom>
        </p:spPr>
        <p:txBody>
          <a:bodyPr wrap="square">
            <a:spAutoFit/>
          </a:bodyPr>
          <a:lstStyle/>
          <a:p>
            <a:r>
              <a:rPr lang="en-US" sz="4400" b="1" dirty="0"/>
              <a:t>Variation</a:t>
            </a:r>
          </a:p>
        </p:txBody>
      </p:sp>
    </p:spTree>
    <p:extLst>
      <p:ext uri="{BB962C8B-B14F-4D97-AF65-F5344CB8AC3E}">
        <p14:creationId xmlns:p14="http://schemas.microsoft.com/office/powerpoint/2010/main" val="346484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943" y="205040"/>
            <a:ext cx="7299326" cy="1143000"/>
          </a:xfrm>
        </p:spPr>
        <p:txBody>
          <a:bodyPr/>
          <a:lstStyle/>
          <a:p>
            <a:r>
              <a:rPr lang="en-US" b="1" dirty="0"/>
              <a:t>Variation</a:t>
            </a:r>
          </a:p>
        </p:txBody>
      </p:sp>
      <p:sp>
        <p:nvSpPr>
          <p:cNvPr id="4" name="Rectangle 3">
            <a:extLst>
              <a:ext uri="{FF2B5EF4-FFF2-40B4-BE49-F238E27FC236}">
                <a16:creationId xmlns:a16="http://schemas.microsoft.com/office/drawing/2014/main" id="{97A1E43E-52CF-4373-A26D-A923EC650655}"/>
              </a:ext>
            </a:extLst>
          </p:cNvPr>
          <p:cNvSpPr/>
          <p:nvPr/>
        </p:nvSpPr>
        <p:spPr>
          <a:xfrm>
            <a:off x="0" y="1489842"/>
            <a:ext cx="8782494" cy="830997"/>
          </a:xfrm>
          <a:prstGeom prst="rect">
            <a:avLst/>
          </a:prstGeom>
        </p:spPr>
        <p:txBody>
          <a:bodyPr wrap="square">
            <a:spAutoFit/>
          </a:bodyPr>
          <a:lstStyle/>
          <a:p>
            <a:pPr marL="285750" indent="-285750" algn="just">
              <a:buFont typeface="Arial" panose="020B0604020202020204" pitchFamily="34" charset="0"/>
              <a:buChar char="•"/>
            </a:pPr>
            <a:r>
              <a:rPr lang="en-US" sz="2400" dirty="0"/>
              <a:t>Variation is the tendency of the values of a variable to change from measurement to measurement.</a:t>
            </a:r>
            <a:endParaRPr lang="en-US" sz="2400" dirty="0">
              <a:solidFill>
                <a:srgbClr val="000000"/>
              </a:solidFill>
              <a:latin typeface="+mj-lt"/>
            </a:endParaRPr>
          </a:p>
        </p:txBody>
      </p:sp>
      <p:sp>
        <p:nvSpPr>
          <p:cNvPr id="3" name="Rectangle 2">
            <a:extLst>
              <a:ext uri="{FF2B5EF4-FFF2-40B4-BE49-F238E27FC236}">
                <a16:creationId xmlns:a16="http://schemas.microsoft.com/office/drawing/2014/main" id="{FB3CCAAE-34CB-4770-A90C-3C0BF72FD67B}"/>
              </a:ext>
            </a:extLst>
          </p:cNvPr>
          <p:cNvSpPr/>
          <p:nvPr/>
        </p:nvSpPr>
        <p:spPr>
          <a:xfrm>
            <a:off x="0" y="2295479"/>
            <a:ext cx="8782494" cy="1569660"/>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mj-lt"/>
              </a:rPr>
              <a:t>Every variable has its own pattern of variation, which can reveal interesting information. The best way to understand that pattern is to visualize the distribution of the variable’s values.</a:t>
            </a:r>
            <a:endParaRPr lang="en-MY" sz="2400" dirty="0">
              <a:latin typeface="+mj-lt"/>
            </a:endParaRPr>
          </a:p>
        </p:txBody>
      </p:sp>
      <p:sp>
        <p:nvSpPr>
          <p:cNvPr id="5" name="Rectangle 4">
            <a:extLst>
              <a:ext uri="{FF2B5EF4-FFF2-40B4-BE49-F238E27FC236}">
                <a16:creationId xmlns:a16="http://schemas.microsoft.com/office/drawing/2014/main" id="{AAF59699-C8AF-44F2-8210-3205BED48223}"/>
              </a:ext>
            </a:extLst>
          </p:cNvPr>
          <p:cNvSpPr/>
          <p:nvPr/>
        </p:nvSpPr>
        <p:spPr>
          <a:xfrm>
            <a:off x="0" y="3839779"/>
            <a:ext cx="8686802" cy="1569660"/>
          </a:xfrm>
          <a:prstGeom prst="rect">
            <a:avLst/>
          </a:prstGeom>
        </p:spPr>
        <p:txBody>
          <a:bodyPr wrap="square">
            <a:spAutoFit/>
          </a:bodyPr>
          <a:lstStyle/>
          <a:p>
            <a:pPr marL="342900" indent="-342900" algn="just">
              <a:buFont typeface="Arial" panose="020B0604020202020204" pitchFamily="34" charset="0"/>
              <a:buChar char="•"/>
            </a:pPr>
            <a:r>
              <a:rPr lang="en-US" sz="2400" dirty="0"/>
              <a:t>To </a:t>
            </a:r>
            <a:r>
              <a:rPr lang="en-US" sz="2400" dirty="0">
                <a:solidFill>
                  <a:srgbClr val="0070C0"/>
                </a:solidFill>
              </a:rPr>
              <a:t>examine the distribution of a categorical variable, use a bar chart</a:t>
            </a:r>
            <a:r>
              <a:rPr lang="en-US" sz="2400" dirty="0"/>
              <a:t>, while </a:t>
            </a:r>
            <a:r>
              <a:rPr lang="en-US" sz="2400" dirty="0">
                <a:solidFill>
                  <a:srgbClr val="0070C0"/>
                </a:solidFill>
              </a:rPr>
              <a:t>use histogram for a continuous variable. Frequency polygon and boxplot can also be used with a continuous variable</a:t>
            </a:r>
            <a:r>
              <a:rPr lang="en-US" sz="2400" dirty="0"/>
              <a:t>.</a:t>
            </a:r>
            <a:endParaRPr lang="en-MY" sz="2400" dirty="0"/>
          </a:p>
        </p:txBody>
      </p:sp>
      <p:sp>
        <p:nvSpPr>
          <p:cNvPr id="6" name="Rectangle 5">
            <a:extLst>
              <a:ext uri="{FF2B5EF4-FFF2-40B4-BE49-F238E27FC236}">
                <a16:creationId xmlns:a16="http://schemas.microsoft.com/office/drawing/2014/main" id="{1E3D7EFA-976E-4CA6-9551-E28349310383}"/>
              </a:ext>
            </a:extLst>
          </p:cNvPr>
          <p:cNvSpPr/>
          <p:nvPr/>
        </p:nvSpPr>
        <p:spPr>
          <a:xfrm>
            <a:off x="0" y="5384078"/>
            <a:ext cx="8686801" cy="1200329"/>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mj-lt"/>
              </a:rPr>
              <a:t>In both bar charts and histograms, tall bars show the common values of a variable, and shorter bars show less-common values.</a:t>
            </a:r>
            <a:endParaRPr lang="en-MY" sz="2400" dirty="0">
              <a:latin typeface="+mj-lt"/>
            </a:endParaRPr>
          </a:p>
        </p:txBody>
      </p:sp>
    </p:spTree>
    <p:extLst>
      <p:ext uri="{BB962C8B-B14F-4D97-AF65-F5344CB8AC3E}">
        <p14:creationId xmlns:p14="http://schemas.microsoft.com/office/powerpoint/2010/main" val="19042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78" y="274638"/>
            <a:ext cx="8495488" cy="1143000"/>
          </a:xfrm>
        </p:spPr>
        <p:txBody>
          <a:bodyPr/>
          <a:lstStyle/>
          <a:p>
            <a:r>
              <a:rPr lang="en-US" sz="3400" b="1" dirty="0"/>
              <a:t>Interpret the key results for Bar chart</a:t>
            </a:r>
          </a:p>
        </p:txBody>
      </p:sp>
      <p:pic>
        <p:nvPicPr>
          <p:cNvPr id="6" name="Picture 5">
            <a:extLst>
              <a:ext uri="{FF2B5EF4-FFF2-40B4-BE49-F238E27FC236}">
                <a16:creationId xmlns:a16="http://schemas.microsoft.com/office/drawing/2014/main" id="{E1C952CF-2859-4392-9EF2-0250847D3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702" y="1876551"/>
            <a:ext cx="4515016" cy="3553083"/>
          </a:xfrm>
          <a:prstGeom prst="rect">
            <a:avLst/>
          </a:prstGeom>
        </p:spPr>
      </p:pic>
      <p:sp>
        <p:nvSpPr>
          <p:cNvPr id="8" name="Rectangle 7">
            <a:extLst>
              <a:ext uri="{FF2B5EF4-FFF2-40B4-BE49-F238E27FC236}">
                <a16:creationId xmlns:a16="http://schemas.microsoft.com/office/drawing/2014/main" id="{0B7EAF44-FF14-4532-8E03-2CC2099DB1B1}"/>
              </a:ext>
            </a:extLst>
          </p:cNvPr>
          <p:cNvSpPr/>
          <p:nvPr/>
        </p:nvSpPr>
        <p:spPr>
          <a:xfrm>
            <a:off x="85062" y="5429634"/>
            <a:ext cx="8835656" cy="923330"/>
          </a:xfrm>
          <a:prstGeom prst="rect">
            <a:avLst/>
          </a:prstGeom>
        </p:spPr>
        <p:txBody>
          <a:bodyPr wrap="square">
            <a:spAutoFit/>
          </a:bodyPr>
          <a:lstStyle/>
          <a:p>
            <a:r>
              <a:rPr lang="en-US" dirty="0"/>
              <a:t>  </a:t>
            </a:r>
            <a:r>
              <a:rPr lang="en-US" b="1" dirty="0" err="1"/>
              <a:t>ggplot</a:t>
            </a:r>
            <a:r>
              <a:rPr lang="en-US" dirty="0"/>
              <a:t>(data = </a:t>
            </a:r>
            <a:r>
              <a:rPr lang="en-US" dirty="0" err="1"/>
              <a:t>diamonds,aes</a:t>
            </a:r>
            <a:r>
              <a:rPr lang="en-US" dirty="0"/>
              <a:t>(x = cut, fill =cut)) + </a:t>
            </a:r>
          </a:p>
          <a:p>
            <a:r>
              <a:rPr lang="en-US" dirty="0"/>
              <a:t>      </a:t>
            </a:r>
            <a:r>
              <a:rPr lang="en-US" b="1" dirty="0" err="1"/>
              <a:t>geom_bar</a:t>
            </a:r>
            <a:r>
              <a:rPr lang="en-US" dirty="0"/>
              <a:t>() +</a:t>
            </a:r>
          </a:p>
          <a:p>
            <a:r>
              <a:rPr lang="en-US" dirty="0"/>
              <a:t>      </a:t>
            </a:r>
            <a:r>
              <a:rPr lang="en-US" b="1" dirty="0"/>
              <a:t>labs</a:t>
            </a:r>
            <a:r>
              <a:rPr lang="en-US" dirty="0"/>
              <a:t>(title="</a:t>
            </a:r>
            <a:r>
              <a:rPr lang="en-US" dirty="0" err="1"/>
              <a:t>Barchart</a:t>
            </a:r>
            <a:r>
              <a:rPr lang="en-US" dirty="0"/>
              <a:t> for quality of the cut", x="Quality of the cut", y="Count")</a:t>
            </a:r>
            <a:endParaRPr lang="en-MY" dirty="0"/>
          </a:p>
        </p:txBody>
      </p:sp>
      <p:sp>
        <p:nvSpPr>
          <p:cNvPr id="4" name="Rectangle 3">
            <a:extLst>
              <a:ext uri="{FF2B5EF4-FFF2-40B4-BE49-F238E27FC236}">
                <a16:creationId xmlns:a16="http://schemas.microsoft.com/office/drawing/2014/main" id="{D1AB1ED1-C6EE-4C2E-BA0B-D29B53986213}"/>
              </a:ext>
            </a:extLst>
          </p:cNvPr>
          <p:cNvSpPr/>
          <p:nvPr/>
        </p:nvSpPr>
        <p:spPr>
          <a:xfrm>
            <a:off x="85062" y="2974364"/>
            <a:ext cx="4040371" cy="830997"/>
          </a:xfrm>
          <a:prstGeom prst="rect">
            <a:avLst/>
          </a:prstGeom>
        </p:spPr>
        <p:txBody>
          <a:bodyPr wrap="square">
            <a:spAutoFit/>
          </a:bodyPr>
          <a:lstStyle/>
          <a:p>
            <a:r>
              <a:rPr lang="en-US" sz="2400" dirty="0">
                <a:solidFill>
                  <a:srgbClr val="0070C0"/>
                </a:solidFill>
              </a:rPr>
              <a:t>Differences in the heights of the bars.</a:t>
            </a:r>
            <a:endParaRPr lang="en-MY" sz="2400" dirty="0">
              <a:solidFill>
                <a:srgbClr val="0070C0"/>
              </a:solidFill>
            </a:endParaRPr>
          </a:p>
        </p:txBody>
      </p:sp>
    </p:spTree>
    <p:extLst>
      <p:ext uri="{BB962C8B-B14F-4D97-AF65-F5344CB8AC3E}">
        <p14:creationId xmlns:p14="http://schemas.microsoft.com/office/powerpoint/2010/main" val="24190972"/>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4042</TotalTime>
  <Pages>11</Pages>
  <Words>1371</Words>
  <Application>Microsoft Office PowerPoint</Application>
  <PresentationFormat>On-screen Show (4:3)</PresentationFormat>
  <Paragraphs>139</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Consolas</vt:lpstr>
      <vt:lpstr>Courier New</vt:lpstr>
      <vt:lpstr>Times New Roman</vt:lpstr>
      <vt:lpstr>UCTI-Template-foundation-level</vt:lpstr>
      <vt:lpstr>Data Exploration</vt:lpstr>
      <vt:lpstr>Topic &amp; Structure of the lesson</vt:lpstr>
      <vt:lpstr>Learning outcomes</vt:lpstr>
      <vt:lpstr>Key terms you must be able to use</vt:lpstr>
      <vt:lpstr>PowerPoint Presentation</vt:lpstr>
      <vt:lpstr>Data Exploration</vt:lpstr>
      <vt:lpstr>PowerPoint Presentation</vt:lpstr>
      <vt:lpstr>Variation</vt:lpstr>
      <vt:lpstr>Interpret the key results for Bar chart</vt:lpstr>
      <vt:lpstr>Example- Bar chart</vt:lpstr>
      <vt:lpstr>Interpret the key results for Histogram/Frequency Polygon</vt:lpstr>
      <vt:lpstr>Example- Histogram</vt:lpstr>
      <vt:lpstr>Interpret the key results for Boxplots</vt:lpstr>
      <vt:lpstr>PowerPoint Presentation</vt:lpstr>
      <vt:lpstr>Covariation</vt:lpstr>
      <vt:lpstr>Interpret the key results for Scatterplot</vt:lpstr>
      <vt:lpstr>Example- Scatterplot</vt:lpstr>
      <vt:lpstr>Interpret the key results for Count plot</vt:lpstr>
      <vt:lpstr>PowerPoint Presentation</vt:lpstr>
      <vt:lpstr>Missing &amp; Unusual Values</vt:lpstr>
      <vt:lpstr>Missing &amp; Unusual Values</vt:lpstr>
      <vt:lpstr>PowerPoint Presentation</vt:lpstr>
      <vt:lpstr>Learning outcomes</vt:lpstr>
      <vt:lpstr>PowerPoint Presentation</vt:lpstr>
      <vt:lpstr>PowerPoint Presentation</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Dr. Waddah Waheeb Hassan Saeed</cp:lastModifiedBy>
  <cp:revision>484</cp:revision>
  <cp:lastPrinted>1995-11-02T09:23:42Z</cp:lastPrinted>
  <dcterms:created xsi:type="dcterms:W3CDTF">2017-10-11T09:20:11Z</dcterms:created>
  <dcterms:modified xsi:type="dcterms:W3CDTF">2020-08-13T04:17:40Z</dcterms:modified>
</cp:coreProperties>
</file>