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275" r:id="rId2"/>
    <p:sldId id="276" r:id="rId3"/>
    <p:sldId id="277" r:id="rId4"/>
    <p:sldId id="327" r:id="rId5"/>
    <p:sldId id="377" r:id="rId6"/>
    <p:sldId id="359" r:id="rId7"/>
    <p:sldId id="405" r:id="rId8"/>
    <p:sldId id="382" r:id="rId9"/>
    <p:sldId id="406" r:id="rId10"/>
    <p:sldId id="392" r:id="rId11"/>
    <p:sldId id="407" r:id="rId12"/>
    <p:sldId id="391" r:id="rId13"/>
    <p:sldId id="408" r:id="rId14"/>
    <p:sldId id="371" r:id="rId15"/>
    <p:sldId id="396" r:id="rId16"/>
    <p:sldId id="410" r:id="rId17"/>
    <p:sldId id="394" r:id="rId18"/>
    <p:sldId id="398" r:id="rId19"/>
    <p:sldId id="399" r:id="rId20"/>
    <p:sldId id="409" r:id="rId21"/>
    <p:sldId id="393" r:id="rId22"/>
    <p:sldId id="397" r:id="rId23"/>
    <p:sldId id="411" r:id="rId24"/>
    <p:sldId id="395" r:id="rId25"/>
    <p:sldId id="401" r:id="rId26"/>
    <p:sldId id="412" r:id="rId27"/>
    <p:sldId id="400" r:id="rId28"/>
    <p:sldId id="413" r:id="rId29"/>
    <p:sldId id="402" r:id="rId30"/>
    <p:sldId id="403" r:id="rId31"/>
    <p:sldId id="414" r:id="rId32"/>
    <p:sldId id="404" r:id="rId33"/>
    <p:sldId id="383" r:id="rId34"/>
    <p:sldId id="328" r:id="rId35"/>
    <p:sldId id="326" r:id="rId36"/>
    <p:sldId id="415" r:id="rId37"/>
    <p:sldId id="329" r:id="rId38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32" autoAdjust="0"/>
    <p:restoredTop sz="94702" autoAdjust="0"/>
  </p:normalViewPr>
  <p:slideViewPr>
    <p:cSldViewPr snapToGrid="0">
      <p:cViewPr varScale="1">
        <p:scale>
          <a:sx n="90" d="100"/>
          <a:sy n="90" d="100"/>
        </p:scale>
        <p:origin x="1896" y="78"/>
      </p:cViewPr>
      <p:guideLst/>
    </p:cSldViewPr>
  </p:slideViewPr>
  <p:outlineViewPr>
    <p:cViewPr>
      <p:scale>
        <a:sx n="33" d="100"/>
        <a:sy n="33" d="100"/>
      </p:scale>
      <p:origin x="0" y="-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37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048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7031037" y="664210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>
                <a:latin typeface="Calibri" pitchFamily="34" charset="0"/>
                <a:cs typeface="Calibri" pitchFamily="34" charset="0"/>
              </a:rPr>
              <a:t> of 55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340100" y="6630194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File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I/O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138907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CT127-3-2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Programming for Data Analysis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251200" y="6633369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800" dirty="0">
                <a:solidFill>
                  <a:schemeClr val="accent4"/>
                </a:solidFill>
              </a:rPr>
              <a:t>Data Manipulation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7207250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>
                <a:latin typeface="Calibri" pitchFamily="34" charset="0"/>
                <a:cs typeface="Calibri" pitchFamily="34" charset="0"/>
              </a:rPr>
              <a:t> of 37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4375" y="3626064"/>
            <a:ext cx="6781800" cy="781050"/>
          </a:xfrm>
        </p:spPr>
        <p:txBody>
          <a:bodyPr/>
          <a:lstStyle/>
          <a:p>
            <a:r>
              <a:rPr lang="en-US" sz="2400" dirty="0">
                <a:solidFill>
                  <a:schemeClr val="accent4"/>
                </a:solidFill>
              </a:rPr>
              <a:t>Data Manipulation (1)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1817306"/>
            <a:ext cx="83200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3200" dirty="0"/>
              <a:t>Programming for Data Analysis</a:t>
            </a:r>
            <a:br>
              <a:rPr lang="en-US" sz="3200" dirty="0"/>
            </a:br>
            <a:r>
              <a:rPr lang="en-US" dirty="0"/>
              <a:t>(CT127-3-2-PFDA and Version VC1)</a:t>
            </a:r>
            <a:br>
              <a:rPr lang="en-US" sz="3200" dirty="0"/>
            </a:b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4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Pipes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5C0B0D-5233-4E20-A474-06C34C76494D}"/>
              </a:ext>
            </a:extLst>
          </p:cNvPr>
          <p:cNvSpPr/>
          <p:nvPr/>
        </p:nvSpPr>
        <p:spPr>
          <a:xfrm>
            <a:off x="66102" y="1180819"/>
            <a:ext cx="88492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new paradigm for calling functions in R is the pipe.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pipe from the </a:t>
            </a:r>
            <a:r>
              <a:rPr lang="en-US" sz="2400" b="1" dirty="0" err="1"/>
              <a:t>magrittr</a:t>
            </a:r>
            <a:r>
              <a:rPr lang="en-US" sz="2400" dirty="0"/>
              <a:t> package works by taking the value or object on the left-hand side of the pipe and inserting it into the first argument of the function that is on the right-hand side of the pipe.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Pipes are most useful when used in a pipeline to chain together a series of function calls.</a:t>
            </a:r>
            <a:endParaRPr lang="en-MY" sz="2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710A45-E858-44EF-BDF8-965412705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4" t="57341"/>
          <a:stretch/>
        </p:blipFill>
        <p:spPr>
          <a:xfrm>
            <a:off x="4710222" y="3858475"/>
            <a:ext cx="3483233" cy="24667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2BFC62-DB14-4A88-AF28-94448628C392}"/>
              </a:ext>
            </a:extLst>
          </p:cNvPr>
          <p:cNvSpPr/>
          <p:nvPr/>
        </p:nvSpPr>
        <p:spPr>
          <a:xfrm>
            <a:off x="4486939" y="624244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sz="1100" dirty="0"/>
              <a:t>https://www.slideshare.net/Ram-N/data-manipulation-using-r-acm2014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66555-FEAE-47DE-B4DD-C515C928B47B}"/>
              </a:ext>
            </a:extLst>
          </p:cNvPr>
          <p:cNvSpPr txBox="1"/>
          <p:nvPr/>
        </p:nvSpPr>
        <p:spPr>
          <a:xfrm>
            <a:off x="372139" y="4211115"/>
            <a:ext cx="38383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x=sqrt(1000)</a:t>
            </a:r>
          </a:p>
          <a:p>
            <a:r>
              <a:rPr lang="en-US" dirty="0"/>
              <a:t>round(x)</a:t>
            </a:r>
            <a:endParaRPr lang="en-MY" dirty="0"/>
          </a:p>
          <a:p>
            <a:endParaRPr lang="en-US" dirty="0"/>
          </a:p>
          <a:p>
            <a:r>
              <a:rPr lang="en-US" dirty="0"/>
              <a:t>round(sqrt(1000))</a:t>
            </a:r>
          </a:p>
          <a:p>
            <a:endParaRPr lang="en-US" dirty="0"/>
          </a:p>
          <a:p>
            <a:r>
              <a:rPr lang="en-US" dirty="0"/>
              <a:t>library(</a:t>
            </a:r>
            <a:r>
              <a:rPr lang="en-US" dirty="0" err="1"/>
              <a:t>magrittr</a:t>
            </a:r>
            <a:r>
              <a:rPr lang="en-US" dirty="0"/>
              <a:t>)</a:t>
            </a:r>
          </a:p>
          <a:p>
            <a:r>
              <a:rPr lang="en-US" dirty="0"/>
              <a:t>1000 </a:t>
            </a:r>
            <a:r>
              <a:rPr lang="en-US" dirty="0">
                <a:solidFill>
                  <a:srgbClr val="FF0000"/>
                </a:solidFill>
              </a:rPr>
              <a:t>%&gt;%</a:t>
            </a:r>
            <a:r>
              <a:rPr lang="en-US" dirty="0"/>
              <a:t> sqrt </a:t>
            </a:r>
            <a:r>
              <a:rPr lang="en-US" dirty="0">
                <a:solidFill>
                  <a:srgbClr val="FF0000"/>
                </a:solidFill>
              </a:rPr>
              <a:t>%&gt;%</a:t>
            </a:r>
            <a:r>
              <a:rPr lang="en-US" dirty="0"/>
              <a:t> round</a:t>
            </a:r>
          </a:p>
        </p:txBody>
      </p:sp>
    </p:spTree>
    <p:extLst>
      <p:ext uri="{BB962C8B-B14F-4D97-AF65-F5344CB8AC3E}">
        <p14:creationId xmlns:p14="http://schemas.microsoft.com/office/powerpoint/2010/main" val="396841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2742103" y="3201804"/>
            <a:ext cx="56257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/>
              <a:t>dplyr</a:t>
            </a:r>
            <a:r>
              <a:rPr lang="en-US" sz="4400" b="1" dirty="0"/>
              <a:t> package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88147EB-B9C3-4116-8FCE-74D8C2D6EA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65" y="2785521"/>
            <a:ext cx="1600438" cy="186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09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dplyr</a:t>
            </a:r>
            <a:r>
              <a:rPr lang="en-US" b="1" dirty="0">
                <a:solidFill>
                  <a:schemeClr val="tx1"/>
                </a:solidFill>
              </a:rPr>
              <a:t> package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BD9506-F6F7-430E-80F0-ACC4EAB76D7D}"/>
              </a:ext>
            </a:extLst>
          </p:cNvPr>
          <p:cNvSpPr/>
          <p:nvPr/>
        </p:nvSpPr>
        <p:spPr>
          <a:xfrm>
            <a:off x="185910" y="1417638"/>
            <a:ext cx="8772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/>
              <a:t>dplyr</a:t>
            </a:r>
            <a:r>
              <a:rPr lang="en-US" sz="2400" dirty="0"/>
              <a:t> is a grammar of data manipulation.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1CCAC-DDCC-4E3D-BB2E-053868E3CCAA}"/>
              </a:ext>
            </a:extLst>
          </p:cNvPr>
          <p:cNvSpPr/>
          <p:nvPr/>
        </p:nvSpPr>
        <p:spPr>
          <a:xfrm>
            <a:off x="185910" y="1956955"/>
            <a:ext cx="8772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following functions help you to solve the vast majority of your data manipulation challenges: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i="1" dirty="0"/>
              <a:t>filter</a:t>
            </a:r>
            <a:r>
              <a:rPr lang="en-US" sz="2400" dirty="0"/>
              <a:t> function: to pick observations by their values.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i="1" dirty="0"/>
              <a:t>select</a:t>
            </a:r>
            <a:r>
              <a:rPr lang="en-US" sz="2400" dirty="0"/>
              <a:t> function: to pick variables by their names.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i="1" dirty="0"/>
              <a:t>arrange</a:t>
            </a:r>
            <a:r>
              <a:rPr lang="en-US" sz="2400" dirty="0"/>
              <a:t> function: to change the ordering of the rows.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i="1" dirty="0"/>
              <a:t>mutate</a:t>
            </a:r>
            <a:r>
              <a:rPr lang="en-US" sz="2400" dirty="0"/>
              <a:t> function: to create new variables with functions of existing variables.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i="1" dirty="0" err="1"/>
              <a:t>summarise</a:t>
            </a:r>
            <a:r>
              <a:rPr lang="en-US" sz="2400" dirty="0"/>
              <a:t> function: to reduce many values down to a single summary.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i="1" dirty="0" err="1"/>
              <a:t>group_by</a:t>
            </a:r>
            <a:r>
              <a:rPr lang="en-US" sz="2400" i="1" dirty="0"/>
              <a:t> </a:t>
            </a:r>
            <a:r>
              <a:rPr lang="en-US" sz="2400" dirty="0"/>
              <a:t>function: to change the scope of each function from operating on the entire dataset to operating on ‘by group’.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93212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977097" y="3201804"/>
            <a:ext cx="76990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Extract Cases using </a:t>
            </a:r>
            <a:r>
              <a:rPr lang="en-US" sz="4400" b="1" dirty="0">
                <a:solidFill>
                  <a:schemeClr val="accent2"/>
                </a:solidFill>
              </a:rPr>
              <a:t>filter</a:t>
            </a:r>
            <a:r>
              <a:rPr lang="en-US" sz="4400" b="1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546251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Using </a:t>
            </a:r>
            <a:r>
              <a:rPr lang="en-US" b="1" i="1" dirty="0"/>
              <a:t>filter</a:t>
            </a:r>
            <a:r>
              <a:rPr lang="en-US" b="1" dirty="0"/>
              <a:t>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B1E83-FBC1-45D4-A51E-6B7F8152D0B1}"/>
              </a:ext>
            </a:extLst>
          </p:cNvPr>
          <p:cNvSpPr/>
          <p:nvPr/>
        </p:nvSpPr>
        <p:spPr>
          <a:xfrm>
            <a:off x="3151003" y="1786783"/>
            <a:ext cx="2081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dirty="0"/>
              <a:t>filter(.data, ...)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C71D95-5576-48B8-A3CC-89CE95EB2D3D}"/>
              </a:ext>
            </a:extLst>
          </p:cNvPr>
          <p:cNvSpPr/>
          <p:nvPr/>
        </p:nvSpPr>
        <p:spPr>
          <a:xfrm>
            <a:off x="228599" y="2835582"/>
            <a:ext cx="32560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name of the data frame</a:t>
            </a:r>
            <a:endParaRPr lang="en-MY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BBCCEE-1F09-48C8-9569-4E9A019DE438}"/>
              </a:ext>
            </a:extLst>
          </p:cNvPr>
          <p:cNvSpPr/>
          <p:nvPr/>
        </p:nvSpPr>
        <p:spPr>
          <a:xfrm>
            <a:off x="4392378" y="2835582"/>
            <a:ext cx="47516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expressions that filter the data frame</a:t>
            </a:r>
            <a:endParaRPr lang="en-MY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D67D33-A11D-4ECE-8287-227EEAEEEEE4}"/>
              </a:ext>
            </a:extLst>
          </p:cNvPr>
          <p:cNvCxnSpPr/>
          <p:nvPr/>
        </p:nvCxnSpPr>
        <p:spPr bwMode="auto">
          <a:xfrm flipH="1">
            <a:off x="2137272" y="2158615"/>
            <a:ext cx="1949986" cy="6769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E74ABC-16EE-4047-A7AB-CD80F281B2B8}"/>
              </a:ext>
            </a:extLst>
          </p:cNvPr>
          <p:cNvCxnSpPr/>
          <p:nvPr/>
        </p:nvCxnSpPr>
        <p:spPr bwMode="auto">
          <a:xfrm>
            <a:off x="4880472" y="2203532"/>
            <a:ext cx="1112704" cy="6320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4366D-10B1-4850-9932-369C9302A023}"/>
              </a:ext>
            </a:extLst>
          </p:cNvPr>
          <p:cNvSpPr/>
          <p:nvPr/>
        </p:nvSpPr>
        <p:spPr>
          <a:xfrm>
            <a:off x="2137272" y="3289367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library(</a:t>
            </a:r>
            <a:r>
              <a:rPr lang="en-US" sz="2000" dirty="0" err="1"/>
              <a:t>dplyr</a:t>
            </a:r>
            <a:r>
              <a:rPr lang="en-US" sz="2000" dirty="0"/>
              <a:t>)</a:t>
            </a:r>
          </a:p>
          <a:p>
            <a:r>
              <a:rPr lang="en-US" sz="2000" dirty="0"/>
              <a:t>data(flights, package="nycflights13")</a:t>
            </a:r>
          </a:p>
          <a:p>
            <a:endParaRPr lang="en-US" sz="2000" dirty="0"/>
          </a:p>
          <a:p>
            <a:r>
              <a:rPr lang="en-US" sz="2000" dirty="0"/>
              <a:t>filter(flights, month == 1, day == 6)</a:t>
            </a:r>
          </a:p>
          <a:p>
            <a:endParaRPr lang="en-US" sz="2000" dirty="0"/>
          </a:p>
          <a:p>
            <a:r>
              <a:rPr lang="en-US" sz="2000" dirty="0"/>
              <a:t>flights %&gt;% </a:t>
            </a:r>
          </a:p>
          <a:p>
            <a:r>
              <a:rPr lang="en-US" sz="2000" dirty="0"/>
              <a:t>  filter(month == 1, day == 6)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71060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Using </a:t>
            </a:r>
            <a:r>
              <a:rPr lang="en-US" b="1" i="1" dirty="0"/>
              <a:t>filter</a:t>
            </a:r>
            <a:r>
              <a:rPr lang="en-US" b="1" dirty="0"/>
              <a:t> function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C4FD7B-E555-4185-B98E-9A0C99A67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6373"/>
            <a:ext cx="9011908" cy="24577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846DEA-B4D9-4E1C-99A0-3FDD364205C9}"/>
              </a:ext>
            </a:extLst>
          </p:cNvPr>
          <p:cNvSpPr/>
          <p:nvPr/>
        </p:nvSpPr>
        <p:spPr>
          <a:xfrm>
            <a:off x="2286000" y="1739604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library(</a:t>
            </a:r>
            <a:r>
              <a:rPr lang="en-US" sz="2000" dirty="0" err="1"/>
              <a:t>dplyr</a:t>
            </a:r>
            <a:r>
              <a:rPr lang="en-US" sz="2000" dirty="0"/>
              <a:t>)</a:t>
            </a:r>
          </a:p>
          <a:p>
            <a:r>
              <a:rPr lang="en-US" sz="2000" dirty="0"/>
              <a:t>data(flights, package="nycflights13")</a:t>
            </a:r>
          </a:p>
          <a:p>
            <a:endParaRPr lang="en-US" sz="2000" dirty="0"/>
          </a:p>
          <a:p>
            <a:r>
              <a:rPr lang="en-US" sz="2000" dirty="0"/>
              <a:t>filter(flights, month == 1, day == 6)</a:t>
            </a:r>
          </a:p>
          <a:p>
            <a:endParaRPr lang="en-US" sz="2000" dirty="0"/>
          </a:p>
          <a:p>
            <a:r>
              <a:rPr lang="en-US" sz="2000" dirty="0"/>
              <a:t>flights %&gt;% </a:t>
            </a:r>
          </a:p>
          <a:p>
            <a:r>
              <a:rPr lang="en-US" sz="2000" dirty="0"/>
              <a:t>  filter(month == 1, day == 6)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2445879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977097" y="3201804"/>
            <a:ext cx="76990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Extract Variables using </a:t>
            </a:r>
            <a:r>
              <a:rPr lang="en-US" sz="4400" b="1" dirty="0">
                <a:solidFill>
                  <a:schemeClr val="accent2"/>
                </a:solidFill>
              </a:rPr>
              <a:t>select</a:t>
            </a:r>
            <a:r>
              <a:rPr lang="en-US" sz="4400" b="1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554272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Using </a:t>
            </a:r>
            <a:r>
              <a:rPr lang="en-US" b="1" i="1" dirty="0"/>
              <a:t>select</a:t>
            </a:r>
            <a:r>
              <a:rPr lang="en-US" b="1" dirty="0"/>
              <a:t>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B1E83-FBC1-45D4-A51E-6B7F8152D0B1}"/>
              </a:ext>
            </a:extLst>
          </p:cNvPr>
          <p:cNvSpPr/>
          <p:nvPr/>
        </p:nvSpPr>
        <p:spPr>
          <a:xfrm>
            <a:off x="3112265" y="1922292"/>
            <a:ext cx="2303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dirty="0"/>
              <a:t>select(.data, ...)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C71D95-5576-48B8-A3CC-89CE95EB2D3D}"/>
              </a:ext>
            </a:extLst>
          </p:cNvPr>
          <p:cNvSpPr/>
          <p:nvPr/>
        </p:nvSpPr>
        <p:spPr>
          <a:xfrm>
            <a:off x="313659" y="3115341"/>
            <a:ext cx="32560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name of the data frame</a:t>
            </a:r>
            <a:endParaRPr lang="en-MY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BBCCEE-1F09-48C8-9569-4E9A019DE438}"/>
              </a:ext>
            </a:extLst>
          </p:cNvPr>
          <p:cNvSpPr/>
          <p:nvPr/>
        </p:nvSpPr>
        <p:spPr>
          <a:xfrm>
            <a:off x="3878262" y="3142858"/>
            <a:ext cx="5697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expressions to keeps only these variables</a:t>
            </a:r>
            <a:endParaRPr lang="en-MY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D67D33-A11D-4ECE-8287-227EEAEEEEE4}"/>
              </a:ext>
            </a:extLst>
          </p:cNvPr>
          <p:cNvCxnSpPr/>
          <p:nvPr/>
        </p:nvCxnSpPr>
        <p:spPr bwMode="auto">
          <a:xfrm flipH="1">
            <a:off x="2509626" y="2365713"/>
            <a:ext cx="1949986" cy="6769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E74ABC-16EE-4047-A7AB-CD80F281B2B8}"/>
              </a:ext>
            </a:extLst>
          </p:cNvPr>
          <p:cNvCxnSpPr/>
          <p:nvPr/>
        </p:nvCxnSpPr>
        <p:spPr bwMode="auto">
          <a:xfrm>
            <a:off x="5305774" y="2349559"/>
            <a:ext cx="1112704" cy="6320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4366D-10B1-4850-9932-369C9302A023}"/>
              </a:ext>
            </a:extLst>
          </p:cNvPr>
          <p:cNvSpPr/>
          <p:nvPr/>
        </p:nvSpPr>
        <p:spPr>
          <a:xfrm>
            <a:off x="844101" y="4000145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library(</a:t>
            </a:r>
            <a:r>
              <a:rPr lang="en-US" sz="2000" dirty="0" err="1"/>
              <a:t>dplyr</a:t>
            </a:r>
            <a:r>
              <a:rPr lang="en-US" sz="2000" dirty="0"/>
              <a:t>)</a:t>
            </a:r>
          </a:p>
          <a:p>
            <a:r>
              <a:rPr lang="en-US" sz="2000" dirty="0"/>
              <a:t>data(flights, package="nycflights13")</a:t>
            </a:r>
          </a:p>
          <a:p>
            <a:endParaRPr lang="en-US" sz="2000" dirty="0"/>
          </a:p>
          <a:p>
            <a:r>
              <a:rPr lang="en-US" sz="2000" dirty="0"/>
              <a:t>select(flights, year, month, day)</a:t>
            </a:r>
          </a:p>
          <a:p>
            <a:endParaRPr lang="en-US" sz="2000" dirty="0"/>
          </a:p>
          <a:p>
            <a:r>
              <a:rPr lang="en-US" sz="2000" dirty="0"/>
              <a:t>flights %&gt;% </a:t>
            </a:r>
          </a:p>
          <a:p>
            <a:r>
              <a:rPr lang="en-US" sz="2000" dirty="0"/>
              <a:t> select (year, month, day)</a:t>
            </a:r>
            <a:endParaRPr lang="en-MY" sz="20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DC8441-44E4-4D05-9CA9-338B99ECE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399" y="3671118"/>
            <a:ext cx="2876951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05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Using </a:t>
            </a:r>
            <a:r>
              <a:rPr lang="en-US" b="1" i="1" dirty="0"/>
              <a:t>select</a:t>
            </a:r>
            <a:r>
              <a:rPr lang="en-US" b="1" dirty="0"/>
              <a:t> function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E339FA-1C9D-4296-A244-1325CBEA8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681" y="1426955"/>
            <a:ext cx="2467319" cy="260068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ACA0B7-433E-4C40-8C43-09851D0A7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8" y="3966216"/>
            <a:ext cx="9069066" cy="2476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06130A-0B7F-4ED7-B6F0-074ACE6E76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16" r="13800"/>
          <a:stretch/>
        </p:blipFill>
        <p:spPr>
          <a:xfrm>
            <a:off x="0" y="1679944"/>
            <a:ext cx="6498983" cy="20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0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Using </a:t>
            </a:r>
            <a:r>
              <a:rPr lang="en-US" b="1" i="1" dirty="0"/>
              <a:t>select</a:t>
            </a:r>
            <a:r>
              <a:rPr lang="en-US" b="1" dirty="0"/>
              <a:t> function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65CBF0-21F0-454F-8AF6-3C5623B78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43" y="1961945"/>
            <a:ext cx="5468113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2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Topic &amp; Structure of the lesson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697036"/>
            <a:ext cx="8229600" cy="4320991"/>
          </a:xfrm>
        </p:spPr>
        <p:txBody>
          <a:bodyPr/>
          <a:lstStyle/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  <a:ea typeface="+mn-ea"/>
                <a:cs typeface="+mn-cs"/>
              </a:rPr>
              <a:t>Tibbles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  <a:ea typeface="+mn-ea"/>
                <a:cs typeface="+mn-cs"/>
              </a:rPr>
              <a:t>Pipes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 err="1">
                <a:latin typeface="Arial" panose="020B0604020202020204" pitchFamily="34" charset="0"/>
                <a:ea typeface="+mn-ea"/>
                <a:cs typeface="+mn-cs"/>
              </a:rPr>
              <a:t>dplyr</a:t>
            </a:r>
            <a:r>
              <a:rPr lang="en-US" kern="1200" dirty="0">
                <a:latin typeface="Arial" panose="020B0604020202020204" pitchFamily="34" charset="0"/>
                <a:ea typeface="+mn-ea"/>
                <a:cs typeface="+mn-cs"/>
              </a:rPr>
              <a:t> package</a:t>
            </a:r>
          </a:p>
          <a:p>
            <a:pPr marL="1657350" lvl="3" indent="-342900">
              <a:spcBef>
                <a:spcPct val="0"/>
              </a:spcBef>
              <a:buFontTx/>
              <a:buChar char="-"/>
            </a:pP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filter function</a:t>
            </a:r>
          </a:p>
          <a:p>
            <a:pPr marL="1657350" lvl="3" indent="-342900">
              <a:spcBef>
                <a:spcPct val="0"/>
              </a:spcBef>
              <a:buFontTx/>
              <a:buChar char="-"/>
            </a:pP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arrange function</a:t>
            </a:r>
          </a:p>
          <a:p>
            <a:pPr marL="1657350" lvl="3" indent="-342900">
              <a:spcBef>
                <a:spcPct val="0"/>
              </a:spcBef>
              <a:buFontTx/>
              <a:buChar char="-"/>
            </a:pP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select function</a:t>
            </a:r>
          </a:p>
          <a:p>
            <a:pPr marL="1657350" lvl="3" indent="-342900">
              <a:spcBef>
                <a:spcPct val="0"/>
              </a:spcBef>
              <a:buFontTx/>
              <a:buChar char="-"/>
            </a:pP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mutate function</a:t>
            </a:r>
          </a:p>
          <a:p>
            <a:pPr marL="1657350" lvl="3" indent="-342900">
              <a:spcBef>
                <a:spcPct val="0"/>
              </a:spcBef>
              <a:buFontTx/>
              <a:buChar char="-"/>
            </a:pPr>
            <a:r>
              <a:rPr lang="en-US" sz="2400" kern="1200" dirty="0" err="1">
                <a:latin typeface="Arial" panose="020B0604020202020204" pitchFamily="34" charset="0"/>
                <a:ea typeface="+mn-ea"/>
                <a:cs typeface="+mn-cs"/>
              </a:rPr>
              <a:t>summarise</a:t>
            </a: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 function</a:t>
            </a:r>
          </a:p>
          <a:p>
            <a:pPr marL="1657350" lvl="3" indent="-342900">
              <a:spcBef>
                <a:spcPct val="0"/>
              </a:spcBef>
              <a:buFontTx/>
              <a:buChar char="-"/>
            </a:pPr>
            <a:r>
              <a:rPr lang="en-US" sz="2400" kern="1200" dirty="0" err="1">
                <a:latin typeface="Arial" panose="020B0604020202020204" pitchFamily="34" charset="0"/>
                <a:ea typeface="+mn-ea"/>
                <a:cs typeface="+mn-cs"/>
              </a:rPr>
              <a:t>group_by</a:t>
            </a: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 function</a:t>
            </a:r>
          </a:p>
          <a:p>
            <a:pPr marL="1657350" lvl="3" indent="-342900">
              <a:spcBef>
                <a:spcPct val="0"/>
              </a:spcBef>
              <a:buFontTx/>
              <a:buChar char="-"/>
            </a:pP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Using combination of these functions</a:t>
            </a:r>
          </a:p>
          <a:p>
            <a:pPr marL="1657350" lvl="3" indent="-342900">
              <a:spcBef>
                <a:spcPct val="0"/>
              </a:spcBef>
              <a:buFontTx/>
              <a:buChar char="-"/>
            </a:pPr>
            <a:endParaRPr lang="en-US" kern="1200" dirty="0">
              <a:latin typeface="Arial" panose="020B0604020202020204" pitchFamily="34" charset="0"/>
              <a:ea typeface="+mn-ea"/>
              <a:cs typeface="+mn-cs"/>
            </a:endParaRP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endParaRPr lang="en-US" kern="1200" dirty="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371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1600201"/>
            <a:ext cx="8229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607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977097" y="3201804"/>
            <a:ext cx="76990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Arrange Cases using </a:t>
            </a:r>
            <a:r>
              <a:rPr lang="en-US" sz="4400" b="1" dirty="0">
                <a:solidFill>
                  <a:schemeClr val="accent2"/>
                </a:solidFill>
              </a:rPr>
              <a:t>arrange</a:t>
            </a:r>
            <a:r>
              <a:rPr lang="en-US" sz="4400" b="1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859057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Using </a:t>
            </a:r>
            <a:r>
              <a:rPr lang="en-US" b="1" i="1" dirty="0"/>
              <a:t>arrange</a:t>
            </a:r>
            <a:r>
              <a:rPr lang="en-US" b="1" dirty="0"/>
              <a:t>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B1E83-FBC1-45D4-A51E-6B7F8152D0B1}"/>
              </a:ext>
            </a:extLst>
          </p:cNvPr>
          <p:cNvSpPr/>
          <p:nvPr/>
        </p:nvSpPr>
        <p:spPr>
          <a:xfrm>
            <a:off x="3112265" y="1922292"/>
            <a:ext cx="2561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dirty="0"/>
              <a:t>arrange(.data, ...)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C71D95-5576-48B8-A3CC-89CE95EB2D3D}"/>
              </a:ext>
            </a:extLst>
          </p:cNvPr>
          <p:cNvSpPr/>
          <p:nvPr/>
        </p:nvSpPr>
        <p:spPr>
          <a:xfrm>
            <a:off x="313659" y="3115341"/>
            <a:ext cx="32560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name of the data frame</a:t>
            </a:r>
            <a:endParaRPr lang="en-MY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BBCCEE-1F09-48C8-9569-4E9A019DE438}"/>
              </a:ext>
            </a:extLst>
          </p:cNvPr>
          <p:cNvSpPr/>
          <p:nvPr/>
        </p:nvSpPr>
        <p:spPr>
          <a:xfrm>
            <a:off x="4094603" y="2917198"/>
            <a:ext cx="51675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expressions to arrange the data</a:t>
            </a:r>
          </a:p>
          <a:p>
            <a:r>
              <a:rPr lang="en-US" sz="2000" dirty="0"/>
              <a:t>Use desc() to sort a variable in descending order.</a:t>
            </a:r>
            <a:endParaRPr lang="en-MY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D67D33-A11D-4ECE-8287-227EEAEEEEE4}"/>
              </a:ext>
            </a:extLst>
          </p:cNvPr>
          <p:cNvCxnSpPr/>
          <p:nvPr/>
        </p:nvCxnSpPr>
        <p:spPr bwMode="auto">
          <a:xfrm flipH="1">
            <a:off x="2509626" y="2365713"/>
            <a:ext cx="1949986" cy="6769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E74ABC-16EE-4047-A7AB-CD80F281B2B8}"/>
              </a:ext>
            </a:extLst>
          </p:cNvPr>
          <p:cNvCxnSpPr/>
          <p:nvPr/>
        </p:nvCxnSpPr>
        <p:spPr bwMode="auto">
          <a:xfrm>
            <a:off x="5305774" y="2349559"/>
            <a:ext cx="1112704" cy="6320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4366D-10B1-4850-9932-369C9302A023}"/>
              </a:ext>
            </a:extLst>
          </p:cNvPr>
          <p:cNvSpPr/>
          <p:nvPr/>
        </p:nvSpPr>
        <p:spPr>
          <a:xfrm>
            <a:off x="2106378" y="4113103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library(</a:t>
            </a:r>
            <a:r>
              <a:rPr lang="en-US" sz="2000" dirty="0" err="1"/>
              <a:t>dplyr</a:t>
            </a:r>
            <a:r>
              <a:rPr lang="en-US" sz="2000" dirty="0"/>
              <a:t>)</a:t>
            </a:r>
          </a:p>
          <a:p>
            <a:r>
              <a:rPr lang="en-US" sz="2000" dirty="0"/>
              <a:t>data(flights, package="nycflights13")</a:t>
            </a:r>
          </a:p>
          <a:p>
            <a:endParaRPr lang="en-US" sz="2000" dirty="0"/>
          </a:p>
          <a:p>
            <a:r>
              <a:rPr lang="en-US" sz="2000" dirty="0"/>
              <a:t>arrange(flights, year, month, day)</a:t>
            </a:r>
          </a:p>
          <a:p>
            <a:endParaRPr lang="en-US" sz="2000" dirty="0"/>
          </a:p>
          <a:p>
            <a:r>
              <a:rPr lang="en-US" sz="2000" dirty="0"/>
              <a:t>flights %&gt;% </a:t>
            </a:r>
          </a:p>
          <a:p>
            <a:r>
              <a:rPr lang="en-US" sz="2000" dirty="0"/>
              <a:t>  arrange(year, month, day)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1567241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Using </a:t>
            </a:r>
            <a:r>
              <a:rPr lang="en-US" b="1" i="1" dirty="0"/>
              <a:t>arrange</a:t>
            </a:r>
            <a:r>
              <a:rPr lang="en-US" b="1" dirty="0"/>
              <a:t> function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D38845-F00F-4499-B55C-EE5EE7DFD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" y="3938742"/>
            <a:ext cx="9088118" cy="25530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4C3E3E-B68B-442F-90EA-E1D529F36273}"/>
              </a:ext>
            </a:extLst>
          </p:cNvPr>
          <p:cNvSpPr/>
          <p:nvPr/>
        </p:nvSpPr>
        <p:spPr>
          <a:xfrm>
            <a:off x="2202071" y="1554805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library(</a:t>
            </a:r>
            <a:r>
              <a:rPr lang="en-US" sz="2000" dirty="0" err="1"/>
              <a:t>dplyr</a:t>
            </a:r>
            <a:r>
              <a:rPr lang="en-US" sz="2000" dirty="0"/>
              <a:t>)</a:t>
            </a:r>
          </a:p>
          <a:p>
            <a:r>
              <a:rPr lang="en-US" sz="2000" dirty="0"/>
              <a:t>data(flights, package="nycflights13")</a:t>
            </a:r>
          </a:p>
          <a:p>
            <a:endParaRPr lang="en-US" sz="2000" dirty="0"/>
          </a:p>
          <a:p>
            <a:r>
              <a:rPr lang="en-US" sz="2000" dirty="0"/>
              <a:t>arrange(flights, year, month, day)</a:t>
            </a:r>
          </a:p>
          <a:p>
            <a:endParaRPr lang="en-US" sz="2000" dirty="0"/>
          </a:p>
          <a:p>
            <a:r>
              <a:rPr lang="en-US" sz="2000" dirty="0"/>
              <a:t>flights %&gt;% </a:t>
            </a:r>
          </a:p>
          <a:p>
            <a:r>
              <a:rPr lang="en-US" sz="2000" dirty="0"/>
              <a:t>  arrange(year, month, day)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1529007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977097" y="3201804"/>
            <a:ext cx="76990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Make New Variables using </a:t>
            </a:r>
            <a:r>
              <a:rPr lang="en-US" sz="4400" b="1" dirty="0">
                <a:solidFill>
                  <a:schemeClr val="accent2"/>
                </a:solidFill>
              </a:rPr>
              <a:t>mutate</a:t>
            </a:r>
            <a:r>
              <a:rPr lang="en-US" sz="4400" b="1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759631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Using </a:t>
            </a:r>
            <a:r>
              <a:rPr lang="en-US" b="1" i="1" dirty="0"/>
              <a:t>mutate</a:t>
            </a:r>
            <a:r>
              <a:rPr lang="en-US" b="1" dirty="0"/>
              <a:t>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B1E83-FBC1-45D4-A51E-6B7F8152D0B1}"/>
              </a:ext>
            </a:extLst>
          </p:cNvPr>
          <p:cNvSpPr/>
          <p:nvPr/>
        </p:nvSpPr>
        <p:spPr>
          <a:xfrm>
            <a:off x="3112265" y="1922292"/>
            <a:ext cx="2440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dirty="0"/>
              <a:t>mutate(.data, ...)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C71D95-5576-48B8-A3CC-89CE95EB2D3D}"/>
              </a:ext>
            </a:extLst>
          </p:cNvPr>
          <p:cNvSpPr/>
          <p:nvPr/>
        </p:nvSpPr>
        <p:spPr>
          <a:xfrm>
            <a:off x="313659" y="3115341"/>
            <a:ext cx="32560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name of the data frame</a:t>
            </a:r>
            <a:endParaRPr lang="en-MY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BBCCEE-1F09-48C8-9569-4E9A019DE438}"/>
              </a:ext>
            </a:extLst>
          </p:cNvPr>
          <p:cNvSpPr/>
          <p:nvPr/>
        </p:nvSpPr>
        <p:spPr>
          <a:xfrm>
            <a:off x="5018420" y="3147246"/>
            <a:ext cx="2800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New variables</a:t>
            </a:r>
            <a:endParaRPr lang="en-MY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D67D33-A11D-4ECE-8287-227EEAEEEEE4}"/>
              </a:ext>
            </a:extLst>
          </p:cNvPr>
          <p:cNvCxnSpPr/>
          <p:nvPr/>
        </p:nvCxnSpPr>
        <p:spPr bwMode="auto">
          <a:xfrm flipH="1">
            <a:off x="2509626" y="2365713"/>
            <a:ext cx="1949986" cy="6769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E74ABC-16EE-4047-A7AB-CD80F281B2B8}"/>
              </a:ext>
            </a:extLst>
          </p:cNvPr>
          <p:cNvCxnSpPr/>
          <p:nvPr/>
        </p:nvCxnSpPr>
        <p:spPr bwMode="auto">
          <a:xfrm>
            <a:off x="5305774" y="2349559"/>
            <a:ext cx="1112704" cy="6320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4366D-10B1-4850-9932-369C9302A023}"/>
              </a:ext>
            </a:extLst>
          </p:cNvPr>
          <p:cNvSpPr/>
          <p:nvPr/>
        </p:nvSpPr>
        <p:spPr>
          <a:xfrm>
            <a:off x="786809" y="3658436"/>
            <a:ext cx="79106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library(</a:t>
            </a:r>
            <a:r>
              <a:rPr lang="en-US" sz="2000" dirty="0" err="1"/>
              <a:t>dplyr</a:t>
            </a:r>
            <a:r>
              <a:rPr lang="en-US" sz="2000" dirty="0"/>
              <a:t>)</a:t>
            </a:r>
          </a:p>
          <a:p>
            <a:r>
              <a:rPr lang="en-US" sz="2000" dirty="0"/>
              <a:t>data(flights, package="nycflights13")</a:t>
            </a:r>
          </a:p>
          <a:p>
            <a:endParaRPr lang="en-US" sz="2000" dirty="0"/>
          </a:p>
          <a:p>
            <a:r>
              <a:rPr lang="en-US" sz="2000" dirty="0" err="1"/>
              <a:t>flights_sub</a:t>
            </a:r>
            <a:r>
              <a:rPr lang="en-US" sz="2000" dirty="0"/>
              <a:t> &lt;- select(flights, </a:t>
            </a:r>
            <a:r>
              <a:rPr lang="en-US" sz="2000" dirty="0" err="1"/>
              <a:t>year:day,distance</a:t>
            </a:r>
            <a:r>
              <a:rPr lang="en-US" sz="2000" dirty="0"/>
              <a:t>, </a:t>
            </a:r>
            <a:r>
              <a:rPr lang="en-US" sz="2000" dirty="0" err="1"/>
              <a:t>air_time</a:t>
            </a:r>
            <a:r>
              <a:rPr lang="en-US" sz="2000" dirty="0"/>
              <a:t>, origin, </a:t>
            </a:r>
            <a:r>
              <a:rPr lang="en-US" sz="2000" dirty="0" err="1"/>
              <a:t>dest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flights_sub</a:t>
            </a:r>
            <a:r>
              <a:rPr lang="en-US" sz="2000" dirty="0"/>
              <a:t>&lt;-mutate(</a:t>
            </a:r>
            <a:r>
              <a:rPr lang="en-US" sz="2000" dirty="0" err="1"/>
              <a:t>flights_sub</a:t>
            </a:r>
            <a:r>
              <a:rPr lang="en-US" sz="2000" dirty="0"/>
              <a:t>, </a:t>
            </a:r>
            <a:r>
              <a:rPr lang="en-US" sz="2000" b="1" dirty="0"/>
              <a:t>speed = distance / </a:t>
            </a:r>
            <a:r>
              <a:rPr lang="en-US" sz="2000" b="1" dirty="0" err="1"/>
              <a:t>air_time</a:t>
            </a:r>
            <a:r>
              <a:rPr lang="en-US" sz="2000" b="1" dirty="0"/>
              <a:t> * 60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flights %&gt;%</a:t>
            </a:r>
          </a:p>
          <a:p>
            <a:r>
              <a:rPr lang="en-US" sz="2000" dirty="0"/>
              <a:t>  select(</a:t>
            </a:r>
            <a:r>
              <a:rPr lang="en-US" sz="2000" dirty="0" err="1"/>
              <a:t>year:day,distance</a:t>
            </a:r>
            <a:r>
              <a:rPr lang="en-US" sz="2000" dirty="0"/>
              <a:t>, </a:t>
            </a:r>
            <a:r>
              <a:rPr lang="en-US" sz="2000" dirty="0" err="1"/>
              <a:t>air_time</a:t>
            </a:r>
            <a:r>
              <a:rPr lang="en-US" sz="2000" dirty="0"/>
              <a:t>, origin, </a:t>
            </a:r>
            <a:r>
              <a:rPr lang="en-US" sz="2000" dirty="0" err="1"/>
              <a:t>dest</a:t>
            </a:r>
            <a:r>
              <a:rPr lang="en-US" sz="2000" dirty="0"/>
              <a:t>) %&gt;%</a:t>
            </a:r>
          </a:p>
          <a:p>
            <a:r>
              <a:rPr lang="en-US" sz="2000" dirty="0"/>
              <a:t>  mutate(speed = distance / </a:t>
            </a:r>
            <a:r>
              <a:rPr lang="en-US" sz="2000" dirty="0" err="1"/>
              <a:t>air_time</a:t>
            </a:r>
            <a:r>
              <a:rPr lang="en-US" sz="2000" dirty="0"/>
              <a:t> * 60)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2260257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Using </a:t>
            </a:r>
            <a:r>
              <a:rPr lang="en-US" b="1" i="1" dirty="0"/>
              <a:t>mutate</a:t>
            </a:r>
            <a:r>
              <a:rPr lang="en-US" b="1" dirty="0"/>
              <a:t> function</a:t>
            </a:r>
          </a:p>
        </p:txBody>
      </p:sp>
      <p:pic>
        <p:nvPicPr>
          <p:cNvPr id="5" name="Picture 4" descr="A picture containing table, people, large&#10;&#10;Description automatically generated">
            <a:extLst>
              <a:ext uri="{FF2B5EF4-FFF2-40B4-BE49-F238E27FC236}">
                <a16:creationId xmlns:a16="http://schemas.microsoft.com/office/drawing/2014/main" id="{BDED4E0A-D11E-4296-930D-624CC1101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5" y="1828576"/>
            <a:ext cx="6697010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5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977097" y="3201804"/>
            <a:ext cx="76990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Summarize cases using </a:t>
            </a:r>
            <a:r>
              <a:rPr lang="en-US" sz="4400" b="1" dirty="0" err="1">
                <a:solidFill>
                  <a:schemeClr val="accent2"/>
                </a:solidFill>
              </a:rPr>
              <a:t>summarise</a:t>
            </a:r>
            <a:r>
              <a:rPr lang="en-US" sz="4400" b="1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335785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Using </a:t>
            </a:r>
            <a:r>
              <a:rPr lang="en-US" b="1" i="1" dirty="0" err="1"/>
              <a:t>summarise</a:t>
            </a:r>
            <a:r>
              <a:rPr lang="en-US" b="1" dirty="0"/>
              <a:t> function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5CE529-5D6B-490B-BC62-9775B8B92FD5}"/>
              </a:ext>
            </a:extLst>
          </p:cNvPr>
          <p:cNvSpPr/>
          <p:nvPr/>
        </p:nvSpPr>
        <p:spPr>
          <a:xfrm>
            <a:off x="2995304" y="1922292"/>
            <a:ext cx="3005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dirty="0"/>
              <a:t>summarise(.data, ...)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FF478D-2F69-4160-A661-7CB06C640327}"/>
              </a:ext>
            </a:extLst>
          </p:cNvPr>
          <p:cNvSpPr/>
          <p:nvPr/>
        </p:nvSpPr>
        <p:spPr>
          <a:xfrm>
            <a:off x="313659" y="3115341"/>
            <a:ext cx="32560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name of the data frame</a:t>
            </a:r>
            <a:endParaRPr lang="en-MY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13148-A9BB-4663-AB22-17DF4114A83D}"/>
              </a:ext>
            </a:extLst>
          </p:cNvPr>
          <p:cNvSpPr/>
          <p:nvPr/>
        </p:nvSpPr>
        <p:spPr>
          <a:xfrm>
            <a:off x="5018420" y="3147246"/>
            <a:ext cx="2800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summary functions</a:t>
            </a:r>
            <a:endParaRPr lang="en-MY" sz="2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727573-BA23-4FBC-BBA5-73262AF71F05}"/>
              </a:ext>
            </a:extLst>
          </p:cNvPr>
          <p:cNvCxnSpPr/>
          <p:nvPr/>
        </p:nvCxnSpPr>
        <p:spPr bwMode="auto">
          <a:xfrm flipH="1">
            <a:off x="2509626" y="2365713"/>
            <a:ext cx="1949986" cy="6769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7E9667-21F6-4758-960A-B330ABDDDF5D}"/>
              </a:ext>
            </a:extLst>
          </p:cNvPr>
          <p:cNvCxnSpPr/>
          <p:nvPr/>
        </p:nvCxnSpPr>
        <p:spPr bwMode="auto">
          <a:xfrm>
            <a:off x="5305774" y="2349559"/>
            <a:ext cx="1112704" cy="6320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6032D1A-0AC0-49A3-B883-59AF8217BE8D}"/>
              </a:ext>
            </a:extLst>
          </p:cNvPr>
          <p:cNvSpPr/>
          <p:nvPr/>
        </p:nvSpPr>
        <p:spPr>
          <a:xfrm>
            <a:off x="653901" y="4127711"/>
            <a:ext cx="8010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Some useful functions: mean(), median(),  min(), max(), first(), last(), n(), </a:t>
            </a:r>
            <a:r>
              <a:rPr lang="en-US" dirty="0" err="1"/>
              <a:t>n_distinct</a:t>
            </a:r>
            <a:r>
              <a:rPr lang="en-US" dirty="0"/>
              <a:t>(),…</a:t>
            </a:r>
          </a:p>
        </p:txBody>
      </p:sp>
      <p:pic>
        <p:nvPicPr>
          <p:cNvPr id="4" name="Picture 3" descr="A picture containing knife&#10;&#10;Description automatically generated">
            <a:extLst>
              <a:ext uri="{FF2B5EF4-FFF2-40B4-BE49-F238E27FC236}">
                <a16:creationId xmlns:a16="http://schemas.microsoft.com/office/drawing/2014/main" id="{61D4E992-3E15-4CFD-AA15-F530FAEE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6" y="5213154"/>
            <a:ext cx="7173326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27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203349" y="1127903"/>
            <a:ext cx="1826142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977097" y="3201804"/>
            <a:ext cx="76990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Group cases using </a:t>
            </a:r>
            <a:r>
              <a:rPr lang="en-US" sz="4400" b="1" dirty="0" err="1">
                <a:solidFill>
                  <a:schemeClr val="accent2"/>
                </a:solidFill>
              </a:rPr>
              <a:t>group_by</a:t>
            </a:r>
            <a:r>
              <a:rPr lang="en-US" sz="4400" b="1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162414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Using </a:t>
            </a:r>
            <a:r>
              <a:rPr lang="en-US" b="1" i="1" dirty="0" err="1"/>
              <a:t>group_by</a:t>
            </a:r>
            <a:r>
              <a:rPr lang="en-US" b="1" dirty="0"/>
              <a:t>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77742-0E4D-464A-BE72-6BC19F05CAF7}"/>
              </a:ext>
            </a:extLst>
          </p:cNvPr>
          <p:cNvSpPr/>
          <p:nvPr/>
        </p:nvSpPr>
        <p:spPr>
          <a:xfrm>
            <a:off x="2995304" y="1922292"/>
            <a:ext cx="2784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dirty="0" err="1"/>
              <a:t>group_by</a:t>
            </a:r>
            <a:r>
              <a:rPr lang="en-MY" sz="2400" dirty="0"/>
              <a:t>(.data, ...)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25154B-AB19-4AB3-BAAC-C85369E6D787}"/>
              </a:ext>
            </a:extLst>
          </p:cNvPr>
          <p:cNvSpPr/>
          <p:nvPr/>
        </p:nvSpPr>
        <p:spPr>
          <a:xfrm>
            <a:off x="313659" y="3115341"/>
            <a:ext cx="32560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name of the data frame</a:t>
            </a:r>
            <a:endParaRPr lang="en-MY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7D3D2-D332-415C-9BFB-431C67E4B029}"/>
              </a:ext>
            </a:extLst>
          </p:cNvPr>
          <p:cNvSpPr/>
          <p:nvPr/>
        </p:nvSpPr>
        <p:spPr>
          <a:xfrm>
            <a:off x="5018420" y="3147246"/>
            <a:ext cx="2800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groups</a:t>
            </a:r>
            <a:endParaRPr lang="en-MY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C4A94-F1C5-494F-9CA1-450A21CFECD1}"/>
              </a:ext>
            </a:extLst>
          </p:cNvPr>
          <p:cNvCxnSpPr/>
          <p:nvPr/>
        </p:nvCxnSpPr>
        <p:spPr bwMode="auto">
          <a:xfrm flipH="1">
            <a:off x="2509626" y="2365713"/>
            <a:ext cx="1949986" cy="6769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739769-5C04-4A3E-B5BC-535B307A4C25}"/>
              </a:ext>
            </a:extLst>
          </p:cNvPr>
          <p:cNvCxnSpPr/>
          <p:nvPr/>
        </p:nvCxnSpPr>
        <p:spPr bwMode="auto">
          <a:xfrm>
            <a:off x="5305774" y="2349559"/>
            <a:ext cx="1112704" cy="6320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01F6AE8-0F82-44A0-92A4-08A912ED9F4E}"/>
              </a:ext>
            </a:extLst>
          </p:cNvPr>
          <p:cNvSpPr/>
          <p:nvPr/>
        </p:nvSpPr>
        <p:spPr>
          <a:xfrm>
            <a:off x="589361" y="4278740"/>
            <a:ext cx="77405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000" dirty="0" err="1"/>
              <a:t>by_dest</a:t>
            </a:r>
            <a:r>
              <a:rPr lang="en-MY" sz="2000" dirty="0"/>
              <a:t> &lt;- </a:t>
            </a:r>
            <a:r>
              <a:rPr lang="en-MY" sz="2000" dirty="0" err="1"/>
              <a:t>group_by</a:t>
            </a:r>
            <a:r>
              <a:rPr lang="en-MY" sz="2000" dirty="0"/>
              <a:t>(flights, </a:t>
            </a:r>
            <a:r>
              <a:rPr lang="en-MY" sz="2000" dirty="0" err="1"/>
              <a:t>dest</a:t>
            </a:r>
            <a:r>
              <a:rPr lang="en-MY" sz="2000" dirty="0"/>
              <a:t>)</a:t>
            </a:r>
          </a:p>
          <a:p>
            <a:r>
              <a:rPr lang="en-MY" sz="2000" dirty="0"/>
              <a:t>summarise(</a:t>
            </a:r>
            <a:r>
              <a:rPr lang="en-MY" sz="2000" dirty="0" err="1"/>
              <a:t>by_dest</a:t>
            </a:r>
            <a:r>
              <a:rPr lang="en-MY" sz="2000" dirty="0"/>
              <a:t>, delay = mean(</a:t>
            </a:r>
            <a:r>
              <a:rPr lang="en-MY" sz="2000" dirty="0" err="1"/>
              <a:t>dep_delay</a:t>
            </a:r>
            <a:r>
              <a:rPr lang="en-MY" sz="2000" dirty="0"/>
              <a:t>, na.rm = TRUE))</a:t>
            </a:r>
          </a:p>
          <a:p>
            <a:endParaRPr lang="en-MY" sz="2000" dirty="0"/>
          </a:p>
          <a:p>
            <a:r>
              <a:rPr lang="en-US" sz="2000" dirty="0"/>
              <a:t>flights %&gt;%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group_by</a:t>
            </a:r>
            <a:r>
              <a:rPr lang="en-US" sz="2000" dirty="0"/>
              <a:t>(</a:t>
            </a:r>
            <a:r>
              <a:rPr lang="en-US" sz="2000" dirty="0" err="1"/>
              <a:t>dest</a:t>
            </a:r>
            <a:r>
              <a:rPr lang="en-US" sz="2000" dirty="0"/>
              <a:t>) %&gt;%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summarise</a:t>
            </a:r>
            <a:r>
              <a:rPr lang="en-US" sz="2000" dirty="0"/>
              <a:t>(delay = mean(</a:t>
            </a:r>
            <a:r>
              <a:rPr lang="en-US" sz="2000" dirty="0" err="1"/>
              <a:t>dep_delay</a:t>
            </a:r>
            <a:r>
              <a:rPr lang="en-US" sz="2000" dirty="0"/>
              <a:t>, na.rm = TRUE))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141342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chemeClr val="tx1"/>
                </a:solidFill>
              </a:rPr>
              <a:t>Learning outcomes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09600" y="1878557"/>
            <a:ext cx="8417442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800" dirty="0"/>
              <a:t>At the end of this topic, you should be able to: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Understand how to solve most data manipulation challenges.</a:t>
            </a:r>
          </a:p>
        </p:txBody>
      </p:sp>
    </p:spTree>
    <p:extLst>
      <p:ext uri="{BB962C8B-B14F-4D97-AF65-F5344CB8AC3E}">
        <p14:creationId xmlns:p14="http://schemas.microsoft.com/office/powerpoint/2010/main" val="553759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Using </a:t>
            </a:r>
            <a:r>
              <a:rPr lang="en-US" b="1" i="1" dirty="0" err="1"/>
              <a:t>group_by</a:t>
            </a:r>
            <a:r>
              <a:rPr lang="en-US" b="1" dirty="0"/>
              <a:t> function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8EEE38-1DF1-4D9F-AD89-963C8BD5B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13" y="2057575"/>
            <a:ext cx="3200317" cy="344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88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244033" y="1127903"/>
            <a:ext cx="174477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977097" y="3201804"/>
            <a:ext cx="76990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Using combination of the functions</a:t>
            </a:r>
          </a:p>
        </p:txBody>
      </p:sp>
    </p:spTree>
    <p:extLst>
      <p:ext uri="{BB962C8B-B14F-4D97-AF65-F5344CB8AC3E}">
        <p14:creationId xmlns:p14="http://schemas.microsoft.com/office/powerpoint/2010/main" val="1862795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Using </a:t>
            </a:r>
            <a:r>
              <a:rPr lang="en-US" b="1" i="1" dirty="0"/>
              <a:t>combination of the </a:t>
            </a:r>
            <a:r>
              <a:rPr lang="en-US" b="1" dirty="0"/>
              <a:t>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10C2EB-21FA-4488-BB24-9F426AB240D6}"/>
              </a:ext>
            </a:extLst>
          </p:cNvPr>
          <p:cNvSpPr/>
          <p:nvPr/>
        </p:nvSpPr>
        <p:spPr>
          <a:xfrm>
            <a:off x="228599" y="1417638"/>
            <a:ext cx="62200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flights %&gt;% </a:t>
            </a:r>
          </a:p>
          <a:p>
            <a:r>
              <a:rPr lang="en-US" dirty="0"/>
              <a:t>  </a:t>
            </a:r>
            <a:r>
              <a:rPr lang="en-US" dirty="0" err="1"/>
              <a:t>group_by</a:t>
            </a:r>
            <a:r>
              <a:rPr lang="en-US" dirty="0"/>
              <a:t>(</a:t>
            </a:r>
            <a:r>
              <a:rPr lang="en-US" dirty="0" err="1"/>
              <a:t>dest</a:t>
            </a:r>
            <a:r>
              <a:rPr lang="en-US" dirty="0"/>
              <a:t>) %&gt;% </a:t>
            </a:r>
          </a:p>
          <a:p>
            <a:r>
              <a:rPr lang="en-US" dirty="0"/>
              <a:t>  </a:t>
            </a:r>
            <a:r>
              <a:rPr lang="en-US" dirty="0" err="1"/>
              <a:t>summarise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flights_count</a:t>
            </a:r>
            <a:r>
              <a:rPr lang="en-US" dirty="0"/>
              <a:t> = n(),</a:t>
            </a:r>
          </a:p>
          <a:p>
            <a:r>
              <a:rPr lang="en-US" dirty="0"/>
              <a:t>    </a:t>
            </a:r>
            <a:r>
              <a:rPr lang="en-US" dirty="0" err="1"/>
              <a:t>delay_mean</a:t>
            </a:r>
            <a:r>
              <a:rPr lang="en-US" dirty="0"/>
              <a:t> = mean(</a:t>
            </a:r>
            <a:r>
              <a:rPr lang="en-US" dirty="0" err="1"/>
              <a:t>arr_delay</a:t>
            </a:r>
            <a:r>
              <a:rPr lang="en-US" dirty="0"/>
              <a:t>, na.rm = TRUE),</a:t>
            </a:r>
          </a:p>
          <a:p>
            <a:r>
              <a:rPr lang="en-US" dirty="0"/>
              <a:t>  ) %&gt;% </a:t>
            </a:r>
          </a:p>
          <a:p>
            <a:r>
              <a:rPr lang="en-US" dirty="0"/>
              <a:t>  filter(</a:t>
            </a:r>
            <a:r>
              <a:rPr lang="en-US" dirty="0" err="1"/>
              <a:t>delay_mean</a:t>
            </a:r>
            <a:r>
              <a:rPr lang="en-US" dirty="0"/>
              <a:t> &gt; 14 &amp; </a:t>
            </a:r>
            <a:r>
              <a:rPr lang="en-US" dirty="0" err="1"/>
              <a:t>delay_mean</a:t>
            </a:r>
            <a:r>
              <a:rPr lang="en-US" dirty="0"/>
              <a:t> &lt; 16)</a:t>
            </a:r>
            <a:endParaRPr lang="en-MY" dirty="0"/>
          </a:p>
        </p:txBody>
      </p:sp>
      <p:pic>
        <p:nvPicPr>
          <p:cNvPr id="6" name="Picture 5" descr="A picture containing holding&#10;&#10;Description automatically generated">
            <a:extLst>
              <a:ext uri="{FF2B5EF4-FFF2-40B4-BE49-F238E27FC236}">
                <a16:creationId xmlns:a16="http://schemas.microsoft.com/office/drawing/2014/main" id="{2F73B49A-9689-40D6-A12B-419DEC60F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853" y="3653589"/>
            <a:ext cx="3700294" cy="292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508724" y="3212437"/>
            <a:ext cx="38571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Quick Review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2958833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815494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/>
              <a:t>Summary of Main Teaching Points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1A5E00-B21A-4850-82F6-83441182A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25" y="1253361"/>
            <a:ext cx="6261609" cy="4023001"/>
          </a:xfrm>
        </p:spPr>
        <p:txBody>
          <a:bodyPr/>
          <a:lstStyle/>
          <a:p>
            <a:r>
              <a:rPr lang="en-US" sz="2200" dirty="0"/>
              <a:t>Tibbles</a:t>
            </a:r>
          </a:p>
          <a:p>
            <a:r>
              <a:rPr lang="en-US" sz="2200" dirty="0"/>
              <a:t>Pipes</a:t>
            </a:r>
          </a:p>
          <a:p>
            <a:r>
              <a:rPr lang="en-US" sz="2200" dirty="0" err="1"/>
              <a:t>dplyr</a:t>
            </a:r>
            <a:r>
              <a:rPr lang="en-US" sz="2200" dirty="0"/>
              <a:t> package</a:t>
            </a:r>
          </a:p>
          <a:p>
            <a:pPr lvl="1"/>
            <a:r>
              <a:rPr lang="en-US" sz="2200" dirty="0"/>
              <a:t>filter function</a:t>
            </a:r>
          </a:p>
          <a:p>
            <a:pPr lvl="1"/>
            <a:r>
              <a:rPr lang="en-US" sz="2200" dirty="0"/>
              <a:t>select function</a:t>
            </a:r>
          </a:p>
          <a:p>
            <a:pPr lvl="1"/>
            <a:r>
              <a:rPr lang="en-US" sz="2200" dirty="0"/>
              <a:t>arrange function</a:t>
            </a:r>
          </a:p>
          <a:p>
            <a:pPr lvl="1"/>
            <a:r>
              <a:rPr lang="en-US" sz="2200" dirty="0"/>
              <a:t>mutate function</a:t>
            </a:r>
          </a:p>
          <a:p>
            <a:pPr lvl="1"/>
            <a:r>
              <a:rPr lang="en-US" sz="2200" dirty="0" err="1"/>
              <a:t>summarise</a:t>
            </a:r>
            <a:r>
              <a:rPr lang="en-US" sz="2200" dirty="0"/>
              <a:t> function</a:t>
            </a:r>
          </a:p>
          <a:p>
            <a:pPr lvl="1"/>
            <a:r>
              <a:rPr lang="en-US" sz="2200" dirty="0" err="1"/>
              <a:t>group_by</a:t>
            </a:r>
            <a:r>
              <a:rPr lang="en-US" sz="2200" dirty="0"/>
              <a:t> function</a:t>
            </a:r>
          </a:p>
          <a:p>
            <a:pPr lvl="1"/>
            <a:r>
              <a:rPr lang="en-US" sz="2200" dirty="0"/>
              <a:t>Using combination of these functions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4D682E-A1F9-4388-9218-55A2725E9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325" y="5512632"/>
            <a:ext cx="3639658" cy="579437"/>
          </a:xfrm>
        </p:spPr>
        <p:txBody>
          <a:bodyPr/>
          <a:lstStyle/>
          <a:p>
            <a:pPr algn="l"/>
            <a:r>
              <a:rPr lang="en-US" altLang="en-US" sz="2400" b="1" u="sng" dirty="0"/>
              <a:t>Learning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66D4D-F574-4A86-9361-ACF5BD9FCBDA}"/>
              </a:ext>
            </a:extLst>
          </p:cNvPr>
          <p:cNvSpPr txBox="1"/>
          <p:nvPr/>
        </p:nvSpPr>
        <p:spPr>
          <a:xfrm>
            <a:off x="563525" y="5985172"/>
            <a:ext cx="80169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</a:rPr>
              <a:t>You are able to solve most data manipulation challenges.</a:t>
            </a:r>
          </a:p>
        </p:txBody>
      </p:sp>
    </p:spTree>
    <p:extLst>
      <p:ext uri="{BB962C8B-B14F-4D97-AF65-F5344CB8AC3E}">
        <p14:creationId xmlns:p14="http://schemas.microsoft.com/office/powerpoint/2010/main" val="193830332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63" y="1647902"/>
            <a:ext cx="8345488" cy="1637558"/>
          </a:xfrm>
        </p:spPr>
        <p:txBody>
          <a:bodyPr/>
          <a:lstStyle/>
          <a:p>
            <a:pPr marL="0" indent="0">
              <a:buNone/>
            </a:pPr>
            <a:r>
              <a:rPr lang="en-MY" sz="2800" dirty="0"/>
              <a:t>Further reading materials:</a:t>
            </a:r>
          </a:p>
          <a:p>
            <a:pPr marL="0" indent="0">
              <a:buNone/>
            </a:pPr>
            <a:endParaRPr lang="en-MY" sz="2600" dirty="0"/>
          </a:p>
          <a:p>
            <a:pPr marL="0" indent="0">
              <a:buNone/>
            </a:pPr>
            <a:r>
              <a:rPr lang="en-MY" sz="2600" dirty="0"/>
              <a:t>https://r4ds.had.co.nz/exploratory-data-analysis.html</a:t>
            </a:r>
          </a:p>
        </p:txBody>
      </p:sp>
    </p:spTree>
    <p:extLst>
      <p:ext uri="{BB962C8B-B14F-4D97-AF65-F5344CB8AC3E}">
        <p14:creationId xmlns:p14="http://schemas.microsoft.com/office/powerpoint/2010/main" val="2578713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310E0418-2F85-43EC-8387-DE0539967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9600" dirty="0"/>
              <a:t>Q &amp; A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41FC0D1-F893-4BBD-A9D4-26E7E4B60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84" y="453693"/>
            <a:ext cx="68103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 dirty="0"/>
              <a:t>Question and Answer Session</a:t>
            </a:r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25F061-3986-4432-A922-76A1B24CBB1E}"/>
              </a:ext>
            </a:extLst>
          </p:cNvPr>
          <p:cNvSpPr/>
          <p:nvPr/>
        </p:nvSpPr>
        <p:spPr>
          <a:xfrm>
            <a:off x="1256617" y="4136489"/>
            <a:ext cx="6630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Book consultation slots for assistance.</a:t>
            </a:r>
          </a:p>
        </p:txBody>
      </p:sp>
    </p:spTree>
    <p:extLst>
      <p:ext uri="{BB962C8B-B14F-4D97-AF65-F5344CB8AC3E}">
        <p14:creationId xmlns:p14="http://schemas.microsoft.com/office/powerpoint/2010/main" val="876961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6767" y="2547643"/>
            <a:ext cx="5050465" cy="6463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More Examples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465407" y="522972"/>
            <a:ext cx="3082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Next Session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410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tx1"/>
                </a:solidFill>
              </a:rPr>
              <a:t>Key terms you must be able to 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386" y="1273957"/>
            <a:ext cx="8856921" cy="5181433"/>
          </a:xfrm>
        </p:spPr>
        <p:txBody>
          <a:bodyPr/>
          <a:lstStyle/>
          <a:p>
            <a:pPr marL="1371600" lvl="3" indent="0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dirty="0"/>
              <a:t>If you have mastered this topic, </a:t>
            </a:r>
            <a:r>
              <a:rPr lang="en-US" dirty="0">
                <a:solidFill>
                  <a:schemeClr val="accent2"/>
                </a:solidFill>
              </a:rPr>
              <a:t>you should be able to use the following terms correctly in your assignments and exams: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800" kern="1200" dirty="0">
                <a:latin typeface="Arial" panose="020B0604020202020204" pitchFamily="34" charset="0"/>
              </a:rPr>
              <a:t>Tibbles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800" kern="1200" dirty="0">
                <a:latin typeface="Arial" panose="020B0604020202020204" pitchFamily="34" charset="0"/>
              </a:rPr>
              <a:t>Pipes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800" kern="1200" dirty="0">
                <a:latin typeface="Arial" panose="020B0604020202020204" pitchFamily="34" charset="0"/>
              </a:rPr>
              <a:t>Data manipulation using </a:t>
            </a:r>
            <a:r>
              <a:rPr lang="en-US" sz="2800" kern="1200" dirty="0" err="1">
                <a:latin typeface="Arial" panose="020B0604020202020204" pitchFamily="34" charset="0"/>
              </a:rPr>
              <a:t>dplyr</a:t>
            </a:r>
            <a:r>
              <a:rPr lang="en-US" sz="2800" kern="1200" dirty="0">
                <a:latin typeface="Arial" panose="020B0604020202020204" pitchFamily="34" charset="0"/>
              </a:rPr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09840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242911" y="3201805"/>
            <a:ext cx="79010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Data Manipulation?</a:t>
            </a:r>
          </a:p>
        </p:txBody>
      </p:sp>
    </p:spTree>
    <p:extLst>
      <p:ext uri="{BB962C8B-B14F-4D97-AF65-F5344CB8AC3E}">
        <p14:creationId xmlns:p14="http://schemas.microsoft.com/office/powerpoint/2010/main" val="360485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32" y="326130"/>
            <a:ext cx="7299326" cy="1143000"/>
          </a:xfrm>
        </p:spPr>
        <p:txBody>
          <a:bodyPr/>
          <a:lstStyle/>
          <a:p>
            <a:r>
              <a:rPr lang="en-US" b="1" dirty="0"/>
              <a:t>Data Manipulation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1E43E-52CF-4373-A26D-A923EC650655}"/>
              </a:ext>
            </a:extLst>
          </p:cNvPr>
          <p:cNvSpPr/>
          <p:nvPr/>
        </p:nvSpPr>
        <p:spPr>
          <a:xfrm>
            <a:off x="145461" y="1773488"/>
            <a:ext cx="88530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Many process can be made to make the data a little easier to work with includes: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Narrowing in on observations of interest (like all products produced in the last year)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Creating new variables that are functions of existing variables (like computing net income from the gross income, taxes and other deductions).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Calculating a set of summary statistics (like counts or means).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Adding, updating, or removing data.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Reorder the observations.</a:t>
            </a:r>
          </a:p>
        </p:txBody>
      </p:sp>
    </p:spTree>
    <p:extLst>
      <p:ext uri="{BB962C8B-B14F-4D97-AF65-F5344CB8AC3E}">
        <p14:creationId xmlns:p14="http://schemas.microsoft.com/office/powerpoint/2010/main" val="208164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242911" y="3201805"/>
            <a:ext cx="79010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Tibbles</a:t>
            </a:r>
          </a:p>
        </p:txBody>
      </p:sp>
    </p:spTree>
    <p:extLst>
      <p:ext uri="{BB962C8B-B14F-4D97-AF65-F5344CB8AC3E}">
        <p14:creationId xmlns:p14="http://schemas.microsoft.com/office/powerpoint/2010/main" val="141181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Tibbles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BD9506-F6F7-430E-80F0-ACC4EAB76D7D}"/>
              </a:ext>
            </a:extLst>
          </p:cNvPr>
          <p:cNvSpPr/>
          <p:nvPr/>
        </p:nvSpPr>
        <p:spPr>
          <a:xfrm>
            <a:off x="228599" y="1384320"/>
            <a:ext cx="85270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300" dirty="0"/>
              <a:t>Tibbles are data frames, but they tweak some older behaviors to make life a little easier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1D5F96-0F6C-4708-AC06-D2838F1C8501}"/>
              </a:ext>
            </a:extLst>
          </p:cNvPr>
          <p:cNvSpPr/>
          <p:nvPr/>
        </p:nvSpPr>
        <p:spPr>
          <a:xfrm>
            <a:off x="212774" y="2108549"/>
            <a:ext cx="354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300" dirty="0"/>
              <a:t>Tibbles vs. </a:t>
            </a:r>
            <a:r>
              <a:rPr lang="en-MY" sz="2300" dirty="0" err="1"/>
              <a:t>data.frame</a:t>
            </a:r>
            <a:endParaRPr lang="en-MY" sz="23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8B1C3F-FD43-406D-B90F-1BFE5E65B38A}"/>
              </a:ext>
            </a:extLst>
          </p:cNvPr>
          <p:cNvSpPr/>
          <p:nvPr/>
        </p:nvSpPr>
        <p:spPr>
          <a:xfrm>
            <a:off x="939886" y="2503577"/>
            <a:ext cx="7799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dirty="0"/>
              <a:t>Printing: Tibbles shows only the first 10 rows, and all the columns that fit on screen.</a:t>
            </a:r>
            <a:endParaRPr lang="en-MY" sz="23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30639F-B90A-44F5-8294-92A5DD4DE68F}"/>
              </a:ext>
            </a:extLst>
          </p:cNvPr>
          <p:cNvSpPr/>
          <p:nvPr/>
        </p:nvSpPr>
        <p:spPr>
          <a:xfrm>
            <a:off x="939886" y="3245906"/>
            <a:ext cx="779994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dirty="0" err="1"/>
              <a:t>Subsetting</a:t>
            </a:r>
            <a:r>
              <a:rPr lang="en-US" sz="2300" dirty="0"/>
              <a:t>: [ always returns another </a:t>
            </a:r>
            <a:r>
              <a:rPr lang="en-US" sz="2300" dirty="0" err="1"/>
              <a:t>tibble</a:t>
            </a:r>
            <a:r>
              <a:rPr lang="en-US" sz="2300" dirty="0"/>
              <a:t>. Contrast this with a data frame: sometimes [ returns a data frame and sometimes it just returns a vector.</a:t>
            </a:r>
            <a:endParaRPr lang="en-MY" sz="2300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87F9B4-7E05-4ED9-BFFE-8F7E4281E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29" y="4378381"/>
            <a:ext cx="7792537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2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242911" y="3201805"/>
            <a:ext cx="79010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Pipes</a:t>
            </a:r>
          </a:p>
        </p:txBody>
      </p:sp>
    </p:spTree>
    <p:extLst>
      <p:ext uri="{BB962C8B-B14F-4D97-AF65-F5344CB8AC3E}">
        <p14:creationId xmlns:p14="http://schemas.microsoft.com/office/powerpoint/2010/main" val="1968502315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2740</TotalTime>
  <Pages>11</Pages>
  <Words>1156</Words>
  <Application>Microsoft Office PowerPoint</Application>
  <PresentationFormat>On-screen Show (4:3)</PresentationFormat>
  <Paragraphs>190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UCTI-Template-foundation-level</vt:lpstr>
      <vt:lpstr>Data Manipulation (1)</vt:lpstr>
      <vt:lpstr>Topic &amp; Structure of the lesson</vt:lpstr>
      <vt:lpstr>Learning outcomes</vt:lpstr>
      <vt:lpstr>Key terms you must be able to use</vt:lpstr>
      <vt:lpstr>PowerPoint Presentation</vt:lpstr>
      <vt:lpstr>Data Manipulation</vt:lpstr>
      <vt:lpstr>PowerPoint Presentation</vt:lpstr>
      <vt:lpstr>Tibbles</vt:lpstr>
      <vt:lpstr>PowerPoint Presentation</vt:lpstr>
      <vt:lpstr>Pipes</vt:lpstr>
      <vt:lpstr>PowerPoint Presentation</vt:lpstr>
      <vt:lpstr>dplyr package</vt:lpstr>
      <vt:lpstr>PowerPoint Presentation</vt:lpstr>
      <vt:lpstr>Using filter function</vt:lpstr>
      <vt:lpstr>Using filter function</vt:lpstr>
      <vt:lpstr>PowerPoint Presentation</vt:lpstr>
      <vt:lpstr>Using select function</vt:lpstr>
      <vt:lpstr>Using select function</vt:lpstr>
      <vt:lpstr>Using select function</vt:lpstr>
      <vt:lpstr>PowerPoint Presentation</vt:lpstr>
      <vt:lpstr>Using arrange function</vt:lpstr>
      <vt:lpstr>Using arrange function</vt:lpstr>
      <vt:lpstr>PowerPoint Presentation</vt:lpstr>
      <vt:lpstr>Using mutate function</vt:lpstr>
      <vt:lpstr>Using mutate function</vt:lpstr>
      <vt:lpstr>PowerPoint Presentation</vt:lpstr>
      <vt:lpstr>Using summarise function</vt:lpstr>
      <vt:lpstr>PowerPoint Presentation</vt:lpstr>
      <vt:lpstr>Using group_by function</vt:lpstr>
      <vt:lpstr>Using group_by function</vt:lpstr>
      <vt:lpstr>PowerPoint Presentation</vt:lpstr>
      <vt:lpstr>Using combination of the functions</vt:lpstr>
      <vt:lpstr>PowerPoint Presentation</vt:lpstr>
      <vt:lpstr>Learning outcomes</vt:lpstr>
      <vt:lpstr>PowerPoint Presentation</vt:lpstr>
      <vt:lpstr>PowerPoint Presentation</vt:lpstr>
      <vt:lpstr>Next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Dr. Waddah Waheeb Hassan Saeed</cp:lastModifiedBy>
  <cp:revision>447</cp:revision>
  <cp:lastPrinted>1995-11-02T09:23:42Z</cp:lastPrinted>
  <dcterms:created xsi:type="dcterms:W3CDTF">2017-10-11T09:20:11Z</dcterms:created>
  <dcterms:modified xsi:type="dcterms:W3CDTF">2020-09-02T00:44:53Z</dcterms:modified>
</cp:coreProperties>
</file>