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0" r:id="rId20"/>
    <p:sldId id="263" r:id="rId21"/>
    <p:sldId id="281" r:id="rId22"/>
    <p:sldId id="266" r:id="rId23"/>
    <p:sldId id="267" r:id="rId24"/>
    <p:sldId id="268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/>
              <a:t>› of 20</a:t>
            </a:r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20</a:t>
            </a:r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800" y="2522538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CT133-3-2-SRE Switching and Routing Essentials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‹#› of 20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Introduction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899138" y="1948973"/>
            <a:ext cx="72448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Switching and Routing Essentials</a:t>
            </a:r>
          </a:p>
          <a:p>
            <a:pPr eaLnBrk="1" hangingPunct="1"/>
            <a:r>
              <a:rPr lang="en-US" sz="1400" dirty="0"/>
              <a:t>CT133-3-2-SRE</a:t>
            </a:r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DA7EEFC-FFE7-4FCB-AEB0-31EB66D2C842}" type="slidenum">
              <a:rPr lang="en-GB" smtClean="0"/>
              <a:t>10</a:t>
            </a:fld>
            <a:r>
              <a:rPr lang="en-GB" dirty="0"/>
              <a:t>&gt; of 20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625" y="1486954"/>
            <a:ext cx="85479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 panose="020B0502020202020204" pitchFamily="34" charset="0"/>
              </a:rPr>
              <a:t>Lecture: </a:t>
            </a:r>
            <a:r>
              <a:rPr lang="en-GB" sz="2400" kern="0" dirty="0">
                <a:latin typeface="Century Gothic" panose="020B0502020202020204" pitchFamily="34" charset="0"/>
              </a:rPr>
              <a:t>20 hours per semester</a:t>
            </a:r>
            <a:endParaRPr lang="en-US" sz="2400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 panose="020B0502020202020204" pitchFamily="34" charset="0"/>
              </a:rPr>
              <a:t>Tutorial / Case Study : </a:t>
            </a:r>
            <a:r>
              <a:rPr lang="en-GB" sz="2400" kern="0" dirty="0">
                <a:latin typeface="Century Gothic" panose="020B0502020202020204" pitchFamily="34" charset="0"/>
              </a:rPr>
              <a:t>22 hours per </a:t>
            </a:r>
            <a:r>
              <a:rPr lang="en-US" sz="2400" kern="0" dirty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 panose="020B0502020202020204" pitchFamily="34" charset="0"/>
              </a:rPr>
              <a:t>Independent Learning Time: 66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064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of 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Hence, </a:t>
            </a:r>
          </a:p>
          <a:p>
            <a:pPr algn="just"/>
            <a:r>
              <a:rPr lang="en-US" dirty="0"/>
              <a:t>We are now moving from the traditional topic based teaching to outcome-based education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11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3133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Outcomes Based Education (OBE)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pPr algn="just"/>
            <a:r>
              <a:rPr lang="en-US" dirty="0"/>
              <a:t>OBE is education based on producing particular educational outcomes that: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Focus on what students can actually do after they are taught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Expect all learners / students to successfully achieve particular (sometimes minimum) level of knowledge and abilities.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12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42684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OBE?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It’s </a:t>
            </a:r>
          </a:p>
          <a:p>
            <a:pPr marL="0" indent="0" algn="ctr">
              <a:buNone/>
            </a:pPr>
            <a:r>
              <a:rPr lang="en-US" u="sng" dirty="0"/>
              <a:t>NOT</a:t>
            </a:r>
          </a:p>
          <a:p>
            <a:pPr marL="0" indent="0" algn="ctr">
              <a:buNone/>
            </a:pPr>
            <a:r>
              <a:rPr lang="en-US" dirty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It’s</a:t>
            </a:r>
          </a:p>
          <a:p>
            <a:pPr marL="0" indent="0" algn="ctr">
              <a:buNone/>
            </a:pPr>
            <a:r>
              <a:rPr lang="en-US" u="sng" dirty="0"/>
              <a:t>What You should learn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13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30767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75638" y="316684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405211"/>
            <a:ext cx="8859691" cy="404757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Class Test I (40%)</a:t>
            </a:r>
          </a:p>
          <a:p>
            <a:pPr algn="just"/>
            <a:r>
              <a:rPr lang="en-US" sz="2400" dirty="0"/>
              <a:t>Explain the concepts, architecture, components, and operations of routers and switches in small networks including configuration techniques</a:t>
            </a:r>
          </a:p>
          <a:p>
            <a:pPr algn="just"/>
            <a:r>
              <a:rPr lang="en-US" sz="2400" dirty="0"/>
              <a:t>Taken from SRWE final exam in </a:t>
            </a:r>
            <a:r>
              <a:rPr lang="en-US" sz="2400" dirty="0" err="1"/>
              <a:t>Netacad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u="sng" dirty="0"/>
              <a:t>Lecture</a:t>
            </a:r>
          </a:p>
          <a:p>
            <a:pPr algn="just"/>
            <a:r>
              <a:rPr lang="en-US" sz="2400" dirty="0"/>
              <a:t>Switching Concepts</a:t>
            </a:r>
          </a:p>
          <a:p>
            <a:pPr algn="just"/>
            <a:r>
              <a:rPr lang="en-US" sz="2400" dirty="0"/>
              <a:t>VLAN – </a:t>
            </a:r>
            <a:r>
              <a:rPr lang="en-US" sz="2400" dirty="0" err="1"/>
              <a:t>InterVLAN</a:t>
            </a:r>
            <a:r>
              <a:rPr lang="en-US" sz="2400" dirty="0"/>
              <a:t>, </a:t>
            </a:r>
            <a:r>
              <a:rPr lang="en-US" sz="2400" dirty="0" err="1"/>
              <a:t>InterVLAN</a:t>
            </a:r>
            <a:r>
              <a:rPr lang="en-US" sz="2400" dirty="0"/>
              <a:t> Routing</a:t>
            </a:r>
          </a:p>
          <a:p>
            <a:pPr algn="just"/>
            <a:r>
              <a:rPr lang="en-US" sz="2400" dirty="0"/>
              <a:t>Routing Concepts</a:t>
            </a:r>
          </a:p>
          <a:p>
            <a:pPr algn="just"/>
            <a:r>
              <a:rPr lang="en-US" sz="2400" dirty="0"/>
              <a:t>STP</a:t>
            </a:r>
          </a:p>
          <a:p>
            <a:pPr algn="just"/>
            <a:r>
              <a:rPr lang="en-US" sz="2400" dirty="0"/>
              <a:t>EtherChannel</a:t>
            </a:r>
            <a:endParaRPr lang="en-US" sz="2400" u="sng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ED87BFF-B4CB-4CD9-812C-BD946A8D9680}" type="slidenum">
              <a:rPr lang="en-GB" smtClean="0"/>
              <a:t>14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35242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75638" y="316684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54" y="1595725"/>
            <a:ext cx="8859691" cy="404757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CLO2 : Class Test II (40%)</a:t>
            </a:r>
          </a:p>
          <a:p>
            <a:pPr algn="just"/>
            <a:r>
              <a:rPr lang="en-US" sz="2400" dirty="0"/>
              <a:t>Apply dynamic addressing, first-hop redundancy protocols and static routing in IPv4 and IPv6 network</a:t>
            </a:r>
          </a:p>
          <a:p>
            <a:pPr algn="just"/>
            <a:r>
              <a:rPr lang="en-US" sz="2400" dirty="0"/>
              <a:t>Packet Tracer test question (on CLO2 topics only)</a:t>
            </a:r>
          </a:p>
          <a:p>
            <a:pPr marL="0" indent="0" algn="just">
              <a:buNone/>
            </a:pPr>
            <a:r>
              <a:rPr lang="en-US" sz="2400" u="sng" dirty="0"/>
              <a:t>Lecture</a:t>
            </a:r>
          </a:p>
          <a:p>
            <a:pPr algn="just"/>
            <a:r>
              <a:rPr lang="en-US" sz="2400" dirty="0"/>
              <a:t>DHCPV4, SLAAC, DHCPV6 and FHRP</a:t>
            </a:r>
          </a:p>
          <a:p>
            <a:pPr algn="just"/>
            <a:r>
              <a:rPr lang="en-US" sz="2400" dirty="0"/>
              <a:t>IPV4 and IPV6 Static Routing and Default Route</a:t>
            </a:r>
          </a:p>
          <a:p>
            <a:pPr algn="just"/>
            <a:endParaRPr lang="en-US" sz="2400" u="sng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&lt;</a:t>
            </a:r>
            <a:fld id="{5ED87BFF-B4CB-4CD9-812C-BD946A8D968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344774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09505" y="297802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5" y="1166019"/>
            <a:ext cx="8459575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CLO2 &amp; CLO3 : Individual Assignment (40%)</a:t>
            </a:r>
          </a:p>
          <a:p>
            <a:pPr algn="just"/>
            <a:r>
              <a:rPr lang="en-US" sz="2400" dirty="0"/>
              <a:t>Propose WLAN concepts and configuration using WLC and Layer 2 security best practices.</a:t>
            </a:r>
          </a:p>
          <a:p>
            <a:pPr algn="just"/>
            <a:r>
              <a:rPr lang="en-US" sz="2400" dirty="0"/>
              <a:t>Demonstrate the strategies to implement switch security to mitigate LAN attacks using appropriate tools.</a:t>
            </a:r>
          </a:p>
          <a:p>
            <a:pPr marL="0" indent="0">
              <a:buNone/>
            </a:pPr>
            <a:r>
              <a:rPr lang="en-US" sz="2400" u="sng" dirty="0"/>
              <a:t>Case Study</a:t>
            </a:r>
          </a:p>
          <a:p>
            <a:pPr algn="just"/>
            <a:r>
              <a:rPr lang="en-US" sz="2400" dirty="0"/>
              <a:t>Case Study: Wireless Essentials and Security part only (CLO3 and CLO4)</a:t>
            </a:r>
          </a:p>
          <a:p>
            <a:pPr algn="just"/>
            <a:r>
              <a:rPr lang="en-US" sz="2400" dirty="0"/>
              <a:t>LAN Security Concepts</a:t>
            </a:r>
          </a:p>
          <a:p>
            <a:pPr algn="just"/>
            <a:r>
              <a:rPr lang="en-US" sz="2400" dirty="0"/>
              <a:t>WLAN Concepts and Configuration</a:t>
            </a:r>
          </a:p>
          <a:p>
            <a:pPr algn="just"/>
            <a:r>
              <a:rPr lang="en-US" sz="2400" dirty="0"/>
              <a:t>Switch Security Configuration</a:t>
            </a:r>
          </a:p>
          <a:p>
            <a:r>
              <a:rPr lang="en-US" sz="2400" dirty="0"/>
              <a:t>Other current technologies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ED87BFF-B4CB-4CD9-812C-BD946A8D9680}" type="slidenum">
              <a:rPr lang="en-GB" smtClean="0"/>
              <a:t>16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43874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172C3D5C-D4DE-426D-B73F-C74C193EAEA3}" type="slidenum">
              <a:rPr lang="en-GB" smtClean="0"/>
              <a:t>17</a:t>
            </a:fld>
            <a:r>
              <a:rPr lang="en-GB" dirty="0"/>
              <a:t>› of 13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rgbClr val="FF0000"/>
                </a:solidFill>
              </a:rPr>
              <a:t>All handphones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73A0031A-C082-45A2-A7FB-B1B482A5E816}" type="slidenum">
              <a:rPr lang="en-GB" smtClean="0"/>
              <a:t>18</a:t>
            </a:fld>
            <a:r>
              <a:rPr lang="en-GB" dirty="0"/>
              <a:t>&gt; of 20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4670" y="210027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dirty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dirty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794802"/>
            <a:ext cx="9144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Reference material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b="1" kern="0" dirty="0">
                <a:latin typeface="+mn-lt"/>
              </a:rPr>
              <a:t>Essential Reading</a:t>
            </a:r>
          </a:p>
          <a:p>
            <a:pPr lvl="1" algn="just" eaLnBrk="1" hangingPunct="1"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altLang="en-US" sz="1800" kern="0" dirty="0">
                <a:latin typeface="+mn-lt"/>
              </a:rPr>
              <a:t>Odom, W. (2020). CCNA 200-301 Official Cert Guide Library. 1st Edition. Cisco Press. ISBN-13: 978-1587147142</a:t>
            </a:r>
          </a:p>
          <a:p>
            <a:pPr lvl="1" algn="just" eaLnBrk="1" hangingPunct="1"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altLang="en-US" sz="1800" kern="0" dirty="0" err="1">
                <a:latin typeface="+mn-lt"/>
              </a:rPr>
              <a:t>Lammle</a:t>
            </a:r>
            <a:r>
              <a:rPr lang="en-US" altLang="en-US" sz="1800" kern="0" dirty="0">
                <a:latin typeface="+mn-lt"/>
              </a:rPr>
              <a:t>, T. (2020). Understanding Cisco Networking Technologies, Volume 1: Exam 200-301 (CCNA Certification). 1st Edition. </a:t>
            </a:r>
            <a:r>
              <a:rPr lang="en-US" altLang="en-US" sz="1800" kern="0" dirty="0" err="1">
                <a:latin typeface="+mn-lt"/>
              </a:rPr>
              <a:t>Sybex</a:t>
            </a:r>
            <a:r>
              <a:rPr lang="en-US" altLang="en-US" sz="1800" kern="0" dirty="0">
                <a:latin typeface="+mn-lt"/>
              </a:rPr>
              <a:t>. ISBN-13: 978-1119659020</a:t>
            </a:r>
            <a:endParaRPr lang="en-US" altLang="en-US" sz="1600" kern="0" dirty="0">
              <a:latin typeface="Century Gothic" panose="020B0502020202020204" pitchFamily="34" charset="0"/>
            </a:endParaRP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dirty="0">
                <a:latin typeface="Century Gothic" panose="020B0502020202020204" pitchFamily="34" charset="0"/>
              </a:rPr>
              <a:t> – 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b="1" kern="0" dirty="0">
                <a:latin typeface="Century Gothic" panose="020B0502020202020204" pitchFamily="34" charset="0"/>
              </a:rPr>
              <a:t>	</a:t>
            </a:r>
            <a:r>
              <a:rPr lang="en-US" altLang="en-US" sz="1800" kern="0" dirty="0">
                <a:latin typeface="+mn-lt"/>
              </a:rPr>
              <a:t>• Access to CISCO Networking Academy resources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kern="0" dirty="0">
                <a:latin typeface="+mn-lt"/>
              </a:rPr>
              <a:t>	• CISCO Networking Academy </a:t>
            </a:r>
            <a:r>
              <a:rPr lang="en-US" altLang="en-US" sz="1800" kern="0" dirty="0" err="1">
                <a:latin typeface="+mn-lt"/>
              </a:rPr>
              <a:t>programme</a:t>
            </a:r>
            <a:r>
              <a:rPr lang="en-US" altLang="en-US" sz="1800" kern="0" dirty="0">
                <a:latin typeface="+mn-lt"/>
              </a:rPr>
              <a:t> assessment server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Software :</a:t>
            </a:r>
            <a:r>
              <a:rPr lang="en-US" altLang="en-US" b="1" kern="0" dirty="0">
                <a:latin typeface="Century Gothic" panose="020B0502020202020204" pitchFamily="34" charset="0"/>
              </a:rPr>
              <a:t> </a:t>
            </a:r>
            <a:r>
              <a:rPr lang="en-US" altLang="en-US" sz="1800" kern="0" dirty="0">
                <a:latin typeface="+mn-lt"/>
              </a:rPr>
              <a:t>Packet tracer, Laboratory exercise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Hardware : </a:t>
            </a:r>
            <a:r>
              <a:rPr lang="en-US" altLang="en-US" sz="1800" kern="0" dirty="0">
                <a:latin typeface="+mn-lt"/>
              </a:rPr>
              <a:t>computer lab equipped with routers, switches, UTP cables, serial cables and console cables 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endParaRPr lang="en-US" altLang="en-US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5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89857326-8AB3-4067-8D4D-E19CC65FE0BB}" type="slidenum">
              <a:rPr lang="en-GB" smtClean="0"/>
              <a:t>19</a:t>
            </a:fld>
            <a:r>
              <a:rPr lang="en-GB" dirty="0"/>
              <a:t>› of 13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/>
              <a:t>› of 20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/>
              <a:t>Lecturer Name: Noris Binti Ismail</a:t>
            </a:r>
          </a:p>
          <a:p>
            <a:pPr>
              <a:buFontTx/>
              <a:buNone/>
            </a:pPr>
            <a:r>
              <a:rPr lang="en-US" altLang="en-US" sz="2800" kern="0" dirty="0"/>
              <a:t>Email: noris.ismail@staffemail.apu.edu.my</a:t>
            </a:r>
          </a:p>
          <a:p>
            <a:pPr>
              <a:buFontTx/>
              <a:buNone/>
            </a:pPr>
            <a:r>
              <a:rPr lang="en-US" altLang="en-US" sz="2800" kern="0" dirty="0"/>
              <a:t>Telephone Extension:</a:t>
            </a:r>
            <a:r>
              <a:rPr lang="en-US" altLang="en-US" kern="0" dirty="0"/>
              <a:t> 5686</a:t>
            </a:r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497A3687-F671-4E59-AAEA-9A73AD9DCA18}" type="slidenum">
              <a:rPr lang="en-GB" smtClean="0"/>
              <a:t>20</a:t>
            </a:fld>
            <a:r>
              <a:rPr lang="en-GB" dirty="0"/>
              <a:t>› of 13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answer session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Switch and Switching </a:t>
            </a:r>
            <a:r>
              <a:rPr lang="en-US" dirty="0"/>
              <a:t>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0ABE1E9F-02F4-4394-91B7-E86C157C17E1}" type="slidenum">
              <a:rPr lang="en-GB" smtClean="0"/>
              <a:t>21</a:t>
            </a:fld>
            <a:r>
              <a:rPr lang="en-GB" dirty="0"/>
              <a:t>› of 13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CT043-3-1 Introduction to Networking or equivalent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/>
              <a:t>› of 13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462233"/>
            <a:ext cx="8449733" cy="4525962"/>
          </a:xfrm>
        </p:spPr>
        <p:txBody>
          <a:bodyPr/>
          <a:lstStyle/>
          <a:p>
            <a:pPr algn="just" eaLnBrk="1" hangingPunct="1"/>
            <a:r>
              <a:rPr lang="en-US" altLang="en-US" sz="1800" dirty="0"/>
              <a:t>Contribute to the achievement of the Learning Outcomes specified for the student’s award at Level 2</a:t>
            </a:r>
            <a:endParaRPr lang="en-US" altLang="en-US" sz="1800" b="1" dirty="0"/>
          </a:p>
          <a:p>
            <a:pPr algn="just" eaLnBrk="1" hangingPunct="1"/>
            <a:r>
              <a:rPr lang="en-US" altLang="en-US" sz="1800" dirty="0"/>
              <a:t>Enable students to develop their knowledge and skills in relation to switching technologies and router operations that support small-to-medium business networks and includes wireless local area networks (WLANs) and security concepts. </a:t>
            </a:r>
          </a:p>
          <a:p>
            <a:pPr algn="just" eaLnBrk="1" hangingPunct="1"/>
            <a:r>
              <a:rPr lang="en-US" altLang="en-US" sz="1800" dirty="0"/>
              <a:t>Enables students to learn key switching and routing concepts. Students can perform basic network configuration and troubleshooting, identify and mitigate LAN security threats, and configure and secure a basic WLAN.</a:t>
            </a:r>
          </a:p>
          <a:p>
            <a:pPr algn="just" eaLnBrk="1" hangingPunct="1"/>
            <a:r>
              <a:rPr lang="en-US" altLang="en-US" sz="1800" dirty="0"/>
              <a:t>Develop the ability of students to apply the knowledge they gain in relation to the study of switching technologies, wireless network and router operations.</a:t>
            </a:r>
            <a:endParaRPr lang="en-US" altLang="en-US" sz="1800" b="1" dirty="0"/>
          </a:p>
          <a:p>
            <a:pPr algn="just" eaLnBrk="1" hangingPunct="1"/>
            <a:r>
              <a:rPr lang="en-US" altLang="en-US" sz="1800" dirty="0"/>
              <a:t>Further develop lifelong learning skills of independent learning and study in relation to switching technologies, wireless network and router operations</a:t>
            </a:r>
          </a:p>
          <a:p>
            <a:pPr algn="just" eaLnBrk="1" hangingPunct="1"/>
            <a:r>
              <a:rPr lang="en-US" altLang="en-US" sz="1800" dirty="0"/>
              <a:t>Enable students to develop their ability to:  </a:t>
            </a:r>
            <a:endParaRPr lang="en-US" altLang="en-US" sz="1800" b="1" dirty="0"/>
          </a:p>
          <a:p>
            <a:pPr lvl="1" algn="just" eaLnBrk="1" hangingPunct="1"/>
            <a:r>
              <a:rPr lang="en-US" altLang="en-US" sz="1400" dirty="0"/>
              <a:t>Communicate in varied situations</a:t>
            </a:r>
          </a:p>
          <a:p>
            <a:pPr lvl="1" algn="just" eaLnBrk="1" hangingPunct="1"/>
            <a:r>
              <a:rPr lang="en-US" altLang="en-US" sz="1400" dirty="0"/>
              <a:t>Use ICT relevant to given situations</a:t>
            </a:r>
          </a:p>
          <a:p>
            <a:pPr lvl="1" algn="just" eaLnBrk="1" hangingPunct="1"/>
            <a:r>
              <a:rPr lang="en-US" altLang="en-US" sz="1400" dirty="0"/>
              <a:t>Be aware of the needs of others and self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/>
              <a:t>› of 13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98654" y="128985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C9AB1BE8-9584-4F32-8719-B2EECF12F4A3}" type="slidenum">
              <a:rPr lang="en-GB" smtClean="0"/>
              <a:t>5</a:t>
            </a:fld>
            <a:r>
              <a:rPr lang="en-GB" dirty="0"/>
              <a:t>&gt; of 20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3161" y="1320433"/>
            <a:ext cx="84201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course, YOU should be able to:</a:t>
            </a:r>
          </a:p>
          <a:p>
            <a:pPr marL="914400" lvl="1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Explain the concepts, architecture, components, and operations of routers and switches in small networks including configuration techniques (C2,PLO1)</a:t>
            </a:r>
          </a:p>
          <a:p>
            <a:pPr marL="914400" lvl="1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Apply dynamic addressing, first-hop redundancy protocols and static routing in IPv4 and IPv6 network (C3,PLO2)</a:t>
            </a:r>
          </a:p>
          <a:p>
            <a:pPr marL="914400" lvl="1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Propose WLAN concepts and configuration using WLC and Layer 2 security best practices (A3, PLO9)</a:t>
            </a:r>
          </a:p>
          <a:p>
            <a:pPr marL="914400" lvl="1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Demonstrate the strategies to implement switch security to mitigate LAN attacks using appropriate tools (A3, PLO6)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3935" y="449800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Mapping of CLOs with MOEs Domain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6</a:t>
            </a:fld>
            <a:r>
              <a:rPr lang="en-GB" dirty="0"/>
              <a:t>&gt; of 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664" y="5073167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PLO1 – Knowledge  and Understanding</a:t>
            </a:r>
          </a:p>
          <a:p>
            <a:r>
              <a:rPr lang="en-US" dirty="0"/>
              <a:t>PLO2 – Cognitive Skills</a:t>
            </a:r>
          </a:p>
          <a:p>
            <a:r>
              <a:rPr lang="en-US" dirty="0"/>
              <a:t>PLO6 – Digital Skills</a:t>
            </a:r>
          </a:p>
          <a:p>
            <a:r>
              <a:rPr lang="en-US" dirty="0"/>
              <a:t>PLO9 – Personal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20EE-71C8-416B-941A-D368532C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14550"/>
            <a:ext cx="86963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/>
              <a:t>MQF and MOE Domains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7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23402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Teaching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/>
              <a:t>Lecture</a:t>
            </a:r>
          </a:p>
          <a:p>
            <a:r>
              <a:rPr lang="en-US" sz="2800" kern="1200" dirty="0"/>
              <a:t>Lab/Tutorial</a:t>
            </a:r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8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32073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75" y="1712890"/>
            <a:ext cx="8564450" cy="3660104"/>
          </a:xfrm>
        </p:spPr>
        <p:txBody>
          <a:bodyPr/>
          <a:lstStyle/>
          <a:p>
            <a:pPr algn="just"/>
            <a:r>
              <a:rPr lang="en-US" dirty="0"/>
              <a:t>Class Test 1 </a:t>
            </a:r>
            <a:r>
              <a:rPr lang="en-US" b="1" dirty="0">
                <a:solidFill>
                  <a:srgbClr val="FF0000"/>
                </a:solidFill>
              </a:rPr>
              <a:t>(30%) </a:t>
            </a:r>
            <a:r>
              <a:rPr lang="en-US" dirty="0"/>
              <a:t>– taken from SRWE final exam in </a:t>
            </a:r>
            <a:r>
              <a:rPr lang="en-US" dirty="0" err="1"/>
              <a:t>Netacad</a:t>
            </a:r>
            <a:r>
              <a:rPr lang="en-US" dirty="0"/>
              <a:t>: CLO1</a:t>
            </a:r>
          </a:p>
          <a:p>
            <a:pPr algn="just"/>
            <a:r>
              <a:rPr lang="en-US" dirty="0"/>
              <a:t>Class Test 2 </a:t>
            </a:r>
            <a:r>
              <a:rPr lang="en-US" b="1" dirty="0">
                <a:solidFill>
                  <a:srgbClr val="FF0000"/>
                </a:solidFill>
              </a:rPr>
              <a:t>(30%) </a:t>
            </a:r>
            <a:r>
              <a:rPr lang="en-US" dirty="0"/>
              <a:t>– Packet Tracer test question (on CLO2 topics only)</a:t>
            </a:r>
          </a:p>
          <a:p>
            <a:pPr algn="just"/>
            <a:r>
              <a:rPr lang="en-US" dirty="0"/>
              <a:t>Individual Assignment </a:t>
            </a:r>
            <a:r>
              <a:rPr lang="en-US" b="1" dirty="0">
                <a:solidFill>
                  <a:srgbClr val="FF0000"/>
                </a:solidFill>
              </a:rPr>
              <a:t>(40%) </a:t>
            </a:r>
            <a:r>
              <a:rPr lang="en-US" dirty="0"/>
              <a:t>– Wireless Essentials and Security part only (CLO3 and CLO4)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sz="2400" dirty="0"/>
              <a:t>**refer to SAIS for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9</a:t>
            </a:fld>
            <a:r>
              <a:rPr lang="en-GB" dirty="0"/>
              <a:t>&gt; of 20</a:t>
            </a:r>
          </a:p>
        </p:txBody>
      </p:sp>
    </p:spTree>
    <p:extLst>
      <p:ext uri="{BB962C8B-B14F-4D97-AF65-F5344CB8AC3E}">
        <p14:creationId xmlns:p14="http://schemas.microsoft.com/office/powerpoint/2010/main" val="118304227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CFF5EAC5BA4A997B5C0B8DDE3C50" ma:contentTypeVersion="2" ma:contentTypeDescription="Create a new document." ma:contentTypeScope="" ma:versionID="de443e763ae1c72a7672b02760535c79">
  <xsd:schema xmlns:xsd="http://www.w3.org/2001/XMLSchema" xmlns:xs="http://www.w3.org/2001/XMLSchema" xmlns:p="http://schemas.microsoft.com/office/2006/metadata/properties" xmlns:ns2="44e2a3e3-710c-4b61-af3b-9380fc9e81ae" targetNamespace="http://schemas.microsoft.com/office/2006/metadata/properties" ma:root="true" ma:fieldsID="5d0ddc7c5263fc04a8343f5db884d960" ns2:_="">
    <xsd:import namespace="44e2a3e3-710c-4b61-af3b-9380fc9e81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2a3e3-710c-4b61-af3b-9380fc9e8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7757FE-EAC9-41E1-81D3-33961DDB1F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19D6D5-EEF5-472D-B8F0-9E96E16FC6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2a3e3-710c-4b61-af3b-9380fc9e81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230F04-4D47-4796-A7B1-B29683E383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115</TotalTime>
  <Pages>11</Pages>
  <Words>1002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UCTI-Template-foundation-level</vt:lpstr>
      <vt:lpstr>Switching and Routing Essentials CT133-3-2-SRE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and Routing Essentials CT133-3-2-SRE</dc:title>
  <dc:subject>MSc</dc:subject>
  <dc:creator>Mrs. Kwan (Wong Hua Hung)</dc:creator>
  <cp:lastModifiedBy>Noris Ismail</cp:lastModifiedBy>
  <cp:revision>33</cp:revision>
  <cp:lastPrinted>1995-11-02T09:23:42Z</cp:lastPrinted>
  <dcterms:created xsi:type="dcterms:W3CDTF">2017-10-09T03:08:41Z</dcterms:created>
  <dcterms:modified xsi:type="dcterms:W3CDTF">2022-11-28T16:06:22Z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0x01010086E8CFF5EAC5BA4A997B5C0B8DDE3C50</vt:lpwstr>
  </property>
  <property fmtid="{D5CDD505-2E9C-101B-9397-08002B2CF9AE}" pid="3" name="Order">
    <vt:r8>32200</vt:r8>
  </property>
  <property fmtid="{D5CDD505-2E9C-101B-9397-08002B2CF9AE}" pid="4" name="ComplianceAssetId">
    <vt:lpwstr/>
  </property>
  <property fmtid="{D5CDD505-2E9C-101B-9397-08002B2CF9AE}" pid="5" name="_SourceUrl">
    <vt:lpwstr/>
  </property>
  <property fmtid="{D5CDD505-2E9C-101B-9397-08002B2CF9AE}" pid="6" name="_SharedFileIndex">
    <vt:lpwstr/>
  </property>
</Properties>
</file>