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0" r:id="rId1"/>
    <p:sldMasterId id="2147484033" r:id="rId2"/>
    <p:sldMasterId id="2147484045" r:id="rId3"/>
  </p:sldMasterIdLst>
  <p:notesMasterIdLst>
    <p:notesMasterId r:id="rId55"/>
  </p:notesMasterIdLst>
  <p:handoutMasterIdLst>
    <p:handoutMasterId r:id="rId56"/>
  </p:handoutMasterIdLst>
  <p:sldIdLst>
    <p:sldId id="1223" r:id="rId4"/>
    <p:sldId id="860" r:id="rId5"/>
    <p:sldId id="268" r:id="rId6"/>
    <p:sldId id="1224" r:id="rId7"/>
    <p:sldId id="1227" r:id="rId8"/>
    <p:sldId id="628" r:id="rId9"/>
    <p:sldId id="926" r:id="rId10"/>
    <p:sldId id="1059" r:id="rId11"/>
    <p:sldId id="759" r:id="rId12"/>
    <p:sldId id="1108" r:id="rId13"/>
    <p:sldId id="1182" r:id="rId14"/>
    <p:sldId id="1183" r:id="rId15"/>
    <p:sldId id="1184" r:id="rId16"/>
    <p:sldId id="1185" r:id="rId17"/>
    <p:sldId id="1186" r:id="rId18"/>
    <p:sldId id="1103" r:id="rId19"/>
    <p:sldId id="1188" r:id="rId20"/>
    <p:sldId id="1189" r:id="rId21"/>
    <p:sldId id="1190" r:id="rId22"/>
    <p:sldId id="1191" r:id="rId23"/>
    <p:sldId id="1192" r:id="rId24"/>
    <p:sldId id="1193" r:id="rId25"/>
    <p:sldId id="1195" r:id="rId26"/>
    <p:sldId id="1171" r:id="rId27"/>
    <p:sldId id="1173" r:id="rId28"/>
    <p:sldId id="1200" r:id="rId29"/>
    <p:sldId id="1201" r:id="rId30"/>
    <p:sldId id="1202" r:id="rId31"/>
    <p:sldId id="1203" r:id="rId32"/>
    <p:sldId id="1204" r:id="rId33"/>
    <p:sldId id="1205" r:id="rId34"/>
    <p:sldId id="1104" r:id="rId35"/>
    <p:sldId id="1174" r:id="rId36"/>
    <p:sldId id="1206" r:id="rId37"/>
    <p:sldId id="1207" r:id="rId38"/>
    <p:sldId id="1208" r:id="rId39"/>
    <p:sldId id="1209" r:id="rId40"/>
    <p:sldId id="1210" r:id="rId41"/>
    <p:sldId id="1139" r:id="rId42"/>
    <p:sldId id="1212" r:id="rId43"/>
    <p:sldId id="1175" r:id="rId44"/>
    <p:sldId id="1213" r:id="rId45"/>
    <p:sldId id="1214" r:id="rId46"/>
    <p:sldId id="1215" r:id="rId47"/>
    <p:sldId id="1217" r:id="rId48"/>
    <p:sldId id="1220" r:id="rId49"/>
    <p:sldId id="1225" r:id="rId50"/>
    <p:sldId id="272" r:id="rId51"/>
    <p:sldId id="1226" r:id="rId52"/>
    <p:sldId id="273" r:id="rId53"/>
    <p:sldId id="274" r:id="rId54"/>
  </p:sldIdLst>
  <p:sldSz cx="9144000" cy="5143500" type="screen16x9"/>
  <p:notesSz cx="6858000" cy="9144000"/>
  <p:custDataLst>
    <p:tags r:id="rId5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7" autoAdjust="0"/>
    <p:restoredTop sz="89100" autoAdjust="0"/>
  </p:normalViewPr>
  <p:slideViewPr>
    <p:cSldViewPr snapToGrid="0" showGuides="1">
      <p:cViewPr varScale="1">
        <p:scale>
          <a:sx n="86" d="100"/>
          <a:sy n="86" d="100"/>
        </p:scale>
        <p:origin x="834" y="84"/>
      </p:cViewPr>
      <p:guideLst>
        <p:guide orient="horz" pos="1620"/>
        <p:guide pos="336"/>
      </p:guideLst>
    </p:cSldViewPr>
  </p:slideViewPr>
  <p:outlineViewPr>
    <p:cViewPr>
      <p:scale>
        <a:sx n="33" d="100"/>
        <a:sy n="33" d="100"/>
      </p:scale>
      <p:origin x="0" y="-226704"/>
    </p:cViewPr>
  </p:outlineViewPr>
  <p:notesTextViewPr>
    <p:cViewPr>
      <p:scale>
        <a:sx n="3" d="2"/>
        <a:sy n="3" d="2"/>
      </p:scale>
      <p:origin x="0" y="0"/>
    </p:cViewPr>
  </p:notesTextViewPr>
  <p:sorterViewPr>
    <p:cViewPr>
      <p:scale>
        <a:sx n="111" d="100"/>
        <a:sy n="111" d="100"/>
      </p:scale>
      <p:origin x="0" y="-1256"/>
    </p:cViewPr>
  </p:sorterViewPr>
  <p:notesViewPr>
    <p:cSldViewPr snapToGrid="0">
      <p:cViewPr varScale="1">
        <p:scale>
          <a:sx n="56" d="100"/>
          <a:sy n="56" d="100"/>
        </p:scale>
        <p:origin x="258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commentAuthors" Target="commentAuthors.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gs" Target="tags/tag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7EB0D9-6FB9-4620-99DC-C4C1790515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FE6164-513C-4CA4-88E7-28BD0F8B72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11204B-23CF-4047-9035-49528A823D69}" type="datetimeFigureOut">
              <a:rPr lang="en-US" smtClean="0"/>
              <a:t>6/9/2022</a:t>
            </a:fld>
            <a:endParaRPr lang="en-US"/>
          </a:p>
        </p:txBody>
      </p:sp>
      <p:sp>
        <p:nvSpPr>
          <p:cNvPr id="4" name="Footer Placeholder 3">
            <a:extLst>
              <a:ext uri="{FF2B5EF4-FFF2-40B4-BE49-F238E27FC236}">
                <a16:creationId xmlns:a16="http://schemas.microsoft.com/office/drawing/2014/main" id="{7DB89B4B-BEEB-450A-9154-B6927A1122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A7D4669-6514-443E-9B9F-03B7082B6A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8C924C-E2B7-47F7-8802-06AB33C13098}" type="slidenum">
              <a:rPr lang="en-US" smtClean="0"/>
              <a:t>‹#›</a:t>
            </a:fld>
            <a:endParaRPr lang="en-US"/>
          </a:p>
        </p:txBody>
      </p:sp>
    </p:spTree>
    <p:extLst>
      <p:ext uri="{BB962C8B-B14F-4D97-AF65-F5344CB8AC3E}">
        <p14:creationId xmlns:p14="http://schemas.microsoft.com/office/powerpoint/2010/main" val="1482525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542535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651150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38269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1.2 – Configure Switch Ports</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151139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60321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1.2.3 – Auto-MDIX</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439760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1.2.4 – Switch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82079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203634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 (Cont.)</a:t>
            </a:r>
          </a:p>
          <a:p>
            <a:pPr marL="0" indent="0" algn="l"/>
            <a:r>
              <a:rPr lang="en-US" sz="1500" dirty="0">
                <a:solidFill>
                  <a:srgbClr val="000000"/>
                </a:solidFill>
              </a:rPr>
              <a:t>The output from the </a:t>
            </a:r>
            <a:r>
              <a:rPr lang="en-US" sz="1500" b="1" dirty="0">
                <a:solidFill>
                  <a:srgbClr val="000000"/>
                </a:solidFill>
              </a:rPr>
              <a:t>show interfaces</a:t>
            </a:r>
            <a:r>
              <a:rPr lang="en-US" sz="1500" dirty="0">
                <a:solidFill>
                  <a:srgbClr val="000000"/>
                </a:solidFill>
              </a:rPr>
              <a:t> command is useful for detecting common media issues. One of the most important parts of this output is the display of the line and data link protocol status, as shown in the example.</a:t>
            </a:r>
          </a:p>
          <a:p>
            <a:pPr marL="0" indent="0" algn="l"/>
            <a:r>
              <a:rPr lang="en-US" sz="1500" dirty="0">
                <a:solidFill>
                  <a:srgbClr val="000000"/>
                </a:solidFill>
              </a:rPr>
              <a:t>The first parameter (FastEthernet0/18 is up) refers to the hardware layer and indicates whether the interface is receiving a carrier detect signal. The second parameter (line protocol is up) refers to the data link layer and indicates whether the data link layer protocol keepalives are being received. Based on the output of the </a:t>
            </a:r>
            <a:r>
              <a:rPr lang="en-US" sz="1500" b="1" dirty="0">
                <a:solidFill>
                  <a:srgbClr val="000000"/>
                </a:solidFill>
              </a:rPr>
              <a:t>show interfaces</a:t>
            </a:r>
            <a:r>
              <a:rPr lang="en-US" sz="1500" dirty="0">
                <a:solidFill>
                  <a:srgbClr val="000000"/>
                </a:solidFill>
              </a:rPr>
              <a:t> command, possible problems can be fixed as follows:</a:t>
            </a:r>
          </a:p>
          <a:p>
            <a:pPr marL="358835" lvl="1" indent="-285750">
              <a:buFont typeface="Arial" panose="020B0604020202020204" pitchFamily="34" charset="0"/>
              <a:buChar char="•"/>
            </a:pPr>
            <a:r>
              <a:rPr lang="en-US" sz="1200" dirty="0">
                <a:solidFill>
                  <a:srgbClr val="000000"/>
                </a:solidFill>
              </a:rPr>
              <a:t>If the interface is up and the line protocol is down, a problem exists. There could be an encapsulation type mismatch, the interface on the other end could be error-disabled, or there could be a hardware problem.</a:t>
            </a:r>
          </a:p>
          <a:p>
            <a:pPr marL="358835" lvl="1" indent="-285750">
              <a:buFont typeface="Arial" panose="020B0604020202020204" pitchFamily="34" charset="0"/>
              <a:buChar char="•"/>
            </a:pPr>
            <a:r>
              <a:rPr lang="en-US" sz="1200" dirty="0">
                <a:solidFill>
                  <a:srgbClr val="000000"/>
                </a:solidFill>
              </a:rPr>
              <a:t>If the line protocol and the interface are both down, a cable is not attached, or some other interface problem exists. For example, in a back-to-back connection, the other end of the connection may be administratively down.</a:t>
            </a:r>
          </a:p>
          <a:p>
            <a:pPr marL="358835" lvl="1" indent="-285750">
              <a:buFont typeface="Arial" panose="020B0604020202020204" pitchFamily="34" charset="0"/>
              <a:buChar char="•"/>
            </a:pPr>
            <a:r>
              <a:rPr lang="en-US" sz="1200" dirty="0">
                <a:solidFill>
                  <a:srgbClr val="000000"/>
                </a:solidFill>
              </a:rPr>
              <a:t>If the interface is administratively down, it has been manually disabled (the </a:t>
            </a:r>
            <a:r>
              <a:rPr lang="en-US" sz="1200" b="1" dirty="0">
                <a:solidFill>
                  <a:srgbClr val="000000"/>
                </a:solidFill>
              </a:rPr>
              <a:t>shutdown</a:t>
            </a:r>
            <a:r>
              <a:rPr lang="en-US" sz="1200" dirty="0">
                <a:solidFill>
                  <a:srgbClr val="000000"/>
                </a:solidFill>
              </a:rPr>
              <a:t> command has been issued) in the active configuration.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800540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026199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1.3 – Secure Remote Access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1.3.1 – Telnet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1.3.2 – SSH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723172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1.3.3 – Verify the Switch Supports SSH</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243535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1.3.4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115877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228926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144249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1.3.6 – Packet Tracer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484600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1.4 – Basic Router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2.1.1 – </a:t>
            </a:r>
            <a:r>
              <a:rPr lang="en-US" altLang="en-US" dirty="0"/>
              <a:t>Switching in Networking</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 (Cont.)</a:t>
            </a:r>
          </a:p>
          <a:p>
            <a:r>
              <a:rPr lang="en-US" dirty="0"/>
              <a:t>1.4.2 – Syntax Checker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725177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1.4.3 – Dual Stack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077232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7883402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 (Cont.)</a:t>
            </a:r>
          </a:p>
          <a:p>
            <a:r>
              <a:rPr lang="en-US" dirty="0"/>
              <a:t>1.4.5 – Syntax Checker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976198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1.4.6 – IPv4 Loopback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043063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 – Interface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93702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1.5.2 – Verify Interface Status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373253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1.5.3 – Verify IPv6 Link Local and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510084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2.1.2</a:t>
            </a:r>
            <a:r>
              <a:rPr lang="en-US" baseline="0" dirty="0">
                <a:latin typeface="Arial" charset="0"/>
              </a:rPr>
              <a:t> </a:t>
            </a:r>
            <a:r>
              <a:rPr lang="en-US" sz="1200" b="0" dirty="0"/>
              <a:t>–</a:t>
            </a:r>
            <a:r>
              <a:rPr lang="en-US" altLang="en-US" dirty="0"/>
              <a:t> The Switch MAC Address Table</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1.5.4 – Verify 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1405935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017828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1630134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1.5.10 – Packet Tracer – Verify Directly Connected Networks</a:t>
            </a:r>
          </a:p>
          <a:p>
            <a:r>
              <a:rPr lang="en-US" dirty="0"/>
              <a:t>1.5.11 -  Check Your Understanding – Verify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0317350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200" dirty="0"/>
              <a:t>All switch ports (interfaces) should be secured before the switch is deployed for production use. </a:t>
            </a:r>
          </a:p>
          <a:p>
            <a:pPr>
              <a:buFont typeface="Arial" panose="020B0604020202020204" pitchFamily="34" charset="0"/>
              <a:buChar char="•"/>
            </a:pPr>
            <a:r>
              <a:rPr lang="en-US" sz="1200" dirty="0"/>
              <a:t>By default, Layer 2 switch ports are set to dynamic auto (</a:t>
            </a:r>
            <a:r>
              <a:rPr lang="en-US" sz="1200" dirty="0" err="1"/>
              <a:t>trunking</a:t>
            </a:r>
            <a:r>
              <a:rPr lang="en-US" sz="1200" dirty="0"/>
              <a:t> on). </a:t>
            </a:r>
          </a:p>
          <a:p>
            <a:pPr>
              <a:buFont typeface="Arial" panose="020B0604020202020204" pitchFamily="34" charset="0"/>
              <a:buChar char="•"/>
            </a:pPr>
            <a:r>
              <a:rPr lang="en-US" sz="1200" dirty="0"/>
              <a:t>The simplest and most effective method to prevent MAC address table overflow attacks is to enable port security. </a:t>
            </a:r>
          </a:p>
          <a:p>
            <a:pPr>
              <a:buFont typeface="Arial" panose="020B0604020202020204" pitchFamily="34" charset="0"/>
              <a:buChar char="•"/>
            </a:pPr>
            <a:r>
              <a:rPr lang="en-US" sz="1200" dirty="0"/>
              <a:t>The switch can be configured to learn about MAC addresses on a secure port in one of three ways: manually configured, dynamically learned, and dynamically learned – sticky. </a:t>
            </a:r>
          </a:p>
          <a:p>
            <a:pPr>
              <a:buFont typeface="Arial" panose="020B0604020202020204" pitchFamily="34" charset="0"/>
              <a:buChar char="•"/>
            </a:pPr>
            <a:r>
              <a:rPr lang="en-US" sz="1200" dirty="0"/>
              <a:t>If the MAC address of a device attached to the port differs from the list of secure addresses, then a port violation occurs. By default, the port enters the error-disabled state. When a port is placed in the error-disabled state, no traffic is sent or received on that port. </a:t>
            </a:r>
          </a:p>
          <a:p>
            <a:pPr>
              <a:buFont typeface="Arial" panose="020B0604020202020204" pitchFamily="34" charset="0"/>
              <a:buChar char="•"/>
            </a:pPr>
            <a:r>
              <a:rPr lang="en-US" sz="1200" dirty="0"/>
              <a:t>Mitigate VLAN Hopping attacks by disabling DTP negotiations, disabling unused ports, manually setting </a:t>
            </a:r>
            <a:r>
              <a:rPr lang="en-US" sz="1200" dirty="0" err="1"/>
              <a:t>trunking</a:t>
            </a:r>
            <a:r>
              <a:rPr lang="en-US" sz="1200" dirty="0"/>
              <a:t> where required, and using a native VLAN other than VLAN 1.</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33691790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200" dirty="0"/>
              <a:t>The goal of a DHCP starvation attack is to create a Denial of Service (DoS) for connecting clients. DHCP spoofing attacks can be mitigated by using DHCP snooping on trusted ports. </a:t>
            </a:r>
          </a:p>
          <a:p>
            <a:pPr>
              <a:buFont typeface="Arial" panose="020B0604020202020204" pitchFamily="34" charset="0"/>
              <a:buChar char="•"/>
            </a:pPr>
            <a:r>
              <a:rPr lang="en-US" sz="1200" dirty="0"/>
              <a:t>DHCP snooping determines whether DHCP messages are from an administratively-configured trusted or untrusted source. It then filters DHCP messages and rate-limits DHCP traffic from untrusted sources. </a:t>
            </a:r>
          </a:p>
          <a:p>
            <a:pPr>
              <a:buFont typeface="Arial" panose="020B0604020202020204" pitchFamily="34" charset="0"/>
              <a:buChar char="•"/>
            </a:pPr>
            <a:r>
              <a:rPr lang="en-US" sz="1200" dirty="0"/>
              <a:t>Dynamic ARP inspection (DAI) requires DHCP snooping and helps prevent ARP attacks by verifying ARP traffic. </a:t>
            </a:r>
          </a:p>
          <a:p>
            <a:pPr>
              <a:buFont typeface="Arial" panose="020B0604020202020204" pitchFamily="34" charset="0"/>
              <a:buChar char="•"/>
            </a:pPr>
            <a:r>
              <a:rPr lang="en-US" sz="1200" dirty="0"/>
              <a:t>Implement Dynamic ARP Inspection to mitigate ARP spoofing and ARP poisoning.</a:t>
            </a:r>
          </a:p>
          <a:p>
            <a:pPr>
              <a:buFont typeface="Arial" panose="020B0604020202020204" pitchFamily="34" charset="0"/>
              <a:buChar char="•"/>
            </a:pPr>
            <a:r>
              <a:rPr lang="en-US" sz="1200" dirty="0"/>
              <a:t>To mitigate Spanning Tree Protocol (STP) manipulation attacks, use </a:t>
            </a:r>
            <a:r>
              <a:rPr lang="en-US" sz="1200" dirty="0" err="1"/>
              <a:t>PortFast</a:t>
            </a:r>
            <a:r>
              <a:rPr lang="en-US" sz="1200" dirty="0"/>
              <a:t> and Bridge Protocol Data Unit (BPDU) Guard.</a:t>
            </a:r>
          </a:p>
          <a:p>
            <a:pPr>
              <a:spcBef>
                <a:spcPts val="0"/>
              </a:spcBef>
              <a:spcAft>
                <a:spcPts val="0"/>
              </a:spcAft>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5491315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1542198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2.1.3</a:t>
            </a:r>
            <a:r>
              <a:rPr lang="en-US" baseline="0" dirty="0">
                <a:latin typeface="Arial" charset="0"/>
              </a:rPr>
              <a:t> </a:t>
            </a:r>
            <a:r>
              <a:rPr lang="en-US" sz="1200" b="0" dirty="0"/>
              <a:t>– </a:t>
            </a:r>
            <a:r>
              <a:rPr lang="en-US" altLang="en-US" dirty="0"/>
              <a:t>The Switch Learn and Forward Method</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1.1 – Configure a Switch with Initial Settings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1.1.1 – Switch Boot Sequence</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1.1.5 – Switch Management Access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867191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232198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pic>
        <p:nvPicPr>
          <p:cNvPr id="2" name="Picture 10" descr="APU Logo Final-medium.jpg">
            <a:extLst>
              <a:ext uri="{FF2B5EF4-FFF2-40B4-BE49-F238E27FC236}">
                <a16:creationId xmlns:a16="http://schemas.microsoft.com/office/drawing/2014/main" id="{398B68C7-1102-4548-A0D0-830CD3E1618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10" descr="APU Logo Final-medium.jpg">
            <a:extLst>
              <a:ext uri="{FF2B5EF4-FFF2-40B4-BE49-F238E27FC236}">
                <a16:creationId xmlns:a16="http://schemas.microsoft.com/office/drawing/2014/main" id="{5EFA985C-341B-46F3-AA92-A4AEC10C4B4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25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309637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186713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Basic Device Configuration</a:t>
            </a:r>
            <a:endParaRPr lang="en-GB" dirty="0"/>
          </a:p>
        </p:txBody>
      </p:sp>
    </p:spTree>
    <p:extLst>
      <p:ext uri="{BB962C8B-B14F-4D97-AF65-F5344CB8AC3E}">
        <p14:creationId xmlns:p14="http://schemas.microsoft.com/office/powerpoint/2010/main" val="833692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Basic Device Configuration</a:t>
            </a:r>
          </a:p>
        </p:txBody>
      </p:sp>
    </p:spTree>
    <p:extLst>
      <p:ext uri="{BB962C8B-B14F-4D97-AF65-F5344CB8AC3E}">
        <p14:creationId xmlns:p14="http://schemas.microsoft.com/office/powerpoint/2010/main" val="2974031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Basic Device Configuration</a:t>
            </a:r>
          </a:p>
        </p:txBody>
      </p:sp>
    </p:spTree>
    <p:extLst>
      <p:ext uri="{BB962C8B-B14F-4D97-AF65-F5344CB8AC3E}">
        <p14:creationId xmlns:p14="http://schemas.microsoft.com/office/powerpoint/2010/main" val="260822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Basic Device Configuration</a:t>
            </a:r>
          </a:p>
        </p:txBody>
      </p:sp>
    </p:spTree>
    <p:extLst>
      <p:ext uri="{BB962C8B-B14F-4D97-AF65-F5344CB8AC3E}">
        <p14:creationId xmlns:p14="http://schemas.microsoft.com/office/powerpoint/2010/main" val="2051054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Basic Device Configuration</a:t>
            </a:r>
          </a:p>
        </p:txBody>
      </p:sp>
    </p:spTree>
    <p:extLst>
      <p:ext uri="{BB962C8B-B14F-4D97-AF65-F5344CB8AC3E}">
        <p14:creationId xmlns:p14="http://schemas.microsoft.com/office/powerpoint/2010/main" val="4184746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Basic Device Configuration</a:t>
            </a:r>
          </a:p>
        </p:txBody>
      </p:sp>
    </p:spTree>
    <p:extLst>
      <p:ext uri="{BB962C8B-B14F-4D97-AF65-F5344CB8AC3E}">
        <p14:creationId xmlns:p14="http://schemas.microsoft.com/office/powerpoint/2010/main" val="13624027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Basic Device Configuration</a:t>
            </a:r>
          </a:p>
        </p:txBody>
      </p:sp>
    </p:spTree>
    <p:extLst>
      <p:ext uri="{BB962C8B-B14F-4D97-AF65-F5344CB8AC3E}">
        <p14:creationId xmlns:p14="http://schemas.microsoft.com/office/powerpoint/2010/main" val="4066592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Basic Device Configuration</a:t>
            </a:r>
          </a:p>
        </p:txBody>
      </p:sp>
    </p:spTree>
    <p:extLst>
      <p:ext uri="{BB962C8B-B14F-4D97-AF65-F5344CB8AC3E}">
        <p14:creationId xmlns:p14="http://schemas.microsoft.com/office/powerpoint/2010/main" val="1706432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Basic Device Configuration</a:t>
            </a:r>
          </a:p>
        </p:txBody>
      </p:sp>
    </p:spTree>
    <p:extLst>
      <p:ext uri="{BB962C8B-B14F-4D97-AF65-F5344CB8AC3E}">
        <p14:creationId xmlns:p14="http://schemas.microsoft.com/office/powerpoint/2010/main" val="8572628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Basic Device Configuration</a:t>
            </a:r>
          </a:p>
        </p:txBody>
      </p:sp>
    </p:spTree>
    <p:extLst>
      <p:ext uri="{BB962C8B-B14F-4D97-AF65-F5344CB8AC3E}">
        <p14:creationId xmlns:p14="http://schemas.microsoft.com/office/powerpoint/2010/main" val="3200504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81492617"/>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8785874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48</a:t>
            </a:r>
          </a:p>
        </p:txBody>
      </p:sp>
    </p:spTree>
    <p:extLst>
      <p:ext uri="{BB962C8B-B14F-4D97-AF65-F5344CB8AC3E}">
        <p14:creationId xmlns:p14="http://schemas.microsoft.com/office/powerpoint/2010/main" val="127044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dirty="0"/>
              <a:t>Slide ‹#› of 48</a:t>
            </a:r>
          </a:p>
        </p:txBody>
      </p:sp>
    </p:spTree>
    <p:extLst>
      <p:ext uri="{BB962C8B-B14F-4D97-AF65-F5344CB8AC3E}">
        <p14:creationId xmlns:p14="http://schemas.microsoft.com/office/powerpoint/2010/main" val="37677051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dirty="0"/>
              <a:t>Slide ‹#› of 48</a:t>
            </a:r>
          </a:p>
        </p:txBody>
      </p:sp>
    </p:spTree>
    <p:extLst>
      <p:ext uri="{BB962C8B-B14F-4D97-AF65-F5344CB8AC3E}">
        <p14:creationId xmlns:p14="http://schemas.microsoft.com/office/powerpoint/2010/main" val="10911592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dirty="0"/>
              <a:t>Slide ‹#› of 48</a:t>
            </a:r>
          </a:p>
        </p:txBody>
      </p:sp>
    </p:spTree>
    <p:extLst>
      <p:ext uri="{BB962C8B-B14F-4D97-AF65-F5344CB8AC3E}">
        <p14:creationId xmlns:p14="http://schemas.microsoft.com/office/powerpoint/2010/main" val="21140952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dirty="0"/>
              <a:t>Slide ‹#› of 48</a:t>
            </a:r>
          </a:p>
        </p:txBody>
      </p:sp>
    </p:spTree>
    <p:extLst>
      <p:ext uri="{BB962C8B-B14F-4D97-AF65-F5344CB8AC3E}">
        <p14:creationId xmlns:p14="http://schemas.microsoft.com/office/powerpoint/2010/main" val="19860030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dirty="0"/>
              <a:t>Slide ‹#› of 48</a:t>
            </a:r>
          </a:p>
        </p:txBody>
      </p:sp>
    </p:spTree>
    <p:extLst>
      <p:ext uri="{BB962C8B-B14F-4D97-AF65-F5344CB8AC3E}">
        <p14:creationId xmlns:p14="http://schemas.microsoft.com/office/powerpoint/2010/main" val="4044061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48</a:t>
            </a:r>
          </a:p>
        </p:txBody>
      </p:sp>
    </p:spTree>
    <p:extLst>
      <p:ext uri="{BB962C8B-B14F-4D97-AF65-F5344CB8AC3E}">
        <p14:creationId xmlns:p14="http://schemas.microsoft.com/office/powerpoint/2010/main" val="28973565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48</a:t>
            </a:r>
          </a:p>
        </p:txBody>
      </p:sp>
    </p:spTree>
    <p:extLst>
      <p:ext uri="{BB962C8B-B14F-4D97-AF65-F5344CB8AC3E}">
        <p14:creationId xmlns:p14="http://schemas.microsoft.com/office/powerpoint/2010/main" val="9138161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48</a:t>
            </a:r>
          </a:p>
        </p:txBody>
      </p:sp>
    </p:spTree>
    <p:extLst>
      <p:ext uri="{BB962C8B-B14F-4D97-AF65-F5344CB8AC3E}">
        <p14:creationId xmlns:p14="http://schemas.microsoft.com/office/powerpoint/2010/main" val="3466862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48</a:t>
            </a:r>
          </a:p>
        </p:txBody>
      </p:sp>
    </p:spTree>
    <p:extLst>
      <p:ext uri="{BB962C8B-B14F-4D97-AF65-F5344CB8AC3E}">
        <p14:creationId xmlns:p14="http://schemas.microsoft.com/office/powerpoint/2010/main" val="118751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pic>
        <p:nvPicPr>
          <p:cNvPr id="2" name="Picture 10" descr="APU Logo Final-medium.jpg">
            <a:extLst>
              <a:ext uri="{FF2B5EF4-FFF2-40B4-BE49-F238E27FC236}">
                <a16:creationId xmlns:a16="http://schemas.microsoft.com/office/drawing/2014/main" id="{87AB8D4E-24DA-4676-8B0B-7CCB39EC47A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3" name="Picture 10" descr="APU Logo Final-medium.jpg">
            <a:extLst>
              <a:ext uri="{FF2B5EF4-FFF2-40B4-BE49-F238E27FC236}">
                <a16:creationId xmlns:a16="http://schemas.microsoft.com/office/drawing/2014/main" id="{88F2B019-00C4-43F7-8E46-747138DC167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pic>
        <p:nvPicPr>
          <p:cNvPr id="3" name="Picture 10" descr="APU Logo Final-medium.jpg">
            <a:extLst>
              <a:ext uri="{FF2B5EF4-FFF2-40B4-BE49-F238E27FC236}">
                <a16:creationId xmlns:a16="http://schemas.microsoft.com/office/drawing/2014/main" id="{8F3405A3-FEF8-4C34-BC70-9D869EFAA0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pic>
        <p:nvPicPr>
          <p:cNvPr id="3" name="Picture 10" descr="APU Logo Final-medium.jpg">
            <a:extLst>
              <a:ext uri="{FF2B5EF4-FFF2-40B4-BE49-F238E27FC236}">
                <a16:creationId xmlns:a16="http://schemas.microsoft.com/office/drawing/2014/main" id="{88B28AB3-675A-419F-9382-575190F6BE5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pic>
        <p:nvPicPr>
          <p:cNvPr id="3" name="Picture 10" descr="APU Logo Final-medium.jpg">
            <a:extLst>
              <a:ext uri="{FF2B5EF4-FFF2-40B4-BE49-F238E27FC236}">
                <a16:creationId xmlns:a16="http://schemas.microsoft.com/office/drawing/2014/main" id="{1C3FB2C2-169C-4A20-BDF3-2F509A2614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2.jpe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5.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 id="2147484032" r:id="rId15"/>
  </p:sldLayoutIdLst>
  <p:transition spd="slow">
    <p:wipe/>
  </p:transition>
  <p:hf hdr="0" dt="0"/>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4">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Essentials</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a:t>Basic Device Configuration</a:t>
            </a:r>
            <a:endParaRPr lang="en-US" altLang="en-US" dirty="0"/>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r>
              <a:rPr lang="en-US" sz="800" dirty="0">
                <a:latin typeface="Arial" charset="0"/>
              </a:rPr>
              <a:t>Basic Device Configuration</a:t>
            </a:r>
            <a:endParaRPr lang="en-US" sz="800" dirty="0"/>
          </a:p>
        </p:txBody>
      </p:sp>
      <p:pic>
        <p:nvPicPr>
          <p:cNvPr id="1033" name="Picture 10" descr="APU Logo Final-medium.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506752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57" r:id="rId12"/>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Concepts</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dirty="0"/>
              <a:t>Slide ‹#› of 48</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Switch Security Configurations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811022"/>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0.xml"/><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69205" y="2672112"/>
            <a:ext cx="5076825" cy="1314450"/>
          </a:xfrm>
        </p:spPr>
        <p:txBody>
          <a:bodyPr/>
          <a:lstStyle/>
          <a:p>
            <a:r>
              <a:rPr lang="en-US" sz="2400" dirty="0">
                <a:latin typeface="Arial" charset="0"/>
              </a:rPr>
              <a:t>Basic Device Configuration and Switching Concepts</a:t>
            </a:r>
            <a:endParaRPr lang="en-US" sz="2400" dirty="0"/>
          </a:p>
        </p:txBody>
      </p:sp>
      <p:sp>
        <p:nvSpPr>
          <p:cNvPr id="5" name="Text Box 6"/>
          <p:cNvSpPr txBox="1">
            <a:spLocks noGrp="1" noChangeArrowheads="1"/>
          </p:cNvSpPr>
          <p:nvPr>
            <p:ph type="ctrTitle"/>
          </p:nvPr>
        </p:nvSpPr>
        <p:spPr bwMode="auto">
          <a:xfrm>
            <a:off x="3395424" y="1501893"/>
            <a:ext cx="5650606" cy="969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50" dirty="0"/>
              <a:t>Switching and Routing Essentials</a:t>
            </a:r>
            <a:br>
              <a:rPr lang="en-US" sz="2850" dirty="0"/>
            </a:br>
            <a:r>
              <a:rPr lang="en-US" sz="2850" dirty="0"/>
              <a:t>CT133-3-2 SRE</a:t>
            </a:r>
          </a:p>
        </p:txBody>
      </p:sp>
    </p:spTree>
    <p:extLst>
      <p:ext uri="{BB962C8B-B14F-4D97-AF65-F5344CB8AC3E}">
        <p14:creationId xmlns:p14="http://schemas.microsoft.com/office/powerpoint/2010/main" val="218696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Boot Sequence</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273940" y="843349"/>
            <a:ext cx="8280057" cy="3689897"/>
          </a:xfrm>
        </p:spPr>
        <p:txBody>
          <a:bodyPr/>
          <a:lstStyle/>
          <a:p>
            <a:pPr marL="0" indent="0" algn="just"/>
            <a:r>
              <a:rPr lang="en-US" sz="1800" dirty="0">
                <a:solidFill>
                  <a:srgbClr val="000000"/>
                </a:solidFill>
              </a:rPr>
              <a:t>After a Cisco switch is powered on, it goes through the following five-step boot sequence</a:t>
            </a:r>
            <a:r>
              <a:rPr lang="en-US" sz="1600" dirty="0">
                <a:solidFill>
                  <a:srgbClr val="000000"/>
                </a:solidFill>
              </a:rPr>
              <a:t>:</a:t>
            </a:r>
          </a:p>
          <a:p>
            <a:pPr marL="73085" lvl="1" indent="0" algn="just">
              <a:buNone/>
            </a:pPr>
            <a:r>
              <a:rPr lang="en-US" sz="1600" b="1" dirty="0">
                <a:solidFill>
                  <a:srgbClr val="000000"/>
                </a:solidFill>
              </a:rPr>
              <a:t>Step 1</a:t>
            </a:r>
            <a:r>
              <a:rPr lang="en-US" sz="1600" dirty="0">
                <a:solidFill>
                  <a:srgbClr val="000000"/>
                </a:solidFill>
              </a:rPr>
              <a:t>: First, the switch loads a power-on self-test (POST) program stored in ROM. POST checks the CPU subsystem. It tests the CPU, DRAM, and the portion of the flash device that makes up the flash file system.</a:t>
            </a:r>
          </a:p>
          <a:p>
            <a:pPr marL="73085" lvl="1" indent="0" algn="just">
              <a:buNone/>
            </a:pPr>
            <a:r>
              <a:rPr lang="en-US" sz="1600" b="1" dirty="0">
                <a:solidFill>
                  <a:srgbClr val="000000"/>
                </a:solidFill>
              </a:rPr>
              <a:t>Step 2</a:t>
            </a:r>
            <a:r>
              <a:rPr lang="en-US" sz="1600" dirty="0">
                <a:solidFill>
                  <a:srgbClr val="000000"/>
                </a:solidFill>
              </a:rPr>
              <a:t>: Next, the switch loads the boot loader software. The boot loader is a small program stored in ROM that is run immediately after POST successfully completes.</a:t>
            </a:r>
          </a:p>
          <a:p>
            <a:pPr marL="73085" lvl="1" indent="0" algn="just">
              <a:buNone/>
            </a:pPr>
            <a:r>
              <a:rPr lang="en-US" sz="1600" b="1" dirty="0">
                <a:solidFill>
                  <a:srgbClr val="000000"/>
                </a:solidFill>
              </a:rPr>
              <a:t>Step 3</a:t>
            </a:r>
            <a:r>
              <a:rPr lang="en-US" sz="1600" dirty="0">
                <a:solidFill>
                  <a:srgbClr val="000000"/>
                </a:solidFill>
              </a:rPr>
              <a:t>: The boot loader performs low-level CPU initialization. It initializes the CPU registers, which control where physical memory is mapped, the quantity of memory, and its speed.</a:t>
            </a:r>
          </a:p>
          <a:p>
            <a:pPr marL="73085" lvl="1" indent="0" algn="just">
              <a:buNone/>
            </a:pPr>
            <a:r>
              <a:rPr lang="en-US" sz="1600" b="1" dirty="0">
                <a:solidFill>
                  <a:srgbClr val="000000"/>
                </a:solidFill>
              </a:rPr>
              <a:t>Step 4</a:t>
            </a:r>
            <a:r>
              <a:rPr lang="en-US" sz="1600" dirty="0">
                <a:solidFill>
                  <a:srgbClr val="000000"/>
                </a:solidFill>
              </a:rPr>
              <a:t>: The boot loader initializes the flash file system on the system board.</a:t>
            </a:r>
          </a:p>
          <a:p>
            <a:pPr marL="73085" lvl="1" indent="0" algn="just">
              <a:buNone/>
            </a:pPr>
            <a:r>
              <a:rPr lang="en-US" sz="1600" b="1" dirty="0">
                <a:solidFill>
                  <a:srgbClr val="000000"/>
                </a:solidFill>
              </a:rPr>
              <a:t>Step 5</a:t>
            </a:r>
            <a:r>
              <a:rPr lang="en-US" sz="1600" dirty="0">
                <a:solidFill>
                  <a:srgbClr val="000000"/>
                </a:solidFill>
              </a:rPr>
              <a:t>: Finally, the boot loader locates and loads a default IOS operating system software image into memory and gives control of the switch over to the IOS.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Management Access</a:t>
            </a:r>
          </a:p>
        </p:txBody>
      </p:sp>
      <p:sp>
        <p:nvSpPr>
          <p:cNvPr id="5" name="Content Placeholder 4">
            <a:extLst>
              <a:ext uri="{FF2B5EF4-FFF2-40B4-BE49-F238E27FC236}">
                <a16:creationId xmlns:a16="http://schemas.microsoft.com/office/drawing/2014/main" id="{E5A76EF8-E7C6-9A49-9E6C-804B7AA8CA22}"/>
              </a:ext>
            </a:extLst>
          </p:cNvPr>
          <p:cNvSpPr>
            <a:spLocks noGrp="1"/>
          </p:cNvSpPr>
          <p:nvPr>
            <p:ph idx="1"/>
          </p:nvPr>
        </p:nvSpPr>
        <p:spPr>
          <a:xfrm>
            <a:off x="245534" y="731837"/>
            <a:ext cx="3835930" cy="3689897"/>
          </a:xfrm>
        </p:spPr>
        <p:txBody>
          <a:bodyPr/>
          <a:lstStyle/>
          <a:p>
            <a:pPr marL="0" indent="0" algn="just"/>
            <a:r>
              <a:rPr lang="en-US" sz="1500" dirty="0">
                <a:solidFill>
                  <a:srgbClr val="000000"/>
                </a:solidFill>
              </a:rPr>
              <a:t>To prepare a switch for remote management access, the switch must be configured with an IP address and a subnet mask. </a:t>
            </a:r>
          </a:p>
          <a:p>
            <a:pPr marL="285750" indent="-285750" algn="just">
              <a:buFont typeface="Arial" panose="020B0604020202020204" pitchFamily="34" charset="0"/>
              <a:buChar char="•"/>
            </a:pPr>
            <a:r>
              <a:rPr lang="en-US" sz="1500" dirty="0">
                <a:solidFill>
                  <a:srgbClr val="000000"/>
                </a:solidFill>
              </a:rPr>
              <a:t>To manage the switch from a remote network, the switch must be configured with a default gateway. This is very similar to configuring the IP address information on host devices. </a:t>
            </a:r>
          </a:p>
          <a:p>
            <a:pPr marL="285750" indent="-285750" algn="just">
              <a:buFont typeface="Arial" panose="020B0604020202020204" pitchFamily="34" charset="0"/>
              <a:buChar char="•"/>
            </a:pPr>
            <a:r>
              <a:rPr lang="en-US" sz="1500" dirty="0">
                <a:solidFill>
                  <a:srgbClr val="000000"/>
                </a:solidFill>
              </a:rPr>
              <a:t>In the figure, the </a:t>
            </a:r>
            <a:r>
              <a:rPr lang="en-US" sz="1500" b="1" dirty="0">
                <a:solidFill>
                  <a:srgbClr val="000000"/>
                </a:solidFill>
              </a:rPr>
              <a:t>switch virtual interface </a:t>
            </a:r>
            <a:r>
              <a:rPr lang="en-US" sz="1500" dirty="0">
                <a:solidFill>
                  <a:srgbClr val="000000"/>
                </a:solidFill>
              </a:rPr>
              <a:t>(SVI) on S1 should be assigned an IP address. The SVI is a virtual interface, </a:t>
            </a:r>
            <a:r>
              <a:rPr lang="en-US" sz="1500" b="1" dirty="0">
                <a:solidFill>
                  <a:srgbClr val="000000"/>
                </a:solidFill>
              </a:rPr>
              <a:t>not a physical port </a:t>
            </a:r>
            <a:r>
              <a:rPr lang="en-US" sz="1500" dirty="0">
                <a:solidFill>
                  <a:srgbClr val="000000"/>
                </a:solidFill>
              </a:rPr>
              <a:t>on the switch. A console cable is used to connect to a PC so that the switch can be initially configured.</a:t>
            </a:r>
          </a:p>
        </p:txBody>
      </p:sp>
      <p:pic>
        <p:nvPicPr>
          <p:cNvPr id="7" name="Picture 6">
            <a:extLst>
              <a:ext uri="{FF2B5EF4-FFF2-40B4-BE49-F238E27FC236}">
                <a16:creationId xmlns:a16="http://schemas.microsoft.com/office/drawing/2014/main" id="{F30D33CE-D938-E74D-A865-30363F7C08B7}"/>
              </a:ext>
            </a:extLst>
          </p:cNvPr>
          <p:cNvPicPr>
            <a:picLocks noChangeAspect="1"/>
          </p:cNvPicPr>
          <p:nvPr/>
        </p:nvPicPr>
        <p:blipFill>
          <a:blip r:embed="rId4"/>
          <a:stretch>
            <a:fillRect/>
          </a:stretch>
        </p:blipFill>
        <p:spPr>
          <a:xfrm>
            <a:off x="4572000" y="1114428"/>
            <a:ext cx="4333199" cy="2685363"/>
          </a:xfrm>
          <a:prstGeom prst="rect">
            <a:avLst/>
          </a:prstGeom>
        </p:spPr>
      </p:pic>
    </p:spTree>
    <p:custDataLst>
      <p:tags r:id="rId1"/>
    </p:custDataLst>
    <p:extLst>
      <p:ext uri="{BB962C8B-B14F-4D97-AF65-F5344CB8AC3E}">
        <p14:creationId xmlns:p14="http://schemas.microsoft.com/office/powerpoint/2010/main" val="42285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a:t>
            </a:r>
          </a:p>
        </p:txBody>
      </p:sp>
      <p:sp>
        <p:nvSpPr>
          <p:cNvPr id="4" name="Content Placeholder 3">
            <a:extLst>
              <a:ext uri="{FF2B5EF4-FFF2-40B4-BE49-F238E27FC236}">
                <a16:creationId xmlns:a16="http://schemas.microsoft.com/office/drawing/2014/main" id="{4C439E84-DD28-124E-B58C-A7E2D0D3A716}"/>
              </a:ext>
            </a:extLst>
          </p:cNvPr>
          <p:cNvSpPr>
            <a:spLocks noGrp="1"/>
          </p:cNvSpPr>
          <p:nvPr>
            <p:ph idx="1"/>
          </p:nvPr>
        </p:nvSpPr>
        <p:spPr>
          <a:xfrm>
            <a:off x="172431" y="1066374"/>
            <a:ext cx="8504424" cy="3689897"/>
          </a:xfrm>
        </p:spPr>
        <p:txBody>
          <a:bodyPr/>
          <a:lstStyle/>
          <a:p>
            <a:pPr marL="0" indent="0" algn="just"/>
            <a:r>
              <a:rPr lang="en-US" sz="1600" dirty="0">
                <a:solidFill>
                  <a:srgbClr val="000000"/>
                </a:solidFill>
              </a:rPr>
              <a:t>By default, the switch is configured to have its management controlled through </a:t>
            </a:r>
            <a:r>
              <a:rPr lang="en-US" sz="1600" b="1" dirty="0">
                <a:solidFill>
                  <a:srgbClr val="000000"/>
                </a:solidFill>
              </a:rPr>
              <a:t>VLAN 1</a:t>
            </a:r>
            <a:r>
              <a:rPr lang="en-US" sz="1600" dirty="0">
                <a:solidFill>
                  <a:srgbClr val="000000"/>
                </a:solidFill>
              </a:rPr>
              <a:t>. </a:t>
            </a:r>
            <a:r>
              <a:rPr lang="en-US" sz="1600" b="1" dirty="0">
                <a:solidFill>
                  <a:schemeClr val="accent2">
                    <a:lumMod val="60000"/>
                    <a:lumOff val="40000"/>
                  </a:schemeClr>
                </a:solidFill>
              </a:rPr>
              <a:t>All ports </a:t>
            </a:r>
            <a:r>
              <a:rPr lang="en-US" sz="1600" dirty="0">
                <a:solidFill>
                  <a:srgbClr val="000000"/>
                </a:solidFill>
              </a:rPr>
              <a:t>are assigned to VLAN 1 by default. For security purposes, it is considered a best practice to use a VLAN other than VLAN 1 for the management VLAN,</a:t>
            </a:r>
          </a:p>
          <a:p>
            <a:pPr marL="73085" lvl="1" indent="0" algn="just">
              <a:buNone/>
            </a:pPr>
            <a:r>
              <a:rPr lang="en-US" sz="1600" b="1" dirty="0">
                <a:solidFill>
                  <a:srgbClr val="000000"/>
                </a:solidFill>
              </a:rPr>
              <a:t>Step 1</a:t>
            </a:r>
            <a:r>
              <a:rPr lang="en-US" sz="1600" dirty="0">
                <a:solidFill>
                  <a:srgbClr val="000000"/>
                </a:solidFill>
              </a:rPr>
              <a:t>: </a:t>
            </a:r>
            <a:r>
              <a:rPr lang="en-US" sz="1600" b="1" dirty="0">
                <a:solidFill>
                  <a:srgbClr val="000000"/>
                </a:solidFill>
              </a:rPr>
              <a:t>Configure the Management Interface: </a:t>
            </a:r>
            <a:r>
              <a:rPr lang="en-US" sz="1600" dirty="0">
                <a:solidFill>
                  <a:srgbClr val="000000"/>
                </a:solidFill>
              </a:rPr>
              <a:t>From VLAN interface configuration mode, an IPv4 address and subnet mask is applied to the management SVI of the switch.</a:t>
            </a:r>
          </a:p>
          <a:p>
            <a:pPr marL="0" indent="0" algn="just"/>
            <a:endParaRPr lang="en-US" sz="1600" b="1" dirty="0">
              <a:solidFill>
                <a:srgbClr val="000000"/>
              </a:solidFill>
            </a:endParaRPr>
          </a:p>
          <a:p>
            <a:pPr marL="0" indent="0" algn="just"/>
            <a:r>
              <a:rPr lang="en-US" sz="1600" b="1" dirty="0">
                <a:solidFill>
                  <a:srgbClr val="000000"/>
                </a:solidFill>
              </a:rPr>
              <a:t>Note</a:t>
            </a:r>
            <a:r>
              <a:rPr lang="en-US" sz="1600" dirty="0">
                <a:solidFill>
                  <a:srgbClr val="000000"/>
                </a:solidFill>
              </a:rPr>
              <a:t>: The </a:t>
            </a:r>
            <a:r>
              <a:rPr lang="en-US" sz="1600" b="1" dirty="0">
                <a:solidFill>
                  <a:srgbClr val="C00000"/>
                </a:solidFill>
              </a:rPr>
              <a:t>SVI for VLAN 99 </a:t>
            </a:r>
            <a:r>
              <a:rPr lang="en-US" sz="1600" dirty="0">
                <a:solidFill>
                  <a:srgbClr val="000000"/>
                </a:solidFill>
              </a:rPr>
              <a:t>will not appear as “up/up” until VLAN 99 is created and there is a device connected to a switch port associated with VLAN 99.</a:t>
            </a:r>
          </a:p>
          <a:p>
            <a:pPr marL="0" indent="0" algn="just"/>
            <a:endParaRPr lang="en-US" sz="1600" b="1" dirty="0">
              <a:solidFill>
                <a:srgbClr val="000000"/>
              </a:solidFill>
            </a:endParaRPr>
          </a:p>
          <a:p>
            <a:pPr marL="0" indent="0" algn="just"/>
            <a:r>
              <a:rPr lang="en-US" sz="1600" b="1" dirty="0">
                <a:solidFill>
                  <a:srgbClr val="000000"/>
                </a:solidFill>
              </a:rPr>
              <a:t>Note</a:t>
            </a:r>
            <a:r>
              <a:rPr lang="en-US" sz="1600" dirty="0">
                <a:solidFill>
                  <a:srgbClr val="000000"/>
                </a:solidFill>
              </a:rPr>
              <a:t>: The switch may need to be configured for IPv6. For example, before you can configure IPv6 addressing on a Cisco Catalyst 2960 running IOS version 15.0, you will need to enter the global configuration command </a:t>
            </a:r>
            <a:r>
              <a:rPr lang="en-US" sz="1600" b="1" dirty="0">
                <a:solidFill>
                  <a:srgbClr val="000000"/>
                </a:solidFill>
              </a:rPr>
              <a:t>sdm prefer dual-ipv4-and-ipv6 default</a:t>
            </a:r>
            <a:r>
              <a:rPr lang="en-US" sz="1600" dirty="0">
                <a:solidFill>
                  <a:srgbClr val="000000"/>
                </a:solidFill>
              </a:rPr>
              <a:t> and then </a:t>
            </a:r>
            <a:r>
              <a:rPr lang="en-US" sz="1600" b="1" dirty="0">
                <a:solidFill>
                  <a:srgbClr val="000000"/>
                </a:solidFill>
              </a:rPr>
              <a:t>reload</a:t>
            </a:r>
            <a:r>
              <a:rPr lang="en-US" sz="1600" dirty="0">
                <a:solidFill>
                  <a:srgbClr val="000000"/>
                </a:solidFill>
              </a:rPr>
              <a:t> the switch.</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67730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graphicFrame>
        <p:nvGraphicFramePr>
          <p:cNvPr id="6" name="Content Placeholder 5">
            <a:extLst>
              <a:ext uri="{FF2B5EF4-FFF2-40B4-BE49-F238E27FC236}">
                <a16:creationId xmlns:a16="http://schemas.microsoft.com/office/drawing/2014/main" id="{2F8BAC7D-74EC-2242-A0DD-087087EAAD06}"/>
              </a:ext>
            </a:extLst>
          </p:cNvPr>
          <p:cNvGraphicFramePr>
            <a:graphicFrameLocks noGrp="1"/>
          </p:cNvGraphicFramePr>
          <p:nvPr>
            <p:ph idx="1"/>
            <p:extLst>
              <p:ext uri="{D42A27DB-BD31-4B8C-83A1-F6EECF244321}">
                <p14:modId xmlns:p14="http://schemas.microsoft.com/office/powerpoint/2010/main" val="2374119109"/>
              </p:ext>
            </p:extLst>
          </p:nvPr>
        </p:nvGraphicFramePr>
        <p:xfrm>
          <a:off x="431800" y="937260"/>
          <a:ext cx="8280400" cy="3571240"/>
        </p:xfrm>
        <a:graphic>
          <a:graphicData uri="http://schemas.openxmlformats.org/drawingml/2006/table">
            <a:tbl>
              <a:tblPr firstRow="1" bandRow="1">
                <a:tableStyleId>{5C22544A-7EE6-4342-B048-85BDC9FD1C3A}</a:tableStyleId>
              </a:tblPr>
              <a:tblGrid>
                <a:gridCol w="3435865">
                  <a:extLst>
                    <a:ext uri="{9D8B030D-6E8A-4147-A177-3AD203B41FA5}">
                      <a16:colId xmlns:a16="http://schemas.microsoft.com/office/drawing/2014/main" val="1842772784"/>
                    </a:ext>
                  </a:extLst>
                </a:gridCol>
                <a:gridCol w="4844535">
                  <a:extLst>
                    <a:ext uri="{9D8B030D-6E8A-4147-A177-3AD203B41FA5}">
                      <a16:colId xmlns:a16="http://schemas.microsoft.com/office/drawing/2014/main" val="3362537858"/>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782217537"/>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4169023811"/>
                  </a:ext>
                </a:extLst>
              </a:tr>
              <a:tr h="370840">
                <a:tc>
                  <a:txBody>
                    <a:bodyPr/>
                    <a:lstStyle/>
                    <a:p>
                      <a:pPr fontAlgn="ctr"/>
                      <a:r>
                        <a:rPr lang="en-US" b="0" dirty="0">
                          <a:effectLst/>
                        </a:rPr>
                        <a:t>Enter interface configuration mode for the SVI.</a:t>
                      </a:r>
                    </a:p>
                  </a:txBody>
                  <a:tcPr marL="47625" marR="47625" marT="47625" marB="47625" anchor="ctr"/>
                </a:tc>
                <a:tc>
                  <a:txBody>
                    <a:bodyPr/>
                    <a:lstStyle/>
                    <a:p>
                      <a:pPr rtl="0" fontAlgn="ctr"/>
                      <a:r>
                        <a:rPr lang="en-US" b="0" dirty="0">
                          <a:effectLst/>
                        </a:rPr>
                        <a:t>S1(config)# </a:t>
                      </a:r>
                      <a:r>
                        <a:rPr lang="en-US" b="1" dirty="0">
                          <a:effectLst/>
                        </a:rPr>
                        <a:t>interface vlan 99</a:t>
                      </a:r>
                      <a:endParaRPr lang="en-US" b="0" dirty="0">
                        <a:effectLst/>
                      </a:endParaRPr>
                    </a:p>
                  </a:txBody>
                  <a:tcPr marL="47625" marR="47625" marT="47625" marB="47625" anchor="ctr"/>
                </a:tc>
                <a:extLst>
                  <a:ext uri="{0D108BD9-81ED-4DB2-BD59-A6C34878D82A}">
                    <a16:rowId xmlns:a16="http://schemas.microsoft.com/office/drawing/2014/main" val="3690311916"/>
                  </a:ext>
                </a:extLst>
              </a:tr>
              <a:tr h="370840">
                <a:tc>
                  <a:txBody>
                    <a:bodyPr/>
                    <a:lstStyle/>
                    <a:p>
                      <a:pPr fontAlgn="ctr"/>
                      <a:r>
                        <a:rPr lang="en-US" b="0" dirty="0">
                          <a:effectLst/>
                        </a:rPr>
                        <a:t>Configure the management interface IPv4 address.</a:t>
                      </a:r>
                    </a:p>
                  </a:txBody>
                  <a:tcPr marL="47625" marR="47625" marT="47625" marB="47625" anchor="ctr"/>
                </a:tc>
                <a:tc>
                  <a:txBody>
                    <a:bodyPr/>
                    <a:lstStyle/>
                    <a:p>
                      <a:pPr rtl="0" fontAlgn="ctr"/>
                      <a:r>
                        <a:rPr lang="en-US" b="0" dirty="0">
                          <a:effectLst/>
                        </a:rPr>
                        <a:t>S1(config-if)# </a:t>
                      </a:r>
                      <a:r>
                        <a:rPr lang="en-US" b="1" dirty="0">
                          <a:solidFill>
                            <a:srgbClr val="C00000"/>
                          </a:solidFill>
                          <a:effectLst/>
                        </a:rPr>
                        <a:t>ip address 172.17.99.11 255.255.255.0</a:t>
                      </a:r>
                      <a:endParaRPr lang="en-US" b="0" dirty="0">
                        <a:solidFill>
                          <a:srgbClr val="C00000"/>
                        </a:solidFill>
                        <a:effectLst/>
                      </a:endParaRPr>
                    </a:p>
                  </a:txBody>
                  <a:tcPr marL="47625" marR="47625" marT="47625" marB="47625" anchor="ctr"/>
                </a:tc>
                <a:extLst>
                  <a:ext uri="{0D108BD9-81ED-4DB2-BD59-A6C34878D82A}">
                    <a16:rowId xmlns:a16="http://schemas.microsoft.com/office/drawing/2014/main" val="4131391620"/>
                  </a:ext>
                </a:extLst>
              </a:tr>
              <a:tr h="370840">
                <a:tc>
                  <a:txBody>
                    <a:bodyPr/>
                    <a:lstStyle/>
                    <a:p>
                      <a:pPr fontAlgn="ctr"/>
                      <a:r>
                        <a:rPr lang="en-US" b="0" dirty="0">
                          <a:effectLst/>
                        </a:rPr>
                        <a:t>Configure the management interface IPv6 address</a:t>
                      </a:r>
                    </a:p>
                  </a:txBody>
                  <a:tcPr marL="47625" marR="47625" marT="47625" marB="47625" anchor="ctr"/>
                </a:tc>
                <a:tc>
                  <a:txBody>
                    <a:bodyPr/>
                    <a:lstStyle/>
                    <a:p>
                      <a:pPr rtl="0" fontAlgn="ctr"/>
                      <a:r>
                        <a:rPr lang="en-US" b="0" dirty="0">
                          <a:effectLst/>
                        </a:rPr>
                        <a:t>S1(config-if)# </a:t>
                      </a:r>
                      <a:r>
                        <a:rPr lang="en-US" b="1" dirty="0">
                          <a:effectLst/>
                        </a:rPr>
                        <a:t>ipv6 address 2001:db8:acad:99::1/64</a:t>
                      </a:r>
                      <a:endParaRPr lang="en-US" b="0" dirty="0">
                        <a:effectLst/>
                      </a:endParaRPr>
                    </a:p>
                  </a:txBody>
                  <a:tcPr marL="47625" marR="47625" marT="47625" marB="47625" anchor="ctr"/>
                </a:tc>
                <a:extLst>
                  <a:ext uri="{0D108BD9-81ED-4DB2-BD59-A6C34878D82A}">
                    <a16:rowId xmlns:a16="http://schemas.microsoft.com/office/drawing/2014/main" val="2774051159"/>
                  </a:ext>
                </a:extLst>
              </a:tr>
              <a:tr h="370840">
                <a:tc>
                  <a:txBody>
                    <a:bodyPr/>
                    <a:lstStyle/>
                    <a:p>
                      <a:pPr fontAlgn="ctr"/>
                      <a:r>
                        <a:rPr lang="en-US" b="0" dirty="0">
                          <a:effectLst/>
                        </a:rPr>
                        <a:t>Enable the management interface.</a:t>
                      </a:r>
                    </a:p>
                  </a:txBody>
                  <a:tcPr marL="47625" marR="47625" marT="47625" marB="47625" anchor="ctr"/>
                </a:tc>
                <a:tc>
                  <a:txBody>
                    <a:bodyPr/>
                    <a:lstStyle/>
                    <a:p>
                      <a:pPr rtl="0" fontAlgn="ctr"/>
                      <a:r>
                        <a:rPr lang="en-US" b="0" dirty="0">
                          <a:effectLst/>
                        </a:rPr>
                        <a:t>S1(config-if)# </a:t>
                      </a:r>
                      <a:r>
                        <a:rPr lang="en-US" b="1" dirty="0">
                          <a:effectLst/>
                        </a:rPr>
                        <a:t>no shutdown</a:t>
                      </a:r>
                      <a:endParaRPr lang="en-US" b="0" dirty="0">
                        <a:effectLst/>
                      </a:endParaRPr>
                    </a:p>
                  </a:txBody>
                  <a:tcPr marL="47625" marR="47625" marT="47625" marB="47625" anchor="ctr"/>
                </a:tc>
                <a:extLst>
                  <a:ext uri="{0D108BD9-81ED-4DB2-BD59-A6C34878D82A}">
                    <a16:rowId xmlns:a16="http://schemas.microsoft.com/office/drawing/2014/main" val="1193633188"/>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019189593"/>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553730239"/>
                  </a:ext>
                </a:extLst>
              </a:tr>
            </a:tbl>
          </a:graphicData>
        </a:graphic>
      </p:graphicFrame>
    </p:spTree>
    <p:custDataLst>
      <p:tags r:id="rId1"/>
    </p:custDataLst>
    <p:extLst>
      <p:ext uri="{BB962C8B-B14F-4D97-AF65-F5344CB8AC3E}">
        <p14:creationId xmlns:p14="http://schemas.microsoft.com/office/powerpoint/2010/main" val="3451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384605" y="930391"/>
            <a:ext cx="8280057" cy="1477963"/>
          </a:xfrm>
        </p:spPr>
        <p:txBody>
          <a:bodyPr/>
          <a:lstStyle/>
          <a:p>
            <a:pPr marL="0" indent="0" algn="l"/>
            <a:r>
              <a:rPr lang="en-US" sz="1600" b="1" dirty="0">
                <a:solidFill>
                  <a:srgbClr val="000000"/>
                </a:solidFill>
              </a:rPr>
              <a:t>Step 2: Configure the Default Gateway</a:t>
            </a:r>
            <a:endParaRPr lang="en-US" sz="1600" dirty="0">
              <a:solidFill>
                <a:srgbClr val="000000"/>
              </a:solidFill>
            </a:endParaRPr>
          </a:p>
          <a:p>
            <a:pPr marL="285750" indent="-285750" algn="just">
              <a:buFont typeface="Arial" panose="020B0604020202020204" pitchFamily="34" charset="0"/>
              <a:buChar char="•"/>
            </a:pPr>
            <a:r>
              <a:rPr lang="en-US" sz="1600" dirty="0">
                <a:solidFill>
                  <a:srgbClr val="000000"/>
                </a:solidFill>
              </a:rPr>
              <a:t>The switch should be configured with a default gateway if it will be managed remotely from networks that are not directly connected.</a:t>
            </a:r>
          </a:p>
          <a:p>
            <a:pPr marL="358835" lvl="1" indent="-285750" algn="just">
              <a:buFont typeface="Arial" panose="020B0604020202020204" pitchFamily="34" charset="0"/>
              <a:buChar char="•"/>
            </a:pPr>
            <a:r>
              <a:rPr lang="en-US" b="1" dirty="0">
                <a:solidFill>
                  <a:srgbClr val="000000"/>
                </a:solidFill>
              </a:rPr>
              <a:t>Note</a:t>
            </a:r>
            <a:r>
              <a:rPr lang="en-US" dirty="0">
                <a:solidFill>
                  <a:srgbClr val="000000"/>
                </a:solidFill>
              </a:rPr>
              <a:t>: Because, it will receive its default gateway information from a router advertisement (RA) message, the switch does not require an IPv6 default gateway.</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FC953A50-B6A3-8F48-A4FD-939C0133D8ED}"/>
              </a:ext>
            </a:extLst>
          </p:cNvPr>
          <p:cNvGraphicFramePr>
            <a:graphicFrameLocks noGrp="1"/>
          </p:cNvGraphicFramePr>
          <p:nvPr>
            <p:extLst>
              <p:ext uri="{D42A27DB-BD31-4B8C-83A1-F6EECF244321}">
                <p14:modId xmlns:p14="http://schemas.microsoft.com/office/powerpoint/2010/main" val="3393201745"/>
              </p:ext>
            </p:extLst>
          </p:nvPr>
        </p:nvGraphicFramePr>
        <p:xfrm>
          <a:off x="479338" y="2393264"/>
          <a:ext cx="7866150" cy="1854200"/>
        </p:xfrm>
        <a:graphic>
          <a:graphicData uri="http://schemas.openxmlformats.org/drawingml/2006/table">
            <a:tbl>
              <a:tblPr firstRow="1" bandRow="1">
                <a:tableStyleId>{5C22544A-7EE6-4342-B048-85BDC9FD1C3A}</a:tableStyleId>
              </a:tblPr>
              <a:tblGrid>
                <a:gridCol w="3664852">
                  <a:extLst>
                    <a:ext uri="{9D8B030D-6E8A-4147-A177-3AD203B41FA5}">
                      <a16:colId xmlns:a16="http://schemas.microsoft.com/office/drawing/2014/main" val="677433346"/>
                    </a:ext>
                  </a:extLst>
                </a:gridCol>
                <a:gridCol w="4201298">
                  <a:extLst>
                    <a:ext uri="{9D8B030D-6E8A-4147-A177-3AD203B41FA5}">
                      <a16:colId xmlns:a16="http://schemas.microsoft.com/office/drawing/2014/main" val="311618432"/>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258089149"/>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579198416"/>
                  </a:ext>
                </a:extLst>
              </a:tr>
              <a:tr h="370840">
                <a:tc>
                  <a:txBody>
                    <a:bodyPr/>
                    <a:lstStyle/>
                    <a:p>
                      <a:pPr fontAlgn="ctr"/>
                      <a:r>
                        <a:rPr lang="en-US" b="0" dirty="0">
                          <a:effectLst/>
                        </a:rPr>
                        <a:t>Configure the default gateway for the switch.</a:t>
                      </a:r>
                    </a:p>
                  </a:txBody>
                  <a:tcPr marL="47625" marR="47625" marT="47625" marB="47625" anchor="ctr"/>
                </a:tc>
                <a:tc>
                  <a:txBody>
                    <a:bodyPr/>
                    <a:lstStyle/>
                    <a:p>
                      <a:pPr rtl="0" fontAlgn="ctr"/>
                      <a:r>
                        <a:rPr lang="en-US" b="0" dirty="0">
                          <a:effectLst/>
                        </a:rPr>
                        <a:t>S1(config)# </a:t>
                      </a:r>
                      <a:r>
                        <a:rPr lang="en-US" b="1" dirty="0">
                          <a:solidFill>
                            <a:srgbClr val="C00000"/>
                          </a:solidFill>
                          <a:effectLst/>
                        </a:rPr>
                        <a:t>ip default-gateway 172.17.99.1</a:t>
                      </a:r>
                      <a:endParaRPr lang="en-US" b="0" dirty="0">
                        <a:solidFill>
                          <a:srgbClr val="C00000"/>
                        </a:solidFill>
                        <a:effectLst/>
                      </a:endParaRPr>
                    </a:p>
                  </a:txBody>
                  <a:tcPr marL="47625" marR="47625" marT="47625" marB="47625" anchor="ctr"/>
                </a:tc>
                <a:extLst>
                  <a:ext uri="{0D108BD9-81ED-4DB2-BD59-A6C34878D82A}">
                    <a16:rowId xmlns:a16="http://schemas.microsoft.com/office/drawing/2014/main" val="2785895484"/>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509114347"/>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945985895"/>
                  </a:ext>
                </a:extLst>
              </a:tr>
            </a:tbl>
          </a:graphicData>
        </a:graphic>
      </p:graphicFrame>
    </p:spTree>
    <p:custDataLst>
      <p:tags r:id="rId1"/>
    </p:custDataLst>
    <p:extLst>
      <p:ext uri="{BB962C8B-B14F-4D97-AF65-F5344CB8AC3E}">
        <p14:creationId xmlns:p14="http://schemas.microsoft.com/office/powerpoint/2010/main" val="27669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8"/>
            <a:ext cx="8280057" cy="1602388"/>
          </a:xfrm>
        </p:spPr>
        <p:txBody>
          <a:bodyPr/>
          <a:lstStyle/>
          <a:p>
            <a:pPr marL="0" indent="0" algn="l"/>
            <a:r>
              <a:rPr lang="en-US" sz="1600" b="1" dirty="0">
                <a:solidFill>
                  <a:srgbClr val="000000"/>
                </a:solidFill>
              </a:rPr>
              <a:t>Step 3</a:t>
            </a:r>
            <a:r>
              <a:rPr lang="en-US" sz="1600" dirty="0">
                <a:solidFill>
                  <a:srgbClr val="000000"/>
                </a:solidFill>
              </a:rPr>
              <a:t>: </a:t>
            </a:r>
            <a:r>
              <a:rPr lang="en-US" sz="1600" b="1" dirty="0">
                <a:solidFill>
                  <a:srgbClr val="000000"/>
                </a:solidFill>
              </a:rPr>
              <a:t>Verify Configuration</a:t>
            </a:r>
            <a:endParaRPr lang="en-US" sz="1600" dirty="0">
              <a:solidFill>
                <a:srgbClr val="000000"/>
              </a:solidFill>
            </a:endParaRPr>
          </a:p>
          <a:p>
            <a:pPr marL="285750" indent="-285750" algn="just">
              <a:buFont typeface="Arial" panose="020B0604020202020204" pitchFamily="34" charset="0"/>
              <a:buChar char="•"/>
            </a:pPr>
            <a:r>
              <a:rPr lang="en-US" sz="1600" dirty="0">
                <a:solidFill>
                  <a:srgbClr val="000000"/>
                </a:solidFill>
              </a:rPr>
              <a:t>The </a:t>
            </a: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commands are useful for determining the status of both physical and virtual interfaces. The output shown confirms that interface VLAN 99 has been configured with an IPv4 and IPv6 address.</a:t>
            </a:r>
          </a:p>
          <a:p>
            <a:pPr marL="73085" lvl="1" indent="0" algn="just">
              <a:buNone/>
            </a:pPr>
            <a:r>
              <a:rPr lang="en-US" sz="1600" b="1" dirty="0">
                <a:solidFill>
                  <a:srgbClr val="000000"/>
                </a:solidFill>
              </a:rPr>
              <a:t>Note</a:t>
            </a:r>
            <a:r>
              <a:rPr lang="en-US" sz="1600" dirty="0">
                <a:solidFill>
                  <a:srgbClr val="000000"/>
                </a:solidFill>
              </a:rPr>
              <a:t>: An IP address applied to the SVI is only for remote management access to the switch; this does not allow the switch to route Layer 3 packets.</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F41AAC1-AF44-8641-BE02-E10BD9E6BF90}"/>
              </a:ext>
            </a:extLst>
          </p:cNvPr>
          <p:cNvPicPr>
            <a:picLocks noChangeAspect="1"/>
          </p:cNvPicPr>
          <p:nvPr/>
        </p:nvPicPr>
        <p:blipFill>
          <a:blip r:embed="rId4"/>
          <a:stretch>
            <a:fillRect/>
          </a:stretch>
        </p:blipFill>
        <p:spPr>
          <a:xfrm>
            <a:off x="2021918" y="2461225"/>
            <a:ext cx="5100164" cy="2087509"/>
          </a:xfrm>
          <a:prstGeom prst="rect">
            <a:avLst/>
          </a:prstGeom>
        </p:spPr>
      </p:pic>
    </p:spTree>
    <p:custDataLst>
      <p:tags r:id="rId1"/>
    </p:custDataLst>
    <p:extLst>
      <p:ext uri="{BB962C8B-B14F-4D97-AF65-F5344CB8AC3E}">
        <p14:creationId xmlns:p14="http://schemas.microsoft.com/office/powerpoint/2010/main" val="38906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Configure Switch Ports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a:t>
            </a:r>
          </a:p>
        </p:txBody>
      </p:sp>
      <p:sp>
        <p:nvSpPr>
          <p:cNvPr id="5" name="Content Placeholder 4">
            <a:extLst>
              <a:ext uri="{FF2B5EF4-FFF2-40B4-BE49-F238E27FC236}">
                <a16:creationId xmlns:a16="http://schemas.microsoft.com/office/drawing/2014/main" id="{A396B884-1D95-1541-A427-E52BD7F23F8E}"/>
              </a:ext>
            </a:extLst>
          </p:cNvPr>
          <p:cNvSpPr>
            <a:spLocks noGrp="1"/>
          </p:cNvSpPr>
          <p:nvPr>
            <p:ph idx="1"/>
          </p:nvPr>
        </p:nvSpPr>
        <p:spPr>
          <a:xfrm>
            <a:off x="124317" y="943710"/>
            <a:ext cx="8703732" cy="3689897"/>
          </a:xfrm>
        </p:spPr>
        <p:txBody>
          <a:bodyPr/>
          <a:lstStyle/>
          <a:p>
            <a:pPr marL="285750" indent="-285750" algn="just">
              <a:buFont typeface="Arial" panose="020B0604020202020204" pitchFamily="34" charset="0"/>
              <a:buChar char="•"/>
            </a:pPr>
            <a:r>
              <a:rPr lang="en-US" sz="1500" dirty="0">
                <a:solidFill>
                  <a:srgbClr val="000000"/>
                </a:solidFill>
              </a:rPr>
              <a:t>Switch ports can be manually configured with specific duplex and speed settings. The respective interface configuration commands are </a:t>
            </a:r>
            <a:r>
              <a:rPr lang="en-US" sz="1500" b="1" dirty="0">
                <a:solidFill>
                  <a:srgbClr val="000000"/>
                </a:solidFill>
              </a:rPr>
              <a:t>duplex</a:t>
            </a:r>
            <a:r>
              <a:rPr lang="en-US" sz="1500" dirty="0">
                <a:solidFill>
                  <a:srgbClr val="000000"/>
                </a:solidFill>
              </a:rPr>
              <a:t> and </a:t>
            </a:r>
            <a:r>
              <a:rPr lang="en-US" sz="1500" b="1" dirty="0">
                <a:solidFill>
                  <a:srgbClr val="000000"/>
                </a:solidFill>
              </a:rPr>
              <a:t>speed</a:t>
            </a:r>
            <a:r>
              <a:rPr lang="en-US" sz="1500" dirty="0">
                <a:solidFill>
                  <a:srgbClr val="000000"/>
                </a:solidFill>
              </a:rPr>
              <a:t>.</a:t>
            </a:r>
          </a:p>
          <a:p>
            <a:pPr marL="285750" indent="-285750" algn="just">
              <a:buFont typeface="Arial" panose="020B0604020202020204" pitchFamily="34" charset="0"/>
              <a:buChar char="•"/>
            </a:pPr>
            <a:r>
              <a:rPr lang="en-US" sz="1500" dirty="0">
                <a:solidFill>
                  <a:srgbClr val="000000"/>
                </a:solidFill>
              </a:rPr>
              <a:t>The default setting for both duplex and speed for switch ports on Cisco Catalyst 2960 and 3560 switches is auto. The 10/100/1000 ports operate in either half- or full-duplex mode when they are set to 10 or 100 Mbps and operate only in full-duplex mode when it is set to 1000 Mbps (1 Gbps). </a:t>
            </a:r>
          </a:p>
          <a:p>
            <a:pPr marL="285750" indent="-285750" algn="just">
              <a:buFont typeface="Arial" panose="020B0604020202020204" pitchFamily="34" charset="0"/>
              <a:buChar char="•"/>
            </a:pPr>
            <a:r>
              <a:rPr lang="en-US" sz="1500" dirty="0">
                <a:solidFill>
                  <a:srgbClr val="000000"/>
                </a:solidFill>
              </a:rPr>
              <a:t>Autonegotiation is useful when the speed and duplex settings of the device connecting to the port are unknown or may change. When connecting to known devices such as servers, dedicated workstations, or network devices, a best practice is to manually set the speed and duplex settings.</a:t>
            </a:r>
          </a:p>
          <a:p>
            <a:pPr marL="0" indent="0" algn="just"/>
            <a:endParaRPr lang="en-US" sz="1500" b="1" dirty="0">
              <a:solidFill>
                <a:srgbClr val="000000"/>
              </a:solidFill>
            </a:endParaRPr>
          </a:p>
          <a:p>
            <a:pPr marL="0" indent="0" algn="just"/>
            <a:r>
              <a:rPr lang="en-US" sz="1500" b="1" dirty="0">
                <a:solidFill>
                  <a:srgbClr val="000000"/>
                </a:solidFill>
              </a:rPr>
              <a:t>Note</a:t>
            </a:r>
            <a:r>
              <a:rPr lang="en-US" sz="1500" dirty="0">
                <a:solidFill>
                  <a:srgbClr val="000000"/>
                </a:solidFill>
              </a:rPr>
              <a:t>: Mismatched settings for the duplex mode and speed of switch ports can cause connectivity issues. Autonegotiation failure creates mismatched settings.</a:t>
            </a:r>
          </a:p>
          <a:p>
            <a:pPr marL="0" indent="0" algn="just"/>
            <a:endParaRPr lang="en-US" sz="1500" dirty="0">
              <a:solidFill>
                <a:srgbClr val="000000"/>
              </a:solidFill>
            </a:endParaRPr>
          </a:p>
          <a:p>
            <a:pPr marL="0" indent="0" algn="just"/>
            <a:r>
              <a:rPr lang="en-US" sz="1500" dirty="0">
                <a:solidFill>
                  <a:srgbClr val="000000"/>
                </a:solidFill>
              </a:rPr>
              <a:t>All fiber-optic ports, such as 1000BASE-SX ports, operate only at one preset speed and are always full-duplex</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5492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 (Cont.)</a:t>
            </a:r>
          </a:p>
        </p:txBody>
      </p:sp>
      <p:pic>
        <p:nvPicPr>
          <p:cNvPr id="8" name="Picture 7">
            <a:extLst>
              <a:ext uri="{FF2B5EF4-FFF2-40B4-BE49-F238E27FC236}">
                <a16:creationId xmlns:a16="http://schemas.microsoft.com/office/drawing/2014/main" id="{96E0510A-4031-B944-B6F8-AB0ED12EB5A2}"/>
              </a:ext>
            </a:extLst>
          </p:cNvPr>
          <p:cNvPicPr>
            <a:picLocks noChangeAspect="1"/>
          </p:cNvPicPr>
          <p:nvPr/>
        </p:nvPicPr>
        <p:blipFill>
          <a:blip r:embed="rId4"/>
          <a:stretch>
            <a:fillRect/>
          </a:stretch>
        </p:blipFill>
        <p:spPr>
          <a:xfrm>
            <a:off x="1484281" y="731837"/>
            <a:ext cx="5376925" cy="1504736"/>
          </a:xfrm>
          <a:prstGeom prst="rect">
            <a:avLst/>
          </a:prstGeom>
        </p:spPr>
      </p:pic>
      <p:graphicFrame>
        <p:nvGraphicFramePr>
          <p:cNvPr id="6" name="Content Placeholder 5">
            <a:extLst>
              <a:ext uri="{FF2B5EF4-FFF2-40B4-BE49-F238E27FC236}">
                <a16:creationId xmlns:a16="http://schemas.microsoft.com/office/drawing/2014/main" id="{76944CB1-F5B7-1041-83DE-84A8F381E5F5}"/>
              </a:ext>
            </a:extLst>
          </p:cNvPr>
          <p:cNvGraphicFramePr>
            <a:graphicFrameLocks noGrp="1"/>
          </p:cNvGraphicFramePr>
          <p:nvPr>
            <p:ph idx="1"/>
            <p:extLst>
              <p:ext uri="{D42A27DB-BD31-4B8C-83A1-F6EECF244321}">
                <p14:modId xmlns:p14="http://schemas.microsoft.com/office/powerpoint/2010/main" val="2463514512"/>
              </p:ext>
            </p:extLst>
          </p:nvPr>
        </p:nvGraphicFramePr>
        <p:xfrm>
          <a:off x="431800" y="2446636"/>
          <a:ext cx="8280400" cy="2162881"/>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val="2304275337"/>
                    </a:ext>
                  </a:extLst>
                </a:gridCol>
                <a:gridCol w="4140200">
                  <a:extLst>
                    <a:ext uri="{9D8B030D-6E8A-4147-A177-3AD203B41FA5}">
                      <a16:colId xmlns:a16="http://schemas.microsoft.com/office/drawing/2014/main" val="2016920756"/>
                    </a:ext>
                  </a:extLst>
                </a:gridCol>
              </a:tblGrid>
              <a:tr h="308983">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2734843926"/>
                  </a:ext>
                </a:extLst>
              </a:tr>
              <a:tr h="308983">
                <a:tc>
                  <a:txBody>
                    <a:bodyPr/>
                    <a:lstStyle/>
                    <a:p>
                      <a:pPr fontAlgn="ctr"/>
                      <a:r>
                        <a:rPr lang="en-US" sz="1200" b="0" dirty="0">
                          <a:effectLst/>
                        </a:rPr>
                        <a:t>Enter global configuration mode.</a:t>
                      </a:r>
                    </a:p>
                  </a:txBody>
                  <a:tcPr marL="47625" marR="47625" marT="47625" marB="47625" anchor="ctr"/>
                </a:tc>
                <a:tc>
                  <a:txBody>
                    <a:bodyPr/>
                    <a:lstStyle/>
                    <a:p>
                      <a:pPr rtl="0" fontAlgn="ctr"/>
                      <a:r>
                        <a:rPr lang="en-US" sz="1200" b="0" dirty="0">
                          <a:effectLst/>
                        </a:rPr>
                        <a:t>S1# </a:t>
                      </a:r>
                      <a:r>
                        <a:rPr lang="en-US" sz="1200" b="1" dirty="0">
                          <a:effectLst/>
                        </a:rPr>
                        <a:t>configure terminal</a:t>
                      </a:r>
                      <a:endParaRPr lang="en-US" sz="1200" b="0" dirty="0">
                        <a:effectLst/>
                      </a:endParaRPr>
                    </a:p>
                  </a:txBody>
                  <a:tcPr marL="47625" marR="47625" marT="47625" marB="47625" anchor="ctr"/>
                </a:tc>
                <a:extLst>
                  <a:ext uri="{0D108BD9-81ED-4DB2-BD59-A6C34878D82A}">
                    <a16:rowId xmlns:a16="http://schemas.microsoft.com/office/drawing/2014/main" val="3513415513"/>
                  </a:ext>
                </a:extLst>
              </a:tr>
              <a:tr h="308983">
                <a:tc>
                  <a:txBody>
                    <a:bodyPr/>
                    <a:lstStyle/>
                    <a:p>
                      <a:pPr fontAlgn="ctr"/>
                      <a:r>
                        <a:rPr lang="en-US" sz="1200" b="0" dirty="0">
                          <a:effectLst/>
                        </a:rPr>
                        <a:t>Enter interface configuration mode.</a:t>
                      </a:r>
                    </a:p>
                  </a:txBody>
                  <a:tcPr marL="47625" marR="47625" marT="47625" marB="47625" anchor="ctr"/>
                </a:tc>
                <a:tc>
                  <a:txBody>
                    <a:bodyPr/>
                    <a:lstStyle/>
                    <a:p>
                      <a:pPr rtl="0" fontAlgn="ctr"/>
                      <a:r>
                        <a:rPr lang="en-US" sz="1200" b="0" dirty="0">
                          <a:effectLst/>
                        </a:rPr>
                        <a:t>S1(config)# </a:t>
                      </a:r>
                      <a:r>
                        <a:rPr lang="en-US" sz="1200" b="1" dirty="0">
                          <a:effectLst/>
                        </a:rPr>
                        <a:t>interface FastEthernet 0/1</a:t>
                      </a:r>
                      <a:endParaRPr lang="en-US" sz="1200" b="0" dirty="0">
                        <a:effectLst/>
                      </a:endParaRPr>
                    </a:p>
                  </a:txBody>
                  <a:tcPr marL="47625" marR="47625" marT="47625" marB="47625" anchor="ctr"/>
                </a:tc>
                <a:extLst>
                  <a:ext uri="{0D108BD9-81ED-4DB2-BD59-A6C34878D82A}">
                    <a16:rowId xmlns:a16="http://schemas.microsoft.com/office/drawing/2014/main" val="89222106"/>
                  </a:ext>
                </a:extLst>
              </a:tr>
              <a:tr h="308983">
                <a:tc>
                  <a:txBody>
                    <a:bodyPr/>
                    <a:lstStyle/>
                    <a:p>
                      <a:pPr fontAlgn="ctr"/>
                      <a:r>
                        <a:rPr lang="en-US" sz="1200" b="0" dirty="0">
                          <a:effectLst/>
                        </a:rPr>
                        <a:t>Configure the interface duplex.</a:t>
                      </a:r>
                    </a:p>
                  </a:txBody>
                  <a:tcPr marL="47625" marR="47625" marT="47625" marB="47625" anchor="ctr"/>
                </a:tc>
                <a:tc>
                  <a:txBody>
                    <a:bodyPr/>
                    <a:lstStyle/>
                    <a:p>
                      <a:pPr rtl="0" fontAlgn="ctr"/>
                      <a:r>
                        <a:rPr lang="en-US" sz="1200" b="0" dirty="0">
                          <a:effectLst/>
                        </a:rPr>
                        <a:t>S1(config-if)# </a:t>
                      </a:r>
                      <a:r>
                        <a:rPr lang="en-US" sz="1200" b="1" dirty="0">
                          <a:effectLst/>
                        </a:rPr>
                        <a:t>duplex full</a:t>
                      </a:r>
                      <a:endParaRPr lang="en-US" sz="1200" b="0" dirty="0">
                        <a:effectLst/>
                      </a:endParaRPr>
                    </a:p>
                  </a:txBody>
                  <a:tcPr marL="47625" marR="47625" marT="47625" marB="47625" anchor="ctr"/>
                </a:tc>
                <a:extLst>
                  <a:ext uri="{0D108BD9-81ED-4DB2-BD59-A6C34878D82A}">
                    <a16:rowId xmlns:a16="http://schemas.microsoft.com/office/drawing/2014/main" val="3638095095"/>
                  </a:ext>
                </a:extLst>
              </a:tr>
              <a:tr h="308983">
                <a:tc>
                  <a:txBody>
                    <a:bodyPr/>
                    <a:lstStyle/>
                    <a:p>
                      <a:pPr fontAlgn="ctr"/>
                      <a:r>
                        <a:rPr lang="en-US" sz="1200" b="0" dirty="0">
                          <a:effectLst/>
                        </a:rPr>
                        <a:t>Configure the interface speed.</a:t>
                      </a:r>
                    </a:p>
                  </a:txBody>
                  <a:tcPr marL="47625" marR="47625" marT="47625" marB="47625" anchor="ctr"/>
                </a:tc>
                <a:tc>
                  <a:txBody>
                    <a:bodyPr/>
                    <a:lstStyle/>
                    <a:p>
                      <a:pPr rtl="0" fontAlgn="ctr"/>
                      <a:r>
                        <a:rPr lang="en-US" sz="1200" b="0" dirty="0">
                          <a:effectLst/>
                        </a:rPr>
                        <a:t>S1(config-if)# </a:t>
                      </a:r>
                      <a:r>
                        <a:rPr lang="en-US" sz="1200" b="1" dirty="0">
                          <a:effectLst/>
                        </a:rPr>
                        <a:t>speed 100</a:t>
                      </a:r>
                      <a:endParaRPr lang="en-US" sz="1200" b="0" dirty="0">
                        <a:effectLst/>
                      </a:endParaRPr>
                    </a:p>
                  </a:txBody>
                  <a:tcPr marL="47625" marR="47625" marT="47625" marB="47625" anchor="ctr"/>
                </a:tc>
                <a:extLst>
                  <a:ext uri="{0D108BD9-81ED-4DB2-BD59-A6C34878D82A}">
                    <a16:rowId xmlns:a16="http://schemas.microsoft.com/office/drawing/2014/main" val="861447071"/>
                  </a:ext>
                </a:extLst>
              </a:tr>
              <a:tr h="308983">
                <a:tc>
                  <a:txBody>
                    <a:bodyPr/>
                    <a:lstStyle/>
                    <a:p>
                      <a:pPr fontAlgn="ctr"/>
                      <a:r>
                        <a:rPr lang="en-US" sz="1200" b="0" dirty="0">
                          <a:effectLst/>
                        </a:rPr>
                        <a:t>Return to the privileged EXEC mode.</a:t>
                      </a:r>
                    </a:p>
                  </a:txBody>
                  <a:tcPr marL="47625" marR="47625" marT="47625" marB="47625" anchor="ctr"/>
                </a:tc>
                <a:tc>
                  <a:txBody>
                    <a:bodyPr/>
                    <a:lstStyle/>
                    <a:p>
                      <a:pPr rtl="0" fontAlgn="ctr"/>
                      <a:r>
                        <a:rPr lang="en-US" sz="1200" b="0" dirty="0">
                          <a:effectLst/>
                        </a:rPr>
                        <a:t>S1(config-if)# </a:t>
                      </a:r>
                      <a:r>
                        <a:rPr lang="en-US" sz="1200" b="1" dirty="0">
                          <a:effectLst/>
                        </a:rPr>
                        <a:t>end</a:t>
                      </a:r>
                      <a:endParaRPr lang="en-US" sz="1200" b="0" dirty="0">
                        <a:effectLst/>
                      </a:endParaRPr>
                    </a:p>
                  </a:txBody>
                  <a:tcPr marL="47625" marR="47625" marT="47625" marB="47625" anchor="ctr"/>
                </a:tc>
                <a:extLst>
                  <a:ext uri="{0D108BD9-81ED-4DB2-BD59-A6C34878D82A}">
                    <a16:rowId xmlns:a16="http://schemas.microsoft.com/office/drawing/2014/main" val="2434775672"/>
                  </a:ext>
                </a:extLst>
              </a:tr>
              <a:tr h="308983">
                <a:tc>
                  <a:txBody>
                    <a:bodyPr/>
                    <a:lstStyle/>
                    <a:p>
                      <a:pPr fontAlgn="ctr"/>
                      <a:r>
                        <a:rPr lang="en-US" sz="1200" b="0" dirty="0">
                          <a:effectLst/>
                        </a:rPr>
                        <a:t>Save the running config to the startup config.</a:t>
                      </a:r>
                    </a:p>
                  </a:txBody>
                  <a:tcPr marL="47625" marR="47625" marT="47625" marB="47625" anchor="ctr"/>
                </a:tc>
                <a:tc>
                  <a:txBody>
                    <a:bodyPr/>
                    <a:lstStyle/>
                    <a:p>
                      <a:pPr fontAlgn="ctr"/>
                      <a:r>
                        <a:rPr lang="en-US" sz="1200" b="0" dirty="0">
                          <a:effectLst/>
                        </a:rPr>
                        <a:t>S1# </a:t>
                      </a:r>
                      <a:r>
                        <a:rPr lang="en-US" sz="1200" b="1" dirty="0">
                          <a:effectLst/>
                        </a:rPr>
                        <a:t>copy running-config startup-config</a:t>
                      </a:r>
                      <a:endParaRPr lang="en-US" sz="1200" b="0" dirty="0">
                        <a:effectLst/>
                      </a:endParaRPr>
                    </a:p>
                  </a:txBody>
                  <a:tcPr marL="47625" marR="47625" marT="47625" marB="47625" anchor="ctr"/>
                </a:tc>
                <a:extLst>
                  <a:ext uri="{0D108BD9-81ED-4DB2-BD59-A6C34878D82A}">
                    <a16:rowId xmlns:a16="http://schemas.microsoft.com/office/drawing/2014/main" val="3062735568"/>
                  </a:ext>
                </a:extLst>
              </a:tr>
            </a:tbl>
          </a:graphicData>
        </a:graphic>
      </p:graphicFrame>
    </p:spTree>
    <p:custDataLst>
      <p:tags r:id="rId1"/>
    </p:custDataLst>
    <p:extLst>
      <p:ext uri="{BB962C8B-B14F-4D97-AF65-F5344CB8AC3E}">
        <p14:creationId xmlns:p14="http://schemas.microsoft.com/office/powerpoint/2010/main" val="26681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Auto-MDIX</a:t>
            </a:r>
          </a:p>
        </p:txBody>
      </p:sp>
      <p:sp>
        <p:nvSpPr>
          <p:cNvPr id="4" name="Content Placeholder 3">
            <a:extLst>
              <a:ext uri="{FF2B5EF4-FFF2-40B4-BE49-F238E27FC236}">
                <a16:creationId xmlns:a16="http://schemas.microsoft.com/office/drawing/2014/main" id="{779CC4AE-33F5-C341-B1B8-F70EA421908D}"/>
              </a:ext>
            </a:extLst>
          </p:cNvPr>
          <p:cNvSpPr>
            <a:spLocks noGrp="1"/>
          </p:cNvSpPr>
          <p:nvPr>
            <p:ph idx="1"/>
          </p:nvPr>
        </p:nvSpPr>
        <p:spPr>
          <a:xfrm>
            <a:off x="431971" y="1066374"/>
            <a:ext cx="8280057" cy="3689897"/>
          </a:xfrm>
        </p:spPr>
        <p:txBody>
          <a:bodyPr/>
          <a:lstStyle/>
          <a:p>
            <a:pPr marL="285750" indent="-285750" algn="just">
              <a:buFont typeface="Arial" panose="020B0604020202020204" pitchFamily="34" charset="0"/>
              <a:buChar char="•"/>
            </a:pPr>
            <a:r>
              <a:rPr lang="en-US" sz="1500" dirty="0">
                <a:solidFill>
                  <a:srgbClr val="000000"/>
                </a:solidFill>
              </a:rPr>
              <a:t>When automatic medium-dependent interface crossover (auto-MDIX) is enabled, the switch interface automatically detects the required cable connection type (straight-through or crossover) and configures the connection appropriately. </a:t>
            </a:r>
          </a:p>
          <a:p>
            <a:pPr marL="285750" indent="-285750" algn="just">
              <a:buFont typeface="Arial" panose="020B0604020202020204" pitchFamily="34" charset="0"/>
              <a:buChar char="•"/>
            </a:pPr>
            <a:r>
              <a:rPr lang="en-US" sz="1500" dirty="0">
                <a:solidFill>
                  <a:srgbClr val="000000"/>
                </a:solidFill>
              </a:rPr>
              <a:t>When connecting to switches </a:t>
            </a:r>
            <a:r>
              <a:rPr lang="en-US" sz="1500" dirty="0">
                <a:solidFill>
                  <a:srgbClr val="C00000"/>
                </a:solidFill>
              </a:rPr>
              <a:t>without the auto-MDIX feature</a:t>
            </a:r>
            <a:r>
              <a:rPr lang="en-US" sz="1500" dirty="0">
                <a:solidFill>
                  <a:srgbClr val="000000"/>
                </a:solidFill>
              </a:rPr>
              <a:t>, straight-through cables must be used to connect to devices such as servers, workstations, or routers. Crossover cables must be used to connect to other switches or repeaters.</a:t>
            </a:r>
          </a:p>
          <a:p>
            <a:pPr marL="285750" indent="-285750" algn="just">
              <a:buFont typeface="Arial" panose="020B0604020202020204" pitchFamily="34" charset="0"/>
              <a:buChar char="•"/>
            </a:pPr>
            <a:r>
              <a:rPr lang="en-US" sz="1500" dirty="0">
                <a:solidFill>
                  <a:srgbClr val="000000"/>
                </a:solidFill>
              </a:rPr>
              <a:t>With </a:t>
            </a:r>
            <a:r>
              <a:rPr lang="en-US" sz="1500" b="1" dirty="0">
                <a:solidFill>
                  <a:srgbClr val="C00000"/>
                </a:solidFill>
              </a:rPr>
              <a:t>auto-MDIX enabled</a:t>
            </a:r>
            <a:r>
              <a:rPr lang="en-US" sz="1500" dirty="0">
                <a:solidFill>
                  <a:srgbClr val="000000"/>
                </a:solidFill>
              </a:rPr>
              <a:t>, either type of cable can be used to connect to other devices, and the interface automatically adjusts to communicate successfully. </a:t>
            </a:r>
          </a:p>
          <a:p>
            <a:pPr marL="285750" indent="-285750" algn="just">
              <a:buFont typeface="Arial" panose="020B0604020202020204" pitchFamily="34" charset="0"/>
              <a:buChar char="•"/>
            </a:pPr>
            <a:r>
              <a:rPr lang="en-US" sz="1500" dirty="0">
                <a:solidFill>
                  <a:srgbClr val="000000"/>
                </a:solidFill>
              </a:rPr>
              <a:t>On newer Cisco switches, the </a:t>
            </a:r>
            <a:r>
              <a:rPr lang="en-US" sz="1500" b="1" dirty="0">
                <a:solidFill>
                  <a:srgbClr val="000000"/>
                </a:solidFill>
              </a:rPr>
              <a:t>mdix auto</a:t>
            </a:r>
            <a:r>
              <a:rPr lang="en-US" sz="1500" dirty="0">
                <a:solidFill>
                  <a:srgbClr val="000000"/>
                </a:solidFill>
              </a:rPr>
              <a:t> interface configuration mode command enables the feature. When using auto-MDIX on an interface, the interface speed and duplex must be set to </a:t>
            </a:r>
            <a:r>
              <a:rPr lang="en-US" sz="1500" b="1" dirty="0">
                <a:solidFill>
                  <a:srgbClr val="000000"/>
                </a:solidFill>
              </a:rPr>
              <a:t>auto</a:t>
            </a:r>
            <a:r>
              <a:rPr lang="en-US" sz="1500" dirty="0">
                <a:solidFill>
                  <a:srgbClr val="000000"/>
                </a:solidFill>
              </a:rPr>
              <a:t> so that the feature operates correctly.</a:t>
            </a:r>
          </a:p>
          <a:p>
            <a:pPr marL="0" indent="0" algn="just"/>
            <a:r>
              <a:rPr lang="en-US" sz="1500" b="1" dirty="0">
                <a:solidFill>
                  <a:srgbClr val="000000"/>
                </a:solidFill>
              </a:rPr>
              <a:t>Note</a:t>
            </a:r>
            <a:r>
              <a:rPr lang="en-US" sz="1500" dirty="0">
                <a:solidFill>
                  <a:srgbClr val="000000"/>
                </a:solidFill>
              </a:rPr>
              <a:t>: The auto-MDIX feature is enabled by default on Catalyst 2960 and Catalyst 3560 switches but is not available on the older Catalyst 2950 and Catalyst 3550 switches.</a:t>
            </a:r>
          </a:p>
          <a:p>
            <a:pPr marL="0" indent="0" algn="just"/>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34884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Basic Device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Configure devices using security best practices.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467848830"/>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Configure a Switch with Initial Settings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initial settings on a Cisco switch.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Switch Ports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switch ports to meet network requirements.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Secure Remote Access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secure management access on a switch.</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Basic Router Configuration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basic settings on a router to route between two directly-connected networks, using CLI.</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Verify Directly Connected Networks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connectivity between two networks that are directly connected to a router.</a:t>
                      </a:r>
                    </a:p>
                  </a:txBody>
                  <a:tcPr marL="47625" marR="47625" marT="47625" marB="47625" anchor="ctr"/>
                </a:tc>
                <a:extLst>
                  <a:ext uri="{0D108BD9-81ED-4DB2-BD59-A6C34878D82A}">
                    <a16:rowId xmlns:a16="http://schemas.microsoft.com/office/drawing/2014/main" val="503933313"/>
                  </a:ext>
                </a:extLst>
              </a:tr>
            </a:tbl>
          </a:graphicData>
        </a:graphic>
      </p:graphicFrame>
      <p:sp>
        <p:nvSpPr>
          <p:cNvPr id="4" name="Slide Number Placeholder 3">
            <a:extLst>
              <a:ext uri="{FF2B5EF4-FFF2-40B4-BE49-F238E27FC236}">
                <a16:creationId xmlns:a16="http://schemas.microsoft.com/office/drawing/2014/main" id="{724FCA36-EEBD-4F39-99C9-A9AD444B4110}"/>
              </a:ext>
            </a:extLst>
          </p:cNvPr>
          <p:cNvSpPr>
            <a:spLocks noGrp="1"/>
          </p:cNvSpPr>
          <p:nvPr>
            <p:ph type="sldNum" sz="quarter" idx="4"/>
          </p:nvPr>
        </p:nvSpPr>
        <p:spPr/>
        <p:txBody>
          <a:bodyPr/>
          <a:lstStyle/>
          <a:p>
            <a:pPr defTabSz="385763">
              <a:defRPr/>
            </a:pPr>
            <a:fld id="{2F5CCB13-0A32-4557-88E9-079F0C330695}" type="slidenum">
              <a:rPr lang="en-US" kern="0" smtClean="0">
                <a:solidFill>
                  <a:srgbClr val="595959"/>
                </a:solidFill>
              </a:rPr>
              <a:pPr defTabSz="385763">
                <a:defRPr/>
              </a:pPr>
              <a:t>2</a:t>
            </a:fld>
            <a:endParaRPr lang="en-US" kern="0" dirty="0">
              <a:solidFill>
                <a:srgbClr val="595959"/>
              </a:solidFill>
            </a:endParaRPr>
          </a:p>
        </p:txBody>
      </p:sp>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Switch Verification Commands</a:t>
            </a:r>
          </a:p>
        </p:txBody>
      </p:sp>
      <p:graphicFrame>
        <p:nvGraphicFramePr>
          <p:cNvPr id="6" name="Content Placeholder 5">
            <a:extLst>
              <a:ext uri="{FF2B5EF4-FFF2-40B4-BE49-F238E27FC236}">
                <a16:creationId xmlns:a16="http://schemas.microsoft.com/office/drawing/2014/main" id="{707882DF-3AA5-E54C-A883-54D64549879E}"/>
              </a:ext>
            </a:extLst>
          </p:cNvPr>
          <p:cNvGraphicFramePr>
            <a:graphicFrameLocks noGrp="1"/>
          </p:cNvGraphicFramePr>
          <p:nvPr>
            <p:ph idx="1"/>
            <p:extLst>
              <p:ext uri="{D42A27DB-BD31-4B8C-83A1-F6EECF244321}">
                <p14:modId xmlns:p14="http://schemas.microsoft.com/office/powerpoint/2010/main" val="1449704897"/>
              </p:ext>
            </p:extLst>
          </p:nvPr>
        </p:nvGraphicFramePr>
        <p:xfrm>
          <a:off x="431800" y="731837"/>
          <a:ext cx="8280400" cy="3794669"/>
        </p:xfrm>
        <a:graphic>
          <a:graphicData uri="http://schemas.openxmlformats.org/drawingml/2006/table">
            <a:tbl>
              <a:tblPr firstRow="1" bandRow="1">
                <a:tableStyleId>{5C22544A-7EE6-4342-B048-85BDC9FD1C3A}</a:tableStyleId>
              </a:tblPr>
              <a:tblGrid>
                <a:gridCol w="3398795">
                  <a:extLst>
                    <a:ext uri="{9D8B030D-6E8A-4147-A177-3AD203B41FA5}">
                      <a16:colId xmlns:a16="http://schemas.microsoft.com/office/drawing/2014/main" val="982421254"/>
                    </a:ext>
                  </a:extLst>
                </a:gridCol>
                <a:gridCol w="4881605">
                  <a:extLst>
                    <a:ext uri="{9D8B030D-6E8A-4147-A177-3AD203B41FA5}">
                      <a16:colId xmlns:a16="http://schemas.microsoft.com/office/drawing/2014/main" val="1082908154"/>
                    </a:ext>
                  </a:extLst>
                </a:gridCol>
              </a:tblGrid>
              <a:tr h="358127">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1091767981"/>
                  </a:ext>
                </a:extLst>
              </a:tr>
              <a:tr h="358127">
                <a:tc>
                  <a:txBody>
                    <a:bodyPr/>
                    <a:lstStyle/>
                    <a:p>
                      <a:pPr fontAlgn="ctr"/>
                      <a:r>
                        <a:rPr lang="en-US" sz="1200" b="0" dirty="0">
                          <a:effectLst/>
                        </a:rPr>
                        <a:t>Display interface status and configuration.</a:t>
                      </a:r>
                    </a:p>
                  </a:txBody>
                  <a:tcPr marL="47625" marR="47625" marT="47625" marB="47625" anchor="ctr"/>
                </a:tc>
                <a:tc>
                  <a:txBody>
                    <a:bodyPr/>
                    <a:lstStyle/>
                    <a:p>
                      <a:pPr rtl="0" fontAlgn="ctr"/>
                      <a:r>
                        <a:rPr lang="en-US" sz="1200" b="0" dirty="0">
                          <a:effectLst/>
                        </a:rPr>
                        <a:t>S1# </a:t>
                      </a:r>
                      <a:r>
                        <a:rPr lang="en-US" sz="1200" b="1" dirty="0">
                          <a:effectLst/>
                        </a:rPr>
                        <a:t>show interfaces</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4166051557"/>
                  </a:ext>
                </a:extLst>
              </a:tr>
              <a:tr h="358127">
                <a:tc>
                  <a:txBody>
                    <a:bodyPr/>
                    <a:lstStyle/>
                    <a:p>
                      <a:pPr fontAlgn="ctr"/>
                      <a:r>
                        <a:rPr lang="en-US" sz="1200" b="0" dirty="0">
                          <a:effectLst/>
                        </a:rPr>
                        <a:t>Display current startup configuration.</a:t>
                      </a:r>
                    </a:p>
                  </a:txBody>
                  <a:tcPr marL="47625" marR="47625" marT="47625" marB="47625" anchor="ctr"/>
                </a:tc>
                <a:tc>
                  <a:txBody>
                    <a:bodyPr/>
                    <a:lstStyle/>
                    <a:p>
                      <a:pPr rtl="0" fontAlgn="ctr"/>
                      <a:r>
                        <a:rPr lang="en-US" sz="1200" b="0" dirty="0">
                          <a:effectLst/>
                        </a:rPr>
                        <a:t>S1# </a:t>
                      </a:r>
                      <a:r>
                        <a:rPr lang="en-US" sz="1200" b="1" dirty="0">
                          <a:effectLst/>
                        </a:rPr>
                        <a:t>show startup-config</a:t>
                      </a:r>
                      <a:endParaRPr lang="en-US" sz="1200" b="0" dirty="0">
                        <a:effectLst/>
                      </a:endParaRPr>
                    </a:p>
                  </a:txBody>
                  <a:tcPr marL="47625" marR="47625" marT="47625" marB="47625" anchor="ctr"/>
                </a:tc>
                <a:extLst>
                  <a:ext uri="{0D108BD9-81ED-4DB2-BD59-A6C34878D82A}">
                    <a16:rowId xmlns:a16="http://schemas.microsoft.com/office/drawing/2014/main" val="2677281619"/>
                  </a:ext>
                </a:extLst>
              </a:tr>
              <a:tr h="358127">
                <a:tc>
                  <a:txBody>
                    <a:bodyPr/>
                    <a:lstStyle/>
                    <a:p>
                      <a:pPr fontAlgn="ctr"/>
                      <a:r>
                        <a:rPr lang="en-US" sz="1200" b="0" dirty="0">
                          <a:effectLst/>
                        </a:rPr>
                        <a:t>Display current running configuration.</a:t>
                      </a:r>
                    </a:p>
                  </a:txBody>
                  <a:tcPr marL="47625" marR="47625" marT="47625" marB="47625" anchor="ctr"/>
                </a:tc>
                <a:tc>
                  <a:txBody>
                    <a:bodyPr/>
                    <a:lstStyle/>
                    <a:p>
                      <a:pPr rtl="0" fontAlgn="ctr"/>
                      <a:r>
                        <a:rPr lang="en-US" sz="1200" b="0" dirty="0">
                          <a:effectLst/>
                        </a:rPr>
                        <a:t>S1# </a:t>
                      </a: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596536187"/>
                  </a:ext>
                </a:extLst>
              </a:tr>
              <a:tr h="358127">
                <a:tc>
                  <a:txBody>
                    <a:bodyPr/>
                    <a:lstStyle/>
                    <a:p>
                      <a:pPr fontAlgn="ctr"/>
                      <a:r>
                        <a:rPr lang="en-US" sz="1200" b="0" dirty="0">
                          <a:effectLst/>
                        </a:rPr>
                        <a:t>Display information about flash file system.</a:t>
                      </a:r>
                    </a:p>
                  </a:txBody>
                  <a:tcPr marL="47625" marR="47625" marT="47625" marB="47625" anchor="ctr"/>
                </a:tc>
                <a:tc>
                  <a:txBody>
                    <a:bodyPr/>
                    <a:lstStyle/>
                    <a:p>
                      <a:pPr rtl="0" fontAlgn="ctr"/>
                      <a:r>
                        <a:rPr lang="en-US" sz="1200" b="0" dirty="0">
                          <a:effectLst/>
                        </a:rPr>
                        <a:t>S1# </a:t>
                      </a:r>
                      <a:r>
                        <a:rPr lang="en-US" sz="1200" b="1" dirty="0">
                          <a:effectLst/>
                        </a:rPr>
                        <a:t>show flash</a:t>
                      </a:r>
                      <a:endParaRPr lang="en-US" sz="1200" b="0" dirty="0">
                        <a:effectLst/>
                      </a:endParaRPr>
                    </a:p>
                  </a:txBody>
                  <a:tcPr marL="47625" marR="47625" marT="47625" marB="47625" anchor="ctr"/>
                </a:tc>
                <a:extLst>
                  <a:ext uri="{0D108BD9-81ED-4DB2-BD59-A6C34878D82A}">
                    <a16:rowId xmlns:a16="http://schemas.microsoft.com/office/drawing/2014/main" val="1524930239"/>
                  </a:ext>
                </a:extLst>
              </a:tr>
              <a:tr h="358127">
                <a:tc>
                  <a:txBody>
                    <a:bodyPr/>
                    <a:lstStyle/>
                    <a:p>
                      <a:pPr fontAlgn="ctr"/>
                      <a:r>
                        <a:rPr lang="en-US" sz="1200" b="0" dirty="0">
                          <a:effectLst/>
                        </a:rPr>
                        <a:t>Display system hardware and software status.</a:t>
                      </a:r>
                    </a:p>
                  </a:txBody>
                  <a:tcPr marL="47625" marR="47625" marT="47625" marB="47625" anchor="ctr"/>
                </a:tc>
                <a:tc>
                  <a:txBody>
                    <a:bodyPr/>
                    <a:lstStyle/>
                    <a:p>
                      <a:pPr rtl="0" fontAlgn="ctr"/>
                      <a:r>
                        <a:rPr lang="en-US" sz="1200" b="0" dirty="0">
                          <a:effectLst/>
                        </a:rPr>
                        <a:t>S1# </a:t>
                      </a:r>
                      <a:r>
                        <a:rPr lang="en-US" sz="1200" b="1" dirty="0">
                          <a:effectLst/>
                        </a:rPr>
                        <a:t>show version</a:t>
                      </a:r>
                      <a:endParaRPr lang="en-US" sz="1200" b="0" dirty="0">
                        <a:effectLst/>
                      </a:endParaRPr>
                    </a:p>
                  </a:txBody>
                  <a:tcPr marL="47625" marR="47625" marT="47625" marB="47625" anchor="ctr"/>
                </a:tc>
                <a:extLst>
                  <a:ext uri="{0D108BD9-81ED-4DB2-BD59-A6C34878D82A}">
                    <a16:rowId xmlns:a16="http://schemas.microsoft.com/office/drawing/2014/main" val="99060951"/>
                  </a:ext>
                </a:extLst>
              </a:tr>
              <a:tr h="358127">
                <a:tc>
                  <a:txBody>
                    <a:bodyPr/>
                    <a:lstStyle/>
                    <a:p>
                      <a:pPr fontAlgn="ctr"/>
                      <a:r>
                        <a:rPr lang="en-US" sz="1200" b="0" dirty="0">
                          <a:effectLst/>
                        </a:rPr>
                        <a:t>Display history of command entered.</a:t>
                      </a:r>
                    </a:p>
                  </a:txBody>
                  <a:tcPr marL="47625" marR="47625" marT="47625" marB="47625" anchor="ctr"/>
                </a:tc>
                <a:tc>
                  <a:txBody>
                    <a:bodyPr/>
                    <a:lstStyle/>
                    <a:p>
                      <a:pPr rtl="0" fontAlgn="ctr"/>
                      <a:r>
                        <a:rPr lang="en-US" sz="1200" b="0" dirty="0">
                          <a:effectLst/>
                        </a:rPr>
                        <a:t>S1# </a:t>
                      </a:r>
                      <a:r>
                        <a:rPr lang="en-US" sz="1200" b="1" dirty="0">
                          <a:effectLst/>
                        </a:rPr>
                        <a:t>show history</a:t>
                      </a:r>
                      <a:endParaRPr lang="en-US" sz="1200" b="0" dirty="0">
                        <a:effectLst/>
                      </a:endParaRPr>
                    </a:p>
                  </a:txBody>
                  <a:tcPr marL="47625" marR="47625" marT="47625" marB="47625" anchor="ctr"/>
                </a:tc>
                <a:extLst>
                  <a:ext uri="{0D108BD9-81ED-4DB2-BD59-A6C34878D82A}">
                    <a16:rowId xmlns:a16="http://schemas.microsoft.com/office/drawing/2014/main" val="3568878491"/>
                  </a:ext>
                </a:extLst>
              </a:tr>
              <a:tr h="621817">
                <a:tc>
                  <a:txBody>
                    <a:bodyPr/>
                    <a:lstStyle/>
                    <a:p>
                      <a:pPr fontAlgn="ctr"/>
                      <a:r>
                        <a:rPr lang="en-US" sz="1200" b="0" dirty="0">
                          <a:effectLst/>
                        </a:rPr>
                        <a:t>Display IP information about an interface.</a:t>
                      </a:r>
                    </a:p>
                  </a:txBody>
                  <a:tcPr marL="47625" marR="47625" marT="47625" marB="47625" anchor="ctr"/>
                </a:tc>
                <a:tc>
                  <a:txBody>
                    <a:bodyPr/>
                    <a:lstStyle/>
                    <a:p>
                      <a:pPr rtl="0" fontAlgn="ctr"/>
                      <a:r>
                        <a:rPr lang="en-US" sz="1200" b="0" dirty="0">
                          <a:effectLst/>
                        </a:rPr>
                        <a:t>S1# </a:t>
                      </a:r>
                      <a:r>
                        <a:rPr lang="en-US" sz="1200" b="1" dirty="0">
                          <a:effectLst/>
                        </a:rPr>
                        <a:t>show ip interface</a:t>
                      </a:r>
                      <a:r>
                        <a:rPr lang="en-US" sz="1200" b="0" dirty="0">
                          <a:effectLst/>
                        </a:rPr>
                        <a:t> [</a:t>
                      </a:r>
                      <a:r>
                        <a:rPr lang="en-US" sz="1200" b="0" i="1" dirty="0">
                          <a:effectLst/>
                        </a:rPr>
                        <a:t>interface-id</a:t>
                      </a:r>
                      <a:r>
                        <a:rPr lang="en-US" sz="1200" b="0" dirty="0">
                          <a:effectLst/>
                        </a:rPr>
                        <a:t>]</a:t>
                      </a:r>
                    </a:p>
                    <a:p>
                      <a:pPr rtl="0" fontAlgn="ctr"/>
                      <a:r>
                        <a:rPr lang="en-US" sz="1200" b="0" dirty="0">
                          <a:effectLst/>
                        </a:rPr>
                        <a:t>OR</a:t>
                      </a:r>
                    </a:p>
                    <a:p>
                      <a:pPr rtl="0" fontAlgn="ctr"/>
                      <a:r>
                        <a:rPr lang="en-US" sz="1200" b="0" dirty="0">
                          <a:effectLst/>
                        </a:rPr>
                        <a:t>S1# </a:t>
                      </a:r>
                      <a:r>
                        <a:rPr lang="en-US" sz="1200" b="1" dirty="0">
                          <a:effectLst/>
                        </a:rPr>
                        <a:t>show ipv6 interface</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2749917639"/>
                  </a:ext>
                </a:extLst>
              </a:tr>
              <a:tr h="621817">
                <a:tc>
                  <a:txBody>
                    <a:bodyPr/>
                    <a:lstStyle/>
                    <a:p>
                      <a:pPr fontAlgn="ctr"/>
                      <a:r>
                        <a:rPr lang="en-US" sz="1200" b="0" dirty="0">
                          <a:effectLst/>
                        </a:rPr>
                        <a:t>Display the MAC address table.</a:t>
                      </a:r>
                    </a:p>
                  </a:txBody>
                  <a:tcPr marL="47625" marR="47625" marT="47625" marB="47625" anchor="ctr"/>
                </a:tc>
                <a:tc>
                  <a:txBody>
                    <a:bodyPr/>
                    <a:lstStyle/>
                    <a:p>
                      <a:pPr rtl="0" fontAlgn="ctr"/>
                      <a:r>
                        <a:rPr lang="en-US" sz="1200" b="0" dirty="0">
                          <a:effectLst/>
                        </a:rPr>
                        <a:t>S1# </a:t>
                      </a:r>
                      <a:r>
                        <a:rPr lang="en-US" sz="1200" b="1" dirty="0">
                          <a:effectLst/>
                        </a:rPr>
                        <a:t>show mac-address-table</a:t>
                      </a:r>
                      <a:endParaRPr lang="en-US" sz="1200" b="0" dirty="0">
                        <a:effectLst/>
                      </a:endParaRPr>
                    </a:p>
                    <a:p>
                      <a:pPr rtl="0" fontAlgn="ctr"/>
                      <a:r>
                        <a:rPr lang="en-US" sz="1200" b="0" dirty="0">
                          <a:effectLst/>
                        </a:rPr>
                        <a:t>OR</a:t>
                      </a:r>
                    </a:p>
                    <a:p>
                      <a:pPr rtl="0" fontAlgn="ctr"/>
                      <a:r>
                        <a:rPr lang="en-US" sz="1200" b="0" dirty="0">
                          <a:effectLst/>
                        </a:rPr>
                        <a:t>S1# </a:t>
                      </a:r>
                      <a:r>
                        <a:rPr lang="en-US" sz="1200" b="1" dirty="0">
                          <a:effectLst/>
                        </a:rPr>
                        <a:t>show mac address-table</a:t>
                      </a:r>
                      <a:endParaRPr lang="en-US" sz="1200" b="0" dirty="0">
                        <a:effectLst/>
                      </a:endParaRPr>
                    </a:p>
                  </a:txBody>
                  <a:tcPr marL="47625" marR="47625" marT="47625" marB="47625" anchor="ctr"/>
                </a:tc>
                <a:extLst>
                  <a:ext uri="{0D108BD9-81ED-4DB2-BD59-A6C34878D82A}">
                    <a16:rowId xmlns:a16="http://schemas.microsoft.com/office/drawing/2014/main" val="727926606"/>
                  </a:ext>
                </a:extLst>
              </a:tr>
            </a:tbl>
          </a:graphicData>
        </a:graphic>
      </p:graphicFrame>
    </p:spTree>
    <p:custDataLst>
      <p:tags r:id="rId1"/>
    </p:custDataLst>
    <p:extLst>
      <p:ext uri="{BB962C8B-B14F-4D97-AF65-F5344CB8AC3E}">
        <p14:creationId xmlns:p14="http://schemas.microsoft.com/office/powerpoint/2010/main" val="1456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98917" y="1055223"/>
            <a:ext cx="8644652" cy="1704331"/>
          </a:xfrm>
        </p:spPr>
        <p:txBody>
          <a:bodyPr/>
          <a:lstStyle/>
          <a:p>
            <a:pPr marL="0" indent="0" algn="just"/>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verify that the switch has been correctly configured. From the sample abbreviated output on S1, some important information is shown in the figure:</a:t>
            </a:r>
          </a:p>
          <a:p>
            <a:pPr marL="342900" indent="-342900" algn="just">
              <a:buFont typeface="Arial" panose="020B0604020202020204" pitchFamily="34" charset="0"/>
              <a:buChar char="•"/>
            </a:pPr>
            <a:r>
              <a:rPr lang="en-US" sz="1600" dirty="0">
                <a:solidFill>
                  <a:srgbClr val="000000"/>
                </a:solidFill>
              </a:rPr>
              <a:t>Fast Ethernet 0/18 interface configured with the management VLAN 99</a:t>
            </a:r>
          </a:p>
          <a:p>
            <a:pPr marL="342900" indent="-342900" algn="just">
              <a:buFont typeface="Arial" panose="020B0604020202020204" pitchFamily="34" charset="0"/>
              <a:buChar char="•"/>
            </a:pPr>
            <a:r>
              <a:rPr lang="en-US" sz="1600" dirty="0">
                <a:solidFill>
                  <a:srgbClr val="000000"/>
                </a:solidFill>
              </a:rPr>
              <a:t>VLAN 99 configured with an IPv4 address of 172.17.99.11 255.255.255.0</a:t>
            </a:r>
          </a:p>
          <a:p>
            <a:pPr marL="342900" indent="-342900" algn="just">
              <a:buFont typeface="Arial" panose="020B0604020202020204" pitchFamily="34" charset="0"/>
              <a:buChar char="•"/>
            </a:pPr>
            <a:r>
              <a:rPr lang="en-US" sz="1600" dirty="0">
                <a:solidFill>
                  <a:srgbClr val="000000"/>
                </a:solidFill>
              </a:rPr>
              <a:t>Default gateway set to 172.17.99.1</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11BEC55-FCFE-814A-BA98-0D633E82F4CE}"/>
              </a:ext>
            </a:extLst>
          </p:cNvPr>
          <p:cNvPicPr>
            <a:picLocks noChangeAspect="1"/>
          </p:cNvPicPr>
          <p:nvPr/>
        </p:nvPicPr>
        <p:blipFill>
          <a:blip r:embed="rId4"/>
          <a:stretch>
            <a:fillRect/>
          </a:stretch>
        </p:blipFill>
        <p:spPr>
          <a:xfrm>
            <a:off x="4254223" y="2445624"/>
            <a:ext cx="3964226" cy="2697876"/>
          </a:xfrm>
          <a:prstGeom prst="rect">
            <a:avLst/>
          </a:prstGeom>
        </p:spPr>
      </p:pic>
    </p:spTree>
    <p:custDataLst>
      <p:tags r:id="rId1"/>
    </p:custDataLst>
    <p:extLst>
      <p:ext uri="{BB962C8B-B14F-4D97-AF65-F5344CB8AC3E}">
        <p14:creationId xmlns:p14="http://schemas.microsoft.com/office/powerpoint/2010/main" val="293386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 (Cont.)</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42333" y="668868"/>
            <a:ext cx="8670052" cy="1778000"/>
          </a:xfrm>
        </p:spPr>
        <p:txBody>
          <a:bodyPr/>
          <a:lstStyle/>
          <a:p>
            <a:pPr marL="0" indent="0" algn="l"/>
            <a:r>
              <a:rPr lang="en-US" sz="1500" dirty="0">
                <a:solidFill>
                  <a:srgbClr val="000000"/>
                </a:solidFill>
              </a:rPr>
              <a:t>The </a:t>
            </a:r>
            <a:r>
              <a:rPr lang="en-US" sz="1500" b="1" dirty="0">
                <a:solidFill>
                  <a:srgbClr val="000000"/>
                </a:solidFill>
              </a:rPr>
              <a:t>show interfaces</a:t>
            </a:r>
            <a:r>
              <a:rPr lang="en-US" sz="1500" dirty="0">
                <a:solidFill>
                  <a:srgbClr val="000000"/>
                </a:solidFill>
              </a:rPr>
              <a:t> command is another commonly used command, which displays status and statistics information on the network interfaces of the switch. The </a:t>
            </a:r>
            <a:r>
              <a:rPr lang="en-US" sz="1500" b="1" dirty="0">
                <a:solidFill>
                  <a:srgbClr val="000000"/>
                </a:solidFill>
              </a:rPr>
              <a:t>show interfaces</a:t>
            </a:r>
            <a:r>
              <a:rPr lang="en-US" sz="1500" dirty="0">
                <a:solidFill>
                  <a:srgbClr val="000000"/>
                </a:solidFill>
              </a:rPr>
              <a:t> command is frequently used when configuring and monitoring network devices.</a:t>
            </a:r>
          </a:p>
          <a:p>
            <a:pPr marL="0" indent="0" algn="l"/>
            <a:endParaRPr lang="en-US" sz="1500" dirty="0">
              <a:solidFill>
                <a:srgbClr val="000000"/>
              </a:solidFill>
            </a:endParaRPr>
          </a:p>
          <a:p>
            <a:pPr marL="0" indent="0" algn="l"/>
            <a:r>
              <a:rPr lang="en-US" sz="1500" dirty="0">
                <a:solidFill>
                  <a:srgbClr val="000000"/>
                </a:solidFill>
              </a:rPr>
              <a:t>The first line of the output for the </a:t>
            </a:r>
            <a:r>
              <a:rPr lang="en-US" sz="1500" b="1" dirty="0">
                <a:solidFill>
                  <a:srgbClr val="000000"/>
                </a:solidFill>
              </a:rPr>
              <a:t>show interfaces fastEthernet 0/18</a:t>
            </a:r>
            <a:r>
              <a:rPr lang="en-US" sz="1500" dirty="0">
                <a:solidFill>
                  <a:srgbClr val="000000"/>
                </a:solidFill>
              </a:rPr>
              <a:t> command indicates that the FastEthernet 0/18 interface is up/up, meaning that it is operational. Further down, the output shows that the duplex is full and the speed is 100 Mbps.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5C41CD4C-F177-ED40-B901-ACB685FBDA70}"/>
              </a:ext>
            </a:extLst>
          </p:cNvPr>
          <p:cNvPicPr>
            <a:picLocks noChangeAspect="1"/>
          </p:cNvPicPr>
          <p:nvPr/>
        </p:nvPicPr>
        <p:blipFill>
          <a:blip r:embed="rId4"/>
          <a:stretch>
            <a:fillRect/>
          </a:stretch>
        </p:blipFill>
        <p:spPr>
          <a:xfrm>
            <a:off x="1074089" y="2570549"/>
            <a:ext cx="6995821" cy="2174731"/>
          </a:xfrm>
          <a:prstGeom prst="rect">
            <a:avLst/>
          </a:prstGeom>
        </p:spPr>
      </p:pic>
    </p:spTree>
    <p:custDataLst>
      <p:tags r:id="rId1"/>
    </p:custDataLst>
    <p:extLst>
      <p:ext uri="{BB962C8B-B14F-4D97-AF65-F5344CB8AC3E}">
        <p14:creationId xmlns:p14="http://schemas.microsoft.com/office/powerpoint/2010/main" val="150244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5" name="Content Placeholder 4">
            <a:extLst>
              <a:ext uri="{FF2B5EF4-FFF2-40B4-BE49-F238E27FC236}">
                <a16:creationId xmlns:a16="http://schemas.microsoft.com/office/drawing/2014/main" id="{58FBD30F-EEA2-2F45-B377-C980142A14DE}"/>
              </a:ext>
            </a:extLst>
          </p:cNvPr>
          <p:cNvSpPr>
            <a:spLocks noGrp="1"/>
          </p:cNvSpPr>
          <p:nvPr>
            <p:ph idx="1"/>
          </p:nvPr>
        </p:nvSpPr>
        <p:spPr>
          <a:xfrm>
            <a:off x="474663" y="731837"/>
            <a:ext cx="3121154" cy="3689897"/>
          </a:xfrm>
        </p:spPr>
        <p:txBody>
          <a:bodyPr/>
          <a:lstStyle/>
          <a:p>
            <a:pPr marL="0" indent="0" algn="l"/>
            <a:r>
              <a:rPr lang="en-US" sz="1800" dirty="0">
                <a:solidFill>
                  <a:srgbClr val="000000"/>
                </a:solidFill>
              </a:rPr>
              <a:t>The </a:t>
            </a:r>
            <a:r>
              <a:rPr lang="en-US" sz="1800" b="1" dirty="0">
                <a:solidFill>
                  <a:srgbClr val="000000"/>
                </a:solidFill>
              </a:rPr>
              <a:t>show interfaces</a:t>
            </a:r>
            <a:r>
              <a:rPr lang="en-US" sz="1800" dirty="0">
                <a:solidFill>
                  <a:srgbClr val="000000"/>
                </a:solidFill>
              </a:rPr>
              <a:t> command output displays counters and statistics for the FastEthernet0/18 interface, as shown here:</a:t>
            </a:r>
          </a:p>
        </p:txBody>
      </p:sp>
      <p:pic>
        <p:nvPicPr>
          <p:cNvPr id="8" name="Picture 7">
            <a:extLst>
              <a:ext uri="{FF2B5EF4-FFF2-40B4-BE49-F238E27FC236}">
                <a16:creationId xmlns:a16="http://schemas.microsoft.com/office/drawing/2014/main" id="{3C4C018D-E65A-F94B-B232-B28FF0EB48F2}"/>
              </a:ext>
            </a:extLst>
          </p:cNvPr>
          <p:cNvPicPr>
            <a:picLocks noChangeAspect="1"/>
          </p:cNvPicPr>
          <p:nvPr/>
        </p:nvPicPr>
        <p:blipFill>
          <a:blip r:embed="rId4"/>
          <a:stretch>
            <a:fillRect/>
          </a:stretch>
        </p:blipFill>
        <p:spPr>
          <a:xfrm>
            <a:off x="3880022" y="726436"/>
            <a:ext cx="4667421" cy="4092700"/>
          </a:xfrm>
          <a:prstGeom prst="rect">
            <a:avLst/>
          </a:prstGeom>
        </p:spPr>
      </p:pic>
    </p:spTree>
    <p:custDataLst>
      <p:tags r:id="rId1"/>
    </p:custDataLst>
    <p:extLst>
      <p:ext uri="{BB962C8B-B14F-4D97-AF65-F5344CB8AC3E}">
        <p14:creationId xmlns:p14="http://schemas.microsoft.com/office/powerpoint/2010/main" val="29695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Secure Remote Access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Telnet Operation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3850203" cy="3689897"/>
          </a:xfrm>
        </p:spPr>
        <p:txBody>
          <a:bodyPr/>
          <a:lstStyle/>
          <a:p>
            <a:pPr marL="0" indent="0" algn="just"/>
            <a:r>
              <a:rPr lang="en-US" sz="1600" dirty="0">
                <a:solidFill>
                  <a:srgbClr val="000000"/>
                </a:solidFill>
              </a:rPr>
              <a:t>Telnet uses TCP port 23. It is an older protocol that uses unsecure plaintext transmission of both the login authentication (username and password) and the data transmitted between the communicating devices.</a:t>
            </a:r>
          </a:p>
          <a:p>
            <a:pPr marL="0" indent="0" algn="just"/>
            <a:r>
              <a:rPr lang="en-US" sz="1600" dirty="0">
                <a:solidFill>
                  <a:srgbClr val="000000"/>
                </a:solidFill>
              </a:rPr>
              <a:t>A threat actor can monitor packets using Wireshark. For example, in the figure the threat actor captured the username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ccna</a:t>
            </a:r>
            <a:r>
              <a:rPr lang="en-US" sz="1600" dirty="0">
                <a:solidFill>
                  <a:srgbClr val="000000"/>
                </a:solidFill>
              </a:rPr>
              <a:t> from a Telnet session. </a:t>
            </a:r>
          </a:p>
        </p:txBody>
      </p:sp>
      <p:pic>
        <p:nvPicPr>
          <p:cNvPr id="5" name="Picture 4">
            <a:extLst>
              <a:ext uri="{FF2B5EF4-FFF2-40B4-BE49-F238E27FC236}">
                <a16:creationId xmlns:a16="http://schemas.microsoft.com/office/drawing/2014/main" id="{72259ABA-57F0-BC41-8D9C-FEABAB610248}"/>
              </a:ext>
            </a:extLst>
          </p:cNvPr>
          <p:cNvPicPr>
            <a:picLocks noChangeAspect="1"/>
          </p:cNvPicPr>
          <p:nvPr/>
        </p:nvPicPr>
        <p:blipFill>
          <a:blip r:embed="rId4"/>
          <a:stretch>
            <a:fillRect/>
          </a:stretch>
        </p:blipFill>
        <p:spPr>
          <a:xfrm>
            <a:off x="4706830" y="849870"/>
            <a:ext cx="4038235" cy="2918941"/>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SSH Operation</a:t>
            </a:r>
          </a:p>
        </p:txBody>
      </p:sp>
      <p:sp>
        <p:nvSpPr>
          <p:cNvPr id="6" name="Content Placeholder 5">
            <a:extLst>
              <a:ext uri="{FF2B5EF4-FFF2-40B4-BE49-F238E27FC236}">
                <a16:creationId xmlns:a16="http://schemas.microsoft.com/office/drawing/2014/main" id="{4CA36867-065C-EE45-933F-3628A4798040}"/>
              </a:ext>
            </a:extLst>
          </p:cNvPr>
          <p:cNvSpPr>
            <a:spLocks noGrp="1"/>
          </p:cNvSpPr>
          <p:nvPr>
            <p:ph idx="1"/>
          </p:nvPr>
        </p:nvSpPr>
        <p:spPr>
          <a:xfrm>
            <a:off x="110068" y="731837"/>
            <a:ext cx="4375436" cy="3689897"/>
          </a:xfrm>
        </p:spPr>
        <p:txBody>
          <a:bodyPr/>
          <a:lstStyle/>
          <a:p>
            <a:pPr marL="0" indent="0" algn="just"/>
            <a:r>
              <a:rPr lang="en-US" sz="1500" dirty="0">
                <a:solidFill>
                  <a:srgbClr val="000000"/>
                </a:solidFill>
              </a:rPr>
              <a:t>Secure Shell (SSH) is a secure protocol that uses TCP port 22.</a:t>
            </a:r>
          </a:p>
          <a:p>
            <a:pPr marL="0" indent="0" algn="just"/>
            <a:r>
              <a:rPr lang="en-US" sz="1500" dirty="0">
                <a:solidFill>
                  <a:srgbClr val="000000"/>
                </a:solidFill>
              </a:rPr>
              <a:t>It provides a secure (encrypted) management connection to a remote device. SSH should replace Telnet for management connections. SSH provides security for remote connections by providing strong encryption when a device is authenticated (username and password) and also for the transmitted data between the communicating devices.</a:t>
            </a:r>
          </a:p>
          <a:p>
            <a:pPr marL="0" indent="0" algn="just"/>
            <a:r>
              <a:rPr lang="en-US" sz="1500" dirty="0">
                <a:solidFill>
                  <a:srgbClr val="000000"/>
                </a:solidFill>
              </a:rPr>
              <a:t>The figure shows a Wireshark capture of an SSH session. The threat actor can track the session using the IP address of the administrator device. However, unlike Telnet, with </a:t>
            </a:r>
            <a:r>
              <a:rPr lang="en-US" sz="1500" b="1" dirty="0">
                <a:solidFill>
                  <a:srgbClr val="C00000"/>
                </a:solidFill>
              </a:rPr>
              <a:t>SSH the username and password are encrypted.</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5D8FC6F7-6AB1-9640-AFF4-87BF29BBF4BB}"/>
              </a:ext>
            </a:extLst>
          </p:cNvPr>
          <p:cNvPicPr>
            <a:picLocks noChangeAspect="1"/>
          </p:cNvPicPr>
          <p:nvPr/>
        </p:nvPicPr>
        <p:blipFill>
          <a:blip r:embed="rId4"/>
          <a:stretch>
            <a:fillRect/>
          </a:stretch>
        </p:blipFill>
        <p:spPr>
          <a:xfrm>
            <a:off x="4823382" y="965371"/>
            <a:ext cx="3963580" cy="2902293"/>
          </a:xfrm>
          <a:prstGeom prst="rect">
            <a:avLst/>
          </a:prstGeom>
        </p:spPr>
      </p:pic>
    </p:spTree>
    <p:custDataLst>
      <p:tags r:id="rId1"/>
    </p:custDataLst>
    <p:extLst>
      <p:ext uri="{BB962C8B-B14F-4D97-AF65-F5344CB8AC3E}">
        <p14:creationId xmlns:p14="http://schemas.microsoft.com/office/powerpoint/2010/main" val="42333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the Switch Supports SSH</a:t>
            </a:r>
          </a:p>
        </p:txBody>
      </p:sp>
      <p:sp>
        <p:nvSpPr>
          <p:cNvPr id="4" name="Content Placeholder 3">
            <a:extLst>
              <a:ext uri="{FF2B5EF4-FFF2-40B4-BE49-F238E27FC236}">
                <a16:creationId xmlns:a16="http://schemas.microsoft.com/office/drawing/2014/main" id="{A0711190-744C-884C-A304-1DAF2D9FE229}"/>
              </a:ext>
            </a:extLst>
          </p:cNvPr>
          <p:cNvSpPr>
            <a:spLocks noGrp="1"/>
          </p:cNvSpPr>
          <p:nvPr>
            <p:ph idx="1"/>
          </p:nvPr>
        </p:nvSpPr>
        <p:spPr>
          <a:xfrm>
            <a:off x="431971" y="1177887"/>
            <a:ext cx="8280057" cy="1926696"/>
          </a:xfrm>
        </p:spPr>
        <p:txBody>
          <a:bodyPr/>
          <a:lstStyle/>
          <a:p>
            <a:pPr marL="0" indent="0" algn="just"/>
            <a:r>
              <a:rPr lang="en-US" sz="1600" dirty="0">
                <a:solidFill>
                  <a:srgbClr val="000000"/>
                </a:solidFill>
              </a:rPr>
              <a:t>To enable SSH on a Catalyst 2960 switch, the switch must be using a version of the IOS software including cryptographic (encrypted) features and capabilities. Use the </a:t>
            </a:r>
            <a:r>
              <a:rPr lang="en-US" sz="1600" b="1" dirty="0">
                <a:solidFill>
                  <a:srgbClr val="000000"/>
                </a:solidFill>
              </a:rPr>
              <a:t>show version</a:t>
            </a:r>
            <a:r>
              <a:rPr lang="en-US" sz="1600" dirty="0">
                <a:solidFill>
                  <a:srgbClr val="000000"/>
                </a:solidFill>
              </a:rPr>
              <a:t> command on the switch to see which </a:t>
            </a:r>
            <a:r>
              <a:rPr lang="en-US" sz="1600" b="1" dirty="0">
                <a:solidFill>
                  <a:srgbClr val="C00000"/>
                </a:solidFill>
              </a:rPr>
              <a:t>IOS the switch</a:t>
            </a:r>
            <a:r>
              <a:rPr lang="en-US" sz="1600" dirty="0">
                <a:solidFill>
                  <a:srgbClr val="000000"/>
                </a:solidFill>
              </a:rPr>
              <a:t> is currently running. An IOS filename that includes the combination </a:t>
            </a:r>
            <a:r>
              <a:rPr lang="en-US" sz="1800" b="1" dirty="0">
                <a:solidFill>
                  <a:srgbClr val="C00000"/>
                </a:solidFill>
              </a:rPr>
              <a:t>“k9” </a:t>
            </a:r>
            <a:r>
              <a:rPr lang="en-US" sz="1600" dirty="0">
                <a:solidFill>
                  <a:srgbClr val="000000"/>
                </a:solidFill>
              </a:rPr>
              <a:t>supports cryptographic (encrypted) features and capabilities. </a:t>
            </a:r>
          </a:p>
          <a:p>
            <a:pPr marL="0" indent="0" algn="l"/>
            <a:endParaRPr lang="en-US" sz="1600" dirty="0">
              <a:solidFill>
                <a:srgbClr val="000000"/>
              </a:solidFill>
            </a:endParaRPr>
          </a:p>
          <a:p>
            <a:pPr marL="0" indent="0" algn="l"/>
            <a:r>
              <a:rPr lang="en-US" sz="1600" dirty="0">
                <a:solidFill>
                  <a:srgbClr val="000000"/>
                </a:solidFill>
              </a:rPr>
              <a:t>The example shows the output of the </a:t>
            </a:r>
            <a:r>
              <a:rPr lang="en-US" sz="1600" b="1" dirty="0">
                <a:solidFill>
                  <a:srgbClr val="000000"/>
                </a:solidFill>
              </a:rPr>
              <a:t>show version</a:t>
            </a:r>
            <a:r>
              <a:rPr lang="en-US" sz="1600" dirty="0">
                <a:solidFill>
                  <a:srgbClr val="000000"/>
                </a:solidFill>
              </a:rPr>
              <a:t> command.</a:t>
            </a:r>
          </a:p>
        </p:txBody>
      </p:sp>
      <p:pic>
        <p:nvPicPr>
          <p:cNvPr id="7" name="Picture 6">
            <a:extLst>
              <a:ext uri="{FF2B5EF4-FFF2-40B4-BE49-F238E27FC236}">
                <a16:creationId xmlns:a16="http://schemas.microsoft.com/office/drawing/2014/main" id="{0750D2FB-D57E-064F-B311-FC85F3B6C604}"/>
              </a:ext>
            </a:extLst>
          </p:cNvPr>
          <p:cNvPicPr>
            <a:picLocks noChangeAspect="1"/>
          </p:cNvPicPr>
          <p:nvPr/>
        </p:nvPicPr>
        <p:blipFill>
          <a:blip r:embed="rId4"/>
          <a:stretch>
            <a:fillRect/>
          </a:stretch>
        </p:blipFill>
        <p:spPr>
          <a:xfrm>
            <a:off x="350084" y="3104583"/>
            <a:ext cx="8194676" cy="972662"/>
          </a:xfrm>
          <a:prstGeom prst="rect">
            <a:avLst/>
          </a:prstGeom>
        </p:spPr>
      </p:pic>
    </p:spTree>
    <p:custDataLst>
      <p:tags r:id="rId1"/>
    </p:custDataLst>
    <p:extLst>
      <p:ext uri="{BB962C8B-B14F-4D97-AF65-F5344CB8AC3E}">
        <p14:creationId xmlns:p14="http://schemas.microsoft.com/office/powerpoint/2010/main" val="41858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21671"/>
            <a:ext cx="8345488" cy="731837"/>
          </a:xfrm>
        </p:spPr>
        <p:txBody>
          <a:bodyPr/>
          <a:lstStyle/>
          <a:p>
            <a:r>
              <a:rPr lang="en-US" sz="1600" dirty="0"/>
              <a:t>Secure Remote Access</a:t>
            </a:r>
            <a:br>
              <a:rPr lang="en-US" dirty="0"/>
            </a:br>
            <a:r>
              <a:rPr lang="en-US" sz="2400" dirty="0"/>
              <a:t>Configure SSH</a:t>
            </a:r>
          </a:p>
        </p:txBody>
      </p:sp>
      <p:sp>
        <p:nvSpPr>
          <p:cNvPr id="5" name="Content Placeholder 4">
            <a:extLst>
              <a:ext uri="{FF2B5EF4-FFF2-40B4-BE49-F238E27FC236}">
                <a16:creationId xmlns:a16="http://schemas.microsoft.com/office/drawing/2014/main" id="{24BFA605-496F-6E4F-A16A-988749C788D0}"/>
              </a:ext>
            </a:extLst>
          </p:cNvPr>
          <p:cNvSpPr>
            <a:spLocks noGrp="1"/>
          </p:cNvSpPr>
          <p:nvPr>
            <p:ph idx="1"/>
          </p:nvPr>
        </p:nvSpPr>
        <p:spPr>
          <a:xfrm>
            <a:off x="125038" y="966013"/>
            <a:ext cx="8893924" cy="3689897"/>
          </a:xfrm>
        </p:spPr>
        <p:txBody>
          <a:bodyPr/>
          <a:lstStyle/>
          <a:p>
            <a:pPr marL="0" indent="0" algn="just"/>
            <a:r>
              <a:rPr lang="en-US" sz="1400" dirty="0">
                <a:solidFill>
                  <a:srgbClr val="000000"/>
                </a:solidFill>
              </a:rPr>
              <a:t>Before configuring SSH, the switch must be minimally configured with a unique hostname and the correct network connectivity settings.</a:t>
            </a:r>
          </a:p>
          <a:p>
            <a:pPr marL="73085" lvl="1" indent="0" algn="just">
              <a:buNone/>
            </a:pPr>
            <a:r>
              <a:rPr lang="en-US" sz="1200" b="1" dirty="0">
                <a:solidFill>
                  <a:srgbClr val="000000"/>
                </a:solidFill>
              </a:rPr>
              <a:t>Step 1</a:t>
            </a:r>
            <a:r>
              <a:rPr lang="en-US" sz="1200" dirty="0">
                <a:solidFill>
                  <a:srgbClr val="000000"/>
                </a:solidFill>
              </a:rPr>
              <a:t>: Verify SSH support - Use the </a:t>
            </a:r>
            <a:r>
              <a:rPr lang="en-US" sz="1200" b="1" dirty="0">
                <a:solidFill>
                  <a:srgbClr val="C00000"/>
                </a:solidFill>
              </a:rPr>
              <a:t>show ip ssh </a:t>
            </a:r>
            <a:r>
              <a:rPr lang="en-US" sz="1200" dirty="0">
                <a:solidFill>
                  <a:srgbClr val="000000"/>
                </a:solidFill>
              </a:rPr>
              <a:t>command to verify that the switch supports SSH. If the switch is not running an IOS that supports cryptographic features, this command is unrecognized.</a:t>
            </a:r>
          </a:p>
          <a:p>
            <a:pPr marL="73085" lvl="1" indent="0" algn="just">
              <a:buNone/>
            </a:pPr>
            <a:r>
              <a:rPr lang="en-US" sz="1200" b="1" dirty="0">
                <a:solidFill>
                  <a:srgbClr val="000000"/>
                </a:solidFill>
              </a:rPr>
              <a:t>Step 2</a:t>
            </a:r>
            <a:r>
              <a:rPr lang="en-US" sz="1200" dirty="0">
                <a:solidFill>
                  <a:srgbClr val="000000"/>
                </a:solidFill>
              </a:rPr>
              <a:t>: Configure the IP domain - Configure the IP domain name of the network using the</a:t>
            </a:r>
            <a:r>
              <a:rPr lang="en-US" sz="1200" b="1" dirty="0">
                <a:solidFill>
                  <a:srgbClr val="C00000"/>
                </a:solidFill>
              </a:rPr>
              <a:t> ip domain-name domain-name </a:t>
            </a:r>
            <a:r>
              <a:rPr lang="en-US" sz="1200" dirty="0">
                <a:solidFill>
                  <a:srgbClr val="000000"/>
                </a:solidFill>
              </a:rPr>
              <a:t>global configuration mode command. </a:t>
            </a:r>
          </a:p>
          <a:p>
            <a:pPr marL="73085" lvl="1" indent="0" algn="just">
              <a:buNone/>
            </a:pPr>
            <a:r>
              <a:rPr lang="en-US" sz="1200" b="1" dirty="0">
                <a:solidFill>
                  <a:srgbClr val="000000"/>
                </a:solidFill>
              </a:rPr>
              <a:t>Step 3</a:t>
            </a:r>
            <a:r>
              <a:rPr lang="en-US" sz="1200" dirty="0">
                <a:solidFill>
                  <a:srgbClr val="000000"/>
                </a:solidFill>
              </a:rPr>
              <a:t>: Generate RSA key pairs - Generating an RSA key pair automatically enables SSH. Use the </a:t>
            </a:r>
            <a:r>
              <a:rPr lang="en-US" sz="1200" b="1" dirty="0">
                <a:solidFill>
                  <a:srgbClr val="C00000"/>
                </a:solidFill>
              </a:rPr>
              <a:t>crypto key generate rsa </a:t>
            </a:r>
            <a:r>
              <a:rPr lang="en-US" sz="1200" dirty="0">
                <a:solidFill>
                  <a:srgbClr val="000000"/>
                </a:solidFill>
              </a:rPr>
              <a:t>global configuration mode command to enable the SSH server on the switch and generate an RSA key pair. </a:t>
            </a:r>
          </a:p>
          <a:p>
            <a:pPr marL="146110" lvl="2" indent="0" algn="just">
              <a:buNone/>
            </a:pPr>
            <a:r>
              <a:rPr lang="en-US" b="1" dirty="0">
                <a:solidFill>
                  <a:srgbClr val="000000"/>
                </a:solidFill>
              </a:rPr>
              <a:t>Note:</a:t>
            </a:r>
            <a:r>
              <a:rPr lang="en-US" dirty="0">
                <a:solidFill>
                  <a:srgbClr val="000000"/>
                </a:solidFill>
              </a:rPr>
              <a:t> To delete the RSA key pair, use the </a:t>
            </a:r>
            <a:r>
              <a:rPr lang="en-US" b="1" dirty="0">
                <a:solidFill>
                  <a:srgbClr val="0070C0"/>
                </a:solidFill>
              </a:rPr>
              <a:t>crypto key zeroize </a:t>
            </a:r>
            <a:r>
              <a:rPr lang="en-US" b="1" dirty="0" err="1">
                <a:solidFill>
                  <a:srgbClr val="0070C0"/>
                </a:solidFill>
              </a:rPr>
              <a:t>rsa</a:t>
            </a:r>
            <a:r>
              <a:rPr lang="en-US" b="1" dirty="0">
                <a:solidFill>
                  <a:srgbClr val="0070C0"/>
                </a:solidFill>
              </a:rPr>
              <a:t> </a:t>
            </a:r>
            <a:r>
              <a:rPr lang="en-US" dirty="0">
                <a:solidFill>
                  <a:srgbClr val="000000"/>
                </a:solidFill>
              </a:rPr>
              <a:t>global configuration mode command. </a:t>
            </a:r>
            <a:r>
              <a:rPr lang="en-US" sz="1600" b="1" dirty="0">
                <a:solidFill>
                  <a:srgbClr val="C00000"/>
                </a:solidFill>
              </a:rPr>
              <a:t>After the RSA key pair is deleted, the SSH server is automatically disabled.</a:t>
            </a:r>
          </a:p>
          <a:p>
            <a:pPr marL="73085" lvl="1" indent="0" algn="just">
              <a:buNone/>
            </a:pPr>
            <a:r>
              <a:rPr lang="en-US" sz="1200" b="1" dirty="0">
                <a:solidFill>
                  <a:srgbClr val="000000"/>
                </a:solidFill>
              </a:rPr>
              <a:t>Step 4</a:t>
            </a:r>
            <a:r>
              <a:rPr lang="en-US" sz="1200" dirty="0">
                <a:solidFill>
                  <a:srgbClr val="000000"/>
                </a:solidFill>
              </a:rPr>
              <a:t>: Configure user authentication - The SSH server can authenticate users locally or using an authentication server. To use the local authentication method, create a username and password pair using the </a:t>
            </a:r>
            <a:r>
              <a:rPr lang="en-US" sz="1200" b="1" dirty="0">
                <a:solidFill>
                  <a:srgbClr val="C00000"/>
                </a:solidFill>
              </a:rPr>
              <a:t>username </a:t>
            </a:r>
            <a:r>
              <a:rPr lang="en-US" sz="1200" b="1" dirty="0" err="1">
                <a:solidFill>
                  <a:srgbClr val="C00000"/>
                </a:solidFill>
              </a:rPr>
              <a:t>username</a:t>
            </a:r>
            <a:r>
              <a:rPr lang="en-US" sz="1200" b="1" dirty="0">
                <a:solidFill>
                  <a:srgbClr val="C00000"/>
                </a:solidFill>
              </a:rPr>
              <a:t> secret password </a:t>
            </a:r>
            <a:r>
              <a:rPr lang="en-US" sz="1200" dirty="0">
                <a:solidFill>
                  <a:srgbClr val="000000"/>
                </a:solidFill>
              </a:rPr>
              <a:t>global configuration mode command. </a:t>
            </a:r>
          </a:p>
          <a:p>
            <a:pPr marL="73085" lvl="1" indent="0" algn="just">
              <a:buNone/>
            </a:pPr>
            <a:r>
              <a:rPr lang="en-US" sz="1200" b="1" dirty="0">
                <a:solidFill>
                  <a:srgbClr val="000000"/>
                </a:solidFill>
              </a:rPr>
              <a:t>Step 5</a:t>
            </a:r>
            <a:r>
              <a:rPr lang="en-US" sz="1200" dirty="0">
                <a:solidFill>
                  <a:srgbClr val="000000"/>
                </a:solidFill>
              </a:rPr>
              <a:t>: Configure the vty lines - Enable the SSH protocol on the </a:t>
            </a:r>
            <a:r>
              <a:rPr lang="en-US" sz="1200" b="1" dirty="0">
                <a:solidFill>
                  <a:srgbClr val="C00000"/>
                </a:solidFill>
              </a:rPr>
              <a:t>vty lines </a:t>
            </a:r>
            <a:r>
              <a:rPr lang="en-US" sz="1200" dirty="0">
                <a:solidFill>
                  <a:srgbClr val="000000"/>
                </a:solidFill>
              </a:rPr>
              <a:t>by using the </a:t>
            </a:r>
            <a:r>
              <a:rPr lang="en-US" sz="1200" b="1" dirty="0">
                <a:solidFill>
                  <a:srgbClr val="C00000"/>
                </a:solidFill>
              </a:rPr>
              <a:t>transport input ssh </a:t>
            </a:r>
            <a:r>
              <a:rPr lang="en-US" sz="1200" b="1" dirty="0">
                <a:solidFill>
                  <a:srgbClr val="000000"/>
                </a:solidFill>
              </a:rPr>
              <a:t>line</a:t>
            </a:r>
            <a:r>
              <a:rPr lang="en-US" sz="1200" b="1" dirty="0">
                <a:solidFill>
                  <a:srgbClr val="C00000"/>
                </a:solidFill>
              </a:rPr>
              <a:t> </a:t>
            </a:r>
            <a:r>
              <a:rPr lang="en-US" sz="1200" dirty="0">
                <a:solidFill>
                  <a:srgbClr val="000000"/>
                </a:solidFill>
              </a:rPr>
              <a:t>configuration mode command. Use the line vty global configuration mode command and then the </a:t>
            </a:r>
            <a:r>
              <a:rPr lang="en-US" sz="1200" b="1" dirty="0">
                <a:solidFill>
                  <a:srgbClr val="C00000"/>
                </a:solidFill>
              </a:rPr>
              <a:t>login local </a:t>
            </a:r>
            <a:r>
              <a:rPr lang="en-US" sz="1200" dirty="0">
                <a:solidFill>
                  <a:srgbClr val="000000"/>
                </a:solidFill>
              </a:rPr>
              <a:t>line configuration mode command to require local authentication for SSH connections from the local username database.</a:t>
            </a:r>
          </a:p>
          <a:p>
            <a:pPr marL="73085" lvl="1" indent="0" algn="just">
              <a:buNone/>
            </a:pPr>
            <a:r>
              <a:rPr lang="en-US" sz="1200" b="1" dirty="0">
                <a:solidFill>
                  <a:srgbClr val="000000"/>
                </a:solidFill>
              </a:rPr>
              <a:t>Step 6:</a:t>
            </a:r>
            <a:r>
              <a:rPr lang="en-US" sz="1200" dirty="0">
                <a:solidFill>
                  <a:srgbClr val="000000"/>
                </a:solidFill>
              </a:rPr>
              <a:t> Enable SSH version 2 - By default, SSH supports both versions 1 and 2. When supporting both versions, this is shown in the show ip ssh output as supporting version 2. Enable SSH version using the ip ssh version 2 global configuration command.</a:t>
            </a:r>
          </a:p>
          <a:p>
            <a:pPr marL="73085" lvl="1" indent="0"/>
            <a:endParaRPr lang="en-US" sz="1200" dirty="0">
              <a:solidFill>
                <a:srgbClr val="000000"/>
              </a:solidFill>
            </a:endParaRP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8084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a:t>
            </a:r>
          </a:p>
        </p:txBody>
      </p:sp>
      <p:sp>
        <p:nvSpPr>
          <p:cNvPr id="4" name="Content Placeholder 3">
            <a:extLst>
              <a:ext uri="{FF2B5EF4-FFF2-40B4-BE49-F238E27FC236}">
                <a16:creationId xmlns:a16="http://schemas.microsoft.com/office/drawing/2014/main" id="{FE9CE0BD-471E-4F4F-963E-BD5A76CA9053}"/>
              </a:ext>
            </a:extLst>
          </p:cNvPr>
          <p:cNvSpPr>
            <a:spLocks noGrp="1"/>
          </p:cNvSpPr>
          <p:nvPr>
            <p:ph idx="1"/>
          </p:nvPr>
        </p:nvSpPr>
        <p:spPr>
          <a:xfrm>
            <a:off x="177388" y="1200189"/>
            <a:ext cx="8610786" cy="2434696"/>
          </a:xfrm>
        </p:spPr>
        <p:txBody>
          <a:bodyPr/>
          <a:lstStyle/>
          <a:p>
            <a:pPr marL="0" indent="0" algn="just"/>
            <a:r>
              <a:rPr lang="en-US" sz="1400" dirty="0">
                <a:solidFill>
                  <a:srgbClr val="000000"/>
                </a:solidFill>
              </a:rPr>
              <a:t>On a PC, an SSH client such as PuTTY, is used to connect to an SSH server. For example, assume the following is configured:</a:t>
            </a:r>
          </a:p>
          <a:p>
            <a:pPr marL="342900" indent="-342900" algn="just">
              <a:buFont typeface="Arial" panose="020B0604020202020204" pitchFamily="34" charset="0"/>
              <a:buChar char="•"/>
            </a:pPr>
            <a:r>
              <a:rPr lang="en-US" sz="1400" dirty="0">
                <a:solidFill>
                  <a:srgbClr val="000000"/>
                </a:solidFill>
              </a:rPr>
              <a:t>SSH is enabled on switch S1</a:t>
            </a:r>
          </a:p>
          <a:p>
            <a:pPr marL="342900" indent="-342900" algn="just">
              <a:buFont typeface="Arial" panose="020B0604020202020204" pitchFamily="34" charset="0"/>
              <a:buChar char="•"/>
            </a:pPr>
            <a:r>
              <a:rPr lang="en-US" sz="1400" dirty="0">
                <a:solidFill>
                  <a:srgbClr val="000000"/>
                </a:solidFill>
              </a:rPr>
              <a:t>Interface VLAN 99 (SVI) with IPv4 address 172.17.99.11 on switch S1</a:t>
            </a:r>
          </a:p>
          <a:p>
            <a:pPr marL="342900" indent="-342900" algn="just">
              <a:buFont typeface="Arial" panose="020B0604020202020204" pitchFamily="34" charset="0"/>
              <a:buChar char="•"/>
            </a:pPr>
            <a:r>
              <a:rPr lang="en-US" sz="1400" dirty="0">
                <a:solidFill>
                  <a:srgbClr val="000000"/>
                </a:solidFill>
              </a:rPr>
              <a:t>PC1 with IPv4 address 172.17.99.21</a:t>
            </a:r>
          </a:p>
          <a:p>
            <a:pPr marL="0" indent="0" algn="just"/>
            <a:r>
              <a:rPr lang="en-US" sz="1400" dirty="0">
                <a:solidFill>
                  <a:srgbClr val="000000"/>
                </a:solidFill>
              </a:rPr>
              <a:t>Using a terminal emulator, initiate an SSH connection to the SVI VLAN IPv4 address of S1 from PC1.</a:t>
            </a:r>
          </a:p>
          <a:p>
            <a:pPr marL="0" indent="0" algn="just"/>
            <a:r>
              <a:rPr lang="en-US" sz="1400" dirty="0">
                <a:solidFill>
                  <a:srgbClr val="000000"/>
                </a:solidFill>
              </a:rPr>
              <a:t>When connected, the user is prompted for a username and password as shown in the example. Using the configuration from the previous example, the username </a:t>
            </a:r>
            <a:r>
              <a:rPr lang="en-US" sz="1400" b="1" dirty="0">
                <a:solidFill>
                  <a:srgbClr val="000000"/>
                </a:solidFill>
              </a:rPr>
              <a:t>admin</a:t>
            </a:r>
            <a:r>
              <a:rPr lang="en-US" sz="1400" dirty="0">
                <a:solidFill>
                  <a:srgbClr val="000000"/>
                </a:solidFill>
              </a:rPr>
              <a:t> and password </a:t>
            </a:r>
            <a:r>
              <a:rPr lang="en-US" sz="1400" b="1" dirty="0">
                <a:solidFill>
                  <a:srgbClr val="000000"/>
                </a:solidFill>
              </a:rPr>
              <a:t>ccna</a:t>
            </a:r>
            <a:r>
              <a:rPr lang="en-US" sz="1400" dirty="0">
                <a:solidFill>
                  <a:srgbClr val="000000"/>
                </a:solidFill>
              </a:rPr>
              <a:t> are entered. After entering the correct combination, the user is connected via SSH to the command line interface (CLI) on the Catalyst 2960 switch.</a:t>
            </a:r>
          </a:p>
          <a:p>
            <a:pPr marL="0" indent="0" algn="just"/>
            <a:endParaRPr lang="en-US" sz="1400" dirty="0">
              <a:solidFill>
                <a:srgbClr val="000000"/>
              </a:solidFill>
            </a:endParaRPr>
          </a:p>
        </p:txBody>
      </p:sp>
      <p:pic>
        <p:nvPicPr>
          <p:cNvPr id="7" name="Picture 6">
            <a:extLst>
              <a:ext uri="{FF2B5EF4-FFF2-40B4-BE49-F238E27FC236}">
                <a16:creationId xmlns:a16="http://schemas.microsoft.com/office/drawing/2014/main" id="{E97E09B7-8247-B842-BF0D-862B97A9F7E9}"/>
              </a:ext>
            </a:extLst>
          </p:cNvPr>
          <p:cNvPicPr>
            <a:picLocks noChangeAspect="1"/>
          </p:cNvPicPr>
          <p:nvPr/>
        </p:nvPicPr>
        <p:blipFill>
          <a:blip r:embed="rId4"/>
          <a:stretch>
            <a:fillRect/>
          </a:stretch>
        </p:blipFill>
        <p:spPr>
          <a:xfrm>
            <a:off x="3292475" y="3389559"/>
            <a:ext cx="2559050" cy="1646693"/>
          </a:xfrm>
          <a:prstGeom prst="rect">
            <a:avLst/>
          </a:prstGeom>
        </p:spPr>
      </p:pic>
    </p:spTree>
    <p:custDataLst>
      <p:tags r:id="rId1"/>
    </p:custDataLst>
    <p:extLst>
      <p:ext uri="{BB962C8B-B14F-4D97-AF65-F5344CB8AC3E}">
        <p14:creationId xmlns:p14="http://schemas.microsoft.com/office/powerpoint/2010/main" val="32758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721" y="1024663"/>
            <a:ext cx="8229600" cy="3394472"/>
          </a:xfrm>
        </p:spPr>
        <p:txBody>
          <a:bodyPr/>
          <a:lstStyle/>
          <a:p>
            <a:pPr marL="0" indent="0">
              <a:buNone/>
            </a:pPr>
            <a:r>
              <a:rPr lang="en-US" altLang="zh-TW" b="1" dirty="0">
                <a:latin typeface="Century Gothic" panose="020B0502020202020204" pitchFamily="34" charset="0"/>
                <a:ea typeface="新細明體" pitchFamily="18" charset="-120"/>
              </a:rPr>
              <a:t>At the end of this topic, You should be able to:</a:t>
            </a:r>
          </a:p>
          <a:p>
            <a:pPr algn="just"/>
            <a:r>
              <a:rPr lang="en-US" dirty="0"/>
              <a:t>Explain basic device configuration by using security best practices.</a:t>
            </a:r>
          </a:p>
          <a:p>
            <a:pPr algn="just"/>
            <a:r>
              <a:rPr lang="en-US" dirty="0"/>
              <a:t>Explain initial setting on Cisco switch </a:t>
            </a:r>
          </a:p>
          <a:p>
            <a:pPr algn="just"/>
            <a:r>
              <a:rPr lang="en-US" dirty="0"/>
              <a:t>Explain how to secure management access on a switch</a:t>
            </a:r>
          </a:p>
          <a:p>
            <a:pPr algn="just"/>
            <a:r>
              <a:rPr lang="en-US" dirty="0"/>
              <a:t>Explain how to configure basic settings on a router, using CLI, to route between two directly connected router.</a:t>
            </a:r>
          </a:p>
          <a:p>
            <a:pPr algn="just"/>
            <a:r>
              <a:rPr lang="en-US" dirty="0"/>
              <a:t>Discuss the method to verify the connectivity between two networks. </a:t>
            </a:r>
          </a:p>
          <a:p>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Basic Device Configuration</a:t>
            </a:r>
            <a:endPar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5" name="Text Box 2"/>
          <p:cNvSpPr txBox="1">
            <a:spLocks noGrp="1" noChangeArrowheads="1"/>
          </p:cNvSpPr>
          <p:nvPr>
            <p:ph type="title"/>
          </p:nvPr>
        </p:nvSpPr>
        <p:spPr bwMode="auto">
          <a:xfrm>
            <a:off x="2385168" y="216483"/>
            <a:ext cx="34676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 (Cont.)</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296708" y="1134672"/>
            <a:ext cx="8280057" cy="572030"/>
          </a:xfrm>
        </p:spPr>
        <p:txBody>
          <a:bodyPr/>
          <a:lstStyle/>
          <a:p>
            <a:pPr marL="0" indent="0" algn="l"/>
            <a:r>
              <a:rPr lang="en-US" sz="1400" dirty="0">
                <a:solidFill>
                  <a:srgbClr val="000000"/>
                </a:solidFill>
              </a:rPr>
              <a:t>To display the version and configuration data for SSH on the device that you configured as an SSH server, use the </a:t>
            </a:r>
            <a:r>
              <a:rPr lang="en-US" sz="1400" b="1" dirty="0">
                <a:solidFill>
                  <a:srgbClr val="000000"/>
                </a:solidFill>
              </a:rPr>
              <a:t>show ip ssh</a:t>
            </a:r>
            <a:r>
              <a:rPr lang="en-US" sz="1400" dirty="0">
                <a:solidFill>
                  <a:srgbClr val="000000"/>
                </a:solidFill>
              </a:rPr>
              <a:t> command. In the example, SSH version 2 is enabled.</a:t>
            </a:r>
          </a:p>
        </p:txBody>
      </p:sp>
      <p:pic>
        <p:nvPicPr>
          <p:cNvPr id="8" name="Picture 7">
            <a:extLst>
              <a:ext uri="{FF2B5EF4-FFF2-40B4-BE49-F238E27FC236}">
                <a16:creationId xmlns:a16="http://schemas.microsoft.com/office/drawing/2014/main" id="{39175239-44C0-E24B-8A1B-A714DFD5139F}"/>
              </a:ext>
            </a:extLst>
          </p:cNvPr>
          <p:cNvPicPr>
            <a:picLocks noChangeAspect="1"/>
          </p:cNvPicPr>
          <p:nvPr/>
        </p:nvPicPr>
        <p:blipFill>
          <a:blip r:embed="rId4"/>
          <a:stretch>
            <a:fillRect/>
          </a:stretch>
        </p:blipFill>
        <p:spPr>
          <a:xfrm>
            <a:off x="567234" y="1731303"/>
            <a:ext cx="8009531" cy="2180109"/>
          </a:xfrm>
          <a:prstGeom prst="rect">
            <a:avLst/>
          </a:prstGeom>
        </p:spPr>
      </p:pic>
    </p:spTree>
    <p:custDataLst>
      <p:tags r:id="rId1"/>
    </p:custDataLst>
    <p:extLst>
      <p:ext uri="{BB962C8B-B14F-4D97-AF65-F5344CB8AC3E}">
        <p14:creationId xmlns:p14="http://schemas.microsoft.com/office/powerpoint/2010/main" val="9799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Packet Tracer – Configure SSH</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do the following:</a:t>
            </a:r>
          </a:p>
          <a:p>
            <a:pPr marL="285750" indent="-285750" algn="l">
              <a:buFont typeface="Arial" panose="020B0604020202020204" pitchFamily="34" charset="0"/>
              <a:buChar char="•"/>
            </a:pPr>
            <a:r>
              <a:rPr lang="en-US" sz="1800" dirty="0">
                <a:solidFill>
                  <a:srgbClr val="000000"/>
                </a:solidFill>
              </a:rPr>
              <a:t>Secure passwords</a:t>
            </a:r>
          </a:p>
          <a:p>
            <a:pPr marL="285750" indent="-285750" algn="l">
              <a:buFont typeface="Arial" panose="020B0604020202020204" pitchFamily="34" charset="0"/>
              <a:buChar char="•"/>
            </a:pPr>
            <a:r>
              <a:rPr lang="en-US" sz="1800" dirty="0">
                <a:solidFill>
                  <a:srgbClr val="000000"/>
                </a:solidFill>
              </a:rPr>
              <a:t>Encrypt communications</a:t>
            </a:r>
          </a:p>
          <a:p>
            <a:pPr marL="285750" indent="-285750" algn="l">
              <a:buFont typeface="Arial" panose="020B0604020202020204" pitchFamily="34" charset="0"/>
              <a:buChar char="•"/>
            </a:pPr>
            <a:r>
              <a:rPr lang="en-US" sz="1800" dirty="0">
                <a:solidFill>
                  <a:srgbClr val="000000"/>
                </a:solidFill>
              </a:rPr>
              <a:t>Verify SSH implementation</a:t>
            </a:r>
          </a:p>
        </p:txBody>
      </p:sp>
    </p:spTree>
    <p:custDataLst>
      <p:tags r:id="rId1"/>
    </p:custDataLst>
    <p:extLst>
      <p:ext uri="{BB962C8B-B14F-4D97-AF65-F5344CB8AC3E}">
        <p14:creationId xmlns:p14="http://schemas.microsoft.com/office/powerpoint/2010/main" val="126372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Basic Router Configuration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296242" y="1166736"/>
            <a:ext cx="8280057" cy="1130830"/>
          </a:xfrm>
        </p:spPr>
        <p:txBody>
          <a:bodyPr/>
          <a:lstStyle/>
          <a:p>
            <a:pPr marL="0" indent="0" algn="l"/>
            <a:r>
              <a:rPr lang="en-US" sz="1400" dirty="0">
                <a:solidFill>
                  <a:srgbClr val="000000"/>
                </a:solidFill>
              </a:rPr>
              <a:t>Cisco routers and Cisco switches have many similarities. They support a similar modal operating system, similar command structures, and many of the same commands. In addition, both devices have similar initial configuration steps. For example, the following configuration tasks should always be performed. Name the device to distinguish it from other routers and configure passwords, as shown in the example.</a:t>
            </a:r>
          </a:p>
        </p:txBody>
      </p:sp>
      <p:pic>
        <p:nvPicPr>
          <p:cNvPr id="5" name="Picture 4">
            <a:extLst>
              <a:ext uri="{FF2B5EF4-FFF2-40B4-BE49-F238E27FC236}">
                <a16:creationId xmlns:a16="http://schemas.microsoft.com/office/drawing/2014/main" id="{32E85DE4-7311-2846-9E2E-5F8A9349265C}"/>
              </a:ext>
            </a:extLst>
          </p:cNvPr>
          <p:cNvPicPr>
            <a:picLocks noChangeAspect="1"/>
          </p:cNvPicPr>
          <p:nvPr/>
        </p:nvPicPr>
        <p:blipFill>
          <a:blip r:embed="rId4"/>
          <a:stretch>
            <a:fillRect/>
          </a:stretch>
        </p:blipFill>
        <p:spPr>
          <a:xfrm>
            <a:off x="2074838" y="2218896"/>
            <a:ext cx="4994324" cy="2924604"/>
          </a:xfrm>
          <a:prstGeom prst="rect">
            <a:avLst/>
          </a:prstGeom>
        </p:spPr>
      </p:pic>
    </p:spTree>
    <p:custDataLst>
      <p:tags r:id="rId1"/>
    </p:custDataLst>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 (Cont.)</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187938" y="1009143"/>
            <a:ext cx="8566781" cy="380271"/>
          </a:xfrm>
        </p:spPr>
        <p:txBody>
          <a:bodyPr/>
          <a:lstStyle/>
          <a:p>
            <a:pPr marL="0" indent="0" algn="just"/>
            <a:r>
              <a:rPr lang="en-US" sz="1600" dirty="0">
                <a:solidFill>
                  <a:srgbClr val="000000"/>
                </a:solidFill>
              </a:rPr>
              <a:t>Configure a banner to provide legal notification of unauthorized access, as shown in the example.</a:t>
            </a:r>
          </a:p>
        </p:txBody>
      </p:sp>
      <p:pic>
        <p:nvPicPr>
          <p:cNvPr id="7" name="Picture 6">
            <a:extLst>
              <a:ext uri="{FF2B5EF4-FFF2-40B4-BE49-F238E27FC236}">
                <a16:creationId xmlns:a16="http://schemas.microsoft.com/office/drawing/2014/main" id="{2B9C4215-DE29-6848-AA47-ED671F60F7B9}"/>
              </a:ext>
            </a:extLst>
          </p:cNvPr>
          <p:cNvPicPr>
            <a:picLocks noChangeAspect="1"/>
          </p:cNvPicPr>
          <p:nvPr/>
        </p:nvPicPr>
        <p:blipFill>
          <a:blip r:embed="rId4"/>
          <a:stretch>
            <a:fillRect/>
          </a:stretch>
        </p:blipFill>
        <p:spPr>
          <a:xfrm>
            <a:off x="474662" y="1666720"/>
            <a:ext cx="7706610" cy="750201"/>
          </a:xfrm>
          <a:prstGeom prst="rect">
            <a:avLst/>
          </a:prstGeom>
        </p:spPr>
      </p:pic>
      <p:sp>
        <p:nvSpPr>
          <p:cNvPr id="6" name="Content Placeholder 3">
            <a:extLst>
              <a:ext uri="{FF2B5EF4-FFF2-40B4-BE49-F238E27FC236}">
                <a16:creationId xmlns:a16="http://schemas.microsoft.com/office/drawing/2014/main" id="{18E0BADC-0760-8B49-B3BA-D78B059D3C28}"/>
              </a:ext>
            </a:extLst>
          </p:cNvPr>
          <p:cNvSpPr txBox="1">
            <a:spLocks/>
          </p:cNvSpPr>
          <p:nvPr/>
        </p:nvSpPr>
        <p:spPr>
          <a:xfrm>
            <a:off x="474662" y="2600582"/>
            <a:ext cx="8280057" cy="38027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Save the changes on a router, as shown in the example.</a:t>
            </a:r>
          </a:p>
        </p:txBody>
      </p:sp>
      <p:pic>
        <p:nvPicPr>
          <p:cNvPr id="9" name="Picture 8">
            <a:extLst>
              <a:ext uri="{FF2B5EF4-FFF2-40B4-BE49-F238E27FC236}">
                <a16:creationId xmlns:a16="http://schemas.microsoft.com/office/drawing/2014/main" id="{60C8BC85-C55B-9C46-A198-51C98036076C}"/>
              </a:ext>
            </a:extLst>
          </p:cNvPr>
          <p:cNvPicPr>
            <a:picLocks noChangeAspect="1"/>
          </p:cNvPicPr>
          <p:nvPr/>
        </p:nvPicPr>
        <p:blipFill>
          <a:blip r:embed="rId5"/>
          <a:stretch>
            <a:fillRect/>
          </a:stretch>
        </p:blipFill>
        <p:spPr>
          <a:xfrm>
            <a:off x="474662" y="3066148"/>
            <a:ext cx="7706610" cy="1123881"/>
          </a:xfrm>
          <a:prstGeom prst="rect">
            <a:avLst/>
          </a:prstGeom>
        </p:spPr>
      </p:pic>
    </p:spTree>
    <p:custDataLst>
      <p:tags r:id="rId1"/>
    </p:custDataLst>
    <p:extLst>
      <p:ext uri="{BB962C8B-B14F-4D97-AF65-F5344CB8AC3E}">
        <p14:creationId xmlns:p14="http://schemas.microsoft.com/office/powerpoint/2010/main" val="287850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Dual Stack Topology</a:t>
            </a:r>
          </a:p>
        </p:txBody>
      </p:sp>
      <p:sp>
        <p:nvSpPr>
          <p:cNvPr id="5" name="Content Placeholder 4">
            <a:extLst>
              <a:ext uri="{FF2B5EF4-FFF2-40B4-BE49-F238E27FC236}">
                <a16:creationId xmlns:a16="http://schemas.microsoft.com/office/drawing/2014/main" id="{B78B242A-1FA9-0446-AB55-FDEF4EF9A3D7}"/>
              </a:ext>
            </a:extLst>
          </p:cNvPr>
          <p:cNvSpPr>
            <a:spLocks noGrp="1"/>
          </p:cNvSpPr>
          <p:nvPr>
            <p:ph idx="1"/>
          </p:nvPr>
        </p:nvSpPr>
        <p:spPr>
          <a:xfrm>
            <a:off x="307394" y="943710"/>
            <a:ext cx="8280057" cy="1065041"/>
          </a:xfrm>
        </p:spPr>
        <p:txBody>
          <a:bodyPr/>
          <a:lstStyle/>
          <a:p>
            <a:pPr marL="0" indent="0" algn="just"/>
            <a:r>
              <a:rPr lang="en-US" sz="1600" dirty="0">
                <a:solidFill>
                  <a:srgbClr val="000000"/>
                </a:solidFill>
              </a:rPr>
              <a:t>One distinguishing feature between switches and routers is the type of interfaces supported by each. For example, Layer 2 switches support LANs; therefore, they have multiple FastEthernet or Gigabit Ethernet ports. The dual stack topology in the figure is used to demonstrate the configuration of router IPv4 and IPv6 interfaces.</a:t>
            </a:r>
          </a:p>
        </p:txBody>
      </p:sp>
      <p:pic>
        <p:nvPicPr>
          <p:cNvPr id="10" name="Picture 9">
            <a:extLst>
              <a:ext uri="{FF2B5EF4-FFF2-40B4-BE49-F238E27FC236}">
                <a16:creationId xmlns:a16="http://schemas.microsoft.com/office/drawing/2014/main" id="{ED87934E-855C-8F4B-814B-6B39354E73E3}"/>
              </a:ext>
            </a:extLst>
          </p:cNvPr>
          <p:cNvPicPr>
            <a:picLocks noChangeAspect="1"/>
          </p:cNvPicPr>
          <p:nvPr/>
        </p:nvPicPr>
        <p:blipFill>
          <a:blip r:embed="rId4"/>
          <a:stretch>
            <a:fillRect/>
          </a:stretch>
        </p:blipFill>
        <p:spPr>
          <a:xfrm>
            <a:off x="1453807" y="2008751"/>
            <a:ext cx="6236386" cy="2933685"/>
          </a:xfrm>
          <a:prstGeom prst="rect">
            <a:avLst/>
          </a:prstGeom>
        </p:spPr>
      </p:pic>
    </p:spTree>
    <p:custDataLst>
      <p:tags r:id="rId1"/>
    </p:custDataLst>
    <p:extLst>
      <p:ext uri="{BB962C8B-B14F-4D97-AF65-F5344CB8AC3E}">
        <p14:creationId xmlns:p14="http://schemas.microsoft.com/office/powerpoint/2010/main" val="268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a:t>
            </a:r>
          </a:p>
        </p:txBody>
      </p:sp>
      <p:sp>
        <p:nvSpPr>
          <p:cNvPr id="4" name="Content Placeholder 3">
            <a:extLst>
              <a:ext uri="{FF2B5EF4-FFF2-40B4-BE49-F238E27FC236}">
                <a16:creationId xmlns:a16="http://schemas.microsoft.com/office/drawing/2014/main" id="{E8E2AB07-4AA0-0F40-B5CD-44A0A1474EE4}"/>
              </a:ext>
            </a:extLst>
          </p:cNvPr>
          <p:cNvSpPr>
            <a:spLocks noGrp="1"/>
          </p:cNvSpPr>
          <p:nvPr>
            <p:ph idx="1"/>
          </p:nvPr>
        </p:nvSpPr>
        <p:spPr>
          <a:xfrm>
            <a:off x="177800" y="1044071"/>
            <a:ext cx="8843537" cy="3689897"/>
          </a:xfrm>
        </p:spPr>
        <p:txBody>
          <a:bodyPr/>
          <a:lstStyle/>
          <a:p>
            <a:pPr marL="0" indent="0" algn="just"/>
            <a:r>
              <a:rPr lang="en-US" sz="1500" dirty="0">
                <a:solidFill>
                  <a:srgbClr val="000000"/>
                </a:solidFill>
              </a:rPr>
              <a:t>Routers support LANs and WANs and can interconnect different types of networks; therefore, they support many types of interfaces. For example, G2 ISRs have one or two integrated Gigabit Ethernet interfaces and High-Speed WAN Interface Card (HWIC) slots to accommodate other types of network interfaces, including serial, DSL, and cable interfaces.</a:t>
            </a:r>
          </a:p>
          <a:p>
            <a:pPr marL="0" indent="0" algn="just"/>
            <a:r>
              <a:rPr lang="en-US" sz="1500" dirty="0">
                <a:solidFill>
                  <a:srgbClr val="000000"/>
                </a:solidFill>
              </a:rPr>
              <a:t>To be available, an interface must be:</a:t>
            </a:r>
          </a:p>
          <a:p>
            <a:pPr marL="358835" lvl="1" indent="-285750" algn="just">
              <a:buFont typeface="Arial" panose="020B0604020202020204" pitchFamily="34" charset="0"/>
              <a:buChar char="•"/>
            </a:pPr>
            <a:r>
              <a:rPr lang="en-US" sz="1500" b="1" dirty="0">
                <a:solidFill>
                  <a:srgbClr val="000000"/>
                </a:solidFill>
              </a:rPr>
              <a:t>Configured with at least one IP address</a:t>
            </a:r>
            <a:r>
              <a:rPr lang="en-US" sz="1500" dirty="0">
                <a:solidFill>
                  <a:srgbClr val="000000"/>
                </a:solidFill>
              </a:rPr>
              <a:t> - Use the </a:t>
            </a: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and the </a:t>
            </a:r>
            <a:r>
              <a:rPr lang="en-US" sz="1500" b="1" dirty="0">
                <a:solidFill>
                  <a:srgbClr val="000000"/>
                </a:solidFill>
              </a:rPr>
              <a:t>ipv6 address</a:t>
            </a:r>
            <a:r>
              <a:rPr lang="en-US" sz="1500" dirty="0">
                <a:solidFill>
                  <a:srgbClr val="000000"/>
                </a:solidFill>
              </a:rPr>
              <a:t> </a:t>
            </a:r>
            <a:r>
              <a:rPr lang="en-US" sz="1500" i="1" dirty="0">
                <a:solidFill>
                  <a:srgbClr val="000000"/>
                </a:solidFill>
              </a:rPr>
              <a:t>ipv6-address/prefix</a:t>
            </a:r>
            <a:r>
              <a:rPr lang="en-US" sz="1500" dirty="0">
                <a:solidFill>
                  <a:srgbClr val="000000"/>
                </a:solidFill>
              </a:rPr>
              <a:t> interface configuration commands.</a:t>
            </a:r>
          </a:p>
          <a:p>
            <a:pPr marL="358835" lvl="1" indent="-285750" algn="just">
              <a:buFont typeface="Arial" panose="020B0604020202020204" pitchFamily="34" charset="0"/>
              <a:buChar char="•"/>
            </a:pPr>
            <a:r>
              <a:rPr lang="en-US" sz="1500" b="1" dirty="0">
                <a:solidFill>
                  <a:srgbClr val="000000"/>
                </a:solidFill>
              </a:rPr>
              <a:t>Activated</a:t>
            </a:r>
            <a:r>
              <a:rPr lang="en-US" sz="1500" dirty="0">
                <a:solidFill>
                  <a:srgbClr val="000000"/>
                </a:solidFill>
              </a:rPr>
              <a:t> - By default, LAN and WAN interfaces are not activated (</a:t>
            </a:r>
            <a:r>
              <a:rPr lang="en-US" sz="1500" b="1" dirty="0">
                <a:solidFill>
                  <a:srgbClr val="000000"/>
                </a:solidFill>
              </a:rPr>
              <a:t>shutdown</a:t>
            </a:r>
            <a:r>
              <a:rPr lang="en-US" sz="1500" dirty="0">
                <a:solidFill>
                  <a:srgbClr val="000000"/>
                </a:solidFill>
              </a:rPr>
              <a:t>). To enable an interface, it must be activated using the </a:t>
            </a:r>
            <a:r>
              <a:rPr lang="en-US" sz="1500" b="1" dirty="0">
                <a:solidFill>
                  <a:srgbClr val="000000"/>
                </a:solidFill>
              </a:rPr>
              <a:t>no shutdown</a:t>
            </a:r>
            <a:r>
              <a:rPr lang="en-US" sz="1500" dirty="0">
                <a:solidFill>
                  <a:srgbClr val="000000"/>
                </a:solidFill>
              </a:rPr>
              <a:t> command. (This is similar to powering on the interface.) The interface must also be connected to another device (a hub, a switch, or another router) for the physical layer to be active.</a:t>
            </a:r>
          </a:p>
          <a:p>
            <a:pPr marL="358835" lvl="1" indent="-285750" algn="just">
              <a:buFont typeface="Arial" panose="020B0604020202020204" pitchFamily="34" charset="0"/>
              <a:buChar char="•"/>
            </a:pPr>
            <a:r>
              <a:rPr lang="en-US" sz="1500" b="1" dirty="0">
                <a:solidFill>
                  <a:srgbClr val="000000"/>
                </a:solidFill>
              </a:rPr>
              <a:t>Description</a:t>
            </a:r>
            <a:r>
              <a:rPr lang="en-US" sz="1500" dirty="0">
                <a:solidFill>
                  <a:srgbClr val="000000"/>
                </a:solidFill>
              </a:rPr>
              <a:t> - Optionally, the interface could also be configured with a short description of up to 240 characters. It is good practice to configure a description on each interface. On production networks, the benefits of interface descriptions are quickly realized as they are helpful in troubleshooting and in identifying a third-party connection and contact information.</a:t>
            </a:r>
          </a:p>
          <a:p>
            <a:pPr marL="285750" indent="-285750" algn="just">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6102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 (Cont.)</a:t>
            </a:r>
          </a:p>
        </p:txBody>
      </p:sp>
      <p:sp>
        <p:nvSpPr>
          <p:cNvPr id="5" name="Content Placeholder 4">
            <a:extLst>
              <a:ext uri="{FF2B5EF4-FFF2-40B4-BE49-F238E27FC236}">
                <a16:creationId xmlns:a16="http://schemas.microsoft.com/office/drawing/2014/main" id="{6E7B9D23-E8FA-324A-AF01-6B69D222DC2A}"/>
              </a:ext>
            </a:extLst>
          </p:cNvPr>
          <p:cNvSpPr>
            <a:spLocks noGrp="1"/>
          </p:cNvSpPr>
          <p:nvPr>
            <p:ph idx="1"/>
          </p:nvPr>
        </p:nvSpPr>
        <p:spPr>
          <a:xfrm>
            <a:off x="474662" y="731838"/>
            <a:ext cx="8280057" cy="346632"/>
          </a:xfrm>
        </p:spPr>
        <p:txBody>
          <a:bodyPr/>
          <a:lstStyle/>
          <a:p>
            <a:pPr algn="l"/>
            <a:r>
              <a:rPr lang="en-US" sz="1600" dirty="0">
                <a:solidFill>
                  <a:srgbClr val="000000"/>
                </a:solidFill>
              </a:rPr>
              <a:t>The example shows the configure for the interfaces on R1:</a:t>
            </a:r>
          </a:p>
        </p:txBody>
      </p:sp>
      <p:pic>
        <p:nvPicPr>
          <p:cNvPr id="7" name="Picture 6">
            <a:extLst>
              <a:ext uri="{FF2B5EF4-FFF2-40B4-BE49-F238E27FC236}">
                <a16:creationId xmlns:a16="http://schemas.microsoft.com/office/drawing/2014/main" id="{E57BC4C1-1CAB-7946-9EAA-E14ED0A0675C}"/>
              </a:ext>
            </a:extLst>
          </p:cNvPr>
          <p:cNvPicPr>
            <a:picLocks noChangeAspect="1"/>
          </p:cNvPicPr>
          <p:nvPr/>
        </p:nvPicPr>
        <p:blipFill>
          <a:blip r:embed="rId4"/>
          <a:stretch>
            <a:fillRect/>
          </a:stretch>
        </p:blipFill>
        <p:spPr>
          <a:xfrm>
            <a:off x="2213576" y="1078469"/>
            <a:ext cx="4508500" cy="3698721"/>
          </a:xfrm>
          <a:prstGeom prst="rect">
            <a:avLst/>
          </a:prstGeom>
        </p:spPr>
      </p:pic>
    </p:spTree>
    <p:custDataLst>
      <p:tags r:id="rId1"/>
    </p:custDataLst>
    <p:extLst>
      <p:ext uri="{BB962C8B-B14F-4D97-AF65-F5344CB8AC3E}">
        <p14:creationId xmlns:p14="http://schemas.microsoft.com/office/powerpoint/2010/main" val="212551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IPv4 Loopback Interfaces</a:t>
            </a:r>
          </a:p>
        </p:txBody>
      </p:sp>
      <p:sp>
        <p:nvSpPr>
          <p:cNvPr id="4" name="Content Placeholder 3">
            <a:extLst>
              <a:ext uri="{FF2B5EF4-FFF2-40B4-BE49-F238E27FC236}">
                <a16:creationId xmlns:a16="http://schemas.microsoft.com/office/drawing/2014/main" id="{46CB5C5D-EF93-0D45-9B86-2DBE246889A9}"/>
              </a:ext>
            </a:extLst>
          </p:cNvPr>
          <p:cNvSpPr>
            <a:spLocks noGrp="1"/>
          </p:cNvSpPr>
          <p:nvPr>
            <p:ph idx="1"/>
          </p:nvPr>
        </p:nvSpPr>
        <p:spPr>
          <a:xfrm>
            <a:off x="474662" y="731837"/>
            <a:ext cx="8280057" cy="3689897"/>
          </a:xfrm>
        </p:spPr>
        <p:txBody>
          <a:bodyPr/>
          <a:lstStyle/>
          <a:p>
            <a:pPr marL="0" indent="0" algn="just"/>
            <a:r>
              <a:rPr lang="en-US" sz="1400" dirty="0">
                <a:solidFill>
                  <a:srgbClr val="000000"/>
                </a:solidFill>
              </a:rPr>
              <a:t>Another common configuration of Cisco IOS routers is enabling a loopback interface.</a:t>
            </a:r>
          </a:p>
          <a:p>
            <a:pPr marL="285750" indent="-285750" algn="just">
              <a:buFont typeface="Arial" panose="020B0604020202020204" pitchFamily="34" charset="0"/>
              <a:buChar char="•"/>
            </a:pPr>
            <a:r>
              <a:rPr lang="en-US" sz="1400" dirty="0">
                <a:solidFill>
                  <a:srgbClr val="000000"/>
                </a:solidFill>
              </a:rPr>
              <a:t>The </a:t>
            </a:r>
            <a:r>
              <a:rPr lang="en-US" sz="1400" b="1" dirty="0">
                <a:solidFill>
                  <a:srgbClr val="C00000"/>
                </a:solidFill>
              </a:rPr>
              <a:t>loopback interface </a:t>
            </a:r>
            <a:r>
              <a:rPr lang="en-US" sz="1400" dirty="0">
                <a:solidFill>
                  <a:srgbClr val="000000"/>
                </a:solidFill>
              </a:rPr>
              <a:t>is a logical interface that is internal to the router. It is not assigned to a physical port and can never be connected to any other device. It is considered a software interface that is automatically placed in an “up” state, as long as the router is functioning.</a:t>
            </a:r>
          </a:p>
          <a:p>
            <a:pPr marL="285750" indent="-285750" algn="just">
              <a:buFont typeface="Arial" panose="020B0604020202020204" pitchFamily="34" charset="0"/>
              <a:buChar char="•"/>
            </a:pPr>
            <a:r>
              <a:rPr lang="en-US" sz="1400" dirty="0">
                <a:solidFill>
                  <a:srgbClr val="000000"/>
                </a:solidFill>
              </a:rPr>
              <a:t>The </a:t>
            </a:r>
            <a:r>
              <a:rPr lang="en-US" sz="1400" b="1" dirty="0">
                <a:solidFill>
                  <a:srgbClr val="C00000"/>
                </a:solidFill>
              </a:rPr>
              <a:t>loopback interface is useful in testing and managing a Cisco IOS device </a:t>
            </a:r>
            <a:r>
              <a:rPr lang="en-US" sz="1400" dirty="0">
                <a:solidFill>
                  <a:srgbClr val="000000"/>
                </a:solidFill>
              </a:rPr>
              <a:t>because it ensures that at least one interface will always be available. For example, it can be used for testing purposes, such as testing internal routing processes, by emulating networks behind the router.</a:t>
            </a:r>
          </a:p>
          <a:p>
            <a:pPr marL="285750" indent="-285750" algn="just">
              <a:buFont typeface="Arial" panose="020B0604020202020204" pitchFamily="34" charset="0"/>
              <a:buChar char="•"/>
            </a:pPr>
            <a:r>
              <a:rPr lang="en-US" sz="1400" dirty="0">
                <a:solidFill>
                  <a:srgbClr val="000000"/>
                </a:solidFill>
              </a:rPr>
              <a:t>Loopback interfaces are also commonly used in lab environments to create additional interfaces. For example, you can create multiple loopback interfaces on a router to simulate more networks for configuration practice and testing purposes. The IPv4 address for each loopback interface must be unique and unused by any other interface. In this curriculum, we often use a loopback interface to simulate a link to the internet.</a:t>
            </a:r>
          </a:p>
          <a:p>
            <a:pPr marL="285750" indent="-285750" algn="just">
              <a:buFont typeface="Arial" panose="020B0604020202020204" pitchFamily="34" charset="0"/>
              <a:buChar char="•"/>
            </a:pPr>
            <a:r>
              <a:rPr lang="en-US" sz="1400" dirty="0">
                <a:solidFill>
                  <a:srgbClr val="000000"/>
                </a:solidFill>
              </a:rPr>
              <a:t>Enabling and assigning a loopback address is simple:</a:t>
            </a:r>
          </a:p>
          <a:p>
            <a:pPr marL="285750" indent="-285750" algn="just">
              <a:buFont typeface="Arial" panose="020B0604020202020204" pitchFamily="34" charset="0"/>
              <a:buChar char="•"/>
            </a:pPr>
            <a:endParaRPr lang="en-US" sz="1400" dirty="0">
              <a:solidFill>
                <a:srgbClr val="000000"/>
              </a:solidFill>
            </a:endParaRPr>
          </a:p>
        </p:txBody>
      </p:sp>
      <p:sp>
        <p:nvSpPr>
          <p:cNvPr id="6" name="Rectangle 5">
            <a:extLst>
              <a:ext uri="{FF2B5EF4-FFF2-40B4-BE49-F238E27FC236}">
                <a16:creationId xmlns:a16="http://schemas.microsoft.com/office/drawing/2014/main" id="{3A8F9620-2518-614C-8A4C-908B41892180}"/>
              </a:ext>
            </a:extLst>
          </p:cNvPr>
          <p:cNvSpPr/>
          <p:nvPr/>
        </p:nvSpPr>
        <p:spPr>
          <a:xfrm>
            <a:off x="945249" y="3826888"/>
            <a:ext cx="7809470" cy="584775"/>
          </a:xfrm>
          <a:prstGeom prst="rect">
            <a:avLst/>
          </a:prstGeom>
        </p:spPr>
        <p:txBody>
          <a:bodyPr wrap="square">
            <a:spAutoFit/>
          </a:bodyPr>
          <a:lstStyle/>
          <a:p>
            <a:r>
              <a:rPr lang="en-US" sz="1600" dirty="0">
                <a:solidFill>
                  <a:srgbClr val="58585B"/>
                </a:solidFill>
                <a:latin typeface="Courier New" panose="02070309020205020404" pitchFamily="49" charset="0"/>
                <a:cs typeface="Courier New" panose="02070309020205020404" pitchFamily="49" charset="0"/>
              </a:rPr>
              <a:t>Router(config)# </a:t>
            </a:r>
            <a:r>
              <a:rPr lang="en-US" sz="1600" b="1" dirty="0">
                <a:solidFill>
                  <a:srgbClr val="58585B"/>
                </a:solidFill>
                <a:latin typeface="Courier New" panose="02070309020205020404" pitchFamily="49" charset="0"/>
                <a:cs typeface="Courier New" panose="02070309020205020404" pitchFamily="49" charset="0"/>
              </a:rPr>
              <a:t>interface loopback</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number</a:t>
            </a:r>
            <a:r>
              <a:rPr lang="en-US" sz="1600" dirty="0">
                <a:solidFill>
                  <a:srgbClr val="58585B"/>
                </a:solidFill>
                <a:latin typeface="Courier New" panose="02070309020205020404" pitchFamily="49" charset="0"/>
                <a:cs typeface="Courier New" panose="02070309020205020404" pitchFamily="49" charset="0"/>
              </a:rPr>
              <a:t> </a:t>
            </a:r>
          </a:p>
          <a:p>
            <a:r>
              <a:rPr lang="en-US" sz="1600" dirty="0">
                <a:solidFill>
                  <a:srgbClr val="58585B"/>
                </a:solidFill>
                <a:latin typeface="Courier New" panose="02070309020205020404" pitchFamily="49" charset="0"/>
                <a:cs typeface="Courier New" panose="02070309020205020404" pitchFamily="49" charset="0"/>
              </a:rPr>
              <a:t>Router(config-if)# </a:t>
            </a:r>
            <a:r>
              <a:rPr lang="en-US" sz="1600" b="1" dirty="0">
                <a:solidFill>
                  <a:srgbClr val="58585B"/>
                </a:solidFill>
                <a:latin typeface="Courier New" panose="02070309020205020404" pitchFamily="49" charset="0"/>
                <a:cs typeface="Courier New" panose="02070309020205020404" pitchFamily="49" charset="0"/>
              </a:rPr>
              <a:t>ip address</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ip-address subnet-mask</a:t>
            </a:r>
            <a:r>
              <a:rPr lang="en-US" sz="1600" dirty="0">
                <a:solidFill>
                  <a:srgbClr val="58585B"/>
                </a:solidFill>
                <a:latin typeface="Courier New" panose="02070309020205020404" pitchFamily="49" charset="0"/>
                <a:cs typeface="Courier New" panose="02070309020205020404" pitchFamily="49" charset="0"/>
              </a:rPr>
              <a:t> </a:t>
            </a:r>
          </a:p>
        </p:txBody>
      </p:sp>
    </p:spTree>
    <p:custDataLst>
      <p:tags r:id="rId1"/>
    </p:custDataLst>
    <p:extLst>
      <p:ext uri="{BB962C8B-B14F-4D97-AF65-F5344CB8AC3E}">
        <p14:creationId xmlns:p14="http://schemas.microsoft.com/office/powerpoint/2010/main" val="42257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a:solidFill>
                  <a:schemeClr val="accent5">
                    <a:lumMod val="40000"/>
                    <a:lumOff val="60000"/>
                  </a:schemeClr>
                </a:solidFill>
              </a:rPr>
              <a:t>Verify </a:t>
            </a:r>
            <a:r>
              <a:rPr lang="en-US" dirty="0">
                <a:solidFill>
                  <a:schemeClr val="accent5">
                    <a:lumMod val="40000"/>
                    <a:lumOff val="60000"/>
                  </a:schemeClr>
                </a:solidFill>
              </a:rPr>
              <a:t>Directly Connected Networks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72" y="0"/>
            <a:ext cx="7042150" cy="85725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a:xfrm>
            <a:off x="325622" y="997299"/>
            <a:ext cx="8492756" cy="3394472"/>
          </a:xfrm>
        </p:spPr>
        <p:txBody>
          <a:bodyPr/>
          <a:lstStyle/>
          <a:p>
            <a:pPr algn="just"/>
            <a:r>
              <a:rPr lang="en-US" altLang="en-US" sz="1500" b="1" dirty="0">
                <a:latin typeface="Century Gothic" panose="020B0502020202020204" pitchFamily="34" charset="0"/>
              </a:rPr>
              <a:t>If you have mastered this topic, </a:t>
            </a:r>
            <a:r>
              <a:rPr lang="en-US" altLang="en-US" sz="1500" b="1" dirty="0">
                <a:solidFill>
                  <a:srgbClr val="990000"/>
                </a:solidFill>
                <a:latin typeface="Century Gothic" panose="020B0502020202020204" pitchFamily="34" charset="0"/>
              </a:rPr>
              <a:t>you should be able to use the following terms correctly in your assignments and exams</a:t>
            </a:r>
            <a:r>
              <a:rPr lang="en-US" altLang="en-US" sz="1500" b="1" dirty="0">
                <a:latin typeface="Century Gothic" panose="020B0502020202020204" pitchFamily="34" charset="0"/>
              </a:rPr>
              <a:t>:</a:t>
            </a:r>
          </a:p>
          <a:p>
            <a:pPr algn="just"/>
            <a:endParaRPr lang="en-US" altLang="en-US" sz="1500" b="1" dirty="0">
              <a:latin typeface="Century Gothic" panose="020B0502020202020204" pitchFamily="34" charset="0"/>
            </a:endParaRPr>
          </a:p>
          <a:p>
            <a:pPr marL="0" indent="0" algn="just">
              <a:buNone/>
            </a:pPr>
            <a:endParaRPr lang="en-US" altLang="en-US" sz="1500" b="1" dirty="0">
              <a:latin typeface="Century Gothic" panose="020B0502020202020204" pitchFamily="34" charset="0"/>
            </a:endParaRPr>
          </a:p>
          <a:p>
            <a:pPr algn="just"/>
            <a:endParaRPr lang="en-US" dirty="0"/>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Basic Device Configuration</a:t>
            </a:r>
            <a:endPar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5" name="Content Placeholder 2">
            <a:extLst>
              <a:ext uri="{FF2B5EF4-FFF2-40B4-BE49-F238E27FC236}">
                <a16:creationId xmlns:a16="http://schemas.microsoft.com/office/drawing/2014/main" id="{A208AB23-D268-4F9D-A64E-2E4D506B2E60}"/>
              </a:ext>
            </a:extLst>
          </p:cNvPr>
          <p:cNvSpPr txBox="1">
            <a:spLocks/>
          </p:cNvSpPr>
          <p:nvPr/>
        </p:nvSpPr>
        <p:spPr bwMode="auto">
          <a:xfrm>
            <a:off x="571499" y="1563040"/>
            <a:ext cx="3486841" cy="3116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85750" indent="-285750">
              <a:buFont typeface="Arial" panose="020B0604020202020204" pitchFamily="34" charset="0"/>
              <a:buChar char="•"/>
            </a:pPr>
            <a:r>
              <a:rPr lang="en-US" sz="1600" b="1" dirty="0"/>
              <a:t>boot system flash</a:t>
            </a:r>
          </a:p>
          <a:p>
            <a:pPr marL="285750" indent="-285750">
              <a:buFont typeface="Arial" panose="020B0604020202020204" pitchFamily="34" charset="0"/>
              <a:buChar char="•"/>
            </a:pPr>
            <a:r>
              <a:rPr lang="en-US" sz="1600" dirty="0"/>
              <a:t>Power over Ethernet (PoE)</a:t>
            </a:r>
          </a:p>
          <a:p>
            <a:pPr marL="285750" indent="-285750">
              <a:buFont typeface="Arial" panose="020B0604020202020204" pitchFamily="34" charset="0"/>
              <a:buChar char="•"/>
            </a:pPr>
            <a:r>
              <a:rPr lang="en-US" sz="1600" b="1" dirty="0"/>
              <a:t>duplex</a:t>
            </a:r>
          </a:p>
          <a:p>
            <a:pPr marL="285750" indent="-285750">
              <a:buFont typeface="Arial" panose="020B0604020202020204" pitchFamily="34" charset="0"/>
              <a:buChar char="•"/>
            </a:pPr>
            <a:r>
              <a:rPr lang="en-US" sz="1600" b="1" dirty="0"/>
              <a:t>speed</a:t>
            </a:r>
          </a:p>
          <a:p>
            <a:pPr marL="285750" indent="-285750">
              <a:buFont typeface="Arial" panose="020B0604020202020204" pitchFamily="34" charset="0"/>
              <a:buChar char="•"/>
            </a:pPr>
            <a:r>
              <a:rPr lang="en-US" sz="1600" dirty="0"/>
              <a:t>auto-mdix</a:t>
            </a:r>
          </a:p>
          <a:p>
            <a:pPr marL="285750" indent="-285750">
              <a:buFont typeface="Arial" panose="020B0604020202020204" pitchFamily="34" charset="0"/>
              <a:buChar char="•"/>
            </a:pPr>
            <a:r>
              <a:rPr lang="en-US" sz="1600" b="1" dirty="0"/>
              <a:t>show controllers ethernet controller X</a:t>
            </a:r>
          </a:p>
          <a:p>
            <a:pPr marL="285750" indent="-285750">
              <a:buFont typeface="Arial" panose="020B0604020202020204" pitchFamily="34" charset="0"/>
              <a:buChar char="•"/>
            </a:pPr>
            <a:r>
              <a:rPr lang="en-US" sz="1600" b="1" dirty="0" err="1"/>
              <a:t>phy</a:t>
            </a:r>
            <a:endParaRPr lang="en-US" sz="1600" b="1" dirty="0"/>
          </a:p>
          <a:p>
            <a:pPr marL="285750" indent="-285750">
              <a:buFont typeface="Arial" panose="020B0604020202020204" pitchFamily="34" charset="0"/>
              <a:buChar char="•"/>
            </a:pPr>
            <a:r>
              <a:rPr lang="en-US" sz="1600" b="1" dirty="0"/>
              <a:t>show flash</a:t>
            </a:r>
          </a:p>
          <a:p>
            <a:pPr marL="285750" indent="-285750">
              <a:buFont typeface="Arial" panose="020B0604020202020204" pitchFamily="34" charset="0"/>
              <a:buChar char="•"/>
            </a:pPr>
            <a:r>
              <a:rPr lang="en-US" sz="1600" b="1" dirty="0"/>
              <a:t>show history</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825" b="0" i="0" u="none" strike="noStrike" kern="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B2CF849B-A6F6-41F4-91B7-F040DF031CB2}"/>
              </a:ext>
            </a:extLst>
          </p:cNvPr>
          <p:cNvSpPr txBox="1"/>
          <p:nvPr/>
        </p:nvSpPr>
        <p:spPr>
          <a:xfrm>
            <a:off x="4538080" y="1563040"/>
            <a:ext cx="3800558" cy="2435282"/>
          </a:xfrm>
          <a:prstGeom prst="rect">
            <a:avLst/>
          </a:prstGeom>
          <a:noFill/>
        </p:spPr>
        <p:txBody>
          <a:bodyPr wrap="square" rtlCol="0">
            <a:spAutoFit/>
          </a:bodyPr>
          <a:lstStyle/>
          <a:p>
            <a:pPr marL="285750" indent="-285750">
              <a:buFont typeface="Arial" panose="020B0604020202020204" pitchFamily="34" charset="0"/>
              <a:buChar char="•"/>
            </a:pPr>
            <a:r>
              <a:rPr lang="en-US" sz="1600" b="1" dirty="0"/>
              <a:t>show </a:t>
            </a:r>
            <a:r>
              <a:rPr lang="en-US" sz="1600" b="1" dirty="0" err="1"/>
              <a:t>ip</a:t>
            </a:r>
            <a:r>
              <a:rPr lang="en-US" sz="1600" b="1" dirty="0"/>
              <a:t> </a:t>
            </a:r>
            <a:r>
              <a:rPr lang="en-US" sz="1600" b="1" dirty="0" err="1"/>
              <a:t>ssh</a:t>
            </a:r>
            <a:endParaRPr lang="en-US" sz="1600" b="1" dirty="0"/>
          </a:p>
          <a:p>
            <a:pPr marL="285750" indent="-285750">
              <a:buFont typeface="Arial" panose="020B0604020202020204" pitchFamily="34" charset="0"/>
              <a:buChar char="•"/>
            </a:pPr>
            <a:r>
              <a:rPr lang="en-US" sz="1600" b="1" dirty="0" err="1"/>
              <a:t>ip</a:t>
            </a:r>
            <a:r>
              <a:rPr lang="en-US" sz="1600" b="1" dirty="0"/>
              <a:t> </a:t>
            </a:r>
            <a:r>
              <a:rPr lang="en-US" sz="1600" b="1" dirty="0" err="1"/>
              <a:t>ssh</a:t>
            </a:r>
            <a:r>
              <a:rPr lang="en-US" sz="1600" b="1" dirty="0"/>
              <a:t> version 2</a:t>
            </a:r>
          </a:p>
          <a:p>
            <a:pPr marL="285750" indent="-285750">
              <a:buFont typeface="Arial" panose="020B0604020202020204" pitchFamily="34" charset="0"/>
              <a:buChar char="•"/>
            </a:pPr>
            <a:r>
              <a:rPr lang="en-US" sz="1600" dirty="0"/>
              <a:t>Loopback Interface</a:t>
            </a:r>
          </a:p>
          <a:p>
            <a:pPr marL="285750" indent="-285750">
              <a:buFont typeface="Arial" panose="020B0604020202020204" pitchFamily="34" charset="0"/>
              <a:buChar char="•"/>
            </a:pPr>
            <a:r>
              <a:rPr lang="en-US" sz="1600" b="1" dirty="0"/>
              <a:t>interface loopback x</a:t>
            </a:r>
          </a:p>
          <a:p>
            <a:pPr marL="285750" indent="-285750">
              <a:buFont typeface="Arial" panose="020B0604020202020204" pitchFamily="34" charset="0"/>
              <a:buChar char="•"/>
            </a:pPr>
            <a:r>
              <a:rPr lang="en-US" sz="1600" b="1" dirty="0"/>
              <a:t>include</a:t>
            </a:r>
          </a:p>
          <a:p>
            <a:pPr marL="285750" indent="-285750">
              <a:buFont typeface="Arial" panose="020B0604020202020204" pitchFamily="34" charset="0"/>
              <a:buChar char="•"/>
            </a:pPr>
            <a:r>
              <a:rPr lang="en-US" sz="1600" b="1" dirty="0"/>
              <a:t>exclude</a:t>
            </a:r>
          </a:p>
          <a:p>
            <a:pPr marL="285750" indent="-285750">
              <a:buFont typeface="Arial" panose="020B0604020202020204" pitchFamily="34" charset="0"/>
              <a:buChar char="•"/>
            </a:pPr>
            <a:r>
              <a:rPr lang="en-US" sz="1600" b="1" dirty="0"/>
              <a:t>section</a:t>
            </a:r>
          </a:p>
          <a:p>
            <a:pPr marL="285750" indent="-285750">
              <a:buFont typeface="Arial" panose="020B0604020202020204" pitchFamily="34" charset="0"/>
              <a:buChar char="•"/>
            </a:pPr>
            <a:r>
              <a:rPr lang="en-US" sz="1600" b="1" dirty="0"/>
              <a:t>show history</a:t>
            </a:r>
          </a:p>
          <a:p>
            <a:pPr marL="285750" indent="-285750">
              <a:buFont typeface="Arial" panose="020B0604020202020204" pitchFamily="34" charset="0"/>
              <a:buChar char="•"/>
            </a:pPr>
            <a:r>
              <a:rPr lang="en-US" sz="1600" b="1" dirty="0"/>
              <a:t>terminal history size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825"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272679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Interface Verification Commands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31971" y="1144792"/>
            <a:ext cx="8280057" cy="3689897"/>
          </a:xfrm>
        </p:spPr>
        <p:txBody>
          <a:bodyPr/>
          <a:lstStyle/>
          <a:p>
            <a:pPr marL="0" indent="0" algn="just"/>
            <a:r>
              <a:rPr lang="en-US" sz="1600" dirty="0">
                <a:solidFill>
                  <a:srgbClr val="000000"/>
                </a:solidFill>
              </a:rPr>
              <a:t>There are several </a:t>
            </a:r>
            <a:r>
              <a:rPr lang="en-US" sz="1600" b="1" dirty="0">
                <a:solidFill>
                  <a:srgbClr val="000000"/>
                </a:solidFill>
              </a:rPr>
              <a:t>show</a:t>
            </a:r>
            <a:r>
              <a:rPr lang="en-US" sz="1600" dirty="0">
                <a:solidFill>
                  <a:srgbClr val="000000"/>
                </a:solidFill>
              </a:rPr>
              <a:t> commands that can be used to verify the operation and configuration of an interface. </a:t>
            </a:r>
          </a:p>
          <a:p>
            <a:pPr marL="285750" indent="-285750" algn="just">
              <a:buFont typeface="Arial" panose="020B0604020202020204" pitchFamily="34" charset="0"/>
              <a:buChar char="•"/>
            </a:pPr>
            <a:endParaRPr lang="en-US" sz="1600" dirty="0">
              <a:solidFill>
                <a:srgbClr val="000000"/>
              </a:solidFill>
            </a:endParaRPr>
          </a:p>
          <a:p>
            <a:pPr marL="0" indent="0" algn="just"/>
            <a:r>
              <a:rPr lang="en-US" sz="1600" dirty="0">
                <a:solidFill>
                  <a:srgbClr val="000000"/>
                </a:solidFill>
              </a:rPr>
              <a:t>The following commands are especially useful to quickly identify the status of an interface:</a:t>
            </a:r>
          </a:p>
          <a:p>
            <a:pPr marL="358835" lvl="1" indent="-285750" algn="just">
              <a:buFont typeface="Arial" panose="020B0604020202020204" pitchFamily="34" charset="0"/>
              <a:buChar char="•"/>
            </a:pP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 These display a summary for all interfaces including the IPv4 or IPv6 address of the interface and current operational status.</a:t>
            </a:r>
          </a:p>
          <a:p>
            <a:pPr marL="358835" lvl="1" indent="-285750" algn="just">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interface-id</a:t>
            </a:r>
            <a:r>
              <a:rPr lang="en-US" sz="1600" dirty="0">
                <a:solidFill>
                  <a:srgbClr val="000000"/>
                </a:solidFill>
              </a:rPr>
              <a:t> - This displays the commands applied to the specified interface.</a:t>
            </a:r>
          </a:p>
          <a:p>
            <a:pPr marL="358835" lvl="1" indent="-285750" algn="just">
              <a:buFont typeface="Arial" panose="020B0604020202020204" pitchFamily="34" charset="0"/>
              <a:buChar char="•"/>
            </a:pP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 These display the contents of the IPv4 or IPv6 routing table stored in RAM. In Cisco IOS 15, active interfaces should appear in the routing table with two related entries identified by the code ‘</a:t>
            </a:r>
            <a:r>
              <a:rPr lang="en-US" sz="1600" b="1" dirty="0">
                <a:solidFill>
                  <a:srgbClr val="000000"/>
                </a:solidFill>
              </a:rPr>
              <a:t>C</a:t>
            </a:r>
            <a:r>
              <a:rPr lang="en-US" sz="1600" dirty="0">
                <a:solidFill>
                  <a:srgbClr val="000000"/>
                </a:solidFill>
              </a:rPr>
              <a:t>’ (Connected) or ‘</a:t>
            </a:r>
            <a:r>
              <a:rPr lang="en-US" sz="1600" b="1" dirty="0">
                <a:solidFill>
                  <a:srgbClr val="000000"/>
                </a:solidFill>
              </a:rPr>
              <a:t>L</a:t>
            </a:r>
            <a:r>
              <a:rPr lang="en-US" sz="1600" dirty="0">
                <a:solidFill>
                  <a:srgbClr val="000000"/>
                </a:solidFill>
              </a:rPr>
              <a:t>’ (Local). In previous IOS versions, only a single entry with the code ‘</a:t>
            </a:r>
            <a:r>
              <a:rPr lang="en-US" sz="1600" b="1" dirty="0">
                <a:solidFill>
                  <a:srgbClr val="000000"/>
                </a:solidFill>
              </a:rPr>
              <a:t>C</a:t>
            </a:r>
            <a:r>
              <a:rPr lang="en-US" sz="1600" dirty="0">
                <a:solidFill>
                  <a:srgbClr val="000000"/>
                </a:solidFill>
              </a:rPr>
              <a:t>’ will appear.</a:t>
            </a:r>
          </a:p>
          <a:p>
            <a:pPr marL="285750" indent="-285750" algn="just">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0149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Status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0" y="731838"/>
            <a:ext cx="8754719" cy="997308"/>
          </a:xfrm>
        </p:spPr>
        <p:txBody>
          <a:bodyPr/>
          <a:lstStyle/>
          <a:p>
            <a:pPr marL="0" indent="0" algn="l"/>
            <a:r>
              <a:rPr lang="en-US" sz="1400" dirty="0">
                <a:solidFill>
                  <a:srgbClr val="000000"/>
                </a:solidFill>
              </a:rPr>
              <a:t>The output of the </a:t>
            </a:r>
            <a:r>
              <a:rPr lang="en-US" sz="1400" b="1" dirty="0">
                <a:solidFill>
                  <a:srgbClr val="000000"/>
                </a:solidFill>
              </a:rPr>
              <a:t>show ip interface brief</a:t>
            </a:r>
            <a:r>
              <a:rPr lang="en-US" sz="1400" dirty="0">
                <a:solidFill>
                  <a:srgbClr val="000000"/>
                </a:solidFill>
              </a:rPr>
              <a:t> and </a:t>
            </a:r>
            <a:r>
              <a:rPr lang="en-US" sz="1400" b="1" dirty="0">
                <a:solidFill>
                  <a:srgbClr val="000000"/>
                </a:solidFill>
              </a:rPr>
              <a:t>show ipv6 interface brief</a:t>
            </a:r>
            <a:r>
              <a:rPr lang="en-US" sz="1400" dirty="0">
                <a:solidFill>
                  <a:srgbClr val="000000"/>
                </a:solidFill>
              </a:rPr>
              <a:t> commands can be used to quickly reveal the status of all interfaces on the router. You can verify that the interfaces are active and operational as indicated by the Status of “up” and Protocol of “up”, as shown in the example. A different output would indicate a problem with either the configuration </a:t>
            </a:r>
            <a:r>
              <a:rPr lang="en-US" sz="1400" dirty="0"/>
              <a:t>or the cabling.</a:t>
            </a:r>
          </a:p>
        </p:txBody>
      </p:sp>
      <p:pic>
        <p:nvPicPr>
          <p:cNvPr id="9" name="Picture 8">
            <a:extLst>
              <a:ext uri="{FF2B5EF4-FFF2-40B4-BE49-F238E27FC236}">
                <a16:creationId xmlns:a16="http://schemas.microsoft.com/office/drawing/2014/main" id="{E5A03B9B-614C-8749-96BD-18A5DC3CF3C4}"/>
              </a:ext>
            </a:extLst>
          </p:cNvPr>
          <p:cNvPicPr>
            <a:picLocks noChangeAspect="1"/>
          </p:cNvPicPr>
          <p:nvPr/>
        </p:nvPicPr>
        <p:blipFill>
          <a:blip r:embed="rId4"/>
          <a:stretch>
            <a:fillRect/>
          </a:stretch>
        </p:blipFill>
        <p:spPr>
          <a:xfrm>
            <a:off x="1215080" y="1729145"/>
            <a:ext cx="6238917" cy="2803799"/>
          </a:xfrm>
          <a:prstGeom prst="rect">
            <a:avLst/>
          </a:prstGeom>
        </p:spPr>
      </p:pic>
    </p:spTree>
    <p:custDataLst>
      <p:tags r:id="rId1"/>
    </p:custDataLst>
    <p:extLst>
      <p:ext uri="{BB962C8B-B14F-4D97-AF65-F5344CB8AC3E}">
        <p14:creationId xmlns:p14="http://schemas.microsoft.com/office/powerpoint/2010/main" val="30860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IPv6 Link Local and Multicast Addresses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143934" y="731837"/>
            <a:ext cx="8610786" cy="2316163"/>
          </a:xfrm>
        </p:spPr>
        <p:txBody>
          <a:bodyPr/>
          <a:lstStyle/>
          <a:p>
            <a:pPr marL="0" indent="0" algn="l"/>
            <a:r>
              <a:rPr lang="en-US" sz="1500" dirty="0">
                <a:solidFill>
                  <a:srgbClr val="000000"/>
                </a:solidFill>
              </a:rPr>
              <a:t>The output of the </a:t>
            </a:r>
            <a:r>
              <a:rPr lang="en-US" sz="1500" b="1" dirty="0">
                <a:solidFill>
                  <a:srgbClr val="000000"/>
                </a:solidFill>
              </a:rPr>
              <a:t>show ipv6 interface brief</a:t>
            </a:r>
            <a:r>
              <a:rPr lang="en-US" sz="1500" dirty="0">
                <a:solidFill>
                  <a:srgbClr val="000000"/>
                </a:solidFill>
              </a:rPr>
              <a:t> command displays two configured IPv6 addresses per interface. One address is the IPv6 global unicast address that was manually entered. The other address, which begins with FE80, is the link-local unicast address for the interface. A link-local address is automatically added to an interface whenever a global unicast address is assigned. An IPv6 network interface is required to have a link-local address, but not necessarily a global unicast address.</a:t>
            </a:r>
          </a:p>
          <a:p>
            <a:pPr marL="0" indent="0" algn="l"/>
            <a:endParaRPr lang="en-US" sz="1500" dirty="0">
              <a:solidFill>
                <a:srgbClr val="000000"/>
              </a:solidFill>
            </a:endParaRPr>
          </a:p>
          <a:p>
            <a:pPr marL="0" indent="0" algn="l"/>
            <a:r>
              <a:rPr lang="en-US" sz="1500" dirty="0">
                <a:solidFill>
                  <a:srgbClr val="000000"/>
                </a:solidFill>
              </a:rPr>
              <a:t>The </a:t>
            </a:r>
            <a:r>
              <a:rPr lang="en-US" sz="1500" b="1" dirty="0">
                <a:solidFill>
                  <a:srgbClr val="000000"/>
                </a:solidFill>
              </a:rPr>
              <a:t>show ipv6 interface gigabitethernet 0/0/0 c</a:t>
            </a:r>
            <a:r>
              <a:rPr lang="en-US" sz="1500" dirty="0">
                <a:solidFill>
                  <a:srgbClr val="000000"/>
                </a:solidFill>
              </a:rPr>
              <a:t>ommand displays the interface status and all of the IPv6 addresses belonging to the interface. Along with the link local address and global unicast address, the output includes the multicast addresses assigned to the interface, beginning with prefix FF02, as shown in the example.</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75F228F-096C-C543-AB35-79065289D0A9}"/>
              </a:ext>
            </a:extLst>
          </p:cNvPr>
          <p:cNvPicPr>
            <a:picLocks noChangeAspect="1"/>
          </p:cNvPicPr>
          <p:nvPr/>
        </p:nvPicPr>
        <p:blipFill>
          <a:blip r:embed="rId4"/>
          <a:stretch>
            <a:fillRect/>
          </a:stretch>
        </p:blipFill>
        <p:spPr>
          <a:xfrm>
            <a:off x="1473201" y="3389034"/>
            <a:ext cx="3860800" cy="1635932"/>
          </a:xfrm>
          <a:prstGeom prst="rect">
            <a:avLst/>
          </a:prstGeom>
        </p:spPr>
      </p:pic>
    </p:spTree>
    <p:custDataLst>
      <p:tags r:id="rId1"/>
    </p:custDataLst>
    <p:extLst>
      <p:ext uri="{BB962C8B-B14F-4D97-AF65-F5344CB8AC3E}">
        <p14:creationId xmlns:p14="http://schemas.microsoft.com/office/powerpoint/2010/main" val="333382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Configuration</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60868" y="1144791"/>
            <a:ext cx="8593852" cy="1664231"/>
          </a:xfrm>
        </p:spPr>
        <p:txBody>
          <a:bodyPr/>
          <a:lstStyle/>
          <a:p>
            <a:pPr marL="0" indent="0" algn="l"/>
            <a:r>
              <a:rPr lang="en-US" sz="1400" dirty="0">
                <a:solidFill>
                  <a:srgbClr val="000000"/>
                </a:solidFill>
              </a:rPr>
              <a:t>The output of the </a:t>
            </a:r>
            <a:r>
              <a:rPr lang="en-US" sz="1400" b="1" dirty="0">
                <a:solidFill>
                  <a:srgbClr val="000000"/>
                </a:solidFill>
              </a:rPr>
              <a:t>show running-config interface</a:t>
            </a:r>
            <a:r>
              <a:rPr lang="en-US" sz="1400" dirty="0">
                <a:solidFill>
                  <a:srgbClr val="000000"/>
                </a:solidFill>
              </a:rPr>
              <a:t> command displays the current commands applied to the specified interface, as shown.</a:t>
            </a:r>
          </a:p>
          <a:p>
            <a:pPr marL="285750" indent="-28575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following two commands are used to gather more detailed interface information:</a:t>
            </a:r>
          </a:p>
          <a:p>
            <a:pPr marL="358835" lvl="1" indent="-285750">
              <a:buFont typeface="Arial" panose="020B0604020202020204" pitchFamily="34" charset="0"/>
              <a:buChar char="•"/>
            </a:pPr>
            <a:r>
              <a:rPr lang="en-US" b="1" dirty="0">
                <a:solidFill>
                  <a:srgbClr val="000000"/>
                </a:solidFill>
              </a:rPr>
              <a:t>show interfaces</a:t>
            </a:r>
            <a:r>
              <a:rPr lang="en-US" dirty="0">
                <a:solidFill>
                  <a:srgbClr val="000000"/>
                </a:solidFill>
              </a:rPr>
              <a:t>- Displays interface information and packet flow count for all interfaces on the device.</a:t>
            </a:r>
          </a:p>
          <a:p>
            <a:pPr marL="358835" lvl="1" indent="-285750">
              <a:buFont typeface="Arial" panose="020B0604020202020204" pitchFamily="34" charset="0"/>
              <a:buChar char="•"/>
            </a:pPr>
            <a:r>
              <a:rPr lang="en-US" b="1" dirty="0">
                <a:solidFill>
                  <a:srgbClr val="000000"/>
                </a:solidFill>
              </a:rPr>
              <a:t>show ip interface</a:t>
            </a:r>
            <a:r>
              <a:rPr lang="en-US" dirty="0">
                <a:solidFill>
                  <a:srgbClr val="000000"/>
                </a:solidFill>
              </a:rPr>
              <a:t> and </a:t>
            </a:r>
            <a:r>
              <a:rPr lang="en-US" b="1" dirty="0">
                <a:solidFill>
                  <a:srgbClr val="000000"/>
                </a:solidFill>
              </a:rPr>
              <a:t>show ipv6 interface</a:t>
            </a:r>
            <a:r>
              <a:rPr lang="en-US" dirty="0">
                <a:solidFill>
                  <a:srgbClr val="000000"/>
                </a:solidFill>
              </a:rPr>
              <a:t> - Displays the IPv4 and IPv6 related information for all interfaces on a router..</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2C424113-0656-7744-B208-D4831A36D640}"/>
              </a:ext>
            </a:extLst>
          </p:cNvPr>
          <p:cNvPicPr>
            <a:picLocks noChangeAspect="1"/>
          </p:cNvPicPr>
          <p:nvPr/>
        </p:nvPicPr>
        <p:blipFill>
          <a:blip r:embed="rId4"/>
          <a:stretch>
            <a:fillRect/>
          </a:stretch>
        </p:blipFill>
        <p:spPr>
          <a:xfrm>
            <a:off x="2587892" y="2790102"/>
            <a:ext cx="4617143" cy="2353398"/>
          </a:xfrm>
          <a:prstGeom prst="rect">
            <a:avLst/>
          </a:prstGeom>
        </p:spPr>
      </p:pic>
    </p:spTree>
    <p:custDataLst>
      <p:tags r:id="rId1"/>
    </p:custDataLst>
    <p:extLst>
      <p:ext uri="{BB962C8B-B14F-4D97-AF65-F5344CB8AC3E}">
        <p14:creationId xmlns:p14="http://schemas.microsoft.com/office/powerpoint/2010/main" val="357221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18533" y="731836"/>
            <a:ext cx="3761489" cy="3689897"/>
          </a:xfrm>
        </p:spPr>
        <p:txBody>
          <a:bodyPr/>
          <a:lstStyle/>
          <a:p>
            <a:pPr marL="0" indent="0" algn="l"/>
            <a:r>
              <a:rPr lang="en-US" sz="1600" dirty="0">
                <a:solidFill>
                  <a:srgbClr val="000000"/>
                </a:solidFill>
              </a:rPr>
              <a:t>The output of the </a:t>
            </a: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commands reveal the three directly connected network entries and the three local host route interface entries, as shown in the example. </a:t>
            </a:r>
          </a:p>
          <a:p>
            <a:pPr marL="0" indent="0" algn="l"/>
            <a:endParaRPr lang="en-US" sz="1600" dirty="0">
              <a:solidFill>
                <a:srgbClr val="000000"/>
              </a:solidFill>
            </a:endParaRPr>
          </a:p>
          <a:p>
            <a:pPr marL="0" indent="0" algn="l"/>
            <a:r>
              <a:rPr lang="en-US" sz="1600" dirty="0">
                <a:solidFill>
                  <a:srgbClr val="000000"/>
                </a:solidFill>
              </a:rPr>
              <a:t>The local host route has an administrative distance of 0. It also has a /32 mask for IPv4, and a /128 mask for IPv6. The local host route is for routes on the router that owns the IP address. It is used to allow the router to process packets destined to that IP.</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5368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 (Cont.)</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474661" y="731836"/>
            <a:ext cx="3726635" cy="3689897"/>
          </a:xfrm>
        </p:spPr>
        <p:txBody>
          <a:bodyPr/>
          <a:lstStyle/>
          <a:p>
            <a:pPr marL="0" indent="0" algn="l"/>
            <a:r>
              <a:rPr lang="en-US" sz="1400" dirty="0">
                <a:solidFill>
                  <a:srgbClr val="000000"/>
                </a:solidFill>
              </a:rPr>
              <a:t>A ‘</a:t>
            </a:r>
            <a:r>
              <a:rPr lang="en-US" sz="1400" b="1" dirty="0">
                <a:solidFill>
                  <a:srgbClr val="000000"/>
                </a:solidFill>
              </a:rPr>
              <a:t>C</a:t>
            </a:r>
            <a:r>
              <a:rPr lang="en-US" sz="1400" dirty="0">
                <a:solidFill>
                  <a:srgbClr val="000000"/>
                </a:solidFill>
              </a:rPr>
              <a:t>’ next to a route within the routing table indicates that this is a directly connected network. When the router interface is configured with a global unicast address and is in the “up/up” state, the IPv6 prefix and prefix length are added to the IPv6 routing table as a connected route.</a:t>
            </a:r>
          </a:p>
          <a:p>
            <a:pPr marL="0" indent="0" algn="l"/>
            <a:endParaRPr lang="en-US" sz="1400" dirty="0">
              <a:solidFill>
                <a:srgbClr val="000000"/>
              </a:solidFill>
            </a:endParaRPr>
          </a:p>
          <a:p>
            <a:pPr marL="0" indent="0" algn="l"/>
            <a:r>
              <a:rPr lang="en-US" sz="1400" dirty="0">
                <a:solidFill>
                  <a:srgbClr val="000000"/>
                </a:solidFill>
              </a:rPr>
              <a:t>The IPv6 global unicast address applied to the interface is also installed in the routing table as a local route. The local route has a /128 prefix. Local routes are used by the routing table to efficiently process packets with the interface address of the router as the destination.</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16303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Packet Tracer – Verify Directly Connected Networks</a:t>
            </a:r>
          </a:p>
        </p:txBody>
      </p:sp>
      <p:sp>
        <p:nvSpPr>
          <p:cNvPr id="5" name="Content Placeholder 4">
            <a:extLst>
              <a:ext uri="{FF2B5EF4-FFF2-40B4-BE49-F238E27FC236}">
                <a16:creationId xmlns:a16="http://schemas.microsoft.com/office/drawing/2014/main" id="{4305E49C-5B1C-4841-A94E-FFC2D9938AD4}"/>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285750" indent="-285750" algn="l">
              <a:buFont typeface="Arial" panose="020B0604020202020204" pitchFamily="34" charset="0"/>
              <a:buChar char="•"/>
            </a:pPr>
            <a:r>
              <a:rPr lang="en-US" sz="1800" dirty="0">
                <a:solidFill>
                  <a:srgbClr val="000000"/>
                </a:solidFill>
              </a:rPr>
              <a:t>Verify IPv4 directly connected networks</a:t>
            </a:r>
          </a:p>
          <a:p>
            <a:pPr marL="285750" indent="-285750" algn="l">
              <a:buFont typeface="Arial" panose="020B0604020202020204" pitchFamily="34" charset="0"/>
              <a:buChar char="•"/>
            </a:pPr>
            <a:r>
              <a:rPr lang="en-US" sz="1800" dirty="0">
                <a:solidFill>
                  <a:srgbClr val="000000"/>
                </a:solidFill>
              </a:rPr>
              <a:t>Verify IPv6 directly connected networks</a:t>
            </a:r>
          </a:p>
          <a:p>
            <a:pPr marL="285750" indent="-285750" algn="l">
              <a:buFont typeface="Arial" panose="020B0604020202020204" pitchFamily="34" charset="0"/>
              <a:buChar char="•"/>
            </a:pPr>
            <a:r>
              <a:rPr lang="en-US" sz="1800" dirty="0">
                <a:solidFill>
                  <a:srgbClr val="000000"/>
                </a:solidFill>
              </a:rPr>
              <a:t>Troubleshoot connectivity issues</a:t>
            </a:r>
          </a:p>
        </p:txBody>
      </p:sp>
    </p:spTree>
    <p:custDataLst>
      <p:tags r:id="rId1"/>
    </p:custDataLst>
    <p:extLst>
      <p:ext uri="{BB962C8B-B14F-4D97-AF65-F5344CB8AC3E}">
        <p14:creationId xmlns:p14="http://schemas.microsoft.com/office/powerpoint/2010/main" val="388947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430" y="1063229"/>
            <a:ext cx="8516937" cy="3394472"/>
          </a:xfrm>
        </p:spPr>
        <p:txBody>
          <a:bodyPr/>
          <a:lstStyle/>
          <a:p>
            <a:pPr algn="just"/>
            <a:r>
              <a:rPr lang="en-US" sz="2400" dirty="0">
                <a:latin typeface="Century Gothic" panose="020B0502020202020204" pitchFamily="34" charset="0"/>
              </a:rPr>
              <a:t>Refer to Quiz - Chapter 1 in Cisco Networking Academy platform</a:t>
            </a:r>
          </a:p>
          <a:p>
            <a:pPr algn="just"/>
            <a:r>
              <a:rPr lang="en-US" sz="2400" dirty="0">
                <a:latin typeface="Century Gothic" panose="020B0502020202020204" pitchFamily="34" charset="0"/>
              </a:rPr>
              <a:t>In this Packet Tracer, you will complete the following objectives:</a:t>
            </a:r>
          </a:p>
          <a:p>
            <a:pPr lvl="1" algn="just"/>
            <a:r>
              <a:rPr lang="en-US" sz="1800" dirty="0">
                <a:latin typeface="Century Gothic" panose="020B0502020202020204" pitchFamily="34" charset="0"/>
              </a:rPr>
              <a:t>Configure Port Security</a:t>
            </a:r>
          </a:p>
          <a:p>
            <a:pPr lvl="1" algn="just"/>
            <a:r>
              <a:rPr lang="en-US" sz="1800" dirty="0">
                <a:latin typeface="Century Gothic" panose="020B0502020202020204" pitchFamily="34" charset="0"/>
              </a:rPr>
              <a:t>Verify Port Security</a:t>
            </a:r>
          </a:p>
          <a:p>
            <a:pPr lvl="1" algn="just"/>
            <a:r>
              <a:rPr lang="en-US" sz="1800" dirty="0">
                <a:latin typeface="Century Gothic" panose="020B0502020202020204" pitchFamily="34" charset="0"/>
              </a:rPr>
              <a:t>Secure unused ports</a:t>
            </a:r>
          </a:p>
          <a:p>
            <a:pPr lvl="1" algn="just"/>
            <a:r>
              <a:rPr lang="en-US" sz="1800" dirty="0">
                <a:latin typeface="Century Gothic" panose="020B0502020202020204" pitchFamily="34" charset="0"/>
              </a:rPr>
              <a:t>Implement port security</a:t>
            </a:r>
          </a:p>
          <a:p>
            <a:pPr lvl="1" algn="just"/>
            <a:r>
              <a:rPr lang="en-US" sz="1800" dirty="0">
                <a:latin typeface="Century Gothic" panose="020B0502020202020204" pitchFamily="34" charset="0"/>
              </a:rPr>
              <a:t>Mitigate VLAN hopping attacks, DHCP, ARP and STP attacks</a:t>
            </a:r>
          </a:p>
          <a:p>
            <a:pPr lvl="1" algn="just"/>
            <a:r>
              <a:rPr lang="en-US" sz="1800" dirty="0">
                <a:latin typeface="Century Gothic" panose="020B0502020202020204" pitchFamily="34" charset="0"/>
              </a:rPr>
              <a:t>Verify the switch security configuration</a:t>
            </a:r>
          </a:p>
          <a:p>
            <a:pPr algn="just"/>
            <a:endParaRPr lang="en-US" sz="2400" dirty="0">
              <a:latin typeface="Century Gothic" panose="020B0502020202020204" pitchFamily="34" charset="0"/>
            </a:endParaRPr>
          </a:p>
          <a:p>
            <a:pPr marL="0" indent="0" algn="just">
              <a:buNone/>
            </a:pPr>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90773AB8-3D04-489B-AF7B-BEDEC604F372}"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47</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48</a:t>
            </a:r>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1613119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1" y="954555"/>
            <a:ext cx="8833618" cy="3394472"/>
          </a:xfrm>
        </p:spPr>
        <p:txBody>
          <a:bodyPr/>
          <a:lstStyle/>
          <a:p>
            <a:pPr algn="just">
              <a:spcBef>
                <a:spcPts val="0"/>
              </a:spcBef>
              <a:spcAft>
                <a:spcPts val="0"/>
              </a:spcAft>
              <a:buFont typeface="Arial" panose="020B0604020202020204" pitchFamily="34" charset="0"/>
              <a:buChar char="•"/>
            </a:pPr>
            <a:r>
              <a:rPr lang="en-US" sz="2000" dirty="0"/>
              <a:t>After a Cisco switch is powered on, it goes through a five-step boot sequence. </a:t>
            </a:r>
          </a:p>
          <a:p>
            <a:pPr algn="just">
              <a:spcBef>
                <a:spcPts val="0"/>
              </a:spcBef>
              <a:spcAft>
                <a:spcPts val="0"/>
              </a:spcAft>
              <a:buFont typeface="Arial" panose="020B0604020202020204" pitchFamily="34" charset="0"/>
              <a:buChar char="•"/>
            </a:pPr>
            <a:r>
              <a:rPr lang="en-US" sz="2000" dirty="0"/>
              <a:t>The boot loader provides access into the switch if the operating system cannot be used because of missing or damaged system files. </a:t>
            </a:r>
          </a:p>
          <a:p>
            <a:pPr algn="just">
              <a:spcBef>
                <a:spcPts val="0"/>
              </a:spcBef>
              <a:spcAft>
                <a:spcPts val="0"/>
              </a:spcAft>
              <a:buFont typeface="Arial" panose="020B0604020202020204" pitchFamily="34" charset="0"/>
              <a:buChar char="•"/>
            </a:pPr>
            <a:r>
              <a:rPr lang="en-US" sz="2000" dirty="0"/>
              <a:t>To prepare a switch for remote management access, the switch must be configured with an IP address and a subnet mask. </a:t>
            </a:r>
          </a:p>
          <a:p>
            <a:pPr algn="just">
              <a:spcBef>
                <a:spcPts val="0"/>
              </a:spcBef>
              <a:spcAft>
                <a:spcPts val="0"/>
              </a:spcAft>
              <a:buFont typeface="Arial" panose="020B0604020202020204" pitchFamily="34" charset="0"/>
              <a:buChar char="•"/>
            </a:pPr>
            <a:r>
              <a:rPr lang="en-US" sz="2000" dirty="0"/>
              <a:t>To manage the switch from a remote network, the switch must be configured with a default gateway. </a:t>
            </a:r>
          </a:p>
          <a:p>
            <a:pPr algn="just">
              <a:spcBef>
                <a:spcPts val="0"/>
              </a:spcBef>
              <a:spcAft>
                <a:spcPts val="0"/>
              </a:spcAft>
              <a:buFont typeface="Arial" panose="020B0604020202020204" pitchFamily="34" charset="0"/>
              <a:buChar char="•"/>
            </a:pPr>
            <a:r>
              <a:rPr lang="en-US" sz="2000" dirty="0"/>
              <a:t>Full-duplex communication increases effective bandwidth by allowing both ends of a connection to transmit and receive data simultaneously. </a:t>
            </a:r>
          </a:p>
          <a:p>
            <a:pPr algn="just">
              <a:spcBef>
                <a:spcPts val="0"/>
              </a:spcBef>
              <a:spcAft>
                <a:spcPts val="0"/>
              </a:spcAft>
              <a:buFont typeface="Arial" panose="020B0604020202020204" pitchFamily="34" charset="0"/>
              <a:buChar char="•"/>
            </a:pPr>
            <a:r>
              <a:rPr lang="en-US" sz="2000" dirty="0"/>
              <a:t>Switch ports can be manually configured with specific duplex and speed settings. </a:t>
            </a:r>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48</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48</a:t>
            </a:r>
          </a:p>
        </p:txBody>
      </p:sp>
      <p:sp>
        <p:nvSpPr>
          <p:cNvPr id="5" name="Text Box 2"/>
          <p:cNvSpPr txBox="1">
            <a:spLocks noChangeArrowheads="1"/>
          </p:cNvSpPr>
          <p:nvPr/>
        </p:nvSpPr>
        <p:spPr bwMode="auto">
          <a:xfrm>
            <a:off x="1356097" y="29681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43054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17" y="1061773"/>
            <a:ext cx="8882792" cy="3394472"/>
          </a:xfrm>
        </p:spPr>
        <p:txBody>
          <a:bodyPr/>
          <a:lstStyle/>
          <a:p>
            <a:pPr algn="just">
              <a:spcBef>
                <a:spcPts val="0"/>
              </a:spcBef>
              <a:spcAft>
                <a:spcPts val="0"/>
              </a:spcAft>
              <a:buFont typeface="Arial" panose="020B0604020202020204" pitchFamily="34" charset="0"/>
              <a:buChar char="•"/>
            </a:pPr>
            <a:r>
              <a:rPr lang="en-US" sz="1600" dirty="0"/>
              <a:t>There are several show commands to use when verifying switch configurations. </a:t>
            </a:r>
          </a:p>
          <a:p>
            <a:pPr algn="just">
              <a:spcBef>
                <a:spcPts val="0"/>
              </a:spcBef>
              <a:spcAft>
                <a:spcPts val="0"/>
              </a:spcAft>
              <a:buFont typeface="Arial" panose="020B0604020202020204" pitchFamily="34" charset="0"/>
              <a:buChar char="•"/>
            </a:pPr>
            <a:r>
              <a:rPr lang="en-US" sz="1600" dirty="0"/>
              <a:t>Telnet (using TCP port 23) is an older protocol that uses unsecure plaintext transmission of both the login authentication (username and password) and the data transmitted between the communicating devices. </a:t>
            </a:r>
          </a:p>
          <a:p>
            <a:pPr algn="just">
              <a:spcBef>
                <a:spcPts val="0"/>
              </a:spcBef>
              <a:spcAft>
                <a:spcPts val="0"/>
              </a:spcAft>
              <a:buFont typeface="Arial" panose="020B0604020202020204" pitchFamily="34" charset="0"/>
              <a:buChar char="•"/>
            </a:pPr>
            <a:r>
              <a:rPr lang="en-US" sz="1600" dirty="0"/>
              <a:t>SSH (using TCP port 22) provides security for remote connections by providing strong encryption when a device is authenticated (username and password) and also for the transmitted data between the communicating devices. </a:t>
            </a:r>
          </a:p>
          <a:p>
            <a:pPr algn="just">
              <a:spcBef>
                <a:spcPts val="0"/>
              </a:spcBef>
              <a:spcAft>
                <a:spcPts val="0"/>
              </a:spcAft>
              <a:buFont typeface="Arial" panose="020B0604020202020204" pitchFamily="34" charset="0"/>
              <a:buChar char="•"/>
            </a:pPr>
            <a:r>
              <a:rPr lang="en-US" sz="1600" dirty="0"/>
              <a:t>To configure SSH you must verify that the switch supports it, configure the IP domain, generate RSA key pairs, configure use authentication, configure the VTY lines, and enable SSH version 2. </a:t>
            </a:r>
          </a:p>
          <a:p>
            <a:pPr algn="just">
              <a:spcBef>
                <a:spcPts val="0"/>
              </a:spcBef>
              <a:spcAft>
                <a:spcPts val="0"/>
              </a:spcAft>
              <a:buFont typeface="Arial" panose="020B0604020202020204" pitchFamily="34" charset="0"/>
              <a:buChar char="•"/>
            </a:pPr>
            <a:r>
              <a:rPr lang="en-US" sz="1600" dirty="0"/>
              <a:t>To verify that SSH is operational, use the show </a:t>
            </a:r>
            <a:r>
              <a:rPr lang="en-US" sz="1600" dirty="0" err="1"/>
              <a:t>ip</a:t>
            </a:r>
            <a:r>
              <a:rPr lang="en-US" sz="1600" dirty="0"/>
              <a:t> </a:t>
            </a:r>
            <a:r>
              <a:rPr lang="en-US" sz="1600" dirty="0" err="1"/>
              <a:t>ssh</a:t>
            </a:r>
            <a:r>
              <a:rPr lang="en-US" sz="1600" dirty="0"/>
              <a:t> command to display the version and configuration data for SSH on the device.</a:t>
            </a:r>
          </a:p>
          <a:p>
            <a:pPr algn="just">
              <a:spcBef>
                <a:spcPts val="0"/>
              </a:spcBef>
              <a:spcAft>
                <a:spcPts val="0"/>
              </a:spcAft>
              <a:buFont typeface="Arial" panose="020B0604020202020204" pitchFamily="34" charset="0"/>
              <a:buChar char="•"/>
            </a:pPr>
            <a:r>
              <a:rPr lang="en-US" sz="1600" dirty="0"/>
              <a:t>The following initial configuration tasks should always be performed: name the device to distinguish it from other routers and configure passwords, configure a banner to provide legal notification of unauthorized access, and save the changes on a router. </a:t>
            </a:r>
          </a:p>
          <a:p>
            <a:pPr algn="just"/>
            <a:endParaRPr lang="en-US" sz="1600"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49</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48</a:t>
            </a:r>
          </a:p>
        </p:txBody>
      </p:sp>
      <p:sp>
        <p:nvSpPr>
          <p:cNvPr id="5" name="Text Box 2"/>
          <p:cNvSpPr txBox="1">
            <a:spLocks noChangeArrowheads="1"/>
          </p:cNvSpPr>
          <p:nvPr/>
        </p:nvSpPr>
        <p:spPr bwMode="auto">
          <a:xfrm>
            <a:off x="1341349" y="308373"/>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8748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Frame Forwarding</a:t>
            </a:r>
          </a:p>
        </p:txBody>
      </p:sp>
    </p:spTree>
    <p:custDataLst>
      <p:tags r:id="rId1"/>
    </p:custDataLst>
    <p:extLst>
      <p:ext uri="{BB962C8B-B14F-4D97-AF65-F5344CB8AC3E}">
        <p14:creationId xmlns:p14="http://schemas.microsoft.com/office/powerpoint/2010/main" val="3631679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5E90936-F74F-4C91-9923-CA704BD4FFFE}"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50</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48</a:t>
            </a:r>
          </a:p>
        </p:txBody>
      </p:sp>
      <p:sp>
        <p:nvSpPr>
          <p:cNvPr id="5" name="Text Box 3"/>
          <p:cNvSpPr txBox="1">
            <a:spLocks noGrp="1" noChangeArrowheads="1"/>
          </p:cNvSpPr>
          <p:nvPr>
            <p:ph type="title"/>
          </p:nvPr>
        </p:nvSpPr>
        <p:spPr bwMode="auto">
          <a:xfrm>
            <a:off x="1637602" y="248804"/>
            <a:ext cx="5073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3086101" y="1714500"/>
            <a:ext cx="37266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zh-TW" sz="7200" b="0" i="0" u="none" strike="noStrike" kern="1200" cap="none" spc="0" normalizeH="0" baseline="0" noProof="0" dirty="0">
                <a:ln>
                  <a:noFill/>
                </a:ln>
                <a:solidFill>
                  <a:srgbClr val="000000"/>
                </a:solidFill>
                <a:effectLst/>
                <a:uLnTx/>
                <a:uFillTx/>
                <a:latin typeface="Arial" panose="020B0604020202020204" pitchFamily="34" charset="0"/>
                <a:ea typeface="新細明體" pitchFamily="18" charset="-120"/>
                <a:cs typeface="+mn-cs"/>
              </a:rPr>
              <a:t>Q &amp; A</a:t>
            </a:r>
          </a:p>
        </p:txBody>
      </p:sp>
    </p:spTree>
    <p:extLst>
      <p:ext uri="{BB962C8B-B14F-4D97-AF65-F5344CB8AC3E}">
        <p14:creationId xmlns:p14="http://schemas.microsoft.com/office/powerpoint/2010/main" val="3861276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VLAN and </a:t>
            </a:r>
            <a:r>
              <a:rPr lang="en-US" dirty="0" err="1"/>
              <a:t>InterVLAN</a:t>
            </a:r>
            <a:r>
              <a:rPr lang="en-US" dirty="0"/>
              <a:t> </a:t>
            </a:r>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3F49DD0D-5B4E-4F33-8A46-06C4C1B13AA2}"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51</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48</a:t>
            </a:r>
          </a:p>
        </p:txBody>
      </p:sp>
      <p:sp>
        <p:nvSpPr>
          <p:cNvPr id="5" name="Text Box 3"/>
          <p:cNvSpPr txBox="1">
            <a:spLocks noGrp="1" noChangeArrowheads="1"/>
          </p:cNvSpPr>
          <p:nvPr>
            <p:ph type="title"/>
          </p:nvPr>
        </p:nvSpPr>
        <p:spPr bwMode="auto">
          <a:xfrm>
            <a:off x="2112967" y="380689"/>
            <a:ext cx="407034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pPr algn="l"/>
            <a:r>
              <a:rPr lang="en-US" altLang="en-US" sz="1600" kern="1200" dirty="0">
                <a:solidFill>
                  <a:srgbClr val="004C69"/>
                </a:solidFill>
                <a:ea typeface="ＭＳ Ｐゴシック" charset="0"/>
              </a:rPr>
              <a:t>Frame Forwarding</a:t>
            </a:r>
            <a:br>
              <a:rPr lang="en-US" altLang="en-US" sz="1600" kern="1200" dirty="0">
                <a:solidFill>
                  <a:srgbClr val="004C69"/>
                </a:solidFill>
                <a:ea typeface="ＭＳ Ｐゴシック" charset="0"/>
              </a:rPr>
            </a:br>
            <a:r>
              <a:rPr lang="en-US" altLang="en-US" sz="2400" kern="1200" dirty="0">
                <a:solidFill>
                  <a:srgbClr val="004C69"/>
                </a:solidFill>
                <a:ea typeface="ＭＳ Ｐゴシック" charset="0"/>
              </a:rPr>
              <a:t>Switching in Networking</a:t>
            </a:r>
            <a:endParaRPr lang="en-US" altLang="en-US" sz="1600" kern="1200" dirty="0">
              <a:solidFill>
                <a:srgbClr val="004C69"/>
              </a:solidFill>
              <a:ea typeface="ＭＳ Ｐゴシック" charset="0"/>
            </a:endParaRPr>
          </a:p>
        </p:txBody>
      </p:sp>
      <p:sp>
        <p:nvSpPr>
          <p:cNvPr id="2" name="Content Placeholder 1"/>
          <p:cNvSpPr>
            <a:spLocks noGrp="1"/>
          </p:cNvSpPr>
          <p:nvPr>
            <p:ph idx="1"/>
          </p:nvPr>
        </p:nvSpPr>
        <p:spPr>
          <a:xfrm>
            <a:off x="118755" y="834569"/>
            <a:ext cx="4896590" cy="3608122"/>
          </a:xfrm>
        </p:spPr>
        <p:txBody>
          <a:bodyPr/>
          <a:lstStyle/>
          <a:p>
            <a:pPr marL="0" indent="0">
              <a:buNone/>
            </a:pPr>
            <a:r>
              <a:rPr lang="en-US" sz="1600" dirty="0"/>
              <a:t>Two terms are associated with frames entering or leaving an interface:</a:t>
            </a:r>
          </a:p>
          <a:p>
            <a:pPr lvl="1">
              <a:buFont typeface="Arial" panose="020B0604020202020204" pitchFamily="34" charset="0"/>
              <a:buChar char="•"/>
            </a:pPr>
            <a:r>
              <a:rPr lang="en-US" sz="1600" b="1" dirty="0"/>
              <a:t>Ingress</a:t>
            </a:r>
            <a:r>
              <a:rPr lang="en-US" sz="1600" dirty="0"/>
              <a:t> – entering the interface</a:t>
            </a:r>
          </a:p>
          <a:p>
            <a:pPr lvl="1">
              <a:buFont typeface="Arial" panose="020B0604020202020204" pitchFamily="34" charset="0"/>
              <a:buChar char="•"/>
            </a:pPr>
            <a:r>
              <a:rPr lang="en-US" sz="1600" b="1" dirty="0"/>
              <a:t>Egress</a:t>
            </a:r>
            <a:r>
              <a:rPr lang="en-US" sz="1600" dirty="0"/>
              <a:t> – exiting the interface</a:t>
            </a:r>
          </a:p>
          <a:p>
            <a:pPr marL="0" indent="0">
              <a:buNone/>
            </a:pPr>
            <a:r>
              <a:rPr lang="en-US" sz="1600" dirty="0"/>
              <a:t>A switch forwards based on the ingress interface and the destination MAC address.</a:t>
            </a:r>
          </a:p>
          <a:p>
            <a:pPr marL="0" indent="0">
              <a:buNone/>
            </a:pPr>
            <a:r>
              <a:rPr lang="en-US" sz="1600" dirty="0"/>
              <a:t>A switch uses its MAC address table to make forwarding decisions.</a:t>
            </a:r>
          </a:p>
          <a:p>
            <a:pPr marL="0" indent="0">
              <a:buNone/>
            </a:pPr>
            <a:endParaRPr lang="en-US" sz="1600" dirty="0"/>
          </a:p>
          <a:p>
            <a:pPr marL="0" indent="0">
              <a:buNone/>
            </a:pPr>
            <a:r>
              <a:rPr lang="en-US" sz="1600" b="1" dirty="0"/>
              <a:t>Note</a:t>
            </a:r>
            <a:r>
              <a:rPr lang="en-US" sz="1600" dirty="0"/>
              <a:t>: A switch will never allow traffic to be forwarded out the interface it received the traffic.</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467" y="1197525"/>
            <a:ext cx="3951778" cy="351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a:extLst>
              <a:ext uri="{FF2B5EF4-FFF2-40B4-BE49-F238E27FC236}">
                <a16:creationId xmlns:a16="http://schemas.microsoft.com/office/drawing/2014/main" id="{286C120B-F82E-45C9-9D42-8EF70A20FD91}"/>
              </a:ext>
            </a:extLst>
          </p:cNvPr>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525" kern="1200">
                <a:solidFill>
                  <a:schemeClr val="tx2"/>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defTabSz="385763">
              <a:defRPr/>
            </a:pPr>
            <a:fld id="{2F5CCB13-0A32-4557-88E9-079F0C330695}" type="slidenum">
              <a:rPr lang="en-US" kern="0" smtClean="0">
                <a:solidFill>
                  <a:srgbClr val="595959"/>
                </a:solidFill>
              </a:rPr>
              <a:pPr defTabSz="385763">
                <a:defRPr/>
              </a:pPr>
              <a:t>6</a:t>
            </a:fld>
            <a:endParaRPr lang="en-US" kern="0" dirty="0">
              <a:solidFill>
                <a:srgbClr val="595959"/>
              </a:solidFill>
            </a:endParaRP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7042150" cy="857250"/>
          </a:xfrm>
        </p:spPr>
        <p:txBody>
          <a:bodyPr/>
          <a:lstStyle/>
          <a:p>
            <a:pPr algn="l" defTabSz="684213">
              <a:lnSpc>
                <a:spcPct val="80000"/>
              </a:lnSpc>
            </a:pPr>
            <a:r>
              <a:rPr lang="en-US" altLang="en-US" sz="1600" kern="1200" dirty="0">
                <a:solidFill>
                  <a:srgbClr val="004C69"/>
                </a:solidFill>
                <a:ea typeface="ＭＳ Ｐゴシック" charset="0"/>
              </a:rPr>
              <a:t>Frame Forwarding</a:t>
            </a:r>
            <a:br>
              <a:rPr lang="en-US" altLang="en-US" sz="1600" kern="1200" dirty="0">
                <a:solidFill>
                  <a:srgbClr val="004C69"/>
                </a:solidFill>
                <a:ea typeface="ＭＳ Ｐゴシック" charset="0"/>
              </a:rPr>
            </a:br>
            <a:r>
              <a:rPr lang="en-US" altLang="en-US" sz="2400" kern="1200" dirty="0">
                <a:solidFill>
                  <a:srgbClr val="004C69"/>
                </a:solidFill>
                <a:ea typeface="ＭＳ Ｐゴシック" charset="0"/>
              </a:rPr>
              <a:t>The Switch MAC Address Table</a:t>
            </a:r>
            <a:endParaRPr lang="en-US" altLang="en-US" sz="1600" kern="1200" dirty="0">
              <a:solidFill>
                <a:srgbClr val="004C69"/>
              </a:solidFill>
              <a:ea typeface="ＭＳ Ｐゴシック" charset="0"/>
            </a:endParaRPr>
          </a:p>
        </p:txBody>
      </p:sp>
      <p:sp>
        <p:nvSpPr>
          <p:cNvPr id="8195" name="Rectangle 6"/>
          <p:cNvSpPr>
            <a:spLocks noGrp="1" noChangeArrowheads="1"/>
          </p:cNvSpPr>
          <p:nvPr>
            <p:ph idx="1"/>
          </p:nvPr>
        </p:nvSpPr>
        <p:spPr>
          <a:xfrm>
            <a:off x="145357" y="1135888"/>
            <a:ext cx="8853286" cy="2871724"/>
          </a:xfrm>
        </p:spPr>
        <p:txBody>
          <a:bodyPr/>
          <a:lstStyle/>
          <a:p>
            <a:pPr marL="0" indent="0" algn="just">
              <a:buNone/>
            </a:pPr>
            <a:r>
              <a:rPr lang="en-US" sz="1800" dirty="0"/>
              <a:t>A switch will use the </a:t>
            </a:r>
            <a:r>
              <a:rPr lang="en-US" sz="1800" b="1" dirty="0"/>
              <a:t>destination MAC address </a:t>
            </a:r>
            <a:r>
              <a:rPr lang="en-US" sz="1800" dirty="0"/>
              <a:t>to determine the egress (door/exit) interface.</a:t>
            </a:r>
          </a:p>
          <a:p>
            <a:pPr marL="0" indent="0" algn="just">
              <a:buNone/>
            </a:pPr>
            <a:r>
              <a:rPr lang="en-US" sz="1800" dirty="0"/>
              <a:t>Before a switch can make this decision, it must learn what interface the destination is located.</a:t>
            </a:r>
          </a:p>
          <a:p>
            <a:pPr marL="0" indent="0" algn="just">
              <a:buNone/>
            </a:pPr>
            <a:r>
              <a:rPr lang="en-US" sz="1800" dirty="0"/>
              <a:t>A switch builds a MAC address table, also known as a </a:t>
            </a:r>
            <a:r>
              <a:rPr lang="en-US" sz="1800" b="1" dirty="0"/>
              <a:t>Content Addressable Memory (CAM) table</a:t>
            </a:r>
            <a:r>
              <a:rPr lang="en-US" sz="1800" dirty="0"/>
              <a:t>, by recording the source MAC address into the table along with the port it was received.</a:t>
            </a:r>
          </a:p>
          <a:p>
            <a:pPr lvl="1"/>
            <a:endParaRPr lang="en-US" dirty="0">
              <a:effectLst/>
            </a:endParaRPr>
          </a:p>
        </p:txBody>
      </p:sp>
      <p:sp>
        <p:nvSpPr>
          <p:cNvPr id="2" name="Slide Number Placeholder 1">
            <a:extLst>
              <a:ext uri="{FF2B5EF4-FFF2-40B4-BE49-F238E27FC236}">
                <a16:creationId xmlns:a16="http://schemas.microsoft.com/office/drawing/2014/main" id="{C39C9B67-542B-4BB2-9E4B-F8BACA38F154}"/>
              </a:ext>
            </a:extLst>
          </p:cNvPr>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525" kern="1200">
                <a:solidFill>
                  <a:schemeClr val="tx2"/>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defTabSz="385763">
              <a:defRPr/>
            </a:pPr>
            <a:fld id="{2F5CCB13-0A32-4557-88E9-079F0C330695}" type="slidenum">
              <a:rPr lang="en-US" kern="0" smtClean="0">
                <a:solidFill>
                  <a:srgbClr val="595959"/>
                </a:solidFill>
              </a:rPr>
              <a:pPr defTabSz="385763">
                <a:defRPr/>
              </a:pPr>
              <a:t>7</a:t>
            </a:fld>
            <a:endParaRPr lang="en-US" kern="0" dirty="0">
              <a:solidFill>
                <a:srgbClr val="595959"/>
              </a:solidFill>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7042150" cy="857250"/>
          </a:xfrm>
        </p:spPr>
        <p:txBody>
          <a:bodyPr/>
          <a:lstStyle/>
          <a:p>
            <a:pPr algn="l" defTabSz="684213">
              <a:lnSpc>
                <a:spcPct val="80000"/>
              </a:lnSpc>
            </a:pPr>
            <a:r>
              <a:rPr lang="en-US" altLang="en-US" sz="1600" kern="1200" dirty="0">
                <a:solidFill>
                  <a:srgbClr val="004C69"/>
                </a:solidFill>
                <a:ea typeface="ＭＳ Ｐゴシック" charset="0"/>
              </a:rPr>
              <a:t>Frame Forwarding</a:t>
            </a:r>
            <a:br>
              <a:rPr lang="en-US" altLang="en-US" sz="1600" kern="1200" dirty="0">
                <a:solidFill>
                  <a:srgbClr val="004C69"/>
                </a:solidFill>
                <a:ea typeface="ＭＳ Ｐゴシック" charset="0"/>
              </a:rPr>
            </a:br>
            <a:r>
              <a:rPr lang="en-US" altLang="en-US" sz="2400" kern="1200" dirty="0">
                <a:solidFill>
                  <a:srgbClr val="004C69"/>
                </a:solidFill>
                <a:ea typeface="ＭＳ Ｐゴシック" charset="0"/>
              </a:rPr>
              <a:t>The Switch Learn and Forward Method</a:t>
            </a:r>
            <a:endParaRPr lang="en-US" altLang="en-US" sz="1600" kern="1200" dirty="0">
              <a:solidFill>
                <a:srgbClr val="004C69"/>
              </a:solidFill>
              <a:ea typeface="ＭＳ Ｐゴシック" charset="0"/>
            </a:endParaRPr>
          </a:p>
        </p:txBody>
      </p:sp>
      <p:sp>
        <p:nvSpPr>
          <p:cNvPr id="8195" name="Rectangle 6"/>
          <p:cNvSpPr>
            <a:spLocks noGrp="1" noChangeArrowheads="1"/>
          </p:cNvSpPr>
          <p:nvPr>
            <p:ph idx="1"/>
          </p:nvPr>
        </p:nvSpPr>
        <p:spPr>
          <a:xfrm>
            <a:off x="124609" y="894073"/>
            <a:ext cx="8853286" cy="2588036"/>
          </a:xfrm>
        </p:spPr>
        <p:txBody>
          <a:bodyPr/>
          <a:lstStyle/>
          <a:p>
            <a:pPr marL="0" indent="0">
              <a:buNone/>
            </a:pPr>
            <a:r>
              <a:rPr lang="en-US" sz="1600" dirty="0"/>
              <a:t>The switch uses a two-steps process:</a:t>
            </a:r>
          </a:p>
          <a:p>
            <a:pPr marL="142875" lvl="1" indent="0">
              <a:buNone/>
            </a:pPr>
            <a:r>
              <a:rPr lang="en-US" sz="1600" b="1" dirty="0"/>
              <a:t>Step 1.</a:t>
            </a:r>
            <a:r>
              <a:rPr lang="en-US" sz="1600" dirty="0"/>
              <a:t> Learn – Examines Source Address</a:t>
            </a:r>
          </a:p>
          <a:p>
            <a:pPr lvl="2">
              <a:buFont typeface="Arial" panose="020B0604020202020204" pitchFamily="34" charset="0"/>
              <a:buChar char="•"/>
            </a:pPr>
            <a:r>
              <a:rPr lang="en-US" sz="1600" dirty="0"/>
              <a:t>Adds the source MAC if not in table</a:t>
            </a:r>
          </a:p>
          <a:p>
            <a:pPr lvl="2">
              <a:buFont typeface="Arial" panose="020B0604020202020204" pitchFamily="34" charset="0"/>
              <a:buChar char="•"/>
            </a:pPr>
            <a:r>
              <a:rPr lang="en-US" sz="1600" dirty="0"/>
              <a:t>Resets the time out setting back to 5 minutes if source is in the table</a:t>
            </a:r>
          </a:p>
          <a:p>
            <a:pPr marL="142875" lvl="1" indent="0">
              <a:buNone/>
            </a:pPr>
            <a:r>
              <a:rPr lang="en-US" sz="1600" b="1" dirty="0"/>
              <a:t>Step 2.</a:t>
            </a:r>
            <a:r>
              <a:rPr lang="en-US" sz="1600" dirty="0"/>
              <a:t> Forward – Examines Destination Address</a:t>
            </a:r>
          </a:p>
          <a:p>
            <a:pPr lvl="2">
              <a:buFont typeface="Arial" panose="020B0604020202020204" pitchFamily="34" charset="0"/>
              <a:buChar char="•"/>
            </a:pPr>
            <a:r>
              <a:rPr lang="en-US" sz="1600" dirty="0"/>
              <a:t>If the destination MAC is in the MAC address table, it is forwarded out the specified port.</a:t>
            </a:r>
          </a:p>
          <a:p>
            <a:pPr lvl="2">
              <a:buFont typeface="Arial" panose="020B0604020202020204" pitchFamily="34" charset="0"/>
              <a:buChar char="•"/>
            </a:pPr>
            <a:r>
              <a:rPr lang="en-US" sz="1600" dirty="0"/>
              <a:t>If a destination MAC is not in the table, it is flooded out all interfaces except the one it was received.</a:t>
            </a:r>
          </a:p>
        </p:txBody>
      </p:sp>
      <p:sp>
        <p:nvSpPr>
          <p:cNvPr id="2" name="Slide Number Placeholder 1">
            <a:extLst>
              <a:ext uri="{FF2B5EF4-FFF2-40B4-BE49-F238E27FC236}">
                <a16:creationId xmlns:a16="http://schemas.microsoft.com/office/drawing/2014/main" id="{A793764C-001D-4D46-8738-CDEDE2469CC1}"/>
              </a:ext>
            </a:extLst>
          </p:cNvPr>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525" kern="1200">
                <a:solidFill>
                  <a:schemeClr val="tx2"/>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defTabSz="385763">
              <a:defRPr/>
            </a:pPr>
            <a:fld id="{2F5CCB13-0A32-4557-88E9-079F0C330695}" type="slidenum">
              <a:rPr lang="en-US" kern="0" smtClean="0">
                <a:solidFill>
                  <a:srgbClr val="595959"/>
                </a:solidFill>
              </a:rPr>
              <a:pPr defTabSz="385763">
                <a:defRPr/>
              </a:pPr>
              <a:t>8</a:t>
            </a:fld>
            <a:endParaRPr lang="en-US" kern="0" dirty="0">
              <a:solidFill>
                <a:srgbClr val="595959"/>
              </a:solidFill>
            </a:endParaRPr>
          </a:p>
        </p:txBody>
      </p:sp>
    </p:spTree>
    <p:extLst>
      <p:ext uri="{BB962C8B-B14F-4D97-AF65-F5344CB8AC3E}">
        <p14:creationId xmlns:p14="http://schemas.microsoft.com/office/powerpoint/2010/main" val="322054925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Configure a Switch with Initial Settings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14582</TotalTime>
  <Words>5996</Words>
  <Application>Microsoft Office PowerPoint</Application>
  <PresentationFormat>On-screen Show (16:9)</PresentationFormat>
  <Paragraphs>502</Paragraphs>
  <Slides>51</Slides>
  <Notes>46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51</vt:i4>
      </vt:variant>
    </vt:vector>
  </HeadingPairs>
  <TitlesOfParts>
    <vt:vector size="60" baseType="lpstr">
      <vt:lpstr>Arial</vt:lpstr>
      <vt:lpstr>Calibri</vt:lpstr>
      <vt:lpstr>Century Gothic</vt:lpstr>
      <vt:lpstr>CiscoSans ExtraLight</vt:lpstr>
      <vt:lpstr>Courier New</vt:lpstr>
      <vt:lpstr>Wingdings</vt:lpstr>
      <vt:lpstr>Default Theme</vt:lpstr>
      <vt:lpstr>UCTI-Template-foundation-level</vt:lpstr>
      <vt:lpstr>1_UCTI-Template-foundation-level</vt:lpstr>
      <vt:lpstr>Switching and Routing Essentials CT133-3-2 SRE</vt:lpstr>
      <vt:lpstr>Module Objectives</vt:lpstr>
      <vt:lpstr>Learning Outcomes</vt:lpstr>
      <vt:lpstr>Key Terms You Must Be Able To Use</vt:lpstr>
      <vt:lpstr>Frame Forwarding</vt:lpstr>
      <vt:lpstr>Frame Forwarding Switching in Networking</vt:lpstr>
      <vt:lpstr>Frame Forwarding The Switch MAC Address Table</vt:lpstr>
      <vt:lpstr>Frame Forwarding The Switch Learn and Forward Method</vt:lpstr>
      <vt:lpstr>Configure a Switch with Initial Settings</vt:lpstr>
      <vt:lpstr>Configure a Switch with Initial Settings Switch Boot Sequence</vt:lpstr>
      <vt:lpstr>Configure a Switch with Initial Settings Switch Management Access</vt:lpstr>
      <vt:lpstr>Configure a Switch with Initial Settings Switch SVI Configuration Example</vt:lpstr>
      <vt:lpstr>Configure a Switch with Initial Settings Switch SVI Configuration Example (Cont.)</vt:lpstr>
      <vt:lpstr>Configure a Switch with Initial Settings Switch SVI Configuration Example (Cont.)</vt:lpstr>
      <vt:lpstr>Configure a Switch with Initial Settings Switch SVI Configuration Example (Cont.)</vt:lpstr>
      <vt:lpstr>Configure Switch Ports</vt:lpstr>
      <vt:lpstr>Configure Switch Ports Configure Switch Ports at the Physical Layer</vt:lpstr>
      <vt:lpstr>Configure Switch Ports Configure Switch Ports at the Physical Layer (Cont.)</vt:lpstr>
      <vt:lpstr>Configure Switch Ports Auto-MDIX</vt:lpstr>
      <vt:lpstr>Configure Switch Ports Switch Verification Commands</vt:lpstr>
      <vt:lpstr>Configure Switch Ports Verify Switch Port Configuration</vt:lpstr>
      <vt:lpstr>Configure Switch Ports Verify Switch Port Configuration (Cont.)</vt:lpstr>
      <vt:lpstr>Configure Switch Ports Network Access Layer Issues (Cont.)</vt:lpstr>
      <vt:lpstr>Secure Remote Access</vt:lpstr>
      <vt:lpstr>Secure Remote Access Telnet Operation</vt:lpstr>
      <vt:lpstr>Secure Remote Access SSH Operation</vt:lpstr>
      <vt:lpstr>Secure Remote Access Verify the Switch Supports SSH</vt:lpstr>
      <vt:lpstr>Secure Remote Access Configure SSH</vt:lpstr>
      <vt:lpstr>Secure Remote Access Verify SSH is Operational</vt:lpstr>
      <vt:lpstr>Secure Remote Access Verify SSH is Operational (Cont.)</vt:lpstr>
      <vt:lpstr>Secure Remote Access Packet Tracer – Configure SSH</vt:lpstr>
      <vt:lpstr>Basic Router Configuration</vt:lpstr>
      <vt:lpstr>Basic Router Configuration Configure Basic Router Settings</vt:lpstr>
      <vt:lpstr>Basic Router Configuration Configure Basic Router Settings (Cont.)</vt:lpstr>
      <vt:lpstr>Basic Router Configuration Dual Stack Topology</vt:lpstr>
      <vt:lpstr>Basic Router Configuration Configure Router Interfaces</vt:lpstr>
      <vt:lpstr>Basic Router Configuration Configure Router Interfaces (Cont.)</vt:lpstr>
      <vt:lpstr>Basic Router Configuration IPv4 Loopback Interfaces</vt:lpstr>
      <vt:lpstr>Verify Directly Connected Networks</vt:lpstr>
      <vt:lpstr>Verify Directly Connected Networks Interface Verification Commands</vt:lpstr>
      <vt:lpstr>Verify Directly Connected Networks Verify Interface Status</vt:lpstr>
      <vt:lpstr>Verify Directly Connected Networks Verify IPv6 Link Local and Multicast Addresses</vt:lpstr>
      <vt:lpstr>Verify Directly Connected Networks Verify Interface Configuration</vt:lpstr>
      <vt:lpstr>Verify Directly Connected Networks Verify Routes</vt:lpstr>
      <vt:lpstr>Verify Directly Connected Networks Verify Routes (Cont.)</vt:lpstr>
      <vt:lpstr>Verify Directly Connected Networks Packet Tracer – Verify Directly Connected Networks</vt:lpstr>
      <vt:lpstr>Quick Review Question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Noris Ismail</cp:lastModifiedBy>
  <cp:revision>346</cp:revision>
  <dcterms:created xsi:type="dcterms:W3CDTF">2019-10-18T06:21:22Z</dcterms:created>
  <dcterms:modified xsi:type="dcterms:W3CDTF">2022-06-09T01:07:24Z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