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5.xml" ContentType="application/vnd.openxmlformats-officedocument.presentationml.tags+xml"/>
  <Override PartName="/ppt/notesSlides/notesSlide8.xml" ContentType="application/vnd.openxmlformats-officedocument.presentationml.notesSlide+xml"/>
  <Override PartName="/ppt/tags/tag6.xml" ContentType="application/vnd.openxmlformats-officedocument.presentationml.tags+xml"/>
  <Override PartName="/ppt/notesSlides/notesSlide9.xml" ContentType="application/vnd.openxmlformats-officedocument.presentationml.notesSlide+xml"/>
  <Override PartName="/ppt/tags/tag7.xml" ContentType="application/vnd.openxmlformats-officedocument.presentationml.tags+xml"/>
  <Override PartName="/ppt/notesSlides/notesSlide10.xml" ContentType="application/vnd.openxmlformats-officedocument.presentationml.notesSlide+xml"/>
  <Override PartName="/ppt/tags/tag8.xml" ContentType="application/vnd.openxmlformats-officedocument.presentationml.tags+xml"/>
  <Override PartName="/ppt/notesSlides/notesSlide11.xml" ContentType="application/vnd.openxmlformats-officedocument.presentationml.notesSlide+xml"/>
  <Override PartName="/ppt/tags/tag9.xml" ContentType="application/vnd.openxmlformats-officedocument.presentationml.tags+xml"/>
  <Override PartName="/ppt/notesSlides/notesSlide12.xml" ContentType="application/vnd.openxmlformats-officedocument.presentationml.notesSlide+xml"/>
  <Override PartName="/ppt/tags/tag10.xml" ContentType="application/vnd.openxmlformats-officedocument.presentationml.tags+xml"/>
  <Override PartName="/ppt/notesSlides/notesSlide13.xml" ContentType="application/vnd.openxmlformats-officedocument.presentationml.notesSlide+xml"/>
  <Override PartName="/ppt/tags/tag11.xml" ContentType="application/vnd.openxmlformats-officedocument.presentationml.tags+xml"/>
  <Override PartName="/ppt/notesSlides/notesSlide14.xml" ContentType="application/vnd.openxmlformats-officedocument.presentationml.notesSlide+xml"/>
  <Override PartName="/ppt/tags/tag12.xml" ContentType="application/vnd.openxmlformats-officedocument.presentationml.tags+xml"/>
  <Override PartName="/ppt/notesSlides/notesSlide15.xml" ContentType="application/vnd.openxmlformats-officedocument.presentationml.notesSlide+xml"/>
  <Override PartName="/ppt/tags/tag13.xml" ContentType="application/vnd.openxmlformats-officedocument.presentationml.tags+xml"/>
  <Override PartName="/ppt/notesSlides/notesSlide16.xml" ContentType="application/vnd.openxmlformats-officedocument.presentationml.notesSlide+xml"/>
  <Override PartName="/ppt/tags/tag14.xml" ContentType="application/vnd.openxmlformats-officedocument.presentationml.tags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tags/tag15.xml" ContentType="application/vnd.openxmlformats-officedocument.presentationml.tags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tags/tag16.xml" ContentType="application/vnd.openxmlformats-officedocument.presentationml.tags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tags/tag17.xml" ContentType="application/vnd.openxmlformats-officedocument.presentationml.tags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0" r:id="rId1"/>
  </p:sldMasterIdLst>
  <p:notesMasterIdLst>
    <p:notesMasterId r:id="rId50"/>
  </p:notesMasterIdLst>
  <p:sldIdLst>
    <p:sldId id="1223" r:id="rId2"/>
    <p:sldId id="925" r:id="rId3"/>
    <p:sldId id="268" r:id="rId4"/>
    <p:sldId id="1224" r:id="rId5"/>
    <p:sldId id="759" r:id="rId6"/>
    <p:sldId id="628" r:id="rId7"/>
    <p:sldId id="926" r:id="rId8"/>
    <p:sldId id="1059" r:id="rId9"/>
    <p:sldId id="1149" r:id="rId10"/>
    <p:sldId id="1148" r:id="rId11"/>
    <p:sldId id="927" r:id="rId12"/>
    <p:sldId id="788" r:id="rId13"/>
    <p:sldId id="1070" r:id="rId14"/>
    <p:sldId id="1071" r:id="rId15"/>
    <p:sldId id="1131" r:id="rId16"/>
    <p:sldId id="1132" r:id="rId17"/>
    <p:sldId id="1227" r:id="rId18"/>
    <p:sldId id="1133" r:id="rId19"/>
    <p:sldId id="1134" r:id="rId20"/>
    <p:sldId id="886" r:id="rId21"/>
    <p:sldId id="936" r:id="rId22"/>
    <p:sldId id="1072" r:id="rId23"/>
    <p:sldId id="1074" r:id="rId24"/>
    <p:sldId id="1075" r:id="rId25"/>
    <p:sldId id="1076" r:id="rId26"/>
    <p:sldId id="1136" r:id="rId27"/>
    <p:sldId id="1137" r:id="rId28"/>
    <p:sldId id="1138" r:id="rId29"/>
    <p:sldId id="1139" r:id="rId30"/>
    <p:sldId id="1140" r:id="rId31"/>
    <p:sldId id="942" r:id="rId32"/>
    <p:sldId id="957" r:id="rId33"/>
    <p:sldId id="1078" r:id="rId34"/>
    <p:sldId id="1080" r:id="rId35"/>
    <p:sldId id="1079" r:id="rId36"/>
    <p:sldId id="1150" r:id="rId37"/>
    <p:sldId id="952" r:id="rId38"/>
    <p:sldId id="966" r:id="rId39"/>
    <p:sldId id="1082" r:id="rId40"/>
    <p:sldId id="1083" r:id="rId41"/>
    <p:sldId id="1085" r:id="rId42"/>
    <p:sldId id="980" r:id="rId43"/>
    <p:sldId id="1225" r:id="rId44"/>
    <p:sldId id="272" r:id="rId45"/>
    <p:sldId id="1226" r:id="rId46"/>
    <p:sldId id="273" r:id="rId47"/>
    <p:sldId id="274" r:id="rId48"/>
    <p:sldId id="1147" r:id="rId49"/>
  </p:sldIdLst>
  <p:sldSz cx="9144000" cy="5143500" type="screen16x9"/>
  <p:notesSz cx="7013575" cy="9296400"/>
  <p:custDataLst>
    <p:tags r:id="rId51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336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arbara Reif" initials="BR" lastIdx="3" clrIdx="0"/>
  <p:cmAuthor id="1" name="Jane Gibbons -X (jagibbon - DEL ORO CONSULTING INC at Cisco)" initials="JG-(-DOCIaC" lastIdx="28" clrIdx="1"/>
  <p:cmAuthor id="2" name="Bob Vachon" initials="BV" lastIdx="24" clrIdx="2"/>
  <p:cmAuthor id="3" name="Sue Livingston -X (suliving - UNICON INC at Cisco)" initials="SL-(-UIaC" lastIdx="35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8585B"/>
    <a:srgbClr val="000000"/>
    <a:srgbClr val="0000CC"/>
    <a:srgbClr val="000099"/>
    <a:srgbClr val="CC99FF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13" autoAdjust="0"/>
    <p:restoredTop sz="77336" autoAdjust="0"/>
  </p:normalViewPr>
  <p:slideViewPr>
    <p:cSldViewPr snapToGrid="0" showGuides="1">
      <p:cViewPr varScale="1">
        <p:scale>
          <a:sx n="74" d="100"/>
          <a:sy n="74" d="100"/>
        </p:scale>
        <p:origin x="1320" y="60"/>
      </p:cViewPr>
      <p:guideLst>
        <p:guide orient="horz" pos="1620"/>
        <p:guide pos="33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11" d="100"/>
        <a:sy n="111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tags" Target="tags/tag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9216" cy="464820"/>
          </a:xfrm>
          <a:prstGeom prst="rect">
            <a:avLst/>
          </a:prstGeom>
        </p:spPr>
        <p:txBody>
          <a:bodyPr vert="horz" lIns="93196" tIns="46598" rIns="93196" bIns="46598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2736" y="0"/>
            <a:ext cx="3039216" cy="464820"/>
          </a:xfrm>
          <a:prstGeom prst="rect">
            <a:avLst/>
          </a:prstGeom>
        </p:spPr>
        <p:txBody>
          <a:bodyPr vert="horz" lIns="93196" tIns="46598" rIns="93196" bIns="46598" rtlCol="0"/>
          <a:lstStyle>
            <a:lvl1pPr algn="r">
              <a:defRPr sz="1200"/>
            </a:lvl1pPr>
          </a:lstStyle>
          <a:p>
            <a:fld id="{136337D9-3022-3D41-8D8A-BDF2F3B0DD8E}" type="datetimeFigureOut">
              <a:rPr lang="en-US" smtClean="0"/>
              <a:t>10/3/2020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96" tIns="46598" rIns="93196" bIns="46598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358" y="4415790"/>
            <a:ext cx="5610860" cy="4183380"/>
          </a:xfrm>
          <a:prstGeom prst="rect">
            <a:avLst/>
          </a:prstGeom>
        </p:spPr>
        <p:txBody>
          <a:bodyPr vert="horz" lIns="93196" tIns="46598" rIns="93196" bIns="46598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9216" cy="464820"/>
          </a:xfrm>
          <a:prstGeom prst="rect">
            <a:avLst/>
          </a:prstGeom>
        </p:spPr>
        <p:txBody>
          <a:bodyPr vert="horz" lIns="93196" tIns="46598" rIns="93196" bIns="46598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2736" y="8829967"/>
            <a:ext cx="3039216" cy="464820"/>
          </a:xfrm>
          <a:prstGeom prst="rect">
            <a:avLst/>
          </a:prstGeom>
        </p:spPr>
        <p:txBody>
          <a:bodyPr vert="horz" lIns="93196" tIns="46598" rIns="93196" bIns="46598" rtlCol="0" anchor="b"/>
          <a:lstStyle>
            <a:lvl1pPr algn="r">
              <a:defRPr sz="1200"/>
            </a:lvl1pPr>
          </a:lstStyle>
          <a:p>
            <a:fld id="{5641018C-6CAF-B84E-B92C-ECB119457F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564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1"/>
          <p:cNvSpPr txBox="1">
            <a:spLocks noGrp="1" noChangeArrowheads="1"/>
          </p:cNvSpPr>
          <p:nvPr/>
        </p:nvSpPr>
        <p:spPr bwMode="auto">
          <a:xfrm>
            <a:off x="6063820" y="8825124"/>
            <a:ext cx="831239" cy="292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180" tIns="0" rIns="19180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0A313ED8-785B-4D16-9B17-4143385249B9}" type="slidenum">
              <a:rPr lang="en-US" sz="800" b="0"/>
              <a:pPr algn="r"/>
              <a:t>2</a:t>
            </a:fld>
            <a:endParaRPr lang="en-US" sz="800" b="0" dirty="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dirty="0"/>
              <a:t>3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VLANs</a:t>
            </a:r>
          </a:p>
          <a:p>
            <a:pPr>
              <a:buFontTx/>
              <a:buNone/>
            </a:pPr>
            <a:r>
              <a:rPr lang="en-US" dirty="0"/>
              <a:t>3.0 – Introduction</a:t>
            </a:r>
            <a:endParaRPr lang="en-GB" b="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3.0.2 – </a:t>
            </a:r>
            <a:r>
              <a:rPr lang="en-US" dirty="0"/>
              <a:t>What will I learn to do in this module?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879240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9597">
              <a:defRPr sz="2400">
                <a:solidFill>
                  <a:schemeClr val="tx1"/>
                </a:solidFill>
                <a:latin typeface="Arial" charset="0"/>
              </a:defRPr>
            </a:lvl1pPr>
            <a:lvl2pPr marL="757215" indent="-291236" defTabSz="899597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64946" indent="-232989" defTabSz="899597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30924" indent="-232989" defTabSz="899597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96902" indent="-232989" defTabSz="899597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62880" indent="-232989" algn="ctr" defTabSz="8995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3028859" indent="-232989" algn="ctr" defTabSz="8995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94837" indent="-232989" algn="ctr" defTabSz="8995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960815" indent="-232989" algn="ctr" defTabSz="8995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>
                <a:solidFill>
                  <a:prstClr val="black"/>
                </a:solidFill>
              </a:rPr>
              <a:pPr/>
              <a:t>13</a:t>
            </a:fld>
            <a:endParaRPr lang="en-US" altLang="en-US" sz="800" dirty="0">
              <a:solidFill>
                <a:prstClr val="black"/>
              </a:solidFill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dirty="0"/>
              <a:t>3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VLANs</a:t>
            </a:r>
          </a:p>
          <a:p>
            <a:pPr>
              <a:buFontTx/>
              <a:buNone/>
            </a:pPr>
            <a:r>
              <a:rPr lang="en-US" dirty="0"/>
              <a:t>3.2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VLANs in a Multi-Switched Environment</a:t>
            </a:r>
            <a:endParaRPr lang="en-GB" b="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3.2.2 – </a:t>
            </a:r>
            <a:r>
              <a:rPr lang="en-US" altLang="en-US" dirty="0"/>
              <a:t> Networks without VLANs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75545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9597">
              <a:defRPr sz="2400">
                <a:solidFill>
                  <a:schemeClr val="tx1"/>
                </a:solidFill>
                <a:latin typeface="Arial" charset="0"/>
              </a:defRPr>
            </a:lvl1pPr>
            <a:lvl2pPr marL="757215" indent="-291236" defTabSz="899597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64946" indent="-232989" defTabSz="899597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30924" indent="-232989" defTabSz="899597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96902" indent="-232989" defTabSz="899597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62880" indent="-232989" algn="ctr" defTabSz="8995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3028859" indent="-232989" algn="ctr" defTabSz="8995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94837" indent="-232989" algn="ctr" defTabSz="8995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960815" indent="-232989" algn="ctr" defTabSz="8995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>
                <a:solidFill>
                  <a:prstClr val="black"/>
                </a:solidFill>
              </a:rPr>
              <a:pPr/>
              <a:t>14</a:t>
            </a:fld>
            <a:endParaRPr lang="en-US" altLang="en-US" sz="800" dirty="0">
              <a:solidFill>
                <a:prstClr val="black"/>
              </a:solidFill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dirty="0"/>
              <a:t>3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VLANs</a:t>
            </a:r>
          </a:p>
          <a:p>
            <a:pPr>
              <a:buFontTx/>
              <a:buNone/>
            </a:pPr>
            <a:r>
              <a:rPr lang="en-US" dirty="0"/>
              <a:t>3.2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VLANs in a Multi-Switched Environment</a:t>
            </a:r>
            <a:endParaRPr lang="en-GB" b="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3.2.3 – </a:t>
            </a:r>
            <a:r>
              <a:rPr lang="en-US" altLang="en-US" dirty="0"/>
              <a:t>Networks with VLANs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75545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9597">
              <a:defRPr sz="2400">
                <a:solidFill>
                  <a:schemeClr val="tx1"/>
                </a:solidFill>
                <a:latin typeface="Arial" charset="0"/>
              </a:defRPr>
            </a:lvl1pPr>
            <a:lvl2pPr marL="757215" indent="-291236" defTabSz="899597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64946" indent="-232989" defTabSz="899597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30924" indent="-232989" defTabSz="899597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96902" indent="-232989" defTabSz="899597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62880" indent="-232989" algn="ctr" defTabSz="8995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3028859" indent="-232989" algn="ctr" defTabSz="8995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94837" indent="-232989" algn="ctr" defTabSz="8995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960815" indent="-232989" algn="ctr" defTabSz="8995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>
                <a:solidFill>
                  <a:prstClr val="black"/>
                </a:solidFill>
              </a:rPr>
              <a:pPr/>
              <a:t>15</a:t>
            </a:fld>
            <a:endParaRPr lang="en-US" altLang="en-US" sz="800" dirty="0">
              <a:solidFill>
                <a:prstClr val="black"/>
              </a:solidFill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dirty="0"/>
              <a:t>3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VLANs</a:t>
            </a:r>
          </a:p>
          <a:p>
            <a:pPr>
              <a:buFontTx/>
              <a:buNone/>
            </a:pPr>
            <a:r>
              <a:rPr lang="en-US" dirty="0"/>
              <a:t>3.2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VLANs in a Multi-Switched Environment</a:t>
            </a:r>
            <a:endParaRPr lang="en-GB" b="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3.2.4 – </a:t>
            </a:r>
            <a:r>
              <a:rPr lang="en-US" altLang="en-US" dirty="0"/>
              <a:t>VLAN Identification with a Tag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75545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9597">
              <a:defRPr sz="2400">
                <a:solidFill>
                  <a:schemeClr val="tx1"/>
                </a:solidFill>
                <a:latin typeface="Arial" charset="0"/>
              </a:defRPr>
            </a:lvl1pPr>
            <a:lvl2pPr marL="757215" indent="-291236" defTabSz="899597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64946" indent="-232989" defTabSz="899597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30924" indent="-232989" defTabSz="899597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96902" indent="-232989" defTabSz="899597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62880" indent="-232989" algn="ctr" defTabSz="8995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3028859" indent="-232989" algn="ctr" defTabSz="8995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94837" indent="-232989" algn="ctr" defTabSz="8995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960815" indent="-232989" algn="ctr" defTabSz="8995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>
                <a:solidFill>
                  <a:prstClr val="black"/>
                </a:solidFill>
              </a:rPr>
              <a:pPr/>
              <a:t>16</a:t>
            </a:fld>
            <a:endParaRPr lang="en-US" altLang="en-US" sz="800" dirty="0">
              <a:solidFill>
                <a:prstClr val="black"/>
              </a:solidFill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dirty="0"/>
              <a:t>3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VLANs</a:t>
            </a:r>
          </a:p>
          <a:p>
            <a:pPr>
              <a:buFontTx/>
              <a:buNone/>
            </a:pPr>
            <a:r>
              <a:rPr lang="en-US" dirty="0"/>
              <a:t>3.2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VLANs in a Multi-Switched Environment</a:t>
            </a:r>
            <a:endParaRPr lang="en-GB" b="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3.2.5 – </a:t>
            </a:r>
            <a:r>
              <a:rPr lang="en-US" altLang="en-US" dirty="0"/>
              <a:t>Native VLANs and 802.1Q Tagging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algn="l"/>
            <a:r>
              <a:rPr lang="en-US" b="0" i="0" dirty="0">
                <a:solidFill>
                  <a:srgbClr val="555555"/>
                </a:solidFill>
                <a:effectLst/>
                <a:latin typeface="Roboto"/>
              </a:rPr>
              <a:t>Depending on the vendor, tagged ports are able to carry traffic for all VLANs by default but a filter can be applied on such ports to limit the allowed VLANs.</a:t>
            </a:r>
          </a:p>
          <a:p>
            <a:pPr algn="l"/>
            <a:r>
              <a:rPr lang="en-US" b="1" i="0" dirty="0">
                <a:solidFill>
                  <a:srgbClr val="333300"/>
                </a:solidFill>
                <a:effectLst/>
                <a:latin typeface="Roboto"/>
              </a:rPr>
              <a:t>Hint</a:t>
            </a:r>
            <a:r>
              <a:rPr lang="en-US" b="0" i="0" dirty="0">
                <a:solidFill>
                  <a:srgbClr val="333300"/>
                </a:solidFill>
                <a:effectLst/>
                <a:latin typeface="Roboto"/>
              </a:rPr>
              <a:t>: Cisco calls this type of ports “</a:t>
            </a:r>
            <a:r>
              <a:rPr lang="en-US" b="1" i="0" dirty="0">
                <a:solidFill>
                  <a:srgbClr val="333300"/>
                </a:solidFill>
                <a:effectLst/>
                <a:latin typeface="Roboto"/>
              </a:rPr>
              <a:t>trunk ports</a:t>
            </a:r>
            <a:r>
              <a:rPr lang="en-US" b="0" i="0" dirty="0">
                <a:solidFill>
                  <a:srgbClr val="333300"/>
                </a:solidFill>
                <a:effectLst/>
                <a:latin typeface="Roboto"/>
              </a:rPr>
              <a:t>“.</a:t>
            </a:r>
          </a:p>
          <a:p>
            <a:pPr algn="l"/>
            <a:endParaRPr lang="en-US" b="0" i="0" dirty="0">
              <a:solidFill>
                <a:srgbClr val="333300"/>
              </a:solidFill>
              <a:effectLst/>
              <a:latin typeface="Roboto"/>
            </a:endParaRPr>
          </a:p>
          <a:p>
            <a:pPr algn="l"/>
            <a:r>
              <a:rPr lang="en-US" b="0" i="0" dirty="0">
                <a:solidFill>
                  <a:srgbClr val="555555"/>
                </a:solidFill>
                <a:effectLst/>
                <a:latin typeface="Roboto"/>
              </a:rPr>
              <a:t>There is the last scenario we have not considered: what should a tagged port do if it receives an untagged packet?</a:t>
            </a:r>
          </a:p>
          <a:p>
            <a:pPr algn="l"/>
            <a:r>
              <a:rPr lang="en-US" b="0" i="0" dirty="0">
                <a:solidFill>
                  <a:srgbClr val="555555"/>
                </a:solidFill>
                <a:effectLst/>
                <a:latin typeface="Roboto"/>
              </a:rPr>
              <a:t>Since that port can carry multiple VLANs and is not assigned to a single VLAN, what VLAN tag should it apply to that untagged packet?</a:t>
            </a:r>
          </a:p>
          <a:p>
            <a:pPr algn="l"/>
            <a:r>
              <a:rPr lang="en-US" b="0" i="0" dirty="0">
                <a:solidFill>
                  <a:srgbClr val="555555"/>
                </a:solidFill>
                <a:effectLst/>
                <a:latin typeface="Roboto"/>
              </a:rPr>
              <a:t>This is where the </a:t>
            </a:r>
            <a:r>
              <a:rPr lang="en-US" b="1" i="0" dirty="0">
                <a:solidFill>
                  <a:srgbClr val="555555"/>
                </a:solidFill>
                <a:effectLst/>
                <a:latin typeface="Roboto"/>
              </a:rPr>
              <a:t>Native VLAN</a:t>
            </a:r>
            <a:r>
              <a:rPr lang="en-US" b="0" i="0" dirty="0">
                <a:solidFill>
                  <a:srgbClr val="555555"/>
                </a:solidFill>
                <a:effectLst/>
                <a:latin typeface="Roboto"/>
              </a:rPr>
              <a:t> comes in.</a:t>
            </a:r>
          </a:p>
          <a:p>
            <a:pPr algn="l"/>
            <a:r>
              <a:rPr lang="en-US" b="0" i="0" dirty="0">
                <a:solidFill>
                  <a:srgbClr val="555555"/>
                </a:solidFill>
                <a:effectLst/>
                <a:latin typeface="Roboto"/>
              </a:rPr>
              <a:t>The Native VLAN is the VLAN associated with all untagged packets on a tagged/trunk port.</a:t>
            </a:r>
          </a:p>
          <a:p>
            <a:pPr algn="l"/>
            <a:endParaRPr lang="en-US" b="0" i="0" dirty="0">
              <a:solidFill>
                <a:srgbClr val="555555"/>
              </a:solidFill>
              <a:effectLst/>
              <a:latin typeface="Roboto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75545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9597">
              <a:defRPr sz="2400">
                <a:solidFill>
                  <a:schemeClr val="tx1"/>
                </a:solidFill>
                <a:latin typeface="Arial" charset="0"/>
              </a:defRPr>
            </a:lvl1pPr>
            <a:lvl2pPr marL="757215" indent="-291236" defTabSz="899597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64946" indent="-232989" defTabSz="899597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30924" indent="-232989" defTabSz="899597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96902" indent="-232989" defTabSz="899597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62880" indent="-232989" algn="ctr" defTabSz="8995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3028859" indent="-232989" algn="ctr" defTabSz="8995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94837" indent="-232989" algn="ctr" defTabSz="8995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960815" indent="-232989" algn="ctr" defTabSz="8995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>
                <a:solidFill>
                  <a:prstClr val="black"/>
                </a:solidFill>
              </a:rPr>
              <a:pPr/>
              <a:t>17</a:t>
            </a:fld>
            <a:endParaRPr lang="en-US" altLang="en-US" sz="800" dirty="0">
              <a:solidFill>
                <a:prstClr val="black"/>
              </a:solidFill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dirty="0"/>
              <a:t>3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VLANs</a:t>
            </a:r>
          </a:p>
          <a:p>
            <a:pPr>
              <a:buFontTx/>
              <a:buNone/>
            </a:pPr>
            <a:r>
              <a:rPr lang="en-US" dirty="0"/>
              <a:t>3.2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VLANs in a Multi-Switched Environment</a:t>
            </a:r>
            <a:endParaRPr lang="en-GB" b="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3.2.5 – </a:t>
            </a:r>
            <a:r>
              <a:rPr lang="en-US" altLang="en-US" dirty="0"/>
              <a:t>Native VLANs and 802.1Q Tagging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algn="l"/>
            <a:r>
              <a:rPr lang="en-US" b="0" i="0" dirty="0">
                <a:solidFill>
                  <a:srgbClr val="555555"/>
                </a:solidFill>
                <a:effectLst/>
                <a:latin typeface="Roboto"/>
              </a:rPr>
              <a:t>Depending on the vendor, tagged ports are able to carry traffic for all VLANs by default but a filter can be applied on such ports to limit the allowed VLANs.</a:t>
            </a:r>
          </a:p>
          <a:p>
            <a:pPr algn="l"/>
            <a:r>
              <a:rPr lang="en-US" b="1" i="0" dirty="0">
                <a:solidFill>
                  <a:srgbClr val="333300"/>
                </a:solidFill>
                <a:effectLst/>
                <a:latin typeface="Roboto"/>
              </a:rPr>
              <a:t>Hint</a:t>
            </a:r>
            <a:r>
              <a:rPr lang="en-US" b="0" i="0" dirty="0">
                <a:solidFill>
                  <a:srgbClr val="333300"/>
                </a:solidFill>
                <a:effectLst/>
                <a:latin typeface="Roboto"/>
              </a:rPr>
              <a:t>: Cisco calls this type of ports “</a:t>
            </a:r>
            <a:r>
              <a:rPr lang="en-US" b="1" i="0" dirty="0">
                <a:solidFill>
                  <a:srgbClr val="333300"/>
                </a:solidFill>
                <a:effectLst/>
                <a:latin typeface="Roboto"/>
              </a:rPr>
              <a:t>trunk ports</a:t>
            </a:r>
            <a:r>
              <a:rPr lang="en-US" b="0" i="0" dirty="0">
                <a:solidFill>
                  <a:srgbClr val="333300"/>
                </a:solidFill>
                <a:effectLst/>
                <a:latin typeface="Roboto"/>
              </a:rPr>
              <a:t>“.</a:t>
            </a:r>
          </a:p>
          <a:p>
            <a:pPr algn="l"/>
            <a:endParaRPr lang="en-US" b="0" i="0" dirty="0">
              <a:solidFill>
                <a:srgbClr val="333300"/>
              </a:solidFill>
              <a:effectLst/>
              <a:latin typeface="Roboto"/>
            </a:endParaRPr>
          </a:p>
          <a:p>
            <a:pPr algn="l"/>
            <a:r>
              <a:rPr lang="en-US" b="0" i="0" dirty="0">
                <a:solidFill>
                  <a:srgbClr val="555555"/>
                </a:solidFill>
                <a:effectLst/>
                <a:latin typeface="Roboto"/>
              </a:rPr>
              <a:t>There is the last scenario we have not considered: what should a tagged port do if it receives an untagged packet?</a:t>
            </a:r>
          </a:p>
          <a:p>
            <a:pPr algn="l"/>
            <a:r>
              <a:rPr lang="en-US" b="0" i="0" dirty="0">
                <a:solidFill>
                  <a:srgbClr val="555555"/>
                </a:solidFill>
                <a:effectLst/>
                <a:latin typeface="Roboto"/>
              </a:rPr>
              <a:t>Since that port can carry multiple VLANs and is not assigned to a single VLAN, what VLAN tag should it apply to that untagged packet?</a:t>
            </a:r>
          </a:p>
          <a:p>
            <a:pPr algn="l"/>
            <a:r>
              <a:rPr lang="en-US" b="0" i="0" dirty="0">
                <a:solidFill>
                  <a:srgbClr val="555555"/>
                </a:solidFill>
                <a:effectLst/>
                <a:latin typeface="Roboto"/>
              </a:rPr>
              <a:t>This is where the </a:t>
            </a:r>
            <a:r>
              <a:rPr lang="en-US" b="1" i="0" dirty="0">
                <a:solidFill>
                  <a:srgbClr val="555555"/>
                </a:solidFill>
                <a:effectLst/>
                <a:latin typeface="Roboto"/>
              </a:rPr>
              <a:t>Native VLAN</a:t>
            </a:r>
            <a:r>
              <a:rPr lang="en-US" b="0" i="0" dirty="0">
                <a:solidFill>
                  <a:srgbClr val="555555"/>
                </a:solidFill>
                <a:effectLst/>
                <a:latin typeface="Roboto"/>
              </a:rPr>
              <a:t> comes in.</a:t>
            </a:r>
          </a:p>
          <a:p>
            <a:pPr algn="l"/>
            <a:r>
              <a:rPr lang="en-US" b="0" i="0" dirty="0">
                <a:solidFill>
                  <a:srgbClr val="555555"/>
                </a:solidFill>
                <a:effectLst/>
                <a:latin typeface="Roboto"/>
              </a:rPr>
              <a:t>The Native VLAN is the VLAN associated with all untagged packets on a tagged/trunk port.</a:t>
            </a:r>
          </a:p>
          <a:p>
            <a:pPr algn="l"/>
            <a:endParaRPr lang="en-US" b="0" i="0" dirty="0">
              <a:solidFill>
                <a:srgbClr val="555555"/>
              </a:solidFill>
              <a:effectLst/>
              <a:latin typeface="Roboto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22373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9597">
              <a:defRPr sz="2400">
                <a:solidFill>
                  <a:schemeClr val="tx1"/>
                </a:solidFill>
                <a:latin typeface="Arial" charset="0"/>
              </a:defRPr>
            </a:lvl1pPr>
            <a:lvl2pPr marL="757215" indent="-291236" defTabSz="899597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64946" indent="-232989" defTabSz="899597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30924" indent="-232989" defTabSz="899597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96902" indent="-232989" defTabSz="899597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62880" indent="-232989" algn="ctr" defTabSz="8995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3028859" indent="-232989" algn="ctr" defTabSz="8995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94837" indent="-232989" algn="ctr" defTabSz="8995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960815" indent="-232989" algn="ctr" defTabSz="8995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>
                <a:solidFill>
                  <a:prstClr val="black"/>
                </a:solidFill>
              </a:rPr>
              <a:pPr/>
              <a:t>18</a:t>
            </a:fld>
            <a:endParaRPr lang="en-US" altLang="en-US" sz="800" dirty="0">
              <a:solidFill>
                <a:prstClr val="black"/>
              </a:solidFill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dirty="0"/>
              <a:t>3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VLANs</a:t>
            </a:r>
          </a:p>
          <a:p>
            <a:pPr>
              <a:buFontTx/>
              <a:buNone/>
            </a:pPr>
            <a:r>
              <a:rPr lang="en-US" dirty="0"/>
              <a:t>3.2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VLANs in a Multi-Switched Environment</a:t>
            </a:r>
            <a:endParaRPr lang="en-GB" b="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3.2.6 – </a:t>
            </a:r>
            <a:r>
              <a:rPr lang="en-US" altLang="en-US" dirty="0"/>
              <a:t>Voice VLAN Tagging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75545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9597">
              <a:defRPr sz="2400">
                <a:solidFill>
                  <a:schemeClr val="tx1"/>
                </a:solidFill>
                <a:latin typeface="Arial" charset="0"/>
              </a:defRPr>
            </a:lvl1pPr>
            <a:lvl2pPr marL="757215" indent="-291236" defTabSz="899597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64946" indent="-232989" defTabSz="899597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30924" indent="-232989" defTabSz="899597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96902" indent="-232989" defTabSz="899597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62880" indent="-232989" algn="ctr" defTabSz="8995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3028859" indent="-232989" algn="ctr" defTabSz="8995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94837" indent="-232989" algn="ctr" defTabSz="8995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960815" indent="-232989" algn="ctr" defTabSz="8995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>
                <a:solidFill>
                  <a:prstClr val="black"/>
                </a:solidFill>
              </a:rPr>
              <a:pPr/>
              <a:t>19</a:t>
            </a:fld>
            <a:endParaRPr lang="en-US" altLang="en-US" sz="800" dirty="0">
              <a:solidFill>
                <a:prstClr val="black"/>
              </a:solidFill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dirty="0"/>
              <a:t>3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VLANs</a:t>
            </a:r>
          </a:p>
          <a:p>
            <a:pPr>
              <a:buFontTx/>
              <a:buNone/>
            </a:pPr>
            <a:r>
              <a:rPr lang="en-US" dirty="0"/>
              <a:t>3.2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VLANs in a Multi-Switched Environment</a:t>
            </a:r>
            <a:endParaRPr lang="en-GB" b="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3.2.7 – </a:t>
            </a:r>
            <a:r>
              <a:rPr lang="en-US" altLang="en-US" dirty="0"/>
              <a:t>Voice VLAN Verification Example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75545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/>
              <a:t>3 –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VLANs</a:t>
            </a:r>
          </a:p>
          <a:p>
            <a:pPr>
              <a:buFontTx/>
              <a:buNone/>
            </a:pPr>
            <a:r>
              <a:rPr lang="en-US" dirty="0"/>
              <a:t>3.3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VLAN Configuration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20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81813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/>
              <a:t>3 –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VLANs</a:t>
            </a:r>
          </a:p>
          <a:p>
            <a:pPr>
              <a:buFontTx/>
              <a:buNone/>
            </a:pPr>
            <a:r>
              <a:rPr lang="en-US" dirty="0"/>
              <a:t>3.3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VLAN Configuration</a:t>
            </a:r>
            <a:endParaRPr lang="en-US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3.3.1 – </a:t>
            </a:r>
            <a:r>
              <a:rPr lang="en-US" altLang="en-US" dirty="0"/>
              <a:t>VLAN Ranges on Catalyst Switches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21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58769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fr-FR" dirty="0"/>
              <a:t>3 – VLANs</a:t>
            </a:r>
          </a:p>
          <a:p>
            <a:pPr>
              <a:buFontTx/>
              <a:buNone/>
            </a:pPr>
            <a:r>
              <a:rPr lang="fr-FR" dirty="0"/>
              <a:t>3.3 – VLAN Configuration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3.3.2 – </a:t>
            </a:r>
            <a:r>
              <a:rPr lang="en-US" altLang="en-US" dirty="0"/>
              <a:t>VLAN Creation Commands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22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58769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/>
              <a:t>3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VLANs</a:t>
            </a:r>
          </a:p>
          <a:p>
            <a:pPr>
              <a:buFontTx/>
              <a:buNone/>
            </a:pPr>
            <a:r>
              <a:rPr lang="en-US" dirty="0"/>
              <a:t>3.1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Overview of VLANs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5296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/>
              <a:t>3 –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VLANs</a:t>
            </a:r>
          </a:p>
          <a:p>
            <a:pPr>
              <a:buFontTx/>
              <a:buNone/>
            </a:pPr>
            <a:r>
              <a:rPr lang="en-US" dirty="0"/>
              <a:t>3.3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VLAN Configuration</a:t>
            </a:r>
            <a:endParaRPr lang="en-US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3.3.3 – </a:t>
            </a:r>
            <a:r>
              <a:rPr lang="en-US" altLang="en-US" dirty="0"/>
              <a:t>VLAN Creation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23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58769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/>
              <a:t>3 –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VLANs</a:t>
            </a:r>
          </a:p>
          <a:p>
            <a:pPr>
              <a:buFontTx/>
              <a:buNone/>
            </a:pPr>
            <a:r>
              <a:rPr lang="en-US" dirty="0"/>
              <a:t>3.3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VLAN Configuration</a:t>
            </a:r>
            <a:endParaRPr lang="en-US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3.3.4 – </a:t>
            </a:r>
            <a:r>
              <a:rPr lang="en-US" altLang="en-US" dirty="0"/>
              <a:t>VLAN Port Assignment Commands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24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587692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/>
              <a:t>3 –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VLANs</a:t>
            </a:r>
          </a:p>
          <a:p>
            <a:pPr>
              <a:buFontTx/>
              <a:buNone/>
            </a:pPr>
            <a:r>
              <a:rPr lang="en-US" dirty="0"/>
              <a:t>3.3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VLAN Configuration</a:t>
            </a:r>
            <a:endParaRPr lang="en-US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3.3.5 – </a:t>
            </a:r>
            <a:r>
              <a:rPr lang="en-US" altLang="en-US" dirty="0"/>
              <a:t>VLAN Port Assignment Example</a:t>
            </a:r>
          </a:p>
          <a:p>
            <a:pPr defTabSz="465978">
              <a:lnSpc>
                <a:spcPct val="80000"/>
              </a:lnSpc>
              <a:defRPr/>
            </a:pPr>
            <a:endParaRPr lang="en-US" dirty="0"/>
          </a:p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25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587692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/>
              <a:t>3 –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VLANs</a:t>
            </a:r>
          </a:p>
          <a:p>
            <a:pPr>
              <a:buFontTx/>
              <a:buNone/>
            </a:pPr>
            <a:r>
              <a:rPr lang="en-US" dirty="0"/>
              <a:t>3.3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VLAN Configuration</a:t>
            </a:r>
            <a:endParaRPr lang="en-US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3.3.6 – </a:t>
            </a:r>
            <a:r>
              <a:rPr lang="en-US" altLang="en-US" dirty="0"/>
              <a:t>Data and Voice VLANs</a:t>
            </a:r>
          </a:p>
          <a:p>
            <a:pPr defTabSz="465978">
              <a:lnSpc>
                <a:spcPct val="80000"/>
              </a:lnSpc>
              <a:defRPr/>
            </a:pPr>
            <a:endParaRPr lang="en-US" dirty="0"/>
          </a:p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26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587692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/>
              <a:t>3 –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VLANs</a:t>
            </a:r>
          </a:p>
          <a:p>
            <a:pPr>
              <a:buFontTx/>
              <a:buNone/>
            </a:pPr>
            <a:r>
              <a:rPr lang="en-US" dirty="0"/>
              <a:t>3.3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VLAN Configuration</a:t>
            </a:r>
            <a:endParaRPr lang="en-US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3.3.7 – </a:t>
            </a:r>
            <a:r>
              <a:rPr lang="en-US" altLang="en-US" dirty="0"/>
              <a:t>Data and Voice VLAN Example</a:t>
            </a:r>
          </a:p>
          <a:p>
            <a:pPr defTabSz="465978">
              <a:lnSpc>
                <a:spcPct val="80000"/>
              </a:lnSpc>
              <a:defRPr/>
            </a:pPr>
            <a:endParaRPr lang="en-US" dirty="0"/>
          </a:p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27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587692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/>
              <a:t>3 –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VLANs</a:t>
            </a:r>
          </a:p>
          <a:p>
            <a:pPr>
              <a:buFontTx/>
              <a:buNone/>
            </a:pPr>
            <a:r>
              <a:rPr lang="en-US" dirty="0"/>
              <a:t>3.3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VLAN Configuration</a:t>
            </a:r>
            <a:endParaRPr lang="en-US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3.3.8 – </a:t>
            </a:r>
            <a:r>
              <a:rPr lang="en-US" altLang="en-US" dirty="0"/>
              <a:t>Verify VLAN Information</a:t>
            </a:r>
          </a:p>
          <a:p>
            <a:pPr defTabSz="465978">
              <a:lnSpc>
                <a:spcPct val="80000"/>
              </a:lnSpc>
              <a:defRPr/>
            </a:pPr>
            <a:endParaRPr lang="en-US" dirty="0"/>
          </a:p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28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587692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/>
              <a:t>3 –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VLANs</a:t>
            </a:r>
          </a:p>
          <a:p>
            <a:pPr>
              <a:buFontTx/>
              <a:buNone/>
            </a:pPr>
            <a:r>
              <a:rPr lang="en-US" dirty="0"/>
              <a:t>3.3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VLAN Configuration</a:t>
            </a:r>
            <a:endParaRPr lang="en-US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3.3.9 – </a:t>
            </a:r>
            <a:r>
              <a:rPr lang="en-US" altLang="en-US" dirty="0"/>
              <a:t>Change VLAN Port Membership</a:t>
            </a:r>
          </a:p>
          <a:p>
            <a:pPr defTabSz="465978">
              <a:lnSpc>
                <a:spcPct val="80000"/>
              </a:lnSpc>
              <a:defRPr/>
            </a:pPr>
            <a:endParaRPr lang="en-US" dirty="0"/>
          </a:p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29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587692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/>
              <a:t>3 –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VLANs</a:t>
            </a:r>
          </a:p>
          <a:p>
            <a:pPr>
              <a:buFontTx/>
              <a:buNone/>
            </a:pPr>
            <a:r>
              <a:rPr lang="en-US" dirty="0"/>
              <a:t>3.3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VLAN Configuration</a:t>
            </a:r>
            <a:endParaRPr lang="en-US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3.3.10 – </a:t>
            </a:r>
            <a:r>
              <a:rPr lang="en-US" altLang="en-US" dirty="0"/>
              <a:t>Delete VLANs</a:t>
            </a:r>
          </a:p>
          <a:p>
            <a:pPr defTabSz="465978">
              <a:lnSpc>
                <a:spcPct val="80000"/>
              </a:lnSpc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3.3.11 – </a:t>
            </a:r>
            <a:r>
              <a:rPr lang="en-US" altLang="en-US" dirty="0"/>
              <a:t>Syntax Checker – VLAN Configuration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dirty="0"/>
          </a:p>
          <a:p>
            <a:pPr defTabSz="465978">
              <a:lnSpc>
                <a:spcPct val="80000"/>
              </a:lnSpc>
              <a:defRPr/>
            </a:pPr>
            <a:endParaRPr lang="en-US" dirty="0"/>
          </a:p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30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587692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/>
              <a:t>3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VLANs</a:t>
            </a:r>
          </a:p>
          <a:p>
            <a:pPr>
              <a:buFontTx/>
              <a:buNone/>
            </a:pPr>
            <a:r>
              <a:rPr lang="en-US" dirty="0"/>
              <a:t>3.4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VLAN Trunks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31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818133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/>
              <a:t>3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VLANs</a:t>
            </a:r>
          </a:p>
          <a:p>
            <a:pPr>
              <a:buFontTx/>
              <a:buNone/>
            </a:pPr>
            <a:r>
              <a:rPr lang="en-US" dirty="0"/>
              <a:t>3.4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VLAN Trunks</a:t>
            </a:r>
            <a:endParaRPr lang="en-US" dirty="0"/>
          </a:p>
          <a:p>
            <a:r>
              <a:rPr lang="en-US" dirty="0"/>
              <a:t>3.4.1</a:t>
            </a:r>
            <a:r>
              <a:rPr lang="en-US" baseline="0" dirty="0"/>
              <a:t> – </a:t>
            </a:r>
            <a:r>
              <a:rPr lang="en-US" altLang="en-US" dirty="0"/>
              <a:t>Trunk Configuration Commands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32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8440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9597">
              <a:defRPr sz="2400">
                <a:solidFill>
                  <a:schemeClr val="tx1"/>
                </a:solidFill>
                <a:latin typeface="Arial" charset="0"/>
              </a:defRPr>
            </a:lvl1pPr>
            <a:lvl2pPr marL="757215" indent="-291236" defTabSz="899597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64946" indent="-232989" defTabSz="899597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30924" indent="-232989" defTabSz="899597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96902" indent="-232989" defTabSz="899597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62880" indent="-232989" algn="ctr" defTabSz="8995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3028859" indent="-232989" algn="ctr" defTabSz="8995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94837" indent="-232989" algn="ctr" defTabSz="8995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960815" indent="-232989" algn="ctr" defTabSz="8995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/>
              <a:pPr/>
              <a:t>6</a:t>
            </a:fld>
            <a:endParaRPr lang="en-US" altLang="en-US" sz="800" dirty="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dirty="0"/>
              <a:t>3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VLANs</a:t>
            </a:r>
          </a:p>
          <a:p>
            <a:pPr>
              <a:buFontTx/>
              <a:buNone/>
            </a:pPr>
            <a:r>
              <a:rPr lang="en-US" dirty="0"/>
              <a:t>3.1 – Overview of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VLANs</a:t>
            </a:r>
            <a:endParaRPr lang="en-GB" b="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3.1.1 – </a:t>
            </a:r>
            <a:r>
              <a:rPr lang="en-US" dirty="0"/>
              <a:t> </a:t>
            </a:r>
            <a:r>
              <a:rPr lang="en-US" altLang="en-US" dirty="0"/>
              <a:t>VLAN Definitions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519018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/>
              <a:t>3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VLANs</a:t>
            </a:r>
          </a:p>
          <a:p>
            <a:pPr>
              <a:buFontTx/>
              <a:buNone/>
            </a:pPr>
            <a:r>
              <a:rPr lang="en-US" dirty="0"/>
              <a:t>3.4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VLAN Trunks</a:t>
            </a:r>
            <a:endParaRPr lang="en-US" dirty="0"/>
          </a:p>
          <a:p>
            <a:r>
              <a:rPr lang="en-US" dirty="0"/>
              <a:t>3.4.2</a:t>
            </a:r>
            <a:r>
              <a:rPr lang="en-US" baseline="0" dirty="0"/>
              <a:t> – </a:t>
            </a:r>
            <a:r>
              <a:rPr lang="en-US" altLang="en-US" dirty="0"/>
              <a:t>Trunk Configuration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33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844091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/>
              <a:t>3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VLANs</a:t>
            </a:r>
          </a:p>
          <a:p>
            <a:pPr>
              <a:buFontTx/>
              <a:buNone/>
            </a:pPr>
            <a:r>
              <a:rPr lang="en-US" dirty="0"/>
              <a:t>3.4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VLAN Trunks</a:t>
            </a:r>
            <a:endParaRPr lang="en-US" dirty="0"/>
          </a:p>
          <a:p>
            <a:r>
              <a:rPr lang="en-US" dirty="0"/>
              <a:t>3.4.3</a:t>
            </a:r>
            <a:r>
              <a:rPr lang="en-US" baseline="0" dirty="0"/>
              <a:t> – </a:t>
            </a:r>
            <a:r>
              <a:rPr lang="en-US" altLang="en-US" dirty="0"/>
              <a:t>Verify Trunk Configuration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34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844091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/>
              <a:t>3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VLANs</a:t>
            </a:r>
          </a:p>
          <a:p>
            <a:pPr>
              <a:buFontTx/>
              <a:buNone/>
            </a:pPr>
            <a:r>
              <a:rPr lang="en-US" dirty="0"/>
              <a:t>3.4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VLAN Trunks</a:t>
            </a:r>
            <a:endParaRPr lang="en-US" dirty="0"/>
          </a:p>
          <a:p>
            <a:r>
              <a:rPr lang="en-US" dirty="0"/>
              <a:t>3.4.4</a:t>
            </a:r>
            <a:r>
              <a:rPr lang="en-US" baseline="0" dirty="0"/>
              <a:t> – </a:t>
            </a:r>
            <a:r>
              <a:rPr lang="en-US" altLang="en-US" dirty="0"/>
              <a:t>Reset the Trunk to the Default State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35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844091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/>
              <a:t>3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VLANs</a:t>
            </a:r>
          </a:p>
          <a:p>
            <a:pPr>
              <a:buFontTx/>
              <a:buNone/>
            </a:pPr>
            <a:r>
              <a:rPr lang="en-US" dirty="0"/>
              <a:t>3.4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VLAN Trunks</a:t>
            </a:r>
            <a:endParaRPr lang="en-US" dirty="0"/>
          </a:p>
          <a:p>
            <a:r>
              <a:rPr lang="en-US" dirty="0"/>
              <a:t>3.4.4</a:t>
            </a:r>
            <a:r>
              <a:rPr lang="en-US" baseline="0" dirty="0"/>
              <a:t> – </a:t>
            </a:r>
            <a:r>
              <a:rPr lang="en-US" altLang="en-US" dirty="0"/>
              <a:t>Reset the Trunk to the Default State (Cont.)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36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844091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/>
              <a:t>3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VLANs</a:t>
            </a:r>
          </a:p>
          <a:p>
            <a:pPr>
              <a:buFontTx/>
              <a:buNone/>
            </a:pPr>
            <a:r>
              <a:rPr lang="en-US" dirty="0"/>
              <a:t>3.5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Dynamic Trunking Protocol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37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818133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/>
              <a:t>3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VLANs</a:t>
            </a:r>
          </a:p>
          <a:p>
            <a:pPr>
              <a:buFontTx/>
              <a:buNone/>
            </a:pPr>
            <a:r>
              <a:rPr lang="en-US" dirty="0"/>
              <a:t>3.5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Dynamic Trunking Protocol</a:t>
            </a:r>
            <a:endParaRPr lang="en-US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3.5.1 – </a:t>
            </a:r>
            <a:r>
              <a:rPr lang="en-US" altLang="en-US" dirty="0"/>
              <a:t>Introduction to DTP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38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957413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/>
              <a:t>3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VLANs</a:t>
            </a:r>
          </a:p>
          <a:p>
            <a:pPr>
              <a:buFontTx/>
              <a:buNone/>
            </a:pPr>
            <a:r>
              <a:rPr lang="en-US" dirty="0"/>
              <a:t>3.5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Dynamic Trunking Protocol</a:t>
            </a:r>
            <a:endParaRPr lang="en-US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3.5.2 – </a:t>
            </a:r>
            <a:r>
              <a:rPr lang="en-US" altLang="en-US" dirty="0"/>
              <a:t>Negotiated Interface Modes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39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957413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/>
              <a:t>3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VLANs</a:t>
            </a:r>
          </a:p>
          <a:p>
            <a:pPr>
              <a:buFontTx/>
              <a:buNone/>
            </a:pPr>
            <a:r>
              <a:rPr lang="en-US" dirty="0"/>
              <a:t>3.5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Dynamic Trunking Protocol</a:t>
            </a:r>
            <a:endParaRPr lang="en-US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3.5.3 – </a:t>
            </a:r>
            <a:r>
              <a:rPr lang="en-US" altLang="en-US" dirty="0"/>
              <a:t>Results of a DTP Configuration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40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957413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/>
              <a:t>3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VLANs</a:t>
            </a:r>
          </a:p>
          <a:p>
            <a:pPr>
              <a:buFontTx/>
              <a:buNone/>
            </a:pPr>
            <a:r>
              <a:rPr lang="en-US" dirty="0"/>
              <a:t>3.5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Dynamic Trunking Protocol</a:t>
            </a:r>
            <a:endParaRPr lang="en-US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3.5.4 – </a:t>
            </a:r>
            <a:r>
              <a:rPr lang="en-US" altLang="en-US" dirty="0"/>
              <a:t>Verify DTP Mode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41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957413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/>
              <a:t>3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VLANs</a:t>
            </a:r>
          </a:p>
          <a:p>
            <a:pPr>
              <a:buFontTx/>
              <a:buNone/>
            </a:pPr>
            <a:r>
              <a:rPr lang="en-US" dirty="0"/>
              <a:t>3.6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Module Practice and Quiz </a:t>
            </a:r>
            <a:endParaRPr lang="en-GB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42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30151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9597">
              <a:defRPr sz="2400">
                <a:solidFill>
                  <a:schemeClr val="tx1"/>
                </a:solidFill>
                <a:latin typeface="Arial" charset="0"/>
              </a:defRPr>
            </a:lvl1pPr>
            <a:lvl2pPr marL="757215" indent="-291236" defTabSz="899597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64946" indent="-232989" defTabSz="899597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30924" indent="-232989" defTabSz="899597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96902" indent="-232989" defTabSz="899597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62880" indent="-232989" algn="ctr" defTabSz="8995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3028859" indent="-232989" algn="ctr" defTabSz="8995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94837" indent="-232989" algn="ctr" defTabSz="8995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960815" indent="-232989" algn="ctr" defTabSz="8995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>
                <a:solidFill>
                  <a:prstClr val="black"/>
                </a:solidFill>
              </a:rPr>
              <a:pPr/>
              <a:t>7</a:t>
            </a:fld>
            <a:endParaRPr lang="en-US" altLang="en-US" sz="800" dirty="0">
              <a:solidFill>
                <a:prstClr val="black"/>
              </a:solidFill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dirty="0"/>
              <a:t>3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VLANs</a:t>
            </a:r>
          </a:p>
          <a:p>
            <a:pPr>
              <a:buFontTx/>
              <a:buNone/>
            </a:pPr>
            <a:r>
              <a:rPr lang="en-US" dirty="0"/>
              <a:t>3.1 – Overview of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VLANs</a:t>
            </a:r>
            <a:endParaRPr lang="en-GB" b="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3.1.2</a:t>
            </a:r>
            <a:r>
              <a:rPr lang="en-US" baseline="0" dirty="0">
                <a:latin typeface="Arial" charset="0"/>
              </a:rPr>
              <a:t> </a:t>
            </a:r>
            <a:r>
              <a:rPr lang="en-US" dirty="0"/>
              <a:t>–</a:t>
            </a:r>
            <a:r>
              <a:rPr lang="en-US" altLang="en-US" dirty="0"/>
              <a:t>  Benefits of a VLAN Design</a:t>
            </a:r>
            <a:endParaRPr lang="en-US" baseline="0" dirty="0">
              <a:latin typeface="Arial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33593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93357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All switch ports (interfaces) should be secured before the switch is deployed for production use.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By default, Layer 2 switch ports are set to dynamic auto (</a:t>
            </a:r>
            <a:r>
              <a:rPr lang="en-US" dirty="0" err="1"/>
              <a:t>trunking</a:t>
            </a:r>
            <a:r>
              <a:rPr lang="en-US" dirty="0"/>
              <a:t> on).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simplest and most effective method to prevent MAC address table overflow attacks is to enable port security.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switch can be configured to learn about MAC addresses on a secure port in one of three ways: manually configured, dynamically learned, and dynamically learned – sticky.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If the MAC address of a device attached to the port differs from the list of secure addresses, then a port violation occurs. By default, the port enters the error-disabled state. When a port is placed in the error-disabled state, no traffic is sent or received on that port.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Mitigate VLAN Hopping attacks by disabling DTP negotiations, disabling unused ports, manually setting </a:t>
            </a:r>
            <a:r>
              <a:rPr lang="en-US" dirty="0" err="1"/>
              <a:t>trunking</a:t>
            </a:r>
            <a:r>
              <a:rPr lang="en-US" dirty="0"/>
              <a:t> where required, and using a native VLAN other than VLAN 1.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465978">
              <a:defRPr/>
            </a:pPr>
            <a:fld id="{5641018C-6CAF-B84E-B92C-ECB119457FBA}" type="slidenum">
              <a:rPr lang="en-US">
                <a:solidFill>
                  <a:prstClr val="black"/>
                </a:solidFill>
              </a:rPr>
              <a:pPr defTabSz="465978">
                <a:defRPr/>
              </a:pPr>
              <a:t>44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917908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/>
              <a:t>The goal of a DHCP starvation attack is to create a Denial of Service (DoS) for connecting clients. DHCP spoofing attacks can be mitigated by using DHCP snooping on trusted ports.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DHCP snooping determines whether DHCP messages are from an administratively-configured trusted or untrusted source. It then filters DHCP messages and rate-limits DHCP traffic from untrusted sources.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Dynamic ARP inspection (DAI) requires DHCP snooping and helps prevent ARP attacks by verifying ARP traffic.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Implement Dynamic ARP Inspection to mitigate ARP spoofing and ARP poisoning.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To mitigate Spanning Tree Protocol (STP) manipulation attacks, use PortFast and Bridge Protocol Data Unit (BPDU) Guard.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465978">
              <a:defRPr/>
            </a:pPr>
            <a:fld id="{5641018C-6CAF-B84E-B92C-ECB119457FBA}" type="slidenum">
              <a:rPr lang="en-US">
                <a:solidFill>
                  <a:prstClr val="black"/>
                </a:solidFill>
              </a:rPr>
              <a:pPr defTabSz="465978">
                <a:defRPr/>
              </a:pPr>
              <a:t>45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913150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465978">
              <a:defRPr/>
            </a:pPr>
            <a:fld id="{5641018C-6CAF-B84E-B92C-ECB119457FBA}" type="slidenum">
              <a:rPr lang="en-US">
                <a:solidFill>
                  <a:prstClr val="black"/>
                </a:solidFill>
              </a:rPr>
              <a:pPr defTabSz="465978">
                <a:defRPr/>
              </a:pPr>
              <a:t>47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21989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9597">
              <a:defRPr sz="2400">
                <a:solidFill>
                  <a:schemeClr val="tx1"/>
                </a:solidFill>
                <a:latin typeface="Arial" charset="0"/>
              </a:defRPr>
            </a:lvl1pPr>
            <a:lvl2pPr marL="757215" indent="-291236" defTabSz="899597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64946" indent="-232989" defTabSz="899597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30924" indent="-232989" defTabSz="899597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96902" indent="-232989" defTabSz="899597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62880" indent="-232989" algn="ctr" defTabSz="8995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3028859" indent="-232989" algn="ctr" defTabSz="8995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94837" indent="-232989" algn="ctr" defTabSz="8995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960815" indent="-232989" algn="ctr" defTabSz="8995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>
                <a:solidFill>
                  <a:prstClr val="black"/>
                </a:solidFill>
              </a:rPr>
              <a:pPr/>
              <a:t>8</a:t>
            </a:fld>
            <a:endParaRPr lang="en-US" altLang="en-US" sz="800" dirty="0">
              <a:solidFill>
                <a:prstClr val="black"/>
              </a:solidFill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dirty="0"/>
              <a:t>3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VLANs</a:t>
            </a:r>
          </a:p>
          <a:p>
            <a:pPr>
              <a:buFontTx/>
              <a:buNone/>
            </a:pPr>
            <a:r>
              <a:rPr lang="en-US" dirty="0"/>
              <a:t>3.1 – Overview of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VLANs</a:t>
            </a:r>
            <a:endParaRPr lang="en-GB" b="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3.1.3</a:t>
            </a:r>
            <a:r>
              <a:rPr lang="en-US" baseline="0" dirty="0">
                <a:latin typeface="Arial" charset="0"/>
              </a:rPr>
              <a:t> </a:t>
            </a:r>
            <a:r>
              <a:rPr lang="en-US" dirty="0"/>
              <a:t>–  </a:t>
            </a:r>
            <a:r>
              <a:rPr lang="en-US" altLang="en-US" dirty="0"/>
              <a:t>Types of VLANs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3359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9597">
              <a:defRPr sz="2400">
                <a:solidFill>
                  <a:schemeClr val="tx1"/>
                </a:solidFill>
                <a:latin typeface="Arial" charset="0"/>
              </a:defRPr>
            </a:lvl1pPr>
            <a:lvl2pPr marL="757215" indent="-291236" defTabSz="899597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64946" indent="-232989" defTabSz="899597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30924" indent="-232989" defTabSz="899597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96902" indent="-232989" defTabSz="899597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62880" indent="-232989" algn="ctr" defTabSz="8995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3028859" indent="-232989" algn="ctr" defTabSz="8995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94837" indent="-232989" algn="ctr" defTabSz="8995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960815" indent="-232989" algn="ctr" defTabSz="8995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>
                <a:solidFill>
                  <a:prstClr val="black"/>
                </a:solidFill>
              </a:rPr>
              <a:pPr/>
              <a:t>9</a:t>
            </a:fld>
            <a:endParaRPr lang="en-US" altLang="en-US" sz="800" dirty="0">
              <a:solidFill>
                <a:prstClr val="black"/>
              </a:solidFill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dirty="0"/>
              <a:t>3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VLANs</a:t>
            </a:r>
          </a:p>
          <a:p>
            <a:pPr>
              <a:buFontTx/>
              <a:buNone/>
            </a:pPr>
            <a:r>
              <a:rPr lang="en-US" dirty="0"/>
              <a:t>3.1 – Overview of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VLANs</a:t>
            </a:r>
            <a:endParaRPr lang="en-GB" b="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3.1.3</a:t>
            </a:r>
            <a:r>
              <a:rPr lang="en-US" baseline="0" dirty="0">
                <a:latin typeface="Arial" charset="0"/>
              </a:rPr>
              <a:t> </a:t>
            </a:r>
            <a:r>
              <a:rPr lang="en-US" dirty="0"/>
              <a:t>–  </a:t>
            </a:r>
            <a:r>
              <a:rPr lang="en-US" altLang="en-US" dirty="0"/>
              <a:t>Types of VLANs (Cont.)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3359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9597">
              <a:defRPr sz="2400">
                <a:solidFill>
                  <a:schemeClr val="tx1"/>
                </a:solidFill>
                <a:latin typeface="Arial" charset="0"/>
              </a:defRPr>
            </a:lvl1pPr>
            <a:lvl2pPr marL="757215" indent="-291236" defTabSz="899597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64946" indent="-232989" defTabSz="899597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30924" indent="-232989" defTabSz="899597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96902" indent="-232989" defTabSz="899597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62880" indent="-232989" algn="ctr" defTabSz="8995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3028859" indent="-232989" algn="ctr" defTabSz="8995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94837" indent="-232989" algn="ctr" defTabSz="8995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960815" indent="-232989" algn="ctr" defTabSz="8995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>
                <a:solidFill>
                  <a:prstClr val="black"/>
                </a:solidFill>
              </a:rPr>
              <a:pPr/>
              <a:t>10</a:t>
            </a:fld>
            <a:endParaRPr lang="en-US" altLang="en-US" sz="800" dirty="0">
              <a:solidFill>
                <a:prstClr val="black"/>
              </a:solidFill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dirty="0"/>
              <a:t>3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VLANs</a:t>
            </a:r>
          </a:p>
          <a:p>
            <a:pPr>
              <a:buFontTx/>
              <a:buNone/>
            </a:pPr>
            <a:r>
              <a:rPr lang="en-US" dirty="0"/>
              <a:t>3.1 – Overview of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VLANs</a:t>
            </a:r>
            <a:endParaRPr lang="en-GB" b="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3.1.3</a:t>
            </a:r>
            <a:r>
              <a:rPr lang="en-US" baseline="0" dirty="0">
                <a:latin typeface="Arial" charset="0"/>
              </a:rPr>
              <a:t> </a:t>
            </a:r>
            <a:r>
              <a:rPr lang="en-US" dirty="0"/>
              <a:t>–  </a:t>
            </a:r>
            <a:r>
              <a:rPr lang="en-US" altLang="en-US" dirty="0"/>
              <a:t>Types of VLANs (Cont.)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3359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/>
              <a:t>3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VLANs</a:t>
            </a:r>
          </a:p>
          <a:p>
            <a:pPr>
              <a:buFontTx/>
              <a:buNone/>
            </a:pPr>
            <a:r>
              <a:rPr lang="en-US" dirty="0"/>
              <a:t>3.2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VLANs in a Multi-Switched Environment</a:t>
            </a:r>
            <a:endParaRPr lang="en-GB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5296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9597">
              <a:defRPr sz="2400">
                <a:solidFill>
                  <a:schemeClr val="tx1"/>
                </a:solidFill>
                <a:latin typeface="Arial" charset="0"/>
              </a:defRPr>
            </a:lvl1pPr>
            <a:lvl2pPr marL="757215" indent="-291236" defTabSz="899597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64946" indent="-232989" defTabSz="899597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30924" indent="-232989" defTabSz="899597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96902" indent="-232989" defTabSz="899597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62880" indent="-232989" algn="ctr" defTabSz="8995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3028859" indent="-232989" algn="ctr" defTabSz="8995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94837" indent="-232989" algn="ctr" defTabSz="8995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960815" indent="-232989" algn="ctr" defTabSz="8995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>
                <a:solidFill>
                  <a:prstClr val="black"/>
                </a:solidFill>
              </a:rPr>
              <a:pPr/>
              <a:t>12</a:t>
            </a:fld>
            <a:endParaRPr lang="en-US" altLang="en-US" sz="800" dirty="0">
              <a:solidFill>
                <a:prstClr val="black"/>
              </a:solidFill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dirty="0"/>
              <a:t>3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VLANs</a:t>
            </a:r>
          </a:p>
          <a:p>
            <a:pPr>
              <a:buFontTx/>
              <a:buNone/>
            </a:pPr>
            <a:r>
              <a:rPr lang="en-US" dirty="0"/>
              <a:t>3.2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VLANs in a Multi-Switched Environment</a:t>
            </a:r>
            <a:endParaRPr lang="en-GB" b="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3.2.1 – </a:t>
            </a:r>
            <a:r>
              <a:rPr lang="en-US" altLang="en-US" dirty="0"/>
              <a:t> Defining VLAN Trunks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75545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Slide-animated gradi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469496" y="3809526"/>
            <a:ext cx="4319105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accent5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469496" y="4049523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469496" y="4289520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3292" y="2872236"/>
            <a:ext cx="5925246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000" baseline="0">
                <a:solidFill>
                  <a:schemeClr val="bg2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itle 1"/>
          <p:cNvSpPr>
            <a:spLocks noGrp="1"/>
          </p:cNvSpPr>
          <p:nvPr>
            <p:ph type="ctrTitle"/>
          </p:nvPr>
        </p:nvSpPr>
        <p:spPr>
          <a:xfrm>
            <a:off x="425765" y="2300750"/>
            <a:ext cx="5955513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3600" b="0" i="0" spc="0" baseline="0">
                <a:solidFill>
                  <a:srgbClr val="38C6F4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492125" y="395288"/>
            <a:ext cx="796924" cy="423863"/>
            <a:chOff x="310" y="249"/>
            <a:chExt cx="502" cy="267"/>
          </a:xfrm>
          <a:solidFill>
            <a:schemeClr val="accent5"/>
          </a:solidFill>
        </p:grpSpPr>
        <p:sp>
          <p:nvSpPr>
            <p:cNvPr id="9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86725553"/>
      </p:ext>
    </p:extLst>
  </p:cSld>
  <p:clrMapOvr>
    <a:masterClrMapping/>
  </p:clrMapOvr>
  <p:transition spd="slow">
    <p:wipe/>
  </p:transition>
  <p:extLst>
    <p:ext uri="{DCECCB84-F9BA-43D5-87BE-67443E8EF086}">
      <p15:sldGuideLst xmlns:p15="http://schemas.microsoft.com/office/powerpoint/2012/main">
        <p15:guide id="1" orient="horz" pos="228" userDrawn="1">
          <p15:clr>
            <a:srgbClr val="FBAE40"/>
          </p15:clr>
        </p15:guide>
        <p15:guide id="2" pos="360" userDrawn="1">
          <p15:clr>
            <a:srgbClr val="FBAE40"/>
          </p15:clr>
        </p15:guide>
        <p15:guide id="3" orient="horz" pos="518" userDrawn="1">
          <p15:clr>
            <a:srgbClr val="FBAE40"/>
          </p15:clr>
        </p15:guide>
        <p15:guide id="4" pos="812" userDrawn="1">
          <p15:clr>
            <a:srgbClr val="FBAE40"/>
          </p15:clr>
        </p15:guide>
        <p15:guide id="5" pos="311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Closing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"/>
            <a:ext cx="9143999" cy="5165874"/>
          </a:xfrm>
          <a:prstGeom prst="rect">
            <a:avLst/>
          </a:prstGeom>
        </p:spPr>
      </p:pic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3746294" y="2129856"/>
            <a:ext cx="1617944" cy="860542"/>
            <a:chOff x="310" y="249"/>
            <a:chExt cx="502" cy="267"/>
          </a:xfrm>
          <a:solidFill>
            <a:schemeClr val="accent5"/>
          </a:solidFill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98843304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394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3746294" y="2129856"/>
            <a:ext cx="1617944" cy="860542"/>
            <a:chOff x="310" y="249"/>
            <a:chExt cx="502" cy="267"/>
          </a:xfrm>
          <a:solidFill>
            <a:schemeClr val="accent5"/>
          </a:solidFill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7974899"/>
      </p:ext>
    </p:extLst>
  </p:cSld>
  <p:clrMapOvr>
    <a:masterClrMapping/>
  </p:clrMapOvr>
  <p:transition spd="slow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Closing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3746294" y="2129856"/>
            <a:ext cx="1617944" cy="860542"/>
            <a:chOff x="310" y="249"/>
            <a:chExt cx="502" cy="267"/>
          </a:xfrm>
          <a:solidFill>
            <a:schemeClr val="accent1">
              <a:lumMod val="75000"/>
            </a:schemeClr>
          </a:solidFill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51544963"/>
      </p:ext>
    </p:extLst>
  </p:cSld>
  <p:clrMapOvr>
    <a:masterClrMapping/>
  </p:clrMapOvr>
  <p:transition spd="slow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3441" y="4954263"/>
            <a:ext cx="676910" cy="1892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5">
                <a:solidFill>
                  <a:schemeClr val="tx2"/>
                </a:solidFill>
              </a:defRPr>
            </a:lvl1pPr>
          </a:lstStyle>
          <a:p>
            <a:pPr defTabSz="385763">
              <a:defRPr/>
            </a:pPr>
            <a:fld id="{2F5CCB13-0A32-4557-88E9-079F0C330695}" type="slidenum">
              <a:rPr lang="en-US" kern="0" smtClean="0">
                <a:solidFill>
                  <a:srgbClr val="595959"/>
                </a:solidFill>
              </a:rPr>
              <a:pPr defTabSz="385763">
                <a:defRPr/>
              </a:pPr>
              <a:t>‹#›</a:t>
            </a:fld>
            <a:endParaRPr lang="en-US" kern="0" dirty="0">
              <a:solidFill>
                <a:srgbClr val="595959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44065" y="798944"/>
            <a:ext cx="8853286" cy="4155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anchor="t" anchorCtr="0" compatLnSpc="1">
            <a:prstTxWarp prst="textNoShape">
              <a:avLst/>
            </a:prstTxWarp>
          </a:bodyPr>
          <a:lstStyle>
            <a:lvl1pPr marL="169863" indent="-1698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4pPr>
          </a:lstStyle>
          <a:p>
            <a:pPr lvl="0"/>
            <a:r>
              <a:rPr lang="en-US" dirty="0">
                <a:sym typeface="Arial" pitchFamily="34" charset="0"/>
              </a:rPr>
              <a:t>Click to edit Master text styles</a:t>
            </a:r>
          </a:p>
          <a:p>
            <a:pPr lvl="1"/>
            <a:r>
              <a:rPr lang="en-US" dirty="0">
                <a:sym typeface="Arial" pitchFamily="34" charset="0"/>
              </a:rPr>
              <a:t>Second level</a:t>
            </a:r>
          </a:p>
          <a:p>
            <a:pPr lvl="2"/>
            <a:r>
              <a:rPr lang="en-US" dirty="0">
                <a:sym typeface="Arial" pitchFamily="34" charset="0"/>
              </a:rPr>
              <a:t>Third level</a:t>
            </a:r>
          </a:p>
          <a:p>
            <a:pPr lvl="3"/>
            <a:r>
              <a:rPr lang="en-US" dirty="0">
                <a:sym typeface="Arial" pitchFamily="34" charset="0"/>
              </a:rPr>
              <a:t>Fourth level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" y="41393"/>
            <a:ext cx="9144000" cy="757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2400"/>
            </a:lvl1pPr>
          </a:lstStyle>
          <a:p>
            <a:pPr lvl="0"/>
            <a:r>
              <a:rPr lang="en-US" dirty="0">
                <a:sym typeface="Arial" pitchFamily="34" charset="0"/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57996623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992501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2571750"/>
          </a:xfrm>
          <a:prstGeom prst="rect">
            <a:avLst/>
          </a:prstGeom>
          <a:solidFill>
            <a:srgbClr val="A2C1F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latin typeface="Arial" charset="0"/>
            </a:endParaRPr>
          </a:p>
        </p:txBody>
      </p:sp>
      <p:pic>
        <p:nvPicPr>
          <p:cNvPr id="5" name="Picture 10" descr="APU Logo_Final_Vertical_V1_HR1 cop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682885"/>
            <a:ext cx="2261135" cy="195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89188" y="1464469"/>
            <a:ext cx="6754812" cy="1102519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74900" y="2914650"/>
            <a:ext cx="6769100" cy="131445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223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Slide-animated gradi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469496" y="3809526"/>
            <a:ext cx="4319105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accent1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469496" y="4049523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469496" y="4289520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492125" y="395288"/>
            <a:ext cx="796924" cy="423863"/>
            <a:chOff x="310" y="249"/>
            <a:chExt cx="502" cy="267"/>
          </a:xfrm>
          <a:solidFill>
            <a:srgbClr val="004C69"/>
          </a:solidFill>
        </p:grpSpPr>
        <p:sp>
          <p:nvSpPr>
            <p:cNvPr id="9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3292" y="2872236"/>
            <a:ext cx="5925246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000" baseline="0">
                <a:solidFill>
                  <a:schemeClr val="accent1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Title 1"/>
          <p:cNvSpPr>
            <a:spLocks noGrp="1"/>
          </p:cNvSpPr>
          <p:nvPr>
            <p:ph type="ctrTitle"/>
          </p:nvPr>
        </p:nvSpPr>
        <p:spPr>
          <a:xfrm>
            <a:off x="425765" y="2300750"/>
            <a:ext cx="5955513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3600" b="0" i="0" spc="0" baseline="0">
                <a:solidFill>
                  <a:schemeClr val="accent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53042546"/>
      </p:ext>
    </p:extLst>
  </p:cSld>
  <p:clrMapOvr>
    <a:masterClrMapping/>
  </p:clrMapOvr>
  <p:transition spd="slow">
    <p:wipe/>
  </p:transition>
  <p:extLst>
    <p:ext uri="{DCECCB84-F9BA-43D5-87BE-67443E8EF086}">
      <p15:sldGuideLst xmlns:p15="http://schemas.microsoft.com/office/powerpoint/2012/main">
        <p15:guide id="1" orient="horz" pos="228" userDrawn="1">
          <p15:clr>
            <a:srgbClr val="FBAE40"/>
          </p15:clr>
        </p15:guide>
        <p15:guide id="2" pos="360" userDrawn="1">
          <p15:clr>
            <a:srgbClr val="FBAE40"/>
          </p15:clr>
        </p15:guide>
        <p15:guide id="3" orient="horz" pos="518" userDrawn="1">
          <p15:clr>
            <a:srgbClr val="FBAE40"/>
          </p15:clr>
        </p15:guide>
        <p15:guide id="4" pos="812" userDrawn="1">
          <p15:clr>
            <a:srgbClr val="FBAE40"/>
          </p15:clr>
        </p15:guide>
        <p15:guide id="5" pos="311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Title Slide-animated gradi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469496" y="3809526"/>
            <a:ext cx="4319105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accent5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469496" y="4049523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469496" y="4289520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492125" y="395288"/>
            <a:ext cx="796924" cy="423863"/>
            <a:chOff x="310" y="249"/>
            <a:chExt cx="502" cy="267"/>
          </a:xfrm>
          <a:solidFill>
            <a:schemeClr val="accent5"/>
          </a:solidFill>
        </p:grpSpPr>
        <p:sp>
          <p:nvSpPr>
            <p:cNvPr id="9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3292" y="2872236"/>
            <a:ext cx="5925246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000" baseline="0">
                <a:solidFill>
                  <a:schemeClr val="bg2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Title 1"/>
          <p:cNvSpPr>
            <a:spLocks noGrp="1"/>
          </p:cNvSpPr>
          <p:nvPr>
            <p:ph type="ctrTitle"/>
          </p:nvPr>
        </p:nvSpPr>
        <p:spPr>
          <a:xfrm>
            <a:off x="425765" y="2300750"/>
            <a:ext cx="5955513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3600" b="0" i="0" spc="0" baseline="0">
                <a:solidFill>
                  <a:srgbClr val="38C6F4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74617842"/>
      </p:ext>
    </p:extLst>
  </p:cSld>
  <p:clrMapOvr>
    <a:masterClrMapping/>
  </p:clrMapOvr>
  <p:transition spd="slow">
    <p:wipe/>
  </p:transition>
  <p:extLst>
    <p:ext uri="{DCECCB84-F9BA-43D5-87BE-67443E8EF086}">
      <p15:sldGuideLst xmlns:p15="http://schemas.microsoft.com/office/powerpoint/2012/main">
        <p15:guide id="1" orient="horz" pos="228" userDrawn="1">
          <p15:clr>
            <a:srgbClr val="FBAE40"/>
          </p15:clr>
        </p15:guide>
        <p15:guide id="2" pos="360" userDrawn="1">
          <p15:clr>
            <a:srgbClr val="FBAE40"/>
          </p15:clr>
        </p15:guide>
        <p15:guide id="3" orient="horz" pos="518" userDrawn="1">
          <p15:clr>
            <a:srgbClr val="FBAE40"/>
          </p15:clr>
        </p15:guide>
        <p15:guide id="4" pos="812" userDrawn="1">
          <p15:clr>
            <a:srgbClr val="FBAE40"/>
          </p15:clr>
        </p15:guide>
        <p15:guide id="5" pos="311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Segu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00394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416425" y="915409"/>
            <a:ext cx="7598042" cy="256994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600" b="0" i="0" spc="0" baseline="0">
                <a:solidFill>
                  <a:schemeClr val="accent5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ltGray">
          <a:xfrm>
            <a:off x="8515707" y="4742907"/>
            <a:ext cx="218414" cy="1545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86" tIns="30792" rIns="61586" bIns="30792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6A1E46DC-7EF6-4EA2-B285-14272867D133}" type="slidenum">
              <a:rPr lang="en-US" sz="60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CiscoSans Thin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600" dirty="0">
              <a:solidFill>
                <a:schemeClr val="accent5">
                  <a:lumMod val="50000"/>
                </a:scheme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9" name="Rectangle 4"/>
          <p:cNvSpPr>
            <a:spLocks noChangeArrowheads="1"/>
          </p:cNvSpPr>
          <p:nvPr userDrawn="1"/>
        </p:nvSpPr>
        <p:spPr bwMode="ltGray">
          <a:xfrm>
            <a:off x="5867508" y="4741653"/>
            <a:ext cx="2658018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1586" tIns="30792" rIns="61586" bIns="30792" anchor="b">
            <a:spAutoFit/>
          </a:bodyPr>
          <a:lstStyle/>
          <a:p>
            <a:pPr defTabSz="6107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CiscoSans Thin"/>
              </a:rPr>
              <a:t>© 2016  Cisco and/or its affiliates. All rights reserved.   Cisco Confidential</a:t>
            </a:r>
          </a:p>
        </p:txBody>
      </p:sp>
      <p:grpSp>
        <p:nvGrpSpPr>
          <p:cNvPr id="11" name="Group 4"/>
          <p:cNvGrpSpPr>
            <a:grpSpLocks noChangeAspect="1"/>
          </p:cNvGrpSpPr>
          <p:nvPr userDrawn="1"/>
        </p:nvGrpSpPr>
        <p:grpSpPr bwMode="auto">
          <a:xfrm>
            <a:off x="508039" y="4715197"/>
            <a:ext cx="340257" cy="180974"/>
            <a:chOff x="310" y="249"/>
            <a:chExt cx="502" cy="267"/>
          </a:xfrm>
          <a:solidFill>
            <a:srgbClr val="086D8E"/>
          </a:solidFill>
        </p:grpSpPr>
        <p:sp>
          <p:nvSpPr>
            <p:cNvPr id="12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90854121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ulti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74662" y="1347788"/>
            <a:ext cx="8280057" cy="3073946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5690" marR="0" indent="-285690" algn="ctr" defTabSz="45710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="0" i="0" baseline="0">
                <a:solidFill>
                  <a:schemeClr val="bg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rgbClr val="004C69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2967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29121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Oval 11"/>
          <p:cNvSpPr/>
          <p:nvPr/>
        </p:nvSpPr>
        <p:spPr>
          <a:xfrm>
            <a:off x="575610" y="2552550"/>
            <a:ext cx="698624" cy="698624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solidFill>
                <a:srgbClr val="FFFFFF"/>
              </a:solidFill>
              <a:cs typeface="Arial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575610" y="1426607"/>
            <a:ext cx="698624" cy="698624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bg1"/>
              </a:solidFill>
              <a:cs typeface="Arial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575610" y="3653093"/>
            <a:ext cx="698624" cy="698624"/>
          </a:xfrm>
          <a:prstGeom prst="ellipse">
            <a:avLst/>
          </a:prstGeom>
          <a:solidFill>
            <a:schemeClr val="accent5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solidFill>
                <a:srgbClr val="049FD9"/>
              </a:solidFill>
              <a:cs typeface="Arial"/>
            </a:endParaRP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365250" y="1432522"/>
            <a:ext cx="5473700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365250" y="2557793"/>
            <a:ext cx="5473700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365250" y="3653093"/>
            <a:ext cx="5473700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5610" y="2552550"/>
            <a:ext cx="698624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4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29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75611" y="3651140"/>
            <a:ext cx="698624" cy="693381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4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13" name="Text Placeholder 17"/>
          <p:cNvSpPr>
            <a:spLocks noGrp="1"/>
          </p:cNvSpPr>
          <p:nvPr>
            <p:ph type="body" sz="quarter" idx="19" hasCustomPrompt="1"/>
          </p:nvPr>
        </p:nvSpPr>
        <p:spPr>
          <a:xfrm>
            <a:off x="575610" y="1427248"/>
            <a:ext cx="698624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4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053872667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Oval 11"/>
          <p:cNvSpPr/>
          <p:nvPr/>
        </p:nvSpPr>
        <p:spPr>
          <a:xfrm>
            <a:off x="575611" y="1979318"/>
            <a:ext cx="464815" cy="464815"/>
          </a:xfrm>
          <a:prstGeom prst="ellipse">
            <a:avLst/>
          </a:prstGeom>
          <a:solidFill>
            <a:srgbClr val="38C6F4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575610" y="1328927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575611" y="2627446"/>
            <a:ext cx="464815" cy="464815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172384" y="1334842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172385" y="1984561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172385" y="2627446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575611" y="1327521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2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5611" y="197931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29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75612" y="262549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13" name="Oval 12"/>
          <p:cNvSpPr/>
          <p:nvPr/>
        </p:nvSpPr>
        <p:spPr>
          <a:xfrm>
            <a:off x="575612" y="3274581"/>
            <a:ext cx="464815" cy="464815"/>
          </a:xfrm>
          <a:prstGeom prst="ellipse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1172386" y="3274581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575613" y="327262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17" name="Oval 16"/>
          <p:cNvSpPr/>
          <p:nvPr/>
        </p:nvSpPr>
        <p:spPr>
          <a:xfrm>
            <a:off x="575613" y="3921716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172387" y="3921716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575614" y="3919763"/>
            <a:ext cx="464815" cy="461327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962125011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4C69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2" name="Oval 41"/>
          <p:cNvSpPr/>
          <p:nvPr/>
        </p:nvSpPr>
        <p:spPr>
          <a:xfrm>
            <a:off x="575611" y="1979318"/>
            <a:ext cx="464815" cy="464815"/>
          </a:xfrm>
          <a:prstGeom prst="ellipse">
            <a:avLst/>
          </a:prstGeom>
          <a:solidFill>
            <a:srgbClr val="38C6F4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575610" y="1328927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rgbClr val="FFFFFF"/>
              </a:solidFill>
              <a:cs typeface="Arial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575611" y="2627446"/>
            <a:ext cx="464815" cy="464815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45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172384" y="1334842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6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172385" y="1984561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172385" y="2627446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575611" y="1327521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49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5611" y="197931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50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75612" y="262549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51" name="Oval 50"/>
          <p:cNvSpPr/>
          <p:nvPr/>
        </p:nvSpPr>
        <p:spPr>
          <a:xfrm>
            <a:off x="575612" y="3274581"/>
            <a:ext cx="464815" cy="464815"/>
          </a:xfrm>
          <a:prstGeom prst="ellipse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2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1172386" y="3274581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575613" y="327262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54" name="Oval 53"/>
          <p:cNvSpPr/>
          <p:nvPr/>
        </p:nvSpPr>
        <p:spPr>
          <a:xfrm>
            <a:off x="575613" y="3921716"/>
            <a:ext cx="464815" cy="46481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5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172387" y="3921716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575614" y="391976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5</a:t>
            </a:r>
          </a:p>
        </p:txBody>
      </p:sp>
      <p:sp>
        <p:nvSpPr>
          <p:cNvPr id="57" name="Oval 56"/>
          <p:cNvSpPr/>
          <p:nvPr/>
        </p:nvSpPr>
        <p:spPr>
          <a:xfrm>
            <a:off x="4414576" y="1983084"/>
            <a:ext cx="464815" cy="464815"/>
          </a:xfrm>
          <a:prstGeom prst="ellipse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4414575" y="1332693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9" name="Oval 58"/>
          <p:cNvSpPr/>
          <p:nvPr/>
        </p:nvSpPr>
        <p:spPr>
          <a:xfrm>
            <a:off x="4414576" y="2631212"/>
            <a:ext cx="464815" cy="464815"/>
          </a:xfrm>
          <a:prstGeom prst="ellipse">
            <a:avLst/>
          </a:prstGeom>
          <a:solidFill>
            <a:schemeClr val="accent5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60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5011349" y="1338608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5011350" y="1988327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17"/>
          <p:cNvSpPr>
            <a:spLocks noGrp="1"/>
          </p:cNvSpPr>
          <p:nvPr>
            <p:ph type="body" sz="quarter" idx="25"/>
          </p:nvPr>
        </p:nvSpPr>
        <p:spPr>
          <a:xfrm>
            <a:off x="5011350" y="2631212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17"/>
          <p:cNvSpPr>
            <a:spLocks noGrp="1"/>
          </p:cNvSpPr>
          <p:nvPr>
            <p:ph type="body" sz="quarter" idx="26" hasCustomPrompt="1"/>
          </p:nvPr>
        </p:nvSpPr>
        <p:spPr>
          <a:xfrm>
            <a:off x="4414576" y="1331287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6</a:t>
            </a:r>
          </a:p>
        </p:txBody>
      </p:sp>
      <p:sp>
        <p:nvSpPr>
          <p:cNvPr id="64" name="Text Placeholder 17"/>
          <p:cNvSpPr>
            <a:spLocks noGrp="1"/>
          </p:cNvSpPr>
          <p:nvPr>
            <p:ph type="body" sz="quarter" idx="27" hasCustomPrompt="1"/>
          </p:nvPr>
        </p:nvSpPr>
        <p:spPr>
          <a:xfrm>
            <a:off x="4414576" y="1983084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7</a:t>
            </a:r>
          </a:p>
        </p:txBody>
      </p:sp>
      <p:sp>
        <p:nvSpPr>
          <p:cNvPr id="65" name="Text Placeholder 17"/>
          <p:cNvSpPr>
            <a:spLocks noGrp="1"/>
          </p:cNvSpPr>
          <p:nvPr>
            <p:ph type="body" sz="quarter" idx="28" hasCustomPrompt="1"/>
          </p:nvPr>
        </p:nvSpPr>
        <p:spPr>
          <a:xfrm>
            <a:off x="4414577" y="2629259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8</a:t>
            </a:r>
          </a:p>
        </p:txBody>
      </p:sp>
      <p:sp>
        <p:nvSpPr>
          <p:cNvPr id="66" name="Oval 65"/>
          <p:cNvSpPr/>
          <p:nvPr/>
        </p:nvSpPr>
        <p:spPr>
          <a:xfrm>
            <a:off x="4414577" y="3278347"/>
            <a:ext cx="464815" cy="464815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67" name="Text Placeholder 17"/>
          <p:cNvSpPr>
            <a:spLocks noGrp="1"/>
          </p:cNvSpPr>
          <p:nvPr>
            <p:ph type="body" sz="quarter" idx="29"/>
          </p:nvPr>
        </p:nvSpPr>
        <p:spPr>
          <a:xfrm>
            <a:off x="5011351" y="3278347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17"/>
          <p:cNvSpPr>
            <a:spLocks noGrp="1"/>
          </p:cNvSpPr>
          <p:nvPr>
            <p:ph type="body" sz="quarter" idx="30" hasCustomPrompt="1"/>
          </p:nvPr>
        </p:nvSpPr>
        <p:spPr>
          <a:xfrm>
            <a:off x="4414578" y="3276394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9</a:t>
            </a:r>
          </a:p>
        </p:txBody>
      </p:sp>
      <p:sp>
        <p:nvSpPr>
          <p:cNvPr id="69" name="Oval 68"/>
          <p:cNvSpPr/>
          <p:nvPr/>
        </p:nvSpPr>
        <p:spPr>
          <a:xfrm>
            <a:off x="4414578" y="3925482"/>
            <a:ext cx="464815" cy="46481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70" name="Text Placeholder 17"/>
          <p:cNvSpPr>
            <a:spLocks noGrp="1"/>
          </p:cNvSpPr>
          <p:nvPr>
            <p:ph type="body" sz="quarter" idx="31"/>
          </p:nvPr>
        </p:nvSpPr>
        <p:spPr>
          <a:xfrm>
            <a:off x="5011352" y="3925482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17"/>
          <p:cNvSpPr>
            <a:spLocks noGrp="1"/>
          </p:cNvSpPr>
          <p:nvPr>
            <p:ph type="body" sz="quarter" idx="32" hasCustomPrompt="1"/>
          </p:nvPr>
        </p:nvSpPr>
        <p:spPr>
          <a:xfrm>
            <a:off x="4414579" y="3923529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643099958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5"/>
          <p:cNvSpPr>
            <a:spLocks noGrp="1"/>
          </p:cNvSpPr>
          <p:nvPr>
            <p:ph type="title"/>
          </p:nvPr>
        </p:nvSpPr>
        <p:spPr bwMode="auto">
          <a:xfrm>
            <a:off x="438150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dirty="0"/>
              <a:t>Title Goes Here</a:t>
            </a: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ltGray">
          <a:xfrm>
            <a:off x="8515707" y="4742907"/>
            <a:ext cx="218414" cy="1545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86" tIns="30792" rIns="61586" bIns="30792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6A1E46DC-7EF6-4EA2-B285-14272867D133}" type="slidenum">
              <a:rPr lang="en-US" sz="600">
                <a:solidFill>
                  <a:schemeClr val="accent3">
                    <a:lumMod val="85000"/>
                  </a:schemeClr>
                </a:solidFill>
                <a:latin typeface="+mn-lt"/>
                <a:ea typeface="+mn-ea"/>
                <a:cs typeface="CiscoSans Thin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600" dirty="0">
              <a:solidFill>
                <a:schemeClr val="accent3">
                  <a:lumMod val="85000"/>
                </a:scheme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ltGray">
          <a:xfrm>
            <a:off x="5867508" y="4741653"/>
            <a:ext cx="2658018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1586" tIns="30792" rIns="61586" bIns="30792" anchor="b">
            <a:spAutoFit/>
          </a:bodyPr>
          <a:lstStyle/>
          <a:p>
            <a:pPr defTabSz="6107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chemeClr val="accent3">
                    <a:lumMod val="85000"/>
                  </a:schemeClr>
                </a:solidFill>
                <a:latin typeface="+mn-lt"/>
                <a:ea typeface="+mn-ea"/>
                <a:cs typeface="CiscoSans Thin"/>
              </a:rPr>
              <a:t>© 2016  Cisco and/or its affiliates. All rights reserved.   Cisco Confidential</a:t>
            </a:r>
          </a:p>
        </p:txBody>
      </p:sp>
      <p:grpSp>
        <p:nvGrpSpPr>
          <p:cNvPr id="6" name="Group 4"/>
          <p:cNvGrpSpPr>
            <a:grpSpLocks noChangeAspect="1"/>
          </p:cNvGrpSpPr>
          <p:nvPr/>
        </p:nvGrpSpPr>
        <p:grpSpPr bwMode="auto">
          <a:xfrm>
            <a:off x="508039" y="4715197"/>
            <a:ext cx="340257" cy="180974"/>
            <a:chOff x="310" y="249"/>
            <a:chExt cx="502" cy="267"/>
          </a:xfrm>
          <a:solidFill>
            <a:schemeClr val="accent5"/>
          </a:solidFill>
        </p:grpSpPr>
        <p:sp>
          <p:nvSpPr>
            <p:cNvPr id="7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pic>
        <p:nvPicPr>
          <p:cNvPr id="2" name="Picture 10" descr="APU Logo Final-medium.jpg">
            <a:extLst>
              <a:ext uri="{FF2B5EF4-FFF2-40B4-BE49-F238E27FC236}">
                <a16:creationId xmlns:a16="http://schemas.microsoft.com/office/drawing/2014/main" id="{9D876A52-92DE-4C90-AE81-1676DF2DB4BE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9526" y="1"/>
            <a:ext cx="1514475" cy="1135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62" r:id="rId1"/>
    <p:sldLayoutId id="2147484013" r:id="rId2"/>
    <p:sldLayoutId id="2147484014" r:id="rId3"/>
    <p:sldLayoutId id="2147483965" r:id="rId4"/>
    <p:sldLayoutId id="2147483967" r:id="rId5"/>
    <p:sldLayoutId id="2147483995" r:id="rId6"/>
    <p:sldLayoutId id="2147484007" r:id="rId7"/>
    <p:sldLayoutId id="2147484010" r:id="rId8"/>
    <p:sldLayoutId id="2147484011" r:id="rId9"/>
    <p:sldLayoutId id="2147484015" r:id="rId10"/>
    <p:sldLayoutId id="2147483998" r:id="rId11"/>
    <p:sldLayoutId id="2147484027" r:id="rId12"/>
    <p:sldLayoutId id="2147484029" r:id="rId13"/>
    <p:sldLayoutId id="2147484031" r:id="rId14"/>
    <p:sldLayoutId id="2147484032" r:id="rId15"/>
  </p:sldLayoutIdLst>
  <p:transition spd="slow">
    <p:wipe/>
  </p:transition>
  <p:txStyles>
    <p:titleStyle>
      <a:lvl1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lang="en-US" sz="3200" kern="1200" dirty="0">
          <a:solidFill>
            <a:schemeClr val="accent4"/>
          </a:solidFill>
          <a:latin typeface="+mj-lt"/>
          <a:ea typeface="ＭＳ Ｐゴシック" charset="0"/>
          <a:cs typeface="CiscoSans"/>
        </a:defRPr>
      </a:lvl1pPr>
      <a:lvl2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2pPr>
      <a:lvl3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3pPr>
      <a:lvl4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4pPr>
      <a:lvl5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5pPr>
      <a:lvl6pPr marL="4572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6pPr>
      <a:lvl7pPr marL="9144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7pPr>
      <a:lvl8pPr marL="13716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8pPr>
      <a:lvl9pPr marL="18288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9pPr>
    </p:titleStyle>
    <p:bodyStyle>
      <a:lvl1pPr marL="169863" indent="-169863" algn="l" defTabSz="684213" rtl="0" eaLnBrk="1" fontAlgn="base" hangingPunct="1">
        <a:lnSpc>
          <a:spcPct val="95000"/>
        </a:lnSpc>
        <a:spcBef>
          <a:spcPts val="1075"/>
        </a:spcBef>
        <a:spcAft>
          <a:spcPct val="0"/>
        </a:spcAft>
        <a:buClr>
          <a:schemeClr val="tx2"/>
        </a:buClr>
        <a:buSzPct val="90000"/>
        <a:buFont typeface="Arial" charset="0"/>
        <a:buChar char="•"/>
        <a:defRPr lang="en-US" sz="15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1pPr>
      <a:lvl2pPr marL="358775" indent="-215900" algn="l" defTabSz="684213" rtl="0" eaLnBrk="1" fontAlgn="base" hangingPunct="1">
        <a:lnSpc>
          <a:spcPct val="95000"/>
        </a:lnSpc>
        <a:spcBef>
          <a:spcPts val="600"/>
        </a:spcBef>
        <a:spcAft>
          <a:spcPct val="0"/>
        </a:spcAft>
        <a:buClr>
          <a:schemeClr val="tx2"/>
        </a:buClr>
        <a:buFont typeface="Arial" charset="0"/>
        <a:buChar char="•"/>
        <a:defRPr lang="en-US" sz="14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2pPr>
      <a:lvl3pPr marL="431800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2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3pPr>
      <a:lvl4pPr marL="503238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4pPr>
      <a:lvl5pPr marL="574675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5pPr>
      <a:lvl6pPr marL="863856" indent="-171445" algn="l" defTabSz="685777" rtl="0" eaLnBrk="1" latinLnBrk="0" hangingPunct="1">
        <a:spcBef>
          <a:spcPts val="600"/>
        </a:spcBef>
        <a:buFont typeface="Arial" pitchFamily="34" charset="0"/>
        <a:buChar char="•"/>
        <a:defRPr sz="9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935844" indent="-171422" algn="l" defTabSz="685777" rtl="0" eaLnBrk="1" latinLnBrk="0" hangingPunct="1">
        <a:spcBef>
          <a:spcPts val="600"/>
        </a:spcBef>
        <a:buFont typeface="Arial" pitchFamily="34" charset="0"/>
        <a:buChar char="•"/>
        <a:defRPr sz="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220" indent="0" algn="l" defTabSz="685777" rtl="0" eaLnBrk="1" latinLnBrk="0" hangingPunct="1">
        <a:spcBef>
          <a:spcPct val="20000"/>
        </a:spcBef>
        <a:buFont typeface="Arial" pitchFamily="34" charset="0"/>
        <a:buNone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53" indent="-171445" algn="l" defTabSz="68577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6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77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6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5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41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32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2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1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33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6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9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0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1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2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3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2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4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9205" y="2672112"/>
            <a:ext cx="5076825" cy="1314450"/>
          </a:xfrm>
        </p:spPr>
        <p:txBody>
          <a:bodyPr/>
          <a:lstStyle/>
          <a:p>
            <a:r>
              <a:rPr lang="en-US" sz="2400" dirty="0">
                <a:latin typeface="Arial" charset="0"/>
              </a:rPr>
              <a:t>VLAN </a:t>
            </a:r>
            <a:endParaRPr lang="en-US" sz="2400" dirty="0"/>
          </a:p>
        </p:txBody>
      </p:sp>
      <p:sp>
        <p:nvSpPr>
          <p:cNvPr id="5" name="Text Box 6"/>
          <p:cNvSpPr txBox="1">
            <a:spLocks noGrp="1" noChangeArrowheads="1"/>
          </p:cNvSpPr>
          <p:nvPr>
            <p:ph type="ctrTitle"/>
          </p:nvPr>
        </p:nvSpPr>
        <p:spPr bwMode="auto">
          <a:xfrm>
            <a:off x="3395424" y="1501893"/>
            <a:ext cx="5650606" cy="969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850" dirty="0"/>
              <a:t>Switching and Routing Essentials</a:t>
            </a:r>
            <a:br>
              <a:rPr lang="en-US" sz="2850" dirty="0"/>
            </a:br>
            <a:r>
              <a:rPr lang="en-US" sz="2850" dirty="0"/>
              <a:t>CT133-3-2 SRE</a:t>
            </a:r>
          </a:p>
        </p:txBody>
      </p:sp>
    </p:spTree>
    <p:extLst>
      <p:ext uri="{BB962C8B-B14F-4D97-AF65-F5344CB8AC3E}">
        <p14:creationId xmlns:p14="http://schemas.microsoft.com/office/powerpoint/2010/main" val="21869697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/>
              <a:t>Overview of VLANs</a:t>
            </a:r>
            <a:br>
              <a:rPr lang="en-US" altLang="en-US" dirty="0"/>
            </a:br>
            <a:r>
              <a:rPr lang="en-US" altLang="en-US" dirty="0"/>
              <a:t>Types of VLANs (Cont.)</a:t>
            </a:r>
          </a:p>
        </p:txBody>
      </p:sp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>
          <a:xfrm>
            <a:off x="124609" y="984225"/>
            <a:ext cx="4657703" cy="3723647"/>
          </a:xfrm>
        </p:spPr>
        <p:txBody>
          <a:bodyPr/>
          <a:lstStyle/>
          <a:p>
            <a:pPr marL="0" indent="0">
              <a:buNone/>
            </a:pPr>
            <a:r>
              <a:rPr lang="en-US" sz="1600" b="1" dirty="0"/>
              <a:t>Voice VLAN 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/>
              <a:t>A separate VLAN is required because Voice traffic requires: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sz="1600" dirty="0"/>
              <a:t>Assured bandwidth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sz="1600" dirty="0"/>
              <a:t>High QoS priority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sz="1600" dirty="0"/>
              <a:t>Ability to avoid congestion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sz="1600" dirty="0"/>
              <a:t>Delay less that 150 ms from source to destination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/>
              <a:t>The entire network must be designed to support voice.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8876" y="1226371"/>
            <a:ext cx="3777162" cy="3059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4348669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915409"/>
            <a:ext cx="7598042" cy="1802391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VLANs in a </a:t>
            </a:r>
            <a:b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</a:b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Multi-Switched Environment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58337446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/>
              <a:t>VLANs in a Multi-Switched Environment</a:t>
            </a:r>
            <a:br>
              <a:rPr lang="en-US" altLang="en-US" dirty="0"/>
            </a:br>
            <a:r>
              <a:rPr lang="en-US" altLang="en-US" dirty="0"/>
              <a:t>Defining VLAN Trunks</a:t>
            </a:r>
          </a:p>
        </p:txBody>
      </p:sp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>
          <a:xfrm>
            <a:off x="246742" y="798945"/>
            <a:ext cx="3785762" cy="3827919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1600" dirty="0"/>
              <a:t>A trunk is a point-to-point link between two network devices.</a:t>
            </a:r>
          </a:p>
          <a:p>
            <a:pPr marL="0" indent="0">
              <a:buNone/>
            </a:pPr>
            <a:r>
              <a:rPr lang="en-US" altLang="en-US" sz="1600" dirty="0"/>
              <a:t>Cisco trunk functions: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1600" dirty="0"/>
              <a:t>Allow more than one VLAN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1600" dirty="0"/>
              <a:t>Extend the VLAN across the entire network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1600" dirty="0"/>
              <a:t>By default, supports all VLANs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1600" dirty="0"/>
              <a:t>Supports 802.1Q trunking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2504" y="1327641"/>
            <a:ext cx="4718800" cy="2488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9223303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" y="41393"/>
            <a:ext cx="9011652" cy="757551"/>
          </a:xfrm>
        </p:spPr>
        <p:txBody>
          <a:bodyPr/>
          <a:lstStyle/>
          <a:p>
            <a:r>
              <a:rPr lang="en-US" altLang="en-US" sz="1600" dirty="0"/>
              <a:t>VLANs in a Multi-Switched Environment</a:t>
            </a:r>
            <a:br>
              <a:rPr lang="en-US" altLang="en-US" dirty="0"/>
            </a:br>
            <a:r>
              <a:rPr lang="en-US" altLang="en-US" dirty="0"/>
              <a:t>Networks without VLANs</a:t>
            </a:r>
          </a:p>
        </p:txBody>
      </p:sp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>
          <a:xfrm>
            <a:off x="242763" y="1140956"/>
            <a:ext cx="8526128" cy="755889"/>
          </a:xfrm>
        </p:spPr>
        <p:txBody>
          <a:bodyPr/>
          <a:lstStyle/>
          <a:p>
            <a:pPr marL="0" indent="0">
              <a:buNone/>
            </a:pPr>
            <a:r>
              <a:rPr lang="en-US" altLang="ja-JP" sz="1600" dirty="0"/>
              <a:t>Without VLANs, all devices connected to the switches will receive all unicast, multicast, and broadcast traffic.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0985" y="1923401"/>
            <a:ext cx="4637831" cy="2785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03112685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1393"/>
            <a:ext cx="4688113" cy="829464"/>
          </a:xfrm>
        </p:spPr>
        <p:txBody>
          <a:bodyPr/>
          <a:lstStyle/>
          <a:p>
            <a:r>
              <a:rPr lang="en-US" altLang="en-US" sz="1600" dirty="0"/>
              <a:t>VLANs in a Multi-Switched Environment</a:t>
            </a:r>
            <a:br>
              <a:rPr lang="en-US" altLang="en-US" dirty="0"/>
            </a:br>
            <a:r>
              <a:rPr lang="en-US" altLang="en-US" dirty="0"/>
              <a:t>Networks with VLANs</a:t>
            </a:r>
          </a:p>
        </p:txBody>
      </p:sp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>
          <a:xfrm>
            <a:off x="203200" y="986971"/>
            <a:ext cx="8712199" cy="768677"/>
          </a:xfrm>
        </p:spPr>
        <p:txBody>
          <a:bodyPr/>
          <a:lstStyle/>
          <a:p>
            <a:pPr marL="0" indent="0">
              <a:buNone/>
            </a:pPr>
            <a:r>
              <a:rPr lang="en-US" altLang="ja-JP" sz="1600" dirty="0"/>
              <a:t>With VLANs, unicast, multicast, and broadcast traffic is confined to a VLAN. Without a Layer 3 device to connect the VLANs, devices in different VLANs cannot communicate. 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4689" y="1709928"/>
            <a:ext cx="5231599" cy="29322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574144685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1393"/>
            <a:ext cx="5330952" cy="781567"/>
          </a:xfrm>
        </p:spPr>
        <p:txBody>
          <a:bodyPr/>
          <a:lstStyle/>
          <a:p>
            <a:r>
              <a:rPr lang="en-US" altLang="en-US" sz="1600" dirty="0"/>
              <a:t>VLANs in a Multi-Switched Environment</a:t>
            </a:r>
            <a:br>
              <a:rPr lang="en-US" altLang="en-US" dirty="0"/>
            </a:br>
            <a:r>
              <a:rPr lang="en-US" altLang="en-US" dirty="0"/>
              <a:t>VLAN Identification with a Tag</a:t>
            </a:r>
          </a:p>
        </p:txBody>
      </p:sp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>
          <a:xfrm>
            <a:off x="20130" y="863274"/>
            <a:ext cx="5463032" cy="181109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The IEEE 802.1Q header is 4 Bytes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ja-JP" sz="1600" dirty="0"/>
              <a:t>When the tag is created the FCS must be recalculated.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ja-JP" sz="1600" dirty="0"/>
              <a:t>When sent to end devices, this tag must be removed and the FCS recalculated back to its original number.</a:t>
            </a:r>
          </a:p>
          <a:p>
            <a:pPr marL="0" indent="0">
              <a:buNone/>
            </a:pPr>
            <a:endParaRPr lang="en-US" altLang="ja-JP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4360972"/>
              </p:ext>
            </p:extLst>
          </p:nvPr>
        </p:nvGraphicFramePr>
        <p:xfrm>
          <a:off x="265177" y="2702307"/>
          <a:ext cx="8686800" cy="18114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45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222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2463">
                <a:tc>
                  <a:txBody>
                    <a:bodyPr/>
                    <a:lstStyle/>
                    <a:p>
                      <a:r>
                        <a:rPr lang="en-US" sz="1400" dirty="0"/>
                        <a:t>802.1Q VLAN Tag 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Function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562">
                <a:tc>
                  <a:txBody>
                    <a:bodyPr/>
                    <a:lstStyle/>
                    <a:p>
                      <a:r>
                        <a:rPr lang="en-US" sz="1400" b="1" dirty="0"/>
                        <a:t>Type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2-Byte field</a:t>
                      </a:r>
                      <a:r>
                        <a:rPr lang="en-US" sz="1400" baseline="0" dirty="0"/>
                        <a:t> with hexadecimal 0x8100</a:t>
                      </a:r>
                      <a:endParaRPr lang="en-US" sz="14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This is referred to as Tag Protocol ID (TPID)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3828">
                <a:tc>
                  <a:txBody>
                    <a:bodyPr/>
                    <a:lstStyle/>
                    <a:p>
                      <a:r>
                        <a:rPr lang="en-US" sz="1400" b="1" dirty="0"/>
                        <a:t>User</a:t>
                      </a:r>
                      <a:r>
                        <a:rPr lang="en-US" sz="1400" b="1" baseline="0" dirty="0"/>
                        <a:t> Priority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3-bit value</a:t>
                      </a:r>
                      <a:r>
                        <a:rPr lang="en-US" sz="1400" baseline="0" dirty="0"/>
                        <a:t> that supports 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320">
                <a:tc>
                  <a:txBody>
                    <a:bodyPr/>
                    <a:lstStyle/>
                    <a:p>
                      <a:r>
                        <a:rPr lang="en-US" sz="1400" b="1" dirty="0"/>
                        <a:t>Canonical</a:t>
                      </a:r>
                      <a:r>
                        <a:rPr lang="en-US" sz="1400" b="1" baseline="0" dirty="0"/>
                        <a:t> Format Identifier (CFI)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1-bit</a:t>
                      </a:r>
                      <a:r>
                        <a:rPr lang="en-US" sz="1400" baseline="0" dirty="0"/>
                        <a:t> value that can support token ring frames on Ethernet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9314">
                <a:tc>
                  <a:txBody>
                    <a:bodyPr/>
                    <a:lstStyle/>
                    <a:p>
                      <a:r>
                        <a:rPr lang="en-US" sz="1400" b="1" dirty="0"/>
                        <a:t>VLAN ID (VID)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12-bit VLAN</a:t>
                      </a:r>
                      <a:r>
                        <a:rPr lang="en-US" sz="1400" baseline="0" dirty="0"/>
                        <a:t> identifier that can support up to 4096 VLANs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3162" y="149893"/>
            <a:ext cx="3660838" cy="2402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225327395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1393"/>
            <a:ext cx="9006840" cy="829464"/>
          </a:xfrm>
        </p:spPr>
        <p:txBody>
          <a:bodyPr/>
          <a:lstStyle/>
          <a:p>
            <a:r>
              <a:rPr lang="en-US" altLang="en-US" sz="1600" dirty="0"/>
              <a:t>VLANs in a Multi-Switched Environment</a:t>
            </a:r>
            <a:br>
              <a:rPr lang="en-US" altLang="en-US" dirty="0"/>
            </a:br>
            <a:r>
              <a:rPr lang="en-US" altLang="en-US" dirty="0"/>
              <a:t>Native VLANs and 802.1Q Tagging</a:t>
            </a:r>
          </a:p>
        </p:txBody>
      </p:sp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>
          <a:xfrm>
            <a:off x="203201" y="986970"/>
            <a:ext cx="4572000" cy="3414045"/>
          </a:xfrm>
        </p:spPr>
        <p:txBody>
          <a:bodyPr/>
          <a:lstStyle/>
          <a:p>
            <a:pPr marL="0" indent="0" algn="just">
              <a:buNone/>
            </a:pPr>
            <a:r>
              <a:rPr lang="en-US" sz="1600" dirty="0"/>
              <a:t>802.1Q trunk basics: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600" dirty="0"/>
              <a:t>Tagging is typically done on all VLANs.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altLang="ja-JP" sz="1600" dirty="0"/>
              <a:t>The use of a native VLAN was designed for legacy use, like the hub in the example.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altLang="ja-JP" sz="1600" dirty="0"/>
              <a:t>Unless changed, VLAN1 is the native VLAN.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altLang="ja-JP" sz="1600" dirty="0"/>
              <a:t>Both ends of a trunk link must be configured with the same native VLAN.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altLang="ja-JP" sz="1600" dirty="0"/>
              <a:t>Each trunk is configured separately, so it is possible to have a different native VLANs on separate trunks.</a:t>
            </a:r>
            <a:endParaRPr lang="en-US" altLang="ja-JP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2789" y="1317324"/>
            <a:ext cx="3962848" cy="279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308740746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1393"/>
            <a:ext cx="9006840" cy="829464"/>
          </a:xfrm>
        </p:spPr>
        <p:txBody>
          <a:bodyPr/>
          <a:lstStyle/>
          <a:p>
            <a:r>
              <a:rPr lang="en-US" altLang="en-US" sz="1600" dirty="0"/>
              <a:t>VLANs in a Multi-Switched Environment</a:t>
            </a:r>
            <a:br>
              <a:rPr lang="en-US" altLang="en-US" dirty="0"/>
            </a:br>
            <a:r>
              <a:rPr lang="en-US" altLang="en-US" dirty="0"/>
              <a:t>Native VLANs and 802.1Q Tagging</a:t>
            </a:r>
          </a:p>
        </p:txBody>
      </p:sp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>
          <a:xfrm>
            <a:off x="139701" y="1202870"/>
            <a:ext cx="4572000" cy="3414045"/>
          </a:xfrm>
        </p:spPr>
        <p:txBody>
          <a:bodyPr/>
          <a:lstStyle/>
          <a:p>
            <a:pPr marL="0" indent="0" algn="just">
              <a:buNone/>
            </a:pPr>
            <a:r>
              <a:rPr lang="en-US" b="0" i="0" dirty="0">
                <a:solidFill>
                  <a:srgbClr val="222222"/>
                </a:solidFill>
                <a:effectLst/>
                <a:latin typeface="Open Sans"/>
              </a:rPr>
              <a:t>However, if you have a hub between two switches connected with a trunk and you have a PC connected to that hub, then you will definitely receive untagged frames on the trunk ports. Take a look at the opposite diagram:</a:t>
            </a:r>
          </a:p>
          <a:p>
            <a:pPr marL="0" indent="0" algn="just">
              <a:buNone/>
            </a:pPr>
            <a:r>
              <a:rPr lang="en-US" altLang="ja-JP" dirty="0"/>
              <a:t>Any frames sent by the PC will hit the trunk ports on the two switches untagged. The switches must know what to do with them. </a:t>
            </a:r>
          </a:p>
          <a:p>
            <a:pPr marL="0" indent="0" algn="just">
              <a:buNone/>
            </a:pPr>
            <a:r>
              <a:rPr lang="en-US" altLang="ja-JP" dirty="0"/>
              <a:t>This is why the native VLAN must be configured, otherwise these frames will be dropped.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2789" y="1317324"/>
            <a:ext cx="3962848" cy="279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40778509"/>
      </p:ext>
    </p:extLst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1393"/>
            <a:ext cx="5197642" cy="829464"/>
          </a:xfrm>
        </p:spPr>
        <p:txBody>
          <a:bodyPr/>
          <a:lstStyle/>
          <a:p>
            <a:r>
              <a:rPr lang="en-US" altLang="en-US" sz="1600" dirty="0"/>
              <a:t>VLANs in a Multi-Switched Environment</a:t>
            </a:r>
            <a:br>
              <a:rPr lang="en-US" altLang="en-US" dirty="0"/>
            </a:br>
            <a:r>
              <a:rPr lang="en-US" altLang="en-US" dirty="0"/>
              <a:t>Voice VLAN Tagging</a:t>
            </a:r>
          </a:p>
        </p:txBody>
      </p:sp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>
          <a:xfrm>
            <a:off x="188056" y="1175162"/>
            <a:ext cx="5235075" cy="2044988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The VoIP phone is a three port switch:</a:t>
            </a:r>
            <a:endParaRPr lang="en-US" altLang="ja-JP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ja-JP" sz="1400" dirty="0"/>
              <a:t>The switch will use CDP  to inform the phone of the Voice VLAN.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ja-JP" sz="1400" dirty="0"/>
              <a:t>The phone will tag its own traffic (Voice) and can set Cost of Service (CoS). CoS is QoS for layer 2.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ja-JP" sz="1400" dirty="0"/>
              <a:t>The phone may or may not tag frames from the PC.</a:t>
            </a:r>
          </a:p>
          <a:p>
            <a:pPr marL="0" indent="0">
              <a:buNone/>
            </a:pPr>
            <a:endParaRPr lang="en-US" altLang="ja-JP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2705107"/>
              </p:ext>
            </p:extLst>
          </p:nvPr>
        </p:nvGraphicFramePr>
        <p:xfrm>
          <a:off x="413544" y="3356342"/>
          <a:ext cx="8316911" cy="13279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25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843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2463">
                <a:tc>
                  <a:txBody>
                    <a:bodyPr/>
                    <a:lstStyle/>
                    <a:p>
                      <a:r>
                        <a:rPr lang="en-US" sz="1600" dirty="0"/>
                        <a:t>Traffic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Tagging Function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562">
                <a:tc>
                  <a:txBody>
                    <a:bodyPr/>
                    <a:lstStyle/>
                    <a:p>
                      <a:r>
                        <a:rPr lang="en-US" sz="1400" dirty="0"/>
                        <a:t>Voice VLAN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dirty="0"/>
                        <a:t>tagged with an appropriate Layer 2 class of service (CoS) priority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3828">
                <a:tc>
                  <a:txBody>
                    <a:bodyPr/>
                    <a:lstStyle/>
                    <a:p>
                      <a:r>
                        <a:rPr lang="en-US" sz="1400" dirty="0"/>
                        <a:t>Access VLAN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dirty="0"/>
                        <a:t>can also be tagged with a Layer 2 CoS priority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320">
                <a:tc>
                  <a:txBody>
                    <a:bodyPr/>
                    <a:lstStyle/>
                    <a:p>
                      <a:r>
                        <a:rPr lang="en-US" sz="1400" dirty="0"/>
                        <a:t>Access VLAN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is not tagged (no Layer 2 CoS priority value)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7642" y="1038969"/>
            <a:ext cx="3578571" cy="2317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26246536"/>
      </p:ext>
    </p:extLst>
  </p:cSld>
  <p:clrMapOvr>
    <a:masterClrMapping/>
  </p:clrMapOvr>
  <p:transition spd="slow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29464"/>
          </a:xfrm>
        </p:spPr>
        <p:txBody>
          <a:bodyPr/>
          <a:lstStyle/>
          <a:p>
            <a:r>
              <a:rPr lang="en-US" altLang="en-US" sz="1600" dirty="0"/>
              <a:t>VLANs in a Multi-Switched Environment</a:t>
            </a:r>
            <a:br>
              <a:rPr lang="en-US" altLang="en-US" dirty="0"/>
            </a:br>
            <a:r>
              <a:rPr lang="en-US" altLang="en-US" dirty="0"/>
              <a:t>Voice VLAN Verification Example</a:t>
            </a:r>
          </a:p>
        </p:txBody>
      </p:sp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>
          <a:xfrm>
            <a:off x="203200" y="986971"/>
            <a:ext cx="8212253" cy="990512"/>
          </a:xfrm>
        </p:spPr>
        <p:txBody>
          <a:bodyPr/>
          <a:lstStyle/>
          <a:p>
            <a:pPr marL="0" indent="0" algn="just">
              <a:buNone/>
            </a:pPr>
            <a:r>
              <a:rPr lang="en-US" altLang="ja-JP" sz="1600" dirty="0"/>
              <a:t>The </a:t>
            </a:r>
            <a:r>
              <a:rPr lang="en-US" altLang="ja-JP" sz="1600" b="1" dirty="0"/>
              <a:t>show interfaces fa0/18 switchport </a:t>
            </a:r>
            <a:r>
              <a:rPr lang="en-US" altLang="ja-JP" sz="1600" dirty="0"/>
              <a:t>command can show us both data and voice VLANs assigned to the interface.</a:t>
            </a:r>
          </a:p>
          <a:p>
            <a:pPr marL="0" indent="0">
              <a:buNone/>
            </a:pPr>
            <a:endParaRPr lang="en-US" altLang="ja-JP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5003" y="1701801"/>
            <a:ext cx="6571542" cy="2692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36082141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3"/>
          <p:cNvSpPr>
            <a:spLocks noGrp="1" noChangeArrowheads="1"/>
          </p:cNvSpPr>
          <p:nvPr>
            <p:ph type="title"/>
          </p:nvPr>
        </p:nvSpPr>
        <p:spPr>
          <a:xfrm>
            <a:off x="1" y="41394"/>
            <a:ext cx="9144000" cy="612812"/>
          </a:xfrm>
        </p:spPr>
        <p:txBody>
          <a:bodyPr/>
          <a:lstStyle/>
          <a:p>
            <a:pPr eaLnBrk="1" hangingPunct="1"/>
            <a:r>
              <a:rPr lang="en-US" dirty="0"/>
              <a:t>Module Objectives</a:t>
            </a:r>
          </a:p>
        </p:txBody>
      </p:sp>
      <p:sp>
        <p:nvSpPr>
          <p:cNvPr id="6147" name="Rectangle 34"/>
          <p:cNvSpPr>
            <a:spLocks noGrp="1" noChangeArrowheads="1"/>
          </p:cNvSpPr>
          <p:nvPr>
            <p:ph idx="1"/>
          </p:nvPr>
        </p:nvSpPr>
        <p:spPr>
          <a:xfrm>
            <a:off x="146304" y="705374"/>
            <a:ext cx="8769026" cy="889134"/>
          </a:xfrm>
        </p:spPr>
        <p:txBody>
          <a:bodyPr/>
          <a:lstStyle/>
          <a:p>
            <a:pPr marL="0" indent="0">
              <a:spcBef>
                <a:spcPct val="30000"/>
              </a:spcBef>
              <a:buNone/>
            </a:pPr>
            <a:r>
              <a:rPr lang="en-US" b="1" dirty="0"/>
              <a:t>Module Title: </a:t>
            </a:r>
            <a:r>
              <a:rPr lang="en-US" dirty="0"/>
              <a:t>Protocols and Models</a:t>
            </a:r>
          </a:p>
          <a:p>
            <a:pPr marL="0" indent="0">
              <a:spcBef>
                <a:spcPct val="30000"/>
              </a:spcBef>
              <a:buNone/>
            </a:pPr>
            <a:r>
              <a:rPr lang="en-US" b="1" dirty="0"/>
              <a:t>Module Objective: </a:t>
            </a:r>
            <a:r>
              <a:rPr lang="en-US" dirty="0"/>
              <a:t>Explain how network protocols enable devices to access local and remote network resources.</a:t>
            </a:r>
          </a:p>
          <a:p>
            <a:pPr marL="0" indent="0">
              <a:spcBef>
                <a:spcPct val="30000"/>
              </a:spcBef>
              <a:buNone/>
            </a:pPr>
            <a:endParaRPr lang="en-US" dirty="0"/>
          </a:p>
          <a:p>
            <a:pPr marL="89297" indent="0">
              <a:spcBef>
                <a:spcPct val="30000"/>
              </a:spcBef>
              <a:buNone/>
            </a:pPr>
            <a:endParaRPr lang="en-US" dirty="0"/>
          </a:p>
          <a:p>
            <a:pPr marL="89297" indent="0">
              <a:spcBef>
                <a:spcPct val="30000"/>
              </a:spcBef>
              <a:buNone/>
            </a:pP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379241"/>
              </p:ext>
            </p:extLst>
          </p:nvPr>
        </p:nvGraphicFramePr>
        <p:xfrm>
          <a:off x="442213" y="1686792"/>
          <a:ext cx="8168134" cy="271181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565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116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616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Topic Title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Topic Objective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332">
                <a:tc>
                  <a:txBody>
                    <a:bodyPr/>
                    <a:lstStyle/>
                    <a:p>
                      <a:r>
                        <a:rPr lang="en-US" b="1" dirty="0"/>
                        <a:t>Overview of VLANs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Explain the purpose of VLANs in a switched network.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2332">
                <a:tc>
                  <a:txBody>
                    <a:bodyPr/>
                    <a:lstStyle/>
                    <a:p>
                      <a:r>
                        <a:rPr lang="en-US" b="1" dirty="0"/>
                        <a:t>VLANs in a Multi-Switched Environment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Explain how a switch forwards frames based on VLAN configuration in a multi-switch environment.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2332">
                <a:tc>
                  <a:txBody>
                    <a:bodyPr/>
                    <a:lstStyle/>
                    <a:p>
                      <a:r>
                        <a:rPr lang="en-US" b="1" dirty="0"/>
                        <a:t>VLAN Configuration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Configure a switch port to be assigned to a VLAN based on requirements.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8498">
                <a:tc>
                  <a:txBody>
                    <a:bodyPr/>
                    <a:lstStyle/>
                    <a:p>
                      <a:r>
                        <a:rPr lang="en-US" b="1" dirty="0"/>
                        <a:t>VLAN Trunks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Configure a trunk port on a LAN switch.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8498">
                <a:tc>
                  <a:txBody>
                    <a:bodyPr/>
                    <a:lstStyle/>
                    <a:p>
                      <a:r>
                        <a:rPr lang="en-US" b="1" dirty="0"/>
                        <a:t>Dynamic Trunking Protocol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Configure Dynamic Trunking Protocol (DTP).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381894665"/>
      </p:ext>
    </p:extLst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915409"/>
            <a:ext cx="8231464" cy="1802391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VLAN Configuration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88985433"/>
      </p:ext>
    </p:extLst>
  </p:cSld>
  <p:clrMapOvr>
    <a:masterClrMapping/>
  </p:clrMapOvr>
  <p:transition spd="slow"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0" y="118872"/>
            <a:ext cx="5198533" cy="757551"/>
          </a:xfrm>
        </p:spPr>
        <p:txBody>
          <a:bodyPr/>
          <a:lstStyle/>
          <a:p>
            <a:r>
              <a:rPr lang="en-US" altLang="en-US" sz="1600" dirty="0"/>
              <a:t>VLAN Configuration</a:t>
            </a:r>
            <a:br>
              <a:rPr lang="en-US" altLang="en-US" dirty="0"/>
            </a:br>
            <a:r>
              <a:rPr lang="en-US" altLang="en-US" dirty="0"/>
              <a:t>VLAN Ranges on Catalyst Switches</a:t>
            </a:r>
            <a:endParaRPr lang="en-CA" altLang="en-US" dirty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116633" y="1200665"/>
            <a:ext cx="4738831" cy="627520"/>
          </a:xfrm>
        </p:spPr>
        <p:txBody>
          <a:bodyPr/>
          <a:lstStyle/>
          <a:p>
            <a:pPr marL="142875" lvl="1" indent="0">
              <a:buNone/>
            </a:pPr>
            <a:r>
              <a:rPr lang="en-CA" altLang="en-US" sz="1600" dirty="0"/>
              <a:t>Catalyst switches 2960 and 3650 support over 4000 VLANs.</a:t>
            </a:r>
          </a:p>
          <a:p>
            <a:pPr marL="142875" lvl="1" indent="0">
              <a:buNone/>
            </a:pPr>
            <a:endParaRPr lang="en-CA" altLang="en-US" dirty="0"/>
          </a:p>
          <a:p>
            <a:pPr lvl="1"/>
            <a:endParaRPr lang="en-CA" altLang="en-US" dirty="0"/>
          </a:p>
          <a:p>
            <a:pPr lvl="1"/>
            <a:endParaRPr lang="en-CA" altLang="en-US" dirty="0"/>
          </a:p>
          <a:p>
            <a:pPr lvl="1"/>
            <a:endParaRPr lang="en-CA" altLang="en-US" dirty="0"/>
          </a:p>
          <a:p>
            <a:pPr lvl="1"/>
            <a:endParaRPr lang="en-CA" altLang="en-US" dirty="0"/>
          </a:p>
          <a:p>
            <a:pPr lvl="1"/>
            <a:endParaRPr lang="en-CA" alt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6399969"/>
              </p:ext>
            </p:extLst>
          </p:nvPr>
        </p:nvGraphicFramePr>
        <p:xfrm>
          <a:off x="365760" y="2192590"/>
          <a:ext cx="8595360" cy="2433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173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80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Normal</a:t>
                      </a:r>
                      <a:r>
                        <a:rPr lang="en-US" baseline="0" dirty="0"/>
                        <a:t> Range VLAN 1 – 1005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Extended Range VLAN</a:t>
                      </a:r>
                      <a:r>
                        <a:rPr lang="en-US" baseline="0" dirty="0"/>
                        <a:t> 1006 - 4095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Used in Small to Medium sized businesses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Used by Service Providers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1002 – 1005 are reserved for legacy VLANs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Are</a:t>
                      </a:r>
                      <a:r>
                        <a:rPr lang="en-US" sz="1600" baseline="0" dirty="0"/>
                        <a:t> in Running-Config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1, 1002 – 1005 are auto created</a:t>
                      </a:r>
                      <a:r>
                        <a:rPr lang="en-US" sz="1600" baseline="0" dirty="0"/>
                        <a:t> and cannot be deleted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Supports fewer</a:t>
                      </a:r>
                      <a:r>
                        <a:rPr lang="en-US" sz="1600" baseline="0" dirty="0"/>
                        <a:t> VLAN features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Stored in the vlan.dat</a:t>
                      </a:r>
                      <a:r>
                        <a:rPr lang="en-US" sz="1600" baseline="0" dirty="0"/>
                        <a:t> file in flash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Requires VTP configurations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VTP can synchronize between switches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9784" y="118872"/>
            <a:ext cx="3831336" cy="2033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47103102"/>
      </p:ext>
    </p:extLst>
  </p:cSld>
  <p:clrMapOvr>
    <a:masterClrMapping/>
  </p:clrMapOvr>
  <p:transition spd="slow"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/>
              <a:t>VLAN Configuration</a:t>
            </a:r>
            <a:br>
              <a:rPr lang="en-US" altLang="en-US" dirty="0"/>
            </a:br>
            <a:r>
              <a:rPr lang="en-US" altLang="en-US" dirty="0"/>
              <a:t>VLAN Creation Commands</a:t>
            </a:r>
            <a:endParaRPr lang="en-CA" altLang="en-US" dirty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391397" y="1170749"/>
            <a:ext cx="8178325" cy="688137"/>
          </a:xfrm>
        </p:spPr>
        <p:txBody>
          <a:bodyPr/>
          <a:lstStyle/>
          <a:p>
            <a:pPr marL="142875" lvl="1" indent="0" algn="just">
              <a:buNone/>
            </a:pPr>
            <a:r>
              <a:rPr lang="en-CA" altLang="en-US" sz="1600" dirty="0"/>
              <a:t>VLAN details are stored in the vlan.dat file. You create VLANs in the global configuration mode.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4911033"/>
              </p:ext>
            </p:extLst>
          </p:nvPr>
        </p:nvGraphicFramePr>
        <p:xfrm>
          <a:off x="658368" y="1847342"/>
          <a:ext cx="7644384" cy="2362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221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21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IOS Command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Enter global configuration mode.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600" dirty="0"/>
                        <a:t>Switch# </a:t>
                      </a:r>
                      <a:r>
                        <a:rPr lang="en-US" sz="1600" b="1" dirty="0"/>
                        <a:t>configure terminal</a:t>
                      </a:r>
                      <a:endParaRPr lang="en-US" sz="16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Create a VLAN with a valid ID number.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600" dirty="0"/>
                        <a:t>Switch(config)# </a:t>
                      </a:r>
                      <a:r>
                        <a:rPr lang="en-US" sz="1600" b="1" dirty="0"/>
                        <a:t>vlan</a:t>
                      </a:r>
                      <a:r>
                        <a:rPr lang="en-US" sz="1600" dirty="0"/>
                        <a:t> </a:t>
                      </a:r>
                      <a:r>
                        <a:rPr lang="en-US" sz="1600" i="1" dirty="0"/>
                        <a:t>vlan-id</a:t>
                      </a:r>
                      <a:endParaRPr lang="en-US" sz="16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Specify a unique name to identify the VLAN.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600" dirty="0"/>
                        <a:t>Switch(config-vlan)# </a:t>
                      </a:r>
                      <a:r>
                        <a:rPr lang="en-US" sz="1600" b="1" dirty="0"/>
                        <a:t>name</a:t>
                      </a:r>
                      <a:r>
                        <a:rPr lang="en-US" sz="1600" dirty="0"/>
                        <a:t> </a:t>
                      </a:r>
                      <a:r>
                        <a:rPr lang="en-US" sz="1600" i="1" dirty="0"/>
                        <a:t>vlan-name</a:t>
                      </a:r>
                      <a:endParaRPr lang="en-US" sz="16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en-US" sz="1600" dirty="0"/>
                        <a:t>Return to the privileged EXEC mode.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Switch(config-vlan)# </a:t>
                      </a:r>
                      <a:r>
                        <a:rPr lang="en-US" sz="1600" b="1" dirty="0"/>
                        <a:t>end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en-US" sz="1600" dirty="0"/>
                        <a:t>Enter global configuration mode.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600" dirty="0"/>
                        <a:t>Switch# </a:t>
                      </a:r>
                      <a:r>
                        <a:rPr lang="en-US" sz="1600" b="1" dirty="0"/>
                        <a:t>configure terminal</a:t>
                      </a:r>
                      <a:endParaRPr lang="en-US" sz="16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1630264"/>
      </p:ext>
    </p:extLst>
  </p:cSld>
  <p:clrMapOvr>
    <a:masterClrMapping/>
  </p:clrMapOvr>
  <p:transition spd="slow"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1" y="41393"/>
            <a:ext cx="4553711" cy="757551"/>
          </a:xfrm>
        </p:spPr>
        <p:txBody>
          <a:bodyPr/>
          <a:lstStyle/>
          <a:p>
            <a:r>
              <a:rPr lang="en-US" altLang="en-US" sz="1600" dirty="0"/>
              <a:t>VLAN Configuration</a:t>
            </a:r>
            <a:br>
              <a:rPr lang="en-US" altLang="en-US" dirty="0"/>
            </a:br>
            <a:r>
              <a:rPr lang="en-US" altLang="en-US" dirty="0"/>
              <a:t>VLAN Creation Example</a:t>
            </a:r>
            <a:endParaRPr lang="en-CA" altLang="en-US" dirty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169985" y="1096547"/>
            <a:ext cx="3446585" cy="1939261"/>
          </a:xfrm>
        </p:spPr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1800" dirty="0"/>
              <a:t>If the Student PC is going to be in VLAN 20, we will create the VLAN first and then name it.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800" dirty="0"/>
              <a:t>If you do not name it, the Cisco IOS will give it a default name of vlan and the four digit number of the VLAN. E.g. vlan0020 for VLAN 20.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402281"/>
              </p:ext>
            </p:extLst>
          </p:nvPr>
        </p:nvGraphicFramePr>
        <p:xfrm>
          <a:off x="3786554" y="2764721"/>
          <a:ext cx="389543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5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99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Prompt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Command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S1#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Configure terminal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S1(config)#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vlan 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S1(config-vlan)#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name student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S1(config-vlan)#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6554" y="458459"/>
            <a:ext cx="3895439" cy="2103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2725155"/>
      </p:ext>
    </p:extLst>
  </p:cSld>
  <p:clrMapOvr>
    <a:masterClrMapping/>
  </p:clrMapOvr>
  <p:transition spd="slow">
    <p:wip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/>
              <a:t>VLAN Configuration</a:t>
            </a:r>
            <a:br>
              <a:rPr lang="en-US" altLang="en-US" dirty="0"/>
            </a:br>
            <a:r>
              <a:rPr lang="en-US" altLang="en-US" dirty="0"/>
              <a:t>VLAN Port Assignment Commands</a:t>
            </a:r>
            <a:endParaRPr lang="en-CA" altLang="en-US" dirty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176260" y="896522"/>
            <a:ext cx="8583692" cy="596998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Once the VLAN is created, we can then assign it to the correct interfaces.</a:t>
            </a:r>
          </a:p>
          <a:p>
            <a:pPr lvl="1"/>
            <a:endParaRPr lang="en-CA" alt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6011380"/>
              </p:ext>
            </p:extLst>
          </p:nvPr>
        </p:nvGraphicFramePr>
        <p:xfrm>
          <a:off x="283464" y="1838198"/>
          <a:ext cx="847648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82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382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Task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Command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Enter global configuration mode.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dirty="0"/>
                        <a:t>Switch# </a:t>
                      </a:r>
                      <a:r>
                        <a:rPr lang="en-US" b="1" dirty="0"/>
                        <a:t>configure terminal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Enter interface configuration mode.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dirty="0"/>
                        <a:t>Switch(config)# </a:t>
                      </a:r>
                      <a:r>
                        <a:rPr lang="en-US" b="1" dirty="0"/>
                        <a:t>interface </a:t>
                      </a:r>
                      <a:r>
                        <a:rPr lang="en-US" i="1" dirty="0"/>
                        <a:t>interface-id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Set the port to access mode.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dirty="0"/>
                        <a:t>Switch(config-if)# </a:t>
                      </a:r>
                      <a:r>
                        <a:rPr lang="en-US" b="1" dirty="0"/>
                        <a:t>switchport mode access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Assign the port to a VLAN.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dirty="0"/>
                        <a:t>Switch(config-if)# </a:t>
                      </a:r>
                      <a:r>
                        <a:rPr lang="en-US" b="1" dirty="0"/>
                        <a:t>switchport access vlan</a:t>
                      </a:r>
                      <a:r>
                        <a:rPr lang="en-US" dirty="0"/>
                        <a:t> </a:t>
                      </a:r>
                      <a:r>
                        <a:rPr lang="en-US" i="1" dirty="0"/>
                        <a:t>vlan-id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Return to the privileged EXEC mode.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Switch(config-if)# </a:t>
                      </a:r>
                      <a:r>
                        <a:rPr lang="en-US" b="1" dirty="0"/>
                        <a:t>end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0041384"/>
      </p:ext>
    </p:extLst>
  </p:cSld>
  <p:clrMapOvr>
    <a:masterClrMapping/>
  </p:clrMapOvr>
  <p:transition spd="slow">
    <p:wip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/>
              <a:t>VLAN Configuration</a:t>
            </a:r>
            <a:br>
              <a:rPr lang="en-US" altLang="en-US" dirty="0"/>
            </a:br>
            <a:r>
              <a:rPr lang="en-US" altLang="en-US" dirty="0"/>
              <a:t>VLAN Port Assignment Example</a:t>
            </a:r>
            <a:endParaRPr lang="en-CA" altLang="en-US" dirty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123574" y="867946"/>
            <a:ext cx="4361340" cy="2942054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1800" dirty="0"/>
              <a:t>We can assign the VLAN to the port interface.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1800" dirty="0"/>
              <a:t>Once the device is assigned the VLAN, then the end device will need the IP address information for that VLAN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1800" dirty="0"/>
              <a:t>Here, Student PC receives 172.17.20.22</a:t>
            </a:r>
            <a:endParaRPr lang="en-CA" altLang="en-US" sz="18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1441432"/>
              </p:ext>
            </p:extLst>
          </p:nvPr>
        </p:nvGraphicFramePr>
        <p:xfrm>
          <a:off x="4165854" y="2534367"/>
          <a:ext cx="4275773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48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09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Prompt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Command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S1#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Configure terminal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S1(config)#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Interface</a:t>
                      </a:r>
                      <a:r>
                        <a:rPr lang="en-US" sz="1600" baseline="0" dirty="0"/>
                        <a:t> fa0/18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S1(config-if)#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Switchport mode</a:t>
                      </a:r>
                      <a:r>
                        <a:rPr lang="en-US" sz="1600" baseline="0" dirty="0"/>
                        <a:t> access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S1(config-if)#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Switchport</a:t>
                      </a:r>
                      <a:r>
                        <a:rPr lang="en-US" sz="1600" baseline="0" dirty="0"/>
                        <a:t> access vlan 20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S1(config-if)#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5854" y="367189"/>
            <a:ext cx="3497076" cy="20507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32752531"/>
      </p:ext>
    </p:extLst>
  </p:cSld>
  <p:clrMapOvr>
    <a:masterClrMapping/>
  </p:clrMapOvr>
  <p:transition spd="slow">
    <p:wip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/>
              <a:t>VLAN Configuration</a:t>
            </a:r>
            <a:br>
              <a:rPr lang="en-US" altLang="en-US" dirty="0"/>
            </a:br>
            <a:r>
              <a:rPr lang="en-US" altLang="en-US" dirty="0"/>
              <a:t>Data and Voice VLANs</a:t>
            </a:r>
            <a:endParaRPr lang="en-CA" altLang="en-US" dirty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98174" y="1352945"/>
            <a:ext cx="3673726" cy="2891254"/>
          </a:xfrm>
        </p:spPr>
        <p:txBody>
          <a:bodyPr/>
          <a:lstStyle/>
          <a:p>
            <a:pPr marL="0" indent="0" algn="just">
              <a:buNone/>
            </a:pPr>
            <a:r>
              <a:rPr lang="en-US" sz="1800" dirty="0"/>
              <a:t>An access port may only be assigned to one data VLAN. </a:t>
            </a:r>
          </a:p>
          <a:p>
            <a:pPr marL="0" indent="0" algn="just">
              <a:buNone/>
            </a:pPr>
            <a:r>
              <a:rPr lang="en-US" altLang="en-US" sz="1800" dirty="0"/>
              <a:t>However it may also be assigned to one Voice VLAN for when a phone and an end device are off of the same switchport.</a:t>
            </a:r>
          </a:p>
          <a:p>
            <a:pPr marL="0" indent="0">
              <a:buNone/>
            </a:pPr>
            <a:endParaRPr lang="en-CA" altLang="en-US" sz="16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2669" y="1152144"/>
            <a:ext cx="5171331" cy="3292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0953693"/>
      </p:ext>
    </p:extLst>
  </p:cSld>
  <p:clrMapOvr>
    <a:masterClrMapping/>
  </p:clrMapOvr>
  <p:transition spd="slow">
    <p:wip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/>
              <a:t>VLAN Configuration</a:t>
            </a:r>
            <a:br>
              <a:rPr lang="en-US" altLang="en-US" dirty="0"/>
            </a:br>
            <a:r>
              <a:rPr lang="en-US" altLang="en-US" dirty="0"/>
              <a:t>Data and Voice VLAN Example</a:t>
            </a:r>
            <a:endParaRPr lang="en-CA" altLang="en-US" dirty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123574" y="867946"/>
            <a:ext cx="4558916" cy="351203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We will want to create and name both Voice and Data VLANs.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altLang="en-US" sz="1600" dirty="0"/>
              <a:t>In addition to assigning the data VLAN, we will also assign the Voice VLAN and turn on QoS for the voice traffic to the interface.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altLang="en-US" sz="1600" dirty="0"/>
              <a:t>The newer catalyst switch will automatically create the VLAN, if it does not already exist, when it is assigned to an interface.</a:t>
            </a:r>
          </a:p>
          <a:p>
            <a:pPr marL="0" indent="0">
              <a:buNone/>
            </a:pPr>
            <a:r>
              <a:rPr lang="en-CA" altLang="en-US" sz="1600" b="1" dirty="0"/>
              <a:t>Note</a:t>
            </a:r>
            <a:r>
              <a:rPr lang="en-CA" altLang="en-US" sz="1600" dirty="0"/>
              <a:t>: QoS is beyond the scope of this course. Here we do show the use of the </a:t>
            </a:r>
            <a:r>
              <a:rPr lang="en-US" sz="1600" b="1" dirty="0"/>
              <a:t>mls qos trust [cos | device cisco-phone | dscp | ip-precedence] </a:t>
            </a:r>
            <a:r>
              <a:rPr lang="en-US" sz="1600" dirty="0"/>
              <a:t>command.</a:t>
            </a:r>
            <a:endParaRPr lang="en-CA" altLang="en-US" sz="1600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2802" y="1102036"/>
            <a:ext cx="4076700" cy="196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2802" y="3367278"/>
            <a:ext cx="40767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3858304"/>
      </p:ext>
    </p:extLst>
  </p:cSld>
  <p:clrMapOvr>
    <a:masterClrMapping/>
  </p:clrMapOvr>
  <p:transition spd="slow">
    <p:wip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1" y="41393"/>
            <a:ext cx="3447287" cy="757551"/>
          </a:xfrm>
        </p:spPr>
        <p:txBody>
          <a:bodyPr/>
          <a:lstStyle/>
          <a:p>
            <a:r>
              <a:rPr lang="en-US" altLang="en-US" sz="1600" dirty="0"/>
              <a:t>VLAN Configuration</a:t>
            </a:r>
            <a:br>
              <a:rPr lang="en-US" altLang="en-US" dirty="0"/>
            </a:br>
            <a:r>
              <a:rPr lang="en-US" altLang="en-US" dirty="0"/>
              <a:t>Verify VLAN Information</a:t>
            </a:r>
            <a:endParaRPr lang="en-CA" altLang="en-US" dirty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123574" y="867946"/>
            <a:ext cx="3552314" cy="1518638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Use the </a:t>
            </a:r>
            <a:r>
              <a:rPr lang="en-US" sz="1600" b="1" dirty="0"/>
              <a:t>show vlan </a:t>
            </a:r>
            <a:r>
              <a:rPr lang="en-US" sz="1600" dirty="0"/>
              <a:t>command. The complete syntax is: </a:t>
            </a:r>
          </a:p>
          <a:p>
            <a:pPr marL="0" indent="0">
              <a:buNone/>
            </a:pPr>
            <a:r>
              <a:rPr lang="en-US" sz="1600" b="1" dirty="0"/>
              <a:t>show vlan [brief</a:t>
            </a:r>
            <a:r>
              <a:rPr lang="en-US" sz="1600" dirty="0"/>
              <a:t> | </a:t>
            </a:r>
            <a:r>
              <a:rPr lang="en-US" sz="1600" b="1" dirty="0"/>
              <a:t>id</a:t>
            </a:r>
            <a:r>
              <a:rPr lang="en-US" sz="1600" dirty="0"/>
              <a:t> </a:t>
            </a:r>
            <a:r>
              <a:rPr lang="en-US" sz="1600" i="1" dirty="0"/>
              <a:t>vlan-id</a:t>
            </a:r>
            <a:r>
              <a:rPr lang="en-US" sz="1600" dirty="0"/>
              <a:t> | </a:t>
            </a:r>
            <a:r>
              <a:rPr lang="en-US" sz="1600" b="1" dirty="0"/>
              <a:t>name</a:t>
            </a:r>
            <a:r>
              <a:rPr lang="en-US" sz="1600" dirty="0"/>
              <a:t> </a:t>
            </a:r>
            <a:r>
              <a:rPr lang="en-US" sz="1600" i="1" dirty="0"/>
              <a:t>vlan-name</a:t>
            </a:r>
            <a:r>
              <a:rPr lang="en-US" sz="1600" dirty="0"/>
              <a:t> | </a:t>
            </a:r>
            <a:r>
              <a:rPr lang="en-US" sz="1600" b="1" dirty="0"/>
              <a:t>summary</a:t>
            </a:r>
            <a:r>
              <a:rPr lang="en-US" sz="1600" dirty="0"/>
              <a:t>]</a:t>
            </a:r>
            <a:endParaRPr lang="en-CA" altLang="en-US" sz="16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1451748"/>
              </p:ext>
            </p:extLst>
          </p:nvPr>
        </p:nvGraphicFramePr>
        <p:xfrm>
          <a:off x="246888" y="2533142"/>
          <a:ext cx="8657274" cy="206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733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39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Task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Command Option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Display VLAN name, status, and its ports one VLAN per line.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600" b="1" dirty="0"/>
                        <a:t>brief</a:t>
                      </a:r>
                      <a:endParaRPr lang="en-US" sz="16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Display information about the identified VLAN ID number.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600" b="1" dirty="0"/>
                        <a:t>id</a:t>
                      </a:r>
                      <a:r>
                        <a:rPr lang="en-US" sz="1600" dirty="0"/>
                        <a:t> </a:t>
                      </a:r>
                      <a:r>
                        <a:rPr lang="en-US" sz="1600" i="1" dirty="0"/>
                        <a:t>vlan-id</a:t>
                      </a:r>
                      <a:endParaRPr lang="en-US" sz="16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Display information about the identified VLAN name. The </a:t>
                      </a:r>
                      <a:r>
                        <a:rPr lang="en-US" sz="1600" i="1" dirty="0"/>
                        <a:t>vlan-name</a:t>
                      </a:r>
                      <a:r>
                        <a:rPr lang="en-US" sz="1600" dirty="0"/>
                        <a:t> is an ASCII string from 1 to 32 characters.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600" b="1" dirty="0"/>
                        <a:t>name</a:t>
                      </a:r>
                      <a:r>
                        <a:rPr lang="en-US" sz="1600" dirty="0"/>
                        <a:t> </a:t>
                      </a:r>
                      <a:r>
                        <a:rPr lang="en-US" sz="1600" i="1" dirty="0"/>
                        <a:t>vlan-name</a:t>
                      </a:r>
                      <a:endParaRPr lang="en-US" sz="16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Display VLAN summary information.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summary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8770" y="164592"/>
            <a:ext cx="3881434" cy="742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8769" y="1082744"/>
            <a:ext cx="5045393" cy="1331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8389466"/>
      </p:ext>
    </p:extLst>
  </p:cSld>
  <p:clrMapOvr>
    <a:masterClrMapping/>
  </p:clrMapOvr>
  <p:transition spd="slow">
    <p:wip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1" y="41393"/>
            <a:ext cx="4604517" cy="757551"/>
          </a:xfrm>
        </p:spPr>
        <p:txBody>
          <a:bodyPr/>
          <a:lstStyle/>
          <a:p>
            <a:r>
              <a:rPr lang="en-US" altLang="en-US" sz="1600" dirty="0"/>
              <a:t>VLAN Configuration</a:t>
            </a:r>
            <a:br>
              <a:rPr lang="en-US" altLang="en-US" dirty="0"/>
            </a:br>
            <a:r>
              <a:rPr lang="en-US" altLang="en-US" dirty="0"/>
              <a:t>Change VLAN Port Membership</a:t>
            </a:r>
            <a:endParaRPr lang="en-CA" altLang="en-US" dirty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121589" y="1062680"/>
            <a:ext cx="4361340" cy="2890238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There are a number of ways to change VLAN membership: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altLang="en-US" sz="1600" dirty="0"/>
              <a:t>re-enter </a:t>
            </a:r>
            <a:r>
              <a:rPr lang="en-US" sz="1600" b="1" dirty="0"/>
              <a:t>switchport access vlan</a:t>
            </a:r>
            <a:r>
              <a:rPr lang="en-US" sz="1600" dirty="0"/>
              <a:t> </a:t>
            </a:r>
            <a:r>
              <a:rPr lang="en-US" sz="1600" i="1" dirty="0"/>
              <a:t>vlan-id </a:t>
            </a:r>
            <a:r>
              <a:rPr lang="en-US" sz="1600" dirty="0"/>
              <a:t>command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use the </a:t>
            </a:r>
            <a:r>
              <a:rPr lang="en-US" sz="1600" b="1" dirty="0"/>
              <a:t>no switchport access vlan </a:t>
            </a:r>
            <a:r>
              <a:rPr lang="en-US" sz="1600" dirty="0"/>
              <a:t>to place interface back in VLAN 1</a:t>
            </a:r>
          </a:p>
          <a:p>
            <a:pPr marL="0" indent="0">
              <a:buNone/>
            </a:pPr>
            <a:r>
              <a:rPr lang="en-US" altLang="en-US" sz="1600" dirty="0"/>
              <a:t>Use the </a:t>
            </a:r>
            <a:r>
              <a:rPr lang="en-US" altLang="en-US" sz="1600" b="1" dirty="0"/>
              <a:t>show vlan brief </a:t>
            </a:r>
            <a:r>
              <a:rPr lang="en-US" altLang="en-US" sz="1600" dirty="0"/>
              <a:t>or the </a:t>
            </a:r>
            <a:r>
              <a:rPr lang="en-US" altLang="en-US" sz="1600" b="1" dirty="0"/>
              <a:t>show interface fa0/18 switchport</a:t>
            </a:r>
            <a:r>
              <a:rPr lang="en-US" altLang="en-US" sz="1600" dirty="0"/>
              <a:t> commands to verify the correct VLAN association.</a:t>
            </a:r>
            <a:endParaRPr lang="en-CA" altLang="en-US" sz="16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8526" y="188595"/>
            <a:ext cx="4370509" cy="266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6392" y="2962529"/>
            <a:ext cx="3914775" cy="184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3855648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721" y="1024663"/>
            <a:ext cx="8229600" cy="3394472"/>
          </a:xfrm>
        </p:spPr>
        <p:txBody>
          <a:bodyPr/>
          <a:lstStyle/>
          <a:p>
            <a:pPr marL="0" indent="0">
              <a:buNone/>
            </a:pPr>
            <a:r>
              <a:rPr lang="en-US" altLang="zh-TW" b="1" dirty="0">
                <a:latin typeface="Century Gothic" panose="020B0502020202020204" pitchFamily="34" charset="0"/>
                <a:ea typeface="新細明體" pitchFamily="18" charset="-120"/>
              </a:rPr>
              <a:t>At the end of this topic, You should be able to:</a:t>
            </a:r>
          </a:p>
          <a:p>
            <a:pPr algn="just"/>
            <a:r>
              <a:rPr lang="en-US" dirty="0"/>
              <a:t>Explain the purpose of VLANs in a switched network.</a:t>
            </a:r>
          </a:p>
          <a:p>
            <a:pPr algn="just"/>
            <a:r>
              <a:rPr lang="en-US" dirty="0"/>
              <a:t>Explain how a switched forwards frames based on the VLAN configuration in a multi-switched environment.</a:t>
            </a:r>
          </a:p>
          <a:p>
            <a:pPr algn="just"/>
            <a:r>
              <a:rPr lang="en-US" dirty="0"/>
              <a:t>Identify the types of VLAN.</a:t>
            </a:r>
          </a:p>
          <a:p>
            <a:pPr algn="just"/>
            <a:r>
              <a:rPr lang="en-US" dirty="0"/>
              <a:t>Configure a switch port to be assigned to a VLAN based on the requirements.</a:t>
            </a:r>
          </a:p>
          <a:p>
            <a:pPr algn="just"/>
            <a:r>
              <a:rPr lang="en-US" dirty="0"/>
              <a:t>Configure the trunk port on a LAN switch.</a:t>
            </a:r>
          </a:p>
          <a:p>
            <a:pPr algn="just"/>
            <a:r>
              <a:rPr lang="en-US" dirty="0"/>
              <a:t>Configure the Dynamic </a:t>
            </a:r>
            <a:r>
              <a:rPr lang="en-US" dirty="0" err="1"/>
              <a:t>Trunking</a:t>
            </a:r>
            <a:r>
              <a:rPr lang="en-US" dirty="0"/>
              <a:t> </a:t>
            </a:r>
            <a:r>
              <a:rPr lang="en-US" dirty="0" err="1"/>
              <a:t>Protocpl</a:t>
            </a:r>
            <a:r>
              <a:rPr lang="en-US" dirty="0"/>
              <a:t> (DTP)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 bwMode="auto">
          <a:xfrm>
            <a:off x="1957754" y="4719484"/>
            <a:ext cx="2895600" cy="176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fontAlgn="base">
              <a:spcBef>
                <a:spcPct val="0"/>
              </a:spcBef>
              <a:spcAft>
                <a:spcPct val="0"/>
              </a:spcAft>
              <a:defRPr sz="600" kern="1200">
                <a:solidFill>
                  <a:schemeClr val="tx1"/>
                </a:solidFill>
                <a:latin typeface="Calibri" panose="020F0502020204030204" pitchFamily="34" charset="0"/>
                <a:ea typeface="ＭＳ Ｐゴシック" pitchFamily="34" charset="-128"/>
                <a:cs typeface="Calibri" panose="020F0502020204030204" pitchFamily="34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9pPr>
          </a:lstStyle>
          <a:p>
            <a:pPr marL="0" marR="0" lvl="0" indent="0" algn="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/>
              <a:t>Switching Concepts</a:t>
            </a:r>
            <a:endParaRPr kumimoji="0" lang="en-GB" sz="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ＭＳ Ｐゴシック" pitchFamily="34" charset="-128"/>
              <a:cs typeface="Calibri" panose="020F0502020204030204" pitchFamily="34" charset="0"/>
            </a:endParaRPr>
          </a:p>
        </p:txBody>
      </p:sp>
      <p:sp>
        <p:nvSpPr>
          <p:cNvPr id="5" name="Text Box 2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2385168" y="216483"/>
            <a:ext cx="3467616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TW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ea typeface="新細明體" pitchFamily="18" charset="-120"/>
              </a:rPr>
              <a:t>Learning Outcomes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E125F3B-126C-435B-896A-4A6C9B6E46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385763">
              <a:defRPr/>
            </a:pPr>
            <a:fld id="{2F5CCB13-0A32-4557-88E9-079F0C330695}" type="slidenum">
              <a:rPr lang="en-US" kern="0" smtClean="0">
                <a:solidFill>
                  <a:srgbClr val="595959"/>
                </a:solidFill>
              </a:rPr>
              <a:pPr defTabSz="385763">
                <a:defRPr/>
              </a:pPr>
              <a:t>3</a:t>
            </a:fld>
            <a:endParaRPr lang="en-US" kern="0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9682445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/>
              <a:t>VLAN Configuration</a:t>
            </a:r>
            <a:br>
              <a:rPr lang="en-US" altLang="en-US" dirty="0"/>
            </a:br>
            <a:r>
              <a:rPr lang="en-US" altLang="en-US" dirty="0"/>
              <a:t>Delete VLANs</a:t>
            </a:r>
            <a:endParaRPr lang="en-CA" altLang="en-US" dirty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235523" y="1277507"/>
            <a:ext cx="8672954" cy="2588485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Delete VLANs with the </a:t>
            </a:r>
            <a:r>
              <a:rPr lang="en-US" sz="1600" b="1" dirty="0"/>
              <a:t>no vlan </a:t>
            </a:r>
            <a:r>
              <a:rPr lang="en-US" sz="1600" i="1" dirty="0"/>
              <a:t>vlan-id</a:t>
            </a:r>
            <a:r>
              <a:rPr lang="en-US" sz="1600" u="sng" dirty="0"/>
              <a:t> </a:t>
            </a:r>
            <a:r>
              <a:rPr lang="en-US" sz="1600" dirty="0"/>
              <a:t>command.</a:t>
            </a:r>
          </a:p>
          <a:p>
            <a:pPr marL="0" indent="0">
              <a:buNone/>
            </a:pPr>
            <a:r>
              <a:rPr lang="en-US" sz="1600" b="1" dirty="0"/>
              <a:t>Caution</a:t>
            </a:r>
            <a:r>
              <a:rPr lang="en-US" sz="1600" dirty="0"/>
              <a:t>: Before deleting a VLAN, reassign all member ports to a different VLAN.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altLang="en-US" sz="1600" dirty="0"/>
              <a:t>Delete all VLANs with the </a:t>
            </a:r>
            <a:r>
              <a:rPr lang="en-CA" altLang="en-US" sz="1600" b="1" dirty="0"/>
              <a:t>delete flash:vlan.dat </a:t>
            </a:r>
            <a:r>
              <a:rPr lang="en-CA" altLang="en-US" sz="1600" dirty="0"/>
              <a:t>or </a:t>
            </a:r>
            <a:r>
              <a:rPr lang="en-CA" altLang="en-US" sz="1600" b="1" dirty="0"/>
              <a:t>delete vlan.dat </a:t>
            </a:r>
            <a:r>
              <a:rPr lang="en-CA" altLang="en-US" sz="1600" dirty="0"/>
              <a:t>commands.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altLang="en-US" sz="1600" dirty="0"/>
              <a:t>Reload the switch when deleting all VLANs.</a:t>
            </a:r>
          </a:p>
          <a:p>
            <a:pPr marL="0" indent="0">
              <a:buNone/>
            </a:pPr>
            <a:r>
              <a:rPr lang="en-CA" altLang="en-US" sz="1600" b="1" dirty="0"/>
              <a:t>Note</a:t>
            </a:r>
            <a:r>
              <a:rPr lang="en-CA" altLang="en-US" sz="1600" dirty="0"/>
              <a:t>: To restore to factory default – unplug all data cables, erase the startup-configuration and delete the vlan.dat file, then reload the device.</a:t>
            </a:r>
          </a:p>
        </p:txBody>
      </p:sp>
    </p:spTree>
    <p:extLst>
      <p:ext uri="{BB962C8B-B14F-4D97-AF65-F5344CB8AC3E}">
        <p14:creationId xmlns:p14="http://schemas.microsoft.com/office/powerpoint/2010/main" val="2871149739"/>
      </p:ext>
    </p:extLst>
  </p:cSld>
  <p:clrMapOvr>
    <a:masterClrMapping/>
  </p:clrMapOvr>
  <p:transition spd="slow">
    <p:wip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915409"/>
            <a:ext cx="8231464" cy="1802391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VLAN Trunks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49772822"/>
      </p:ext>
    </p:extLst>
  </p:cSld>
  <p:clrMapOvr>
    <a:masterClrMapping/>
  </p:clrMapOvr>
  <p:transition spd="slow">
    <p:wip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9144000" cy="676656"/>
          </a:xfrm>
        </p:spPr>
        <p:txBody>
          <a:bodyPr/>
          <a:lstStyle/>
          <a:p>
            <a:r>
              <a:rPr lang="en-US" altLang="en-US" sz="1600" dirty="0"/>
              <a:t>VLAN Trunks</a:t>
            </a:r>
            <a:br>
              <a:rPr lang="en-US" altLang="en-US" sz="1600" dirty="0"/>
            </a:br>
            <a:r>
              <a:rPr lang="en-US" altLang="en-US" dirty="0"/>
              <a:t>Trunk Configuration Commands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0020" y="986367"/>
            <a:ext cx="8805672" cy="563541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Configure and verify VLAN trunks. </a:t>
            </a:r>
            <a:r>
              <a:rPr lang="en-US" altLang="en-US" sz="1600" dirty="0"/>
              <a:t>Trunks are layer 2 and carry traffic for all VLANs.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349902"/>
              </p:ext>
            </p:extLst>
          </p:nvPr>
        </p:nvGraphicFramePr>
        <p:xfrm>
          <a:off x="182880" y="1435608"/>
          <a:ext cx="8759952" cy="3012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239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360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1" dirty="0">
                          <a:effectLst/>
                        </a:rPr>
                        <a:t>Task</a:t>
                      </a:r>
                      <a:endParaRPr lang="en-US" sz="16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IOS Command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Enter global configuration mode.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600" dirty="0"/>
                        <a:t>Switch# </a:t>
                      </a:r>
                      <a:r>
                        <a:rPr lang="en-US" sz="1600" b="1" dirty="0"/>
                        <a:t>configure terminal</a:t>
                      </a:r>
                      <a:endParaRPr lang="en-US" sz="16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Enter interface configuration mode.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600" dirty="0"/>
                        <a:t>Switch(config)# </a:t>
                      </a:r>
                      <a:r>
                        <a:rPr lang="en-US" sz="1600" b="1" dirty="0"/>
                        <a:t>interface </a:t>
                      </a:r>
                      <a:r>
                        <a:rPr lang="en-US" sz="1600" i="1" dirty="0"/>
                        <a:t>interface-id</a:t>
                      </a:r>
                      <a:endParaRPr lang="en-US" sz="16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Set the port to permanent trunking mode.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600" dirty="0"/>
                        <a:t>Switch(config-if)# </a:t>
                      </a:r>
                      <a:r>
                        <a:rPr lang="en-US" sz="1600" b="1" dirty="0"/>
                        <a:t>switchport mode trunk</a:t>
                      </a:r>
                      <a:endParaRPr lang="en-US" sz="16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Sets the native VLAN to something other than VLAN 1.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600" dirty="0"/>
                        <a:t>Switch(config-if)# </a:t>
                      </a:r>
                      <a:r>
                        <a:rPr lang="en-US" sz="1600" b="1" dirty="0"/>
                        <a:t>switchport trunk native vlan </a:t>
                      </a:r>
                      <a:r>
                        <a:rPr lang="en-US" sz="1600" i="1" dirty="0"/>
                        <a:t>vlan-id</a:t>
                      </a:r>
                      <a:endParaRPr lang="en-US" sz="16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Specify the list of VLANs to be allowed on the trunk link.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600" dirty="0"/>
                        <a:t>Switch(config-if)# </a:t>
                      </a:r>
                      <a:r>
                        <a:rPr lang="en-US" sz="1600" b="1" dirty="0"/>
                        <a:t>switchport trunk allowed vlan </a:t>
                      </a:r>
                      <a:r>
                        <a:rPr lang="en-US" sz="1600" i="1" dirty="0"/>
                        <a:t>vlan-list</a:t>
                      </a:r>
                      <a:endParaRPr lang="en-US" sz="16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Return to the privileged EXEC mode.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Switch(config-if)# </a:t>
                      </a:r>
                      <a:r>
                        <a:rPr lang="en-US" sz="1600" b="1" dirty="0"/>
                        <a:t>end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0830764"/>
      </p:ext>
    </p:extLst>
  </p:cSld>
  <p:clrMapOvr>
    <a:masterClrMapping/>
  </p:clrMapOvr>
  <p:transition spd="slow">
    <p:wip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" y="0"/>
            <a:ext cx="4340351" cy="757551"/>
          </a:xfrm>
        </p:spPr>
        <p:txBody>
          <a:bodyPr/>
          <a:lstStyle/>
          <a:p>
            <a:r>
              <a:rPr lang="en-US" altLang="en-US" sz="1600" dirty="0"/>
              <a:t>VLAN Trunks</a:t>
            </a:r>
            <a:br>
              <a:rPr lang="en-US" altLang="en-US" sz="1600" dirty="0"/>
            </a:br>
            <a:r>
              <a:rPr lang="en-US" altLang="en-US" dirty="0"/>
              <a:t>Trunk Configuration Example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796595"/>
            <a:ext cx="4398264" cy="1672285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The subnets associated with each VLAN are:</a:t>
            </a:r>
          </a:p>
          <a:p>
            <a:pPr lvl="1"/>
            <a:r>
              <a:rPr lang="en-US" sz="1600" dirty="0"/>
              <a:t>VLAN 10 - Faculty/Staff - 172.17.10.0/24</a:t>
            </a:r>
          </a:p>
          <a:p>
            <a:pPr lvl="1"/>
            <a:r>
              <a:rPr lang="en-US" sz="1600" dirty="0"/>
              <a:t>VLAN 20 - Students - 172.17.20.0/24</a:t>
            </a:r>
          </a:p>
          <a:p>
            <a:pPr lvl="1"/>
            <a:r>
              <a:rPr lang="en-US" sz="1600" dirty="0"/>
              <a:t>VLAN 30 - Guests - 172.17.30.0/24</a:t>
            </a:r>
          </a:p>
          <a:p>
            <a:pPr lvl="1"/>
            <a:r>
              <a:rPr lang="en-US" sz="1600" dirty="0"/>
              <a:t>VLAN 99 - Native - 172.17.99.0/24</a:t>
            </a:r>
          </a:p>
        </p:txBody>
      </p:sp>
      <p:sp>
        <p:nvSpPr>
          <p:cNvPr id="3" name="Rectangle 4"/>
          <p:cNvSpPr txBox="1"/>
          <p:nvPr/>
        </p:nvSpPr>
        <p:spPr>
          <a:xfrm>
            <a:off x="109728" y="2569464"/>
            <a:ext cx="313639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</a:rPr>
              <a:t>F0/1 port on S1 is configured as a trunk port.</a:t>
            </a:r>
          </a:p>
          <a:p>
            <a:endParaRPr lang="en-US" sz="1600" dirty="0">
              <a:solidFill>
                <a:srgbClr val="000000"/>
              </a:solidFill>
            </a:endParaRPr>
          </a:p>
          <a:p>
            <a:r>
              <a:rPr lang="en-US" sz="1600" b="1" dirty="0">
                <a:solidFill>
                  <a:srgbClr val="000000"/>
                </a:solidFill>
              </a:rPr>
              <a:t>Note</a:t>
            </a:r>
            <a:r>
              <a:rPr lang="en-US" sz="1600" dirty="0">
                <a:solidFill>
                  <a:srgbClr val="000000"/>
                </a:solidFill>
              </a:rPr>
              <a:t>: This assumes a 2960 switch using 802.1q tagging. Layer 3 switches require the encapsulation to be configured before the trunk mode. 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4695307"/>
              </p:ext>
            </p:extLst>
          </p:nvPr>
        </p:nvGraphicFramePr>
        <p:xfrm>
          <a:off x="3305442" y="2558606"/>
          <a:ext cx="562965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2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70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Prompt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Command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S1(config)#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Interface</a:t>
                      </a:r>
                      <a:r>
                        <a:rPr lang="en-US" sz="1600" baseline="0" dirty="0"/>
                        <a:t> fa0/1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S1(config-if)#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Switchport mode</a:t>
                      </a:r>
                      <a:r>
                        <a:rPr lang="en-US" sz="1600" baseline="0" dirty="0"/>
                        <a:t> trunk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S1(config-if)#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Switchport </a:t>
                      </a:r>
                      <a:r>
                        <a:rPr lang="en-US" sz="1600" baseline="0" dirty="0"/>
                        <a:t>trunk native vlan 99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S1(config-if)#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Switchport</a:t>
                      </a:r>
                      <a:r>
                        <a:rPr lang="en-US" sz="1600" baseline="0" dirty="0"/>
                        <a:t> trunk allowed vlan 10,20,30,99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S1(config-if)#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0352" y="540912"/>
            <a:ext cx="3373185" cy="1927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1643246"/>
      </p:ext>
    </p:extLst>
  </p:cSld>
  <p:clrMapOvr>
    <a:masterClrMapping/>
  </p:clrMapOvr>
  <p:transition spd="slow">
    <p:wip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4398264" cy="757551"/>
          </a:xfrm>
        </p:spPr>
        <p:txBody>
          <a:bodyPr/>
          <a:lstStyle/>
          <a:p>
            <a:r>
              <a:rPr lang="en-US" altLang="en-US" sz="1600" dirty="0"/>
              <a:t>VLAN Trunks</a:t>
            </a:r>
            <a:br>
              <a:rPr lang="en-US" altLang="en-US" sz="1600" dirty="0"/>
            </a:br>
            <a:r>
              <a:rPr lang="en-US" altLang="en-US" dirty="0"/>
              <a:t>Verify Trunk Configuration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3464" y="828130"/>
            <a:ext cx="4401766" cy="3672114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Set the trunk mode and native vlan.</a:t>
            </a:r>
          </a:p>
          <a:p>
            <a:pPr marL="0" indent="0">
              <a:buNone/>
            </a:pPr>
            <a:r>
              <a:rPr lang="en-US" sz="1600" dirty="0"/>
              <a:t>Notice </a:t>
            </a:r>
            <a:r>
              <a:rPr lang="en-US" sz="1600" b="1" dirty="0"/>
              <a:t>sh int fa0/1 switchport </a:t>
            </a:r>
            <a:r>
              <a:rPr lang="en-US" sz="1600" dirty="0"/>
              <a:t>command: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Is set to trunk administratively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Is set as trunk operationally (functioning)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Encapsulation is dot1q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Native VLAN set to VLAN 99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All VLANs created on the switch will pass traffic on this trunk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8264" y="1091715"/>
            <a:ext cx="4166187" cy="3926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1211513"/>
      </p:ext>
    </p:extLst>
  </p:cSld>
  <p:clrMapOvr>
    <a:masterClrMapping/>
  </p:clrMapOvr>
  <p:transition spd="slow">
    <p:wip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57551"/>
          </a:xfrm>
        </p:spPr>
        <p:txBody>
          <a:bodyPr/>
          <a:lstStyle/>
          <a:p>
            <a:r>
              <a:rPr lang="en-US" altLang="en-US" sz="1600" dirty="0"/>
              <a:t>VLAN Trunks</a:t>
            </a:r>
            <a:br>
              <a:rPr lang="en-US" altLang="en-US" sz="1600" dirty="0"/>
            </a:br>
            <a:r>
              <a:rPr lang="en-US" altLang="en-US" dirty="0"/>
              <a:t>Reset the Trunk to the Default State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6115" y="821051"/>
            <a:ext cx="4236429" cy="2260477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Reset the default trunk settings with the no command.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700" dirty="0"/>
              <a:t>All VLANs allowed to pass traffic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700" dirty="0"/>
              <a:t>Native VLAN = VLAN 1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Verify the default settings with a     </a:t>
            </a:r>
            <a:r>
              <a:rPr lang="en-US" sz="1800" b="1" dirty="0"/>
              <a:t>sh int fa0/1 switchport </a:t>
            </a:r>
            <a:r>
              <a:rPr lang="en-US" sz="1800" dirty="0"/>
              <a:t>command.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10" y="3225927"/>
            <a:ext cx="4196334" cy="1126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0675" y="1186624"/>
            <a:ext cx="4587210" cy="37898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5191498"/>
      </p:ext>
    </p:extLst>
  </p:cSld>
  <p:clrMapOvr>
    <a:masterClrMapping/>
  </p:clrMapOvr>
  <p:transition spd="slow">
    <p:wip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57551"/>
          </a:xfrm>
        </p:spPr>
        <p:txBody>
          <a:bodyPr/>
          <a:lstStyle/>
          <a:p>
            <a:r>
              <a:rPr lang="en-US" altLang="en-US" sz="1600" dirty="0"/>
              <a:t>VLAN Trunks</a:t>
            </a:r>
            <a:br>
              <a:rPr lang="en-US" altLang="en-US" sz="1600" dirty="0"/>
            </a:br>
            <a:r>
              <a:rPr lang="en-US" altLang="en-US" dirty="0"/>
              <a:t>Reset the Trunk to the Default State (Cont.)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" y="821051"/>
            <a:ext cx="4152899" cy="3794491"/>
          </a:xfrm>
        </p:spPr>
        <p:txBody>
          <a:bodyPr/>
          <a:lstStyle/>
          <a:p>
            <a:pPr marL="0" indent="0" algn="just">
              <a:buNone/>
            </a:pPr>
            <a:r>
              <a:rPr lang="en-US" sz="1600" dirty="0"/>
              <a:t>Reset the trunk to an access mode with the </a:t>
            </a:r>
            <a:r>
              <a:rPr lang="en-US" sz="1600" b="1" dirty="0"/>
              <a:t>switchport mode access </a:t>
            </a:r>
            <a:r>
              <a:rPr lang="en-US" sz="1600" dirty="0"/>
              <a:t>command: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1600" dirty="0"/>
              <a:t>Is set to an access interface administratively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1600" dirty="0"/>
              <a:t>Is set as an access interface operationally (functioning)</a:t>
            </a:r>
          </a:p>
          <a:p>
            <a:pPr marL="0" indent="0" algn="just">
              <a:buNone/>
            </a:pPr>
            <a:endParaRPr lang="en-US" sz="1600" dirty="0"/>
          </a:p>
          <a:p>
            <a:pPr algn="just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3441" y="1160145"/>
            <a:ext cx="4335018" cy="2823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7905251"/>
      </p:ext>
    </p:extLst>
  </p:cSld>
  <p:clrMapOvr>
    <a:masterClrMapping/>
  </p:clrMapOvr>
  <p:transition spd="slow">
    <p:wip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915409"/>
            <a:ext cx="8231464" cy="1802391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Dynamic Trunking Protocol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20016951"/>
      </p:ext>
    </p:extLst>
  </p:cSld>
  <p:clrMapOvr>
    <a:masterClrMapping/>
  </p:clrMapOvr>
  <p:transition spd="slow">
    <p:wip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/>
              <a:t>Dynamic Trunking Protocol</a:t>
            </a:r>
            <a:br>
              <a:rPr lang="en-US" altLang="en-US" dirty="0"/>
            </a:br>
            <a:r>
              <a:rPr lang="en-US" altLang="en-US" dirty="0"/>
              <a:t>Introduction to DTP</a:t>
            </a:r>
            <a:endParaRPr lang="en-CA" altLang="en-US" dirty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265176" y="832105"/>
            <a:ext cx="8787385" cy="2651760"/>
          </a:xfrm>
        </p:spPr>
        <p:txBody>
          <a:bodyPr/>
          <a:lstStyle/>
          <a:p>
            <a:pPr marL="0" indent="0" algn="just">
              <a:buNone/>
            </a:pPr>
            <a:r>
              <a:rPr lang="en-US" sz="1600" dirty="0"/>
              <a:t>Dynamic Trunking Protocol (DTP) is a proprietary Cisco protocol.</a:t>
            </a:r>
            <a:endParaRPr lang="en-CA" altLang="en-US" sz="1600" dirty="0"/>
          </a:p>
          <a:p>
            <a:pPr marL="0" indent="0" algn="just">
              <a:buNone/>
            </a:pPr>
            <a:r>
              <a:rPr lang="en-US" sz="1600" dirty="0"/>
              <a:t>DTP characteristics are as follows: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1600" dirty="0"/>
              <a:t>On by default on Catalyst 2960 and 2950 switches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1600" dirty="0"/>
              <a:t>Dynamic-auto is default on the 2960 and 2950 switches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1600" dirty="0"/>
              <a:t>May be turned off with the nonegotiate command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1600" dirty="0"/>
              <a:t>May be turned back on by setting the interface to dynamic-auto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1600" dirty="0"/>
              <a:t>Setting a switch to a static trunk or static access will avoid negotiation issues with the </a:t>
            </a:r>
            <a:r>
              <a:rPr lang="en-US" sz="1600" b="1" dirty="0"/>
              <a:t>switchport mode trunk </a:t>
            </a:r>
            <a:r>
              <a:rPr lang="en-US" sz="1600" dirty="0"/>
              <a:t>or the </a:t>
            </a:r>
            <a:r>
              <a:rPr lang="en-US" sz="1600" b="1" dirty="0"/>
              <a:t>switchport mode access </a:t>
            </a:r>
            <a:r>
              <a:rPr lang="en-US" sz="1600" dirty="0"/>
              <a:t>commands.</a:t>
            </a:r>
          </a:p>
          <a:p>
            <a:pPr lvl="1" algn="just"/>
            <a:endParaRPr lang="en-CA" altLang="en-US" dirty="0"/>
          </a:p>
          <a:p>
            <a:pPr lvl="1" algn="just"/>
            <a:endParaRPr lang="en-CA" alt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459" y="3566159"/>
            <a:ext cx="5672066" cy="745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1931" y="4393688"/>
            <a:ext cx="5693594" cy="526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8408560"/>
      </p:ext>
    </p:extLst>
  </p:cSld>
  <p:clrMapOvr>
    <a:masterClrMapping/>
  </p:clrMapOvr>
  <p:transition spd="slow">
    <p:wip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/>
              <a:t>Dynamic Trunking Protocol</a:t>
            </a:r>
            <a:br>
              <a:rPr lang="en-US" altLang="en-US" dirty="0"/>
            </a:br>
            <a:r>
              <a:rPr lang="en-US" altLang="en-US" dirty="0"/>
              <a:t>Negotiated Interface Modes</a:t>
            </a:r>
            <a:endParaRPr lang="en-CA" altLang="en-US" dirty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128016" y="866834"/>
            <a:ext cx="8853715" cy="801256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The </a:t>
            </a:r>
            <a:r>
              <a:rPr lang="en-US" sz="1600" b="1" dirty="0"/>
              <a:t>switchport mode</a:t>
            </a:r>
            <a:r>
              <a:rPr lang="en-US" sz="1600" dirty="0"/>
              <a:t> command has additional options.</a:t>
            </a:r>
          </a:p>
          <a:p>
            <a:pPr marL="0" indent="0">
              <a:buNone/>
            </a:pPr>
            <a:r>
              <a:rPr lang="en-US" altLang="en-US" sz="1600" dirty="0"/>
              <a:t>Use the </a:t>
            </a:r>
            <a:r>
              <a:rPr lang="en-US" sz="1600" b="1" dirty="0"/>
              <a:t>switchport nonegotiate</a:t>
            </a:r>
            <a:r>
              <a:rPr lang="en-US" sz="1600" dirty="0"/>
              <a:t> interface configuration command to stop DTP negotiation.</a:t>
            </a:r>
            <a:endParaRPr lang="en-CA" altLang="en-US" sz="1600" dirty="0"/>
          </a:p>
          <a:p>
            <a:pPr lvl="1"/>
            <a:endParaRPr lang="en-CA" altLang="en-US" dirty="0"/>
          </a:p>
          <a:p>
            <a:pPr lvl="1"/>
            <a:endParaRPr lang="en-CA" alt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4752828"/>
              </p:ext>
            </p:extLst>
          </p:nvPr>
        </p:nvGraphicFramePr>
        <p:xfrm>
          <a:off x="128016" y="1746758"/>
          <a:ext cx="8732520" cy="2687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08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116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Option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Description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/>
                      <a:r>
                        <a:rPr lang="en-US" sz="1600" b="1" dirty="0"/>
                        <a:t>access</a:t>
                      </a:r>
                      <a:endParaRPr lang="en-US" sz="16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Font typeface="Arial"/>
                        <a:buNone/>
                      </a:pPr>
                      <a:r>
                        <a:rPr lang="en-US" sz="1600" dirty="0"/>
                        <a:t>Permanent access mode and negotiates to convert the neighboring link into an</a:t>
                      </a:r>
                      <a:r>
                        <a:rPr lang="en-US" sz="1600" baseline="0" dirty="0"/>
                        <a:t> access</a:t>
                      </a:r>
                      <a:r>
                        <a:rPr lang="en-US" sz="1600" dirty="0"/>
                        <a:t> link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/>
                      <a:r>
                        <a:rPr lang="en-US" sz="1600" b="1" dirty="0"/>
                        <a:t>dynamic auto</a:t>
                      </a:r>
                      <a:endParaRPr lang="en-US" sz="16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Font typeface="Arial"/>
                        <a:buNone/>
                      </a:pPr>
                      <a:r>
                        <a:rPr lang="en-US" sz="1600" dirty="0"/>
                        <a:t>Will becomes a trunk interface if the neighboring interface is set to trunk or desirable mode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/>
                      <a:r>
                        <a:rPr lang="en-US" sz="1600" b="1" dirty="0"/>
                        <a:t>dynamic desirable</a:t>
                      </a:r>
                      <a:endParaRPr lang="en-US" sz="16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Font typeface="Arial"/>
                        <a:buNone/>
                      </a:pPr>
                      <a:r>
                        <a:rPr lang="en-US" sz="1600" dirty="0"/>
                        <a:t>Actively seeks</a:t>
                      </a:r>
                      <a:r>
                        <a:rPr lang="en-US" sz="1600" baseline="0" dirty="0"/>
                        <a:t> to become a trunk by negotiating with other auto or desirable interfaces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/>
                      <a:r>
                        <a:rPr lang="en-US" sz="1600" b="1" dirty="0"/>
                        <a:t>trunk</a:t>
                      </a:r>
                      <a:endParaRPr lang="en-US" sz="16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Font typeface="Arial"/>
                        <a:buNone/>
                      </a:pPr>
                      <a:r>
                        <a:rPr lang="en-US" sz="1600" dirty="0"/>
                        <a:t>Permanent trunking mode and negotiates to convert the neighboring link into a trunk link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1866069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772" y="0"/>
            <a:ext cx="7042150" cy="857250"/>
          </a:xfrm>
        </p:spPr>
        <p:txBody>
          <a:bodyPr/>
          <a:lstStyle/>
          <a:p>
            <a:r>
              <a:rPr lang="en-US" altLang="en-US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Key Terms You Must Be Able To Use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5622" y="997299"/>
            <a:ext cx="8492756" cy="3394472"/>
          </a:xfrm>
        </p:spPr>
        <p:txBody>
          <a:bodyPr/>
          <a:lstStyle/>
          <a:p>
            <a:pPr algn="just"/>
            <a:r>
              <a:rPr lang="en-US" altLang="en-US" sz="1500" b="1" dirty="0">
                <a:latin typeface="Century Gothic" panose="020B0502020202020204" pitchFamily="34" charset="0"/>
              </a:rPr>
              <a:t>If you have mastered this topic, </a:t>
            </a:r>
            <a:r>
              <a:rPr lang="en-US" altLang="en-US" sz="1500" b="1" dirty="0">
                <a:solidFill>
                  <a:srgbClr val="990000"/>
                </a:solidFill>
                <a:latin typeface="Century Gothic" panose="020B0502020202020204" pitchFamily="34" charset="0"/>
              </a:rPr>
              <a:t>you should be able to use the following terms correctly in your assignments and exams</a:t>
            </a:r>
            <a:r>
              <a:rPr lang="en-US" altLang="en-US" sz="1500" b="1" dirty="0">
                <a:latin typeface="Century Gothic" panose="020B0502020202020204" pitchFamily="34" charset="0"/>
              </a:rPr>
              <a:t>:</a:t>
            </a:r>
          </a:p>
          <a:p>
            <a:pPr algn="just"/>
            <a:endParaRPr lang="en-US" altLang="en-US" sz="1500" b="1" dirty="0">
              <a:latin typeface="Century Gothic" panose="020B0502020202020204" pitchFamily="34" charset="0"/>
            </a:endParaRPr>
          </a:p>
          <a:p>
            <a:pPr marL="0" indent="0" algn="just">
              <a:buNone/>
            </a:pPr>
            <a:endParaRPr lang="en-US" altLang="en-US" sz="1500" b="1" dirty="0">
              <a:latin typeface="Century Gothic" panose="020B0502020202020204" pitchFamily="34" charset="0"/>
            </a:endParaRPr>
          </a:p>
          <a:p>
            <a:pPr algn="just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 bwMode="auto">
          <a:xfrm>
            <a:off x="1863969" y="4773451"/>
            <a:ext cx="2895600" cy="176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fontAlgn="base">
              <a:spcBef>
                <a:spcPct val="0"/>
              </a:spcBef>
              <a:spcAft>
                <a:spcPct val="0"/>
              </a:spcAft>
              <a:defRPr sz="600" kern="1200">
                <a:solidFill>
                  <a:schemeClr val="tx1"/>
                </a:solidFill>
                <a:latin typeface="Calibri" panose="020F0502020204030204" pitchFamily="34" charset="0"/>
                <a:ea typeface="ＭＳ Ｐゴシック" pitchFamily="34" charset="-128"/>
                <a:cs typeface="Calibri" panose="020F0502020204030204" pitchFamily="34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9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Switching Concepts</a:t>
            </a:r>
            <a:endParaRPr kumimoji="0" lang="en-GB" sz="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ＭＳ Ｐゴシック" pitchFamily="34" charset="-128"/>
              <a:cs typeface="Calibri" panose="020F050202020403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208AB23-D268-4F9D-A64E-2E4D506B2E60}"/>
              </a:ext>
            </a:extLst>
          </p:cNvPr>
          <p:cNvSpPr txBox="1">
            <a:spLocks/>
          </p:cNvSpPr>
          <p:nvPr/>
        </p:nvSpPr>
        <p:spPr bwMode="auto">
          <a:xfrm>
            <a:off x="571499" y="1563040"/>
            <a:ext cx="3486841" cy="31164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173038" indent="-173038"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1600" b="0" dirty="0">
                <a:solidFill>
                  <a:schemeClr val="tx1"/>
                </a:solidFill>
                <a:latin typeface="+mn-lt"/>
              </a:rPr>
              <a:t>VLAN</a:t>
            </a:r>
          </a:p>
          <a:p>
            <a:pPr marL="173038" indent="-173038"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1600" b="0" dirty="0">
                <a:solidFill>
                  <a:schemeClr val="tx1"/>
                </a:solidFill>
                <a:latin typeface="+mn-lt"/>
              </a:rPr>
              <a:t>Logical broadcast domain</a:t>
            </a:r>
          </a:p>
          <a:p>
            <a:pPr marL="173038" indent="-173038"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1600" b="0" dirty="0">
                <a:solidFill>
                  <a:schemeClr val="tx1"/>
                </a:solidFill>
                <a:latin typeface="+mn-lt"/>
              </a:rPr>
              <a:t>Data VLAN</a:t>
            </a:r>
          </a:p>
          <a:p>
            <a:pPr marL="173038" indent="-173038"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1600" b="0" dirty="0">
                <a:solidFill>
                  <a:schemeClr val="tx1"/>
                </a:solidFill>
                <a:latin typeface="+mn-lt"/>
              </a:rPr>
              <a:t>Default VLAN</a:t>
            </a:r>
          </a:p>
          <a:p>
            <a:pPr marL="173038" indent="-173038"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1600" b="0" dirty="0">
                <a:solidFill>
                  <a:schemeClr val="tx1"/>
                </a:solidFill>
                <a:latin typeface="+mn-lt"/>
              </a:rPr>
              <a:t>Native VLAN</a:t>
            </a:r>
          </a:p>
          <a:p>
            <a:pPr marL="173038" indent="-173038"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1600" b="0" dirty="0">
                <a:solidFill>
                  <a:schemeClr val="tx1"/>
                </a:solidFill>
                <a:latin typeface="+mn-lt"/>
              </a:rPr>
              <a:t>Management VLAN</a:t>
            </a:r>
          </a:p>
          <a:p>
            <a:pPr marL="173038" indent="-173038"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/>
                </a:solidFill>
                <a:latin typeface="+mn-lt"/>
              </a:rPr>
              <a:t>show </a:t>
            </a:r>
            <a:r>
              <a:rPr lang="en-US" sz="1600" b="1" dirty="0" err="1">
                <a:solidFill>
                  <a:schemeClr val="tx1"/>
                </a:solidFill>
                <a:latin typeface="+mn-lt"/>
              </a:rPr>
              <a:t>vlan</a:t>
            </a:r>
            <a:r>
              <a:rPr lang="en-US" sz="1600" b="1" dirty="0">
                <a:solidFill>
                  <a:schemeClr val="tx1"/>
                </a:solidFill>
                <a:latin typeface="+mn-lt"/>
              </a:rPr>
              <a:t> brief</a:t>
            </a:r>
          </a:p>
          <a:p>
            <a:pPr marL="173038" indent="-173038"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1600" b="0" dirty="0">
                <a:solidFill>
                  <a:schemeClr val="tx1"/>
                </a:solidFill>
                <a:latin typeface="+mn-lt"/>
              </a:rPr>
              <a:t>Voice VLAN</a:t>
            </a:r>
          </a:p>
          <a:p>
            <a:pPr marL="173038" indent="-173038"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1600" b="0" dirty="0">
                <a:solidFill>
                  <a:schemeClr val="tx1"/>
                </a:solidFill>
                <a:latin typeface="+mn-lt"/>
              </a:rPr>
              <a:t>VLAN Trunk</a:t>
            </a:r>
          </a:p>
          <a:p>
            <a:pPr marL="173038" indent="-173038"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1600" b="0" dirty="0">
                <a:solidFill>
                  <a:schemeClr val="tx1"/>
                </a:solidFill>
                <a:latin typeface="+mn-lt"/>
              </a:rPr>
              <a:t>VLAN Segmentation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kumimoji="0" lang="en-US" sz="825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EC6837-6512-41C2-A5F4-C3D92C409D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385763">
              <a:defRPr/>
            </a:pPr>
            <a:fld id="{2F5CCB13-0A32-4557-88E9-079F0C330695}" type="slidenum">
              <a:rPr lang="en-US" kern="0" smtClean="0">
                <a:solidFill>
                  <a:srgbClr val="595959"/>
                </a:solidFill>
              </a:rPr>
              <a:pPr defTabSz="385763">
                <a:defRPr/>
              </a:pPr>
              <a:t>4</a:t>
            </a:fld>
            <a:endParaRPr lang="en-US" kern="0" dirty="0">
              <a:solidFill>
                <a:srgbClr val="595959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96A91F6-C519-4F96-9177-BF8E6C9D0AE5}"/>
              </a:ext>
            </a:extLst>
          </p:cNvPr>
          <p:cNvSpPr txBox="1">
            <a:spLocks/>
          </p:cNvSpPr>
          <p:nvPr/>
        </p:nvSpPr>
        <p:spPr bwMode="auto">
          <a:xfrm>
            <a:off x="4694938" y="1466122"/>
            <a:ext cx="3486841" cy="31164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173038" indent="-173038"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1600" b="0" dirty="0">
                <a:solidFill>
                  <a:schemeClr val="tx1"/>
                </a:solidFill>
                <a:latin typeface="+mn-lt"/>
              </a:rPr>
              <a:t>IEEE 802.1Q</a:t>
            </a:r>
          </a:p>
          <a:p>
            <a:pPr marL="173038" indent="-173038"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1600" b="0" dirty="0">
                <a:solidFill>
                  <a:schemeClr val="tx1"/>
                </a:solidFill>
                <a:latin typeface="+mn-lt"/>
              </a:rPr>
              <a:t>VLAN Tagging</a:t>
            </a:r>
          </a:p>
          <a:p>
            <a:pPr marL="173038" indent="-173038"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1600" b="0" dirty="0">
                <a:solidFill>
                  <a:schemeClr val="tx1"/>
                </a:solidFill>
                <a:latin typeface="+mn-lt"/>
              </a:rPr>
              <a:t>Canonical Format Identifier (CFI)</a:t>
            </a:r>
          </a:p>
          <a:p>
            <a:pPr marL="173038" indent="-173038" algn="l" defTabSz="685777" rtl="0" eaLnBrk="1" latinLnBrk="0" hangingPunct="1"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User Priority</a:t>
            </a:r>
          </a:p>
          <a:p>
            <a:pPr marL="173038" indent="-173038" algn="l" defTabSz="685777" rtl="0" eaLnBrk="1" latinLnBrk="0" hangingPunct="1"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VLAN ID</a:t>
            </a:r>
          </a:p>
          <a:p>
            <a:pPr marL="173038" indent="-173038" algn="l" defTabSz="685777" rtl="0" eaLnBrk="1" latinLnBrk="0" hangingPunct="1"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</a:t>
            </a:r>
          </a:p>
          <a:p>
            <a:pPr marL="173038" indent="-173038" algn="l" defTabSz="685777" rtl="0" eaLnBrk="1" latinLnBrk="0" hangingPunct="1"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16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show interfaces </a:t>
            </a:r>
            <a:r>
              <a:rPr lang="en-US" sz="1600" b="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6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switchport</a:t>
            </a:r>
          </a:p>
          <a:p>
            <a:pPr marL="0" indent="0">
              <a:spcBef>
                <a:spcPts val="200"/>
              </a:spcBef>
              <a:spcAft>
                <a:spcPts val="200"/>
              </a:spcAft>
              <a:buNone/>
            </a:pPr>
            <a:endParaRPr lang="en-US" sz="1600" b="0" dirty="0">
              <a:solidFill>
                <a:schemeClr val="tx1"/>
              </a:solidFill>
              <a:latin typeface="+mn-lt"/>
            </a:endParaRPr>
          </a:p>
          <a:p>
            <a:pPr marL="173038" indent="-173038"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endParaRPr lang="en-US" sz="1600" b="0" dirty="0">
              <a:solidFill>
                <a:schemeClr val="tx1"/>
              </a:solidFill>
              <a:latin typeface="+mn-lt"/>
            </a:endParaRP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kumimoji="0" lang="en-US" sz="825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679344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/>
              <a:t>Dynamic Trunking Protocol</a:t>
            </a:r>
            <a:br>
              <a:rPr lang="en-US" altLang="en-US" dirty="0"/>
            </a:br>
            <a:r>
              <a:rPr lang="en-US" altLang="en-US" sz="2400" dirty="0"/>
              <a:t>Results of a DTP Configuration</a:t>
            </a:r>
            <a:endParaRPr lang="en-CA" altLang="en-US" sz="24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45357" y="1042752"/>
            <a:ext cx="8853286" cy="515115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DTP configuration options are as follows:</a:t>
            </a:r>
          </a:p>
        </p:txBody>
      </p:sp>
      <p:graphicFrame>
        <p:nvGraphicFramePr>
          <p:cNvPr id="11" name="Conten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44831063"/>
              </p:ext>
            </p:extLst>
          </p:nvPr>
        </p:nvGraphicFramePr>
        <p:xfrm>
          <a:off x="145158" y="1743424"/>
          <a:ext cx="8853485" cy="2687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06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06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06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706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7069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6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effectLst/>
                        </a:rPr>
                        <a:t>Dynamic Auto</a:t>
                      </a:r>
                      <a:endParaRPr lang="en-US" sz="16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effectLst/>
                        </a:rPr>
                        <a:t>Dynamic Desirable</a:t>
                      </a:r>
                      <a:endParaRPr lang="en-US" sz="16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effectLst/>
                        </a:rPr>
                        <a:t>Trunk</a:t>
                      </a:r>
                      <a:endParaRPr lang="en-US" sz="16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effectLst/>
                        </a:rPr>
                        <a:t>Access</a:t>
                      </a:r>
                      <a:endParaRPr lang="en-US" sz="16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/>
                        <a:t>Dynamic Auto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Access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Trunk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Trunk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Access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/>
                        <a:t>Dynamic Desirable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Trunk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Trunk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Trunk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Access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/>
                        <a:t>Trunk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Trunk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Trunk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Trunk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Limited connectivity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/>
                        <a:t>Access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Access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Access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Limited connectivity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Access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5251992"/>
      </p:ext>
    </p:extLst>
  </p:cSld>
  <p:clrMapOvr>
    <a:masterClrMapping/>
  </p:clrMapOvr>
  <p:transition spd="slow">
    <p:wip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/>
              <a:t>Dynamic Trunking Protocol</a:t>
            </a:r>
            <a:br>
              <a:rPr lang="en-US" altLang="en-US" dirty="0"/>
            </a:br>
            <a:r>
              <a:rPr lang="en-US" altLang="en-US" sz="2400" dirty="0"/>
              <a:t>Verify DTP Mode</a:t>
            </a:r>
            <a:endParaRPr lang="en-CA" alt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356" y="985647"/>
            <a:ext cx="3896059" cy="2942877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/>
              <a:t>The default DTP configuration is dependent on the Cisco IOS version and platform.</a:t>
            </a:r>
          </a:p>
          <a:p>
            <a:pPr algn="just"/>
            <a:r>
              <a:rPr lang="en-US" dirty="0"/>
              <a:t>Use the </a:t>
            </a:r>
            <a:r>
              <a:rPr lang="en-US" b="1" dirty="0"/>
              <a:t>show dtp interface </a:t>
            </a:r>
            <a:r>
              <a:rPr lang="en-US" dirty="0"/>
              <a:t>command to determine the current DTP mode.</a:t>
            </a:r>
          </a:p>
          <a:p>
            <a:pPr algn="just"/>
            <a:r>
              <a:rPr lang="en-US" dirty="0"/>
              <a:t>Best practice recommends that the interfaces be set to access or trunk and to turnoff DTP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4444" y="985647"/>
            <a:ext cx="4648200" cy="249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8511304"/>
      </p:ext>
    </p:extLst>
  </p:cSld>
  <p:clrMapOvr>
    <a:masterClrMapping/>
  </p:clrMapOvr>
  <p:transition spd="slow">
    <p:wip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915409"/>
            <a:ext cx="8231464" cy="1802391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Module Practice and Quiz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22653524"/>
      </p:ext>
    </p:extLst>
  </p:cSld>
  <p:clrMapOvr>
    <a:masterClrMapping/>
  </p:clrMapOvr>
  <p:transition spd="slow">
    <p:wip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531" y="1095158"/>
            <a:ext cx="8516937" cy="3394472"/>
          </a:xfrm>
        </p:spPr>
        <p:txBody>
          <a:bodyPr/>
          <a:lstStyle/>
          <a:p>
            <a:pPr algn="just"/>
            <a:r>
              <a:rPr lang="en-US" sz="2400" dirty="0">
                <a:latin typeface="Century Gothic" panose="020B0502020202020204" pitchFamily="34" charset="0"/>
              </a:rPr>
              <a:t>Refer to Quiz - Chapter 3 in Cisco Networking Academy platform</a:t>
            </a:r>
          </a:p>
          <a:p>
            <a:pPr algn="just"/>
            <a:endParaRPr lang="en-US" sz="1800" dirty="0">
              <a:latin typeface="Century Gothic" panose="020B0502020202020204" pitchFamily="34" charset="0"/>
            </a:endParaRPr>
          </a:p>
          <a:p>
            <a:pPr marL="0" indent="0" algn="just">
              <a:buNone/>
            </a:pPr>
            <a:endParaRPr lang="en-US" sz="2400" dirty="0">
              <a:latin typeface="Century Gothic" panose="020B0502020202020204" pitchFamily="34" charset="0"/>
            </a:endParaRPr>
          </a:p>
          <a:p>
            <a:pPr marL="0" indent="0" algn="just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 bwMode="auto">
          <a:xfrm>
            <a:off x="6248400" y="4967287"/>
            <a:ext cx="2895600" cy="176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fontAlgn="base">
              <a:spcBef>
                <a:spcPct val="0"/>
              </a:spcBef>
              <a:spcAft>
                <a:spcPct val="0"/>
              </a:spcAft>
              <a:defRPr sz="600" kern="1200">
                <a:solidFill>
                  <a:schemeClr val="tx1"/>
                </a:solidFill>
                <a:latin typeface="Calibri" panose="020F0502020204030204" pitchFamily="34" charset="0"/>
                <a:ea typeface="ＭＳ Ｐゴシック" pitchFamily="34" charset="-128"/>
                <a:cs typeface="Calibri" panose="020F0502020204030204" pitchFamily="34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9pPr>
          </a:lstStyle>
          <a:p>
            <a:pPr marL="0" marR="0" lvl="0" indent="0" algn="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/>
              <a:t>Slide ‹#› of 48</a:t>
            </a:r>
            <a:endParaRPr kumimoji="0" lang="en-GB" sz="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ＭＳ Ｐゴシック" pitchFamily="34" charset="-128"/>
              <a:cs typeface="Calibri" panose="020F0502020204030204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b="1" u="sng" dirty="0">
                <a:solidFill>
                  <a:schemeClr val="accent6">
                    <a:lumMod val="75000"/>
                  </a:schemeClr>
                </a:solidFill>
              </a:rPr>
              <a:t>Quick Review Question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5B07D26D-CF38-4313-BECB-9CA31D628ABF}"/>
              </a:ext>
            </a:extLst>
          </p:cNvPr>
          <p:cNvSpPr txBox="1">
            <a:spLocks/>
          </p:cNvSpPr>
          <p:nvPr/>
        </p:nvSpPr>
        <p:spPr bwMode="auto">
          <a:xfrm>
            <a:off x="4948687" y="1938904"/>
            <a:ext cx="3486841" cy="31164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just"/>
            <a:r>
              <a:rPr lang="en-US" sz="1600" dirty="0">
                <a:latin typeface="Century Gothic" panose="020B0502020202020204" pitchFamily="34" charset="0"/>
              </a:rPr>
              <a:t>In the Packet Tracer activity, you will perform the following:</a:t>
            </a:r>
          </a:p>
          <a:p>
            <a:pPr algn="just"/>
            <a:r>
              <a:rPr lang="en-US" sz="1600" dirty="0">
                <a:latin typeface="Century Gothic" panose="020B0502020202020204" pitchFamily="34" charset="0"/>
              </a:rPr>
              <a:t>Configure VLANs</a:t>
            </a:r>
          </a:p>
          <a:p>
            <a:pPr algn="just"/>
            <a:r>
              <a:rPr lang="en-US" sz="1600" dirty="0">
                <a:latin typeface="Century Gothic" panose="020B0502020202020204" pitchFamily="34" charset="0"/>
              </a:rPr>
              <a:t>Assign Ports to VLANs</a:t>
            </a:r>
          </a:p>
          <a:p>
            <a:pPr algn="just"/>
            <a:r>
              <a:rPr lang="en-US" sz="1600" dirty="0">
                <a:latin typeface="Century Gothic" panose="020B0502020202020204" pitchFamily="34" charset="0"/>
              </a:rPr>
              <a:t>Configure Static </a:t>
            </a:r>
            <a:r>
              <a:rPr lang="en-US" sz="1600" dirty="0" err="1">
                <a:latin typeface="Century Gothic" panose="020B0502020202020204" pitchFamily="34" charset="0"/>
              </a:rPr>
              <a:t>Trunking</a:t>
            </a:r>
            <a:endParaRPr lang="en-US" sz="1600" dirty="0">
              <a:latin typeface="Century Gothic" panose="020B0502020202020204" pitchFamily="34" charset="0"/>
            </a:endParaRPr>
          </a:p>
          <a:p>
            <a:pPr algn="just"/>
            <a:r>
              <a:rPr lang="en-US" sz="1600" dirty="0">
                <a:latin typeface="Century Gothic" panose="020B0502020202020204" pitchFamily="34" charset="0"/>
              </a:rPr>
              <a:t>Configure Dynamic </a:t>
            </a:r>
            <a:r>
              <a:rPr lang="en-US" sz="1600" dirty="0" err="1">
                <a:latin typeface="Century Gothic" panose="020B0502020202020204" pitchFamily="34" charset="0"/>
              </a:rPr>
              <a:t>Trunking</a:t>
            </a:r>
            <a:endParaRPr lang="en-US" sz="1600" dirty="0">
              <a:latin typeface="Century Gothic" panose="020B0502020202020204" pitchFamily="34" charset="0"/>
            </a:endParaRPr>
          </a:p>
          <a:p>
            <a:pPr marL="0" indent="0">
              <a:spcBef>
                <a:spcPts val="200"/>
              </a:spcBef>
              <a:spcAft>
                <a:spcPts val="200"/>
              </a:spcAft>
              <a:buNone/>
            </a:pPr>
            <a:endParaRPr lang="en-US" sz="1600" b="0" dirty="0">
              <a:solidFill>
                <a:schemeClr val="tx1"/>
              </a:solidFill>
              <a:latin typeface="+mn-lt"/>
            </a:endParaRPr>
          </a:p>
          <a:p>
            <a:pPr marL="173038" indent="-173038"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endParaRPr lang="en-US" sz="1600" b="0" dirty="0">
              <a:solidFill>
                <a:schemeClr val="tx1"/>
              </a:solidFill>
              <a:latin typeface="+mn-lt"/>
            </a:endParaRP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kumimoji="0" lang="en-US" sz="825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1511E95-710F-4F34-9CAD-CA9AAC9CBE9A}"/>
              </a:ext>
            </a:extLst>
          </p:cNvPr>
          <p:cNvSpPr txBox="1">
            <a:spLocks/>
          </p:cNvSpPr>
          <p:nvPr/>
        </p:nvSpPr>
        <p:spPr bwMode="auto">
          <a:xfrm>
            <a:off x="708474" y="1969970"/>
            <a:ext cx="3486841" cy="31164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176213" indent="-176213" algn="just"/>
            <a:r>
              <a:rPr lang="en-US" sz="1600" dirty="0">
                <a:latin typeface="Century Gothic" panose="020B0502020202020204" pitchFamily="34" charset="0"/>
              </a:rPr>
              <a:t>In the lab, you will perform the following:</a:t>
            </a:r>
          </a:p>
          <a:p>
            <a:pPr marL="169863" lvl="1" indent="-169863" algn="just">
              <a:spcBef>
                <a:spcPts val="600"/>
              </a:spcBef>
              <a:spcAft>
                <a:spcPts val="600"/>
              </a:spcAft>
              <a:buSzPct val="90000"/>
              <a:buFont typeface="Wingdings" panose="05000000000000000000" pitchFamily="2" charset="2"/>
              <a:buChar char="§"/>
            </a:pPr>
            <a:r>
              <a:rPr lang="en-US" sz="1600" dirty="0">
                <a:latin typeface="Century Gothic" panose="020B0502020202020204" pitchFamily="34" charset="0"/>
              </a:rPr>
              <a:t>Build the Network and Configure Basic Device Settings</a:t>
            </a:r>
          </a:p>
          <a:p>
            <a:pPr marL="169863" lvl="1" indent="-169863" algn="just">
              <a:spcBef>
                <a:spcPts val="600"/>
              </a:spcBef>
              <a:spcAft>
                <a:spcPts val="600"/>
              </a:spcAft>
              <a:buSzPct val="90000"/>
              <a:buFont typeface="Wingdings" panose="05000000000000000000" pitchFamily="2" charset="2"/>
              <a:buChar char="§"/>
            </a:pPr>
            <a:r>
              <a:rPr lang="en-US" sz="1600" dirty="0">
                <a:latin typeface="Century Gothic" panose="020B0502020202020204" pitchFamily="34" charset="0"/>
              </a:rPr>
              <a:t>Create VLANs and Assign Switch Ports</a:t>
            </a:r>
          </a:p>
          <a:p>
            <a:pPr marL="169863" lvl="1" indent="-169863" algn="just">
              <a:spcBef>
                <a:spcPts val="600"/>
              </a:spcBef>
              <a:spcAft>
                <a:spcPts val="600"/>
              </a:spcAft>
              <a:buSzPct val="90000"/>
              <a:buFont typeface="Wingdings" panose="05000000000000000000" pitchFamily="2" charset="2"/>
              <a:buChar char="§"/>
            </a:pPr>
            <a:r>
              <a:rPr lang="en-US" sz="1600" dirty="0">
                <a:latin typeface="Century Gothic" panose="020B0502020202020204" pitchFamily="34" charset="0"/>
              </a:rPr>
              <a:t>Configure an 802.1Q Trunk between the Switches</a:t>
            </a:r>
          </a:p>
          <a:p>
            <a:pPr marL="0" indent="0">
              <a:spcBef>
                <a:spcPts val="200"/>
              </a:spcBef>
              <a:spcAft>
                <a:spcPts val="200"/>
              </a:spcAft>
              <a:buNone/>
            </a:pPr>
            <a:endParaRPr lang="en-US" sz="1600" b="0" dirty="0">
              <a:solidFill>
                <a:schemeClr val="tx1"/>
              </a:solidFill>
              <a:latin typeface="+mn-lt"/>
            </a:endParaRPr>
          </a:p>
          <a:p>
            <a:pPr marL="173038" indent="-173038"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endParaRPr lang="en-US" sz="1600" b="0" dirty="0">
              <a:solidFill>
                <a:schemeClr val="tx1"/>
              </a:solidFill>
              <a:latin typeface="+mn-lt"/>
            </a:endParaRP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kumimoji="0" lang="en-US" sz="825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13119815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728" y="961748"/>
            <a:ext cx="8884543" cy="3394472"/>
          </a:xfrm>
        </p:spPr>
        <p:txBody>
          <a:bodyPr/>
          <a:lstStyle/>
          <a:p>
            <a:pPr lvl="2" algn="just"/>
            <a:r>
              <a:rPr lang="en-US" sz="2000" dirty="0"/>
              <a:t>VLANs are based on logical instead of physical connections.</a:t>
            </a:r>
          </a:p>
          <a:p>
            <a:pPr lvl="2" algn="just"/>
            <a:r>
              <a:rPr lang="en-US" sz="2000" dirty="0"/>
              <a:t>VLANs can segment networks based on function, team, or application.</a:t>
            </a:r>
          </a:p>
          <a:p>
            <a:pPr lvl="2" algn="just"/>
            <a:r>
              <a:rPr lang="en-US" sz="2000" dirty="0"/>
              <a:t>Each VLAN is considered a separate logical network.</a:t>
            </a:r>
            <a:endParaRPr lang="en-US" sz="2000" b="1" dirty="0"/>
          </a:p>
          <a:p>
            <a:pPr lvl="2" algn="just"/>
            <a:r>
              <a:rPr lang="en-US" sz="2000" dirty="0"/>
              <a:t>A trunk is a point-to-point link that carries more than one VLAN. </a:t>
            </a:r>
          </a:p>
          <a:p>
            <a:pPr lvl="2" algn="just"/>
            <a:r>
              <a:rPr lang="en-US" sz="2000" dirty="0"/>
              <a:t>VLAN tag fields include the type, user priority, CFI and VID.</a:t>
            </a:r>
          </a:p>
          <a:p>
            <a:pPr lvl="2" algn="just"/>
            <a:r>
              <a:rPr lang="en-US" sz="2000" dirty="0"/>
              <a:t>A separate voice VLAN is required to support VoIP.</a:t>
            </a:r>
            <a:endParaRPr lang="en-US" sz="2000" b="1" dirty="0"/>
          </a:p>
          <a:p>
            <a:pPr lvl="2" algn="just"/>
            <a:r>
              <a:rPr lang="en-US" sz="2000" dirty="0"/>
              <a:t>Normal range VLAN configurations are stored in the vlan.dat file in flash.</a:t>
            </a:r>
          </a:p>
          <a:p>
            <a:pPr lvl="2" algn="just"/>
            <a:r>
              <a:rPr lang="en-US" sz="2000" dirty="0"/>
              <a:t>An access port can belong to one data VLAN at a time, but may also have a Voice VLAN.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 bwMode="auto">
          <a:xfrm>
            <a:off x="6248400" y="4967287"/>
            <a:ext cx="2895600" cy="176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fontAlgn="base">
              <a:spcBef>
                <a:spcPct val="0"/>
              </a:spcBef>
              <a:spcAft>
                <a:spcPct val="0"/>
              </a:spcAft>
              <a:defRPr sz="600" kern="1200">
                <a:solidFill>
                  <a:schemeClr val="tx1"/>
                </a:solidFill>
                <a:latin typeface="Calibri" panose="020F0502020204030204" pitchFamily="34" charset="0"/>
                <a:ea typeface="ＭＳ Ｐゴシック" pitchFamily="34" charset="-128"/>
                <a:cs typeface="Calibri" panose="020F0502020204030204" pitchFamily="34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9pPr>
          </a:lstStyle>
          <a:p>
            <a:pPr marL="0" marR="0" lvl="0" indent="0" algn="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/>
              <a:t>Slide ‹#› of 48</a:t>
            </a:r>
            <a:endParaRPr kumimoji="0" lang="en-GB" sz="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ＭＳ Ｐゴシック" pitchFamily="34" charset="-128"/>
              <a:cs typeface="Calibri" panose="020F0502020204030204" pitchFamily="34" charset="0"/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1356097" y="296817"/>
            <a:ext cx="5808000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700" b="1" i="0" u="sng" strike="noStrike" kern="1200" cap="none" spc="0" normalizeH="0" baseline="0" noProof="0" dirty="0">
                <a:ln>
                  <a:noFill/>
                </a:ln>
                <a:solidFill>
                  <a:srgbClr val="2D2D8A">
                    <a:lumMod val="7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新細明體" pitchFamily="18" charset="-120"/>
                <a:cs typeface="+mn-cs"/>
              </a:rPr>
              <a:t>Summary of Main Teaching Points</a:t>
            </a:r>
            <a:endParaRPr kumimoji="0" lang="en-US" altLang="zh-TW" sz="2700" b="0" i="0" u="sng" strike="noStrike" kern="1200" cap="none" spc="0" normalizeH="0" baseline="0" noProof="0" dirty="0">
              <a:ln>
                <a:noFill/>
              </a:ln>
              <a:solidFill>
                <a:srgbClr val="2D2D8A">
                  <a:lumMod val="75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新細明體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3054081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4053" y="1194509"/>
            <a:ext cx="8376139" cy="3394472"/>
          </a:xfrm>
        </p:spPr>
        <p:txBody>
          <a:bodyPr/>
          <a:lstStyle/>
          <a:p>
            <a:pPr lvl="2" algn="just"/>
            <a:r>
              <a:rPr lang="en-US" sz="2000" dirty="0"/>
              <a:t>A trunk is a Layer 2 link between two switches that carries traffic for all VLANs.</a:t>
            </a:r>
          </a:p>
          <a:p>
            <a:pPr lvl="2" algn="just"/>
            <a:r>
              <a:rPr lang="en-US" sz="2000" dirty="0"/>
              <a:t>Trunks will need tagging for the various VLANs, typically 802.1q .</a:t>
            </a:r>
          </a:p>
          <a:p>
            <a:pPr lvl="2" algn="just"/>
            <a:r>
              <a:rPr lang="en-US" sz="2000" dirty="0"/>
              <a:t>IEEE 802.1q tagging makes provision for one native VLAN that will remain untagged.</a:t>
            </a:r>
          </a:p>
          <a:p>
            <a:pPr lvl="2" algn="just"/>
            <a:r>
              <a:rPr lang="en-US" sz="2000" dirty="0"/>
              <a:t>An interface can be set to </a:t>
            </a:r>
            <a:r>
              <a:rPr lang="en-US" sz="2000" dirty="0" err="1"/>
              <a:t>trunking</a:t>
            </a:r>
            <a:r>
              <a:rPr lang="en-US" sz="2000" dirty="0"/>
              <a:t> or </a:t>
            </a:r>
            <a:r>
              <a:rPr lang="en-US" sz="2000" dirty="0" err="1"/>
              <a:t>nontrunking</a:t>
            </a:r>
            <a:r>
              <a:rPr lang="en-US" sz="2000" dirty="0"/>
              <a:t>.</a:t>
            </a:r>
          </a:p>
          <a:p>
            <a:pPr lvl="2" algn="just"/>
            <a:r>
              <a:rPr lang="en-US" sz="2000" dirty="0"/>
              <a:t>Trunk negotiation is managed by the Dynamic </a:t>
            </a:r>
            <a:r>
              <a:rPr lang="en-US" sz="2000" dirty="0" err="1"/>
              <a:t>Trunking</a:t>
            </a:r>
            <a:r>
              <a:rPr lang="en-US" sz="2000" dirty="0"/>
              <a:t> Protocol (DTP).</a:t>
            </a:r>
          </a:p>
          <a:p>
            <a:pPr lvl="2" algn="just"/>
            <a:r>
              <a:rPr lang="en-US" sz="2000" dirty="0"/>
              <a:t>DTP is a Cisco proprietary protocol that manages trunk negotiations.</a:t>
            </a:r>
          </a:p>
          <a:p>
            <a:pPr marL="0" indent="0" algn="just">
              <a:buNone/>
            </a:pPr>
            <a:endParaRPr lang="en-US" sz="1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 bwMode="auto">
          <a:xfrm>
            <a:off x="6248400" y="4967287"/>
            <a:ext cx="2895600" cy="176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fontAlgn="base">
              <a:spcBef>
                <a:spcPct val="0"/>
              </a:spcBef>
              <a:spcAft>
                <a:spcPct val="0"/>
              </a:spcAft>
              <a:defRPr sz="600" kern="1200">
                <a:solidFill>
                  <a:schemeClr val="tx1"/>
                </a:solidFill>
                <a:latin typeface="Calibri" panose="020F0502020204030204" pitchFamily="34" charset="0"/>
                <a:ea typeface="ＭＳ Ｐゴシック" pitchFamily="34" charset="-128"/>
                <a:cs typeface="Calibri" panose="020F0502020204030204" pitchFamily="34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9pPr>
          </a:lstStyle>
          <a:p>
            <a:pPr marL="0" marR="0" lvl="0" indent="0" algn="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/>
              <a:t>Slide ‹#› of 48</a:t>
            </a:r>
            <a:endParaRPr kumimoji="0" lang="en-GB" sz="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ＭＳ Ｐゴシック" pitchFamily="34" charset="-128"/>
              <a:cs typeface="Calibri" panose="020F0502020204030204" pitchFamily="34" charset="0"/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1341349" y="308373"/>
            <a:ext cx="5808000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700" b="1" i="0" u="sng" strike="noStrike" kern="1200" cap="none" spc="0" normalizeH="0" baseline="0" noProof="0" dirty="0">
                <a:ln>
                  <a:noFill/>
                </a:ln>
                <a:solidFill>
                  <a:srgbClr val="2D2D8A">
                    <a:lumMod val="7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新細明體" pitchFamily="18" charset="-120"/>
                <a:cs typeface="+mn-cs"/>
              </a:rPr>
              <a:t>Summary of Main Teaching Points</a:t>
            </a:r>
            <a:endParaRPr kumimoji="0" lang="en-US" altLang="zh-TW" sz="2700" b="0" i="0" u="sng" strike="noStrike" kern="1200" cap="none" spc="0" normalizeH="0" baseline="0" noProof="0" dirty="0">
              <a:ln>
                <a:noFill/>
              </a:ln>
              <a:solidFill>
                <a:srgbClr val="2D2D8A">
                  <a:lumMod val="75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新細明體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87483779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 bwMode="auto">
          <a:xfrm>
            <a:off x="6248400" y="4967287"/>
            <a:ext cx="2895600" cy="176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fontAlgn="base">
              <a:spcBef>
                <a:spcPct val="0"/>
              </a:spcBef>
              <a:spcAft>
                <a:spcPct val="0"/>
              </a:spcAft>
              <a:defRPr sz="600" kern="1200">
                <a:solidFill>
                  <a:schemeClr val="tx1"/>
                </a:solidFill>
                <a:latin typeface="Calibri" panose="020F0502020204030204" pitchFamily="34" charset="0"/>
                <a:ea typeface="ＭＳ Ｐゴシック" pitchFamily="34" charset="-128"/>
                <a:cs typeface="Calibri" panose="020F0502020204030204" pitchFamily="34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9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/>
              <a:t>Slide ‹#› of 48</a:t>
            </a:r>
            <a:endParaRPr kumimoji="0" lang="en-GB" sz="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ＭＳ Ｐゴシック" pitchFamily="34" charset="-128"/>
              <a:cs typeface="Calibri" panose="020F0502020204030204" pitchFamily="34" charset="0"/>
            </a:endParaRPr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1637602" y="248804"/>
            <a:ext cx="5073825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TW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ea typeface="新細明體" pitchFamily="18" charset="-120"/>
              </a:rPr>
              <a:t>Question and Answer Session</a:t>
            </a:r>
            <a:endParaRPr lang="en-US" altLang="zh-TW" u="sng" dirty="0">
              <a:solidFill>
                <a:schemeClr val="accent6">
                  <a:lumMod val="75000"/>
                </a:schemeClr>
              </a:solidFill>
              <a:latin typeface="Century Gothic" panose="020B0502020202020204" pitchFamily="34" charset="0"/>
              <a:ea typeface="新細明體" pitchFamily="18" charset="-120"/>
            </a:endParaRP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3086101" y="1714500"/>
            <a:ext cx="3726656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7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新細明體" pitchFamily="18" charset="-120"/>
                <a:cs typeface="+mn-cs"/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3861276128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8523" y="1289538"/>
            <a:ext cx="7350369" cy="3664725"/>
          </a:xfrm>
        </p:spPr>
        <p:txBody>
          <a:bodyPr/>
          <a:lstStyle/>
          <a:p>
            <a:r>
              <a:rPr lang="en-US" sz="2000" dirty="0"/>
              <a:t>VLANs </a:t>
            </a:r>
            <a:r>
              <a:rPr lang="en-US" sz="2000" dirty="0" err="1"/>
              <a:t>Trunking</a:t>
            </a: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 bwMode="auto">
          <a:xfrm>
            <a:off x="6248400" y="4967287"/>
            <a:ext cx="2895600" cy="176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fontAlgn="base">
              <a:spcBef>
                <a:spcPct val="0"/>
              </a:spcBef>
              <a:spcAft>
                <a:spcPct val="0"/>
              </a:spcAft>
              <a:defRPr sz="600" kern="1200">
                <a:solidFill>
                  <a:schemeClr val="tx1"/>
                </a:solidFill>
                <a:latin typeface="Calibri" panose="020F0502020204030204" pitchFamily="34" charset="0"/>
                <a:ea typeface="ＭＳ Ｐゴシック" pitchFamily="34" charset="-128"/>
                <a:cs typeface="Calibri" panose="020F0502020204030204" pitchFamily="34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9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/>
              <a:t>Slide ‹#› of 48</a:t>
            </a:r>
            <a:endParaRPr kumimoji="0" lang="en-GB" sz="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ＭＳ Ｐゴシック" pitchFamily="34" charset="-128"/>
              <a:cs typeface="Calibri" panose="020F0502020204030204" pitchFamily="34" charset="0"/>
            </a:endParaRPr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2112967" y="380689"/>
            <a:ext cx="4070345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b="1" u="sng" dirty="0">
                <a:solidFill>
                  <a:srgbClr val="003366"/>
                </a:solidFill>
              </a:rPr>
              <a:t>What we will cover next</a:t>
            </a:r>
            <a:endParaRPr lang="en-US" altLang="en-US" u="sng" dirty="0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4895176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7395794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915409"/>
            <a:ext cx="7598042" cy="1802391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Overview of VLANs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73099643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" y="41393"/>
            <a:ext cx="4210545" cy="789880"/>
          </a:xfrm>
        </p:spPr>
        <p:txBody>
          <a:bodyPr/>
          <a:lstStyle/>
          <a:p>
            <a:r>
              <a:rPr lang="en-US" altLang="en-US" sz="1600" dirty="0"/>
              <a:t>Overview of VLANs</a:t>
            </a:r>
            <a:br>
              <a:rPr lang="en-US" altLang="en-US" dirty="0"/>
            </a:br>
            <a:r>
              <a:rPr lang="en-US" altLang="en-US" dirty="0"/>
              <a:t>VLAN Definitions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210546" y="1031165"/>
            <a:ext cx="4767079" cy="4112335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VLANs are logical connections with other similar devices.</a:t>
            </a:r>
          </a:p>
          <a:p>
            <a:pPr marL="0" indent="0">
              <a:buNone/>
            </a:pPr>
            <a:r>
              <a:rPr lang="en-US" sz="1600" dirty="0"/>
              <a:t>Placing devices into various VLANs have the following characteristics: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/>
              <a:t>Provides segmentation of the various groups of devices on the same switches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/>
              <a:t>Provide organization that is more manageable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sz="1600" dirty="0"/>
              <a:t>Broadcasts, multicasts and unicasts are isolated in the individual VLAN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sz="1600" dirty="0"/>
              <a:t>Each VLAN will have its own unique range of IP addressing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sz="1600" dirty="0"/>
              <a:t>Smaller broadcast domains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671" y="1326642"/>
            <a:ext cx="4033875" cy="2504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42478232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" y="41393"/>
            <a:ext cx="4030162" cy="690127"/>
          </a:xfrm>
        </p:spPr>
        <p:txBody>
          <a:bodyPr/>
          <a:lstStyle/>
          <a:p>
            <a:r>
              <a:rPr lang="en-US" altLang="en-US" sz="1600" dirty="0"/>
              <a:t>Overview of VLANs</a:t>
            </a:r>
            <a:br>
              <a:rPr lang="en-US" altLang="en-US" dirty="0"/>
            </a:br>
            <a:r>
              <a:rPr lang="en-US" altLang="en-US" dirty="0"/>
              <a:t>Benefits of a VLAN Design</a:t>
            </a:r>
          </a:p>
        </p:txBody>
      </p:sp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>
          <a:xfrm>
            <a:off x="0" y="1273183"/>
            <a:ext cx="3761591" cy="458613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Benefits of using VLANs are as follows: </a:t>
            </a:r>
            <a:endParaRPr lang="en-US" dirty="0">
              <a:effectLst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3737953"/>
              </p:ext>
            </p:extLst>
          </p:nvPr>
        </p:nvGraphicFramePr>
        <p:xfrm>
          <a:off x="448056" y="2029967"/>
          <a:ext cx="8046720" cy="27936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08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258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8590">
                <a:tc>
                  <a:txBody>
                    <a:bodyPr/>
                    <a:lstStyle/>
                    <a:p>
                      <a:r>
                        <a:rPr lang="en-US" dirty="0"/>
                        <a:t>Benefits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569">
                <a:tc>
                  <a:txBody>
                    <a:bodyPr/>
                    <a:lstStyle/>
                    <a:p>
                      <a:r>
                        <a:rPr lang="en-US" dirty="0"/>
                        <a:t>Smaller Broadcast</a:t>
                      </a:r>
                      <a:r>
                        <a:rPr lang="en-US" baseline="0" dirty="0"/>
                        <a:t> Domains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Dividing</a:t>
                      </a:r>
                      <a:r>
                        <a:rPr lang="en-US" baseline="0" dirty="0"/>
                        <a:t> the LAN reduces the number of broadcast domains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0896">
                <a:tc>
                  <a:txBody>
                    <a:bodyPr/>
                    <a:lstStyle/>
                    <a:p>
                      <a:r>
                        <a:rPr lang="en-US" dirty="0"/>
                        <a:t>Improved</a:t>
                      </a:r>
                      <a:r>
                        <a:rPr lang="en-US" baseline="0" dirty="0"/>
                        <a:t> Security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Only users</a:t>
                      </a:r>
                      <a:r>
                        <a:rPr lang="en-US" baseline="0" dirty="0"/>
                        <a:t> in the same VLAN can communicate together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0352">
                <a:tc>
                  <a:txBody>
                    <a:bodyPr/>
                    <a:lstStyle/>
                    <a:p>
                      <a:r>
                        <a:rPr lang="en-US" dirty="0"/>
                        <a:t>Improved IT Efficiency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VLANs can group devices with similar requirements, e.g. faculty vs. students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8590">
                <a:tc>
                  <a:txBody>
                    <a:bodyPr/>
                    <a:lstStyle/>
                    <a:p>
                      <a:r>
                        <a:rPr lang="en-US" dirty="0"/>
                        <a:t>Reduced 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One</a:t>
                      </a:r>
                      <a:r>
                        <a:rPr lang="en-US" baseline="0" dirty="0"/>
                        <a:t> switch can support multiple groups or VLANs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6992">
                <a:tc>
                  <a:txBody>
                    <a:bodyPr/>
                    <a:lstStyle/>
                    <a:p>
                      <a:r>
                        <a:rPr lang="en-US" dirty="0"/>
                        <a:t>Better Performance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Small broadcast domains</a:t>
                      </a:r>
                      <a:r>
                        <a:rPr lang="en-US" baseline="0" dirty="0"/>
                        <a:t> reduce traffic, improving bandwidth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7604">
                <a:tc>
                  <a:txBody>
                    <a:bodyPr/>
                    <a:lstStyle/>
                    <a:p>
                      <a:r>
                        <a:rPr lang="en-US" dirty="0"/>
                        <a:t>Simpler</a:t>
                      </a:r>
                      <a:r>
                        <a:rPr lang="en-US" baseline="0" dirty="0"/>
                        <a:t> Management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Similar groups will need similar applications</a:t>
                      </a:r>
                      <a:r>
                        <a:rPr lang="en-US" baseline="0" dirty="0"/>
                        <a:t> and other network resources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1591" y="120148"/>
            <a:ext cx="4030162" cy="1819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9212767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" y="41393"/>
            <a:ext cx="9144000" cy="726703"/>
          </a:xfrm>
        </p:spPr>
        <p:txBody>
          <a:bodyPr/>
          <a:lstStyle/>
          <a:p>
            <a:r>
              <a:rPr lang="en-US" altLang="en-US" sz="1600" dirty="0"/>
              <a:t>Overview of VLANs</a:t>
            </a:r>
            <a:br>
              <a:rPr lang="en-US" altLang="en-US" dirty="0"/>
            </a:br>
            <a:r>
              <a:rPr lang="en-US" altLang="en-US" dirty="0"/>
              <a:t>Types of VLANs</a:t>
            </a:r>
          </a:p>
        </p:txBody>
      </p:sp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>
          <a:xfrm>
            <a:off x="133753" y="820921"/>
            <a:ext cx="3213687" cy="3869951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Default VLAN</a:t>
            </a:r>
          </a:p>
          <a:p>
            <a:pPr marL="0" indent="0">
              <a:buNone/>
            </a:pPr>
            <a:r>
              <a:rPr lang="en-US" sz="1600" dirty="0"/>
              <a:t>   VLAN 1 is the following: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/>
              <a:t>The default VLAN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/>
              <a:t>The default Native VLAN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/>
              <a:t>The default Management VLAN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/>
              <a:t>Cannot be deleted or renamed</a:t>
            </a:r>
          </a:p>
          <a:p>
            <a:pPr marL="142875" lvl="1" indent="0">
              <a:buNone/>
            </a:pPr>
            <a:endParaRPr lang="en-US" sz="1600" dirty="0"/>
          </a:p>
          <a:p>
            <a:pPr marL="142875" lvl="1" indent="0">
              <a:buNone/>
            </a:pPr>
            <a:r>
              <a:rPr lang="en-US" sz="1600" b="1" dirty="0"/>
              <a:t>Note</a:t>
            </a:r>
            <a:r>
              <a:rPr lang="en-US" sz="1600" dirty="0"/>
              <a:t>: While we cannot delete VLAN1 Cisco will recommend that we assign these default features to other VLANs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1176" y="1204150"/>
            <a:ext cx="5471948" cy="2380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0549253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" y="41393"/>
            <a:ext cx="9144000" cy="635263"/>
          </a:xfrm>
        </p:spPr>
        <p:txBody>
          <a:bodyPr/>
          <a:lstStyle/>
          <a:p>
            <a:r>
              <a:rPr lang="en-US" altLang="en-US" sz="1600" dirty="0"/>
              <a:t>Overview of VLANs</a:t>
            </a:r>
            <a:br>
              <a:rPr lang="en-US" altLang="en-US" dirty="0"/>
            </a:br>
            <a:r>
              <a:rPr lang="en-US" altLang="en-US" dirty="0"/>
              <a:t>Types of VLANs (Cont.)</a:t>
            </a:r>
          </a:p>
        </p:txBody>
      </p:sp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>
          <a:xfrm>
            <a:off x="124609" y="683761"/>
            <a:ext cx="8873087" cy="3997967"/>
          </a:xfrm>
        </p:spPr>
        <p:txBody>
          <a:bodyPr/>
          <a:lstStyle/>
          <a:p>
            <a:pPr marL="0" indent="0">
              <a:buNone/>
            </a:pPr>
            <a:r>
              <a:rPr lang="en-US" sz="1600" b="1" dirty="0"/>
              <a:t>Data VLAN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Dedicated to user-generated traffic (email and web traffic).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VLAN 1 is the default data VLAN because all interfaces are assigned to this VLAN.</a:t>
            </a:r>
          </a:p>
          <a:p>
            <a:pPr marL="0" indent="0">
              <a:buNone/>
            </a:pPr>
            <a:r>
              <a:rPr lang="en-US" sz="1600" b="1" dirty="0"/>
              <a:t>Native VLAN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This is used for trunk links only.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All frames are tagged on an 802.1Q trunk link except for those on the native VLAN. </a:t>
            </a:r>
          </a:p>
          <a:p>
            <a:pPr marL="0" indent="0">
              <a:buNone/>
            </a:pPr>
            <a:r>
              <a:rPr lang="en-US" sz="1600" b="1" dirty="0"/>
              <a:t>Management VLAN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This is used for SSH/Telnet VTY traffic and should not be carried with end user traffic.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Typically, the VLAN that is the SVI for the Layer 2 switch.  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792502786"/>
      </p:ext>
    </p:extLst>
  </p:cSld>
  <p:clrMapOvr>
    <a:masterClrMapping/>
  </p:clrMapOvr>
  <p:transition spd="slow">
    <p:wip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67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Default Theme">
  <a:themeElements>
    <a:clrScheme name="Custom 6">
      <a:dk1>
        <a:srgbClr val="58585B"/>
      </a:dk1>
      <a:lt1>
        <a:srgbClr val="FFFFFF"/>
      </a:lt1>
      <a:dk2>
        <a:srgbClr val="58585B"/>
      </a:dk2>
      <a:lt2>
        <a:srgbClr val="81C569"/>
      </a:lt2>
      <a:accent1>
        <a:srgbClr val="004C69"/>
      </a:accent1>
      <a:accent2>
        <a:srgbClr val="9E0B0F"/>
      </a:accent2>
      <a:accent3>
        <a:srgbClr val="FFFFFF"/>
      </a:accent3>
      <a:accent4>
        <a:srgbClr val="367187"/>
      </a:accent4>
      <a:accent5>
        <a:srgbClr val="38C6F4"/>
      </a:accent5>
      <a:accent6>
        <a:srgbClr val="FBAB18"/>
      </a:accent6>
      <a:hlink>
        <a:srgbClr val="38C6F4"/>
      </a:hlink>
      <a:folHlink>
        <a:srgbClr val="81C569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6A4D7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Default Theme" id="{A3178FD6-045E-43BB-9FF9-79BDC55288A1}" vid="{B3635A64-254C-4D4D-B1C2-6197525273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21294</TotalTime>
  <Words>4041</Words>
  <Application>Microsoft Office PowerPoint</Application>
  <PresentationFormat>On-screen Show (16:9)</PresentationFormat>
  <Paragraphs>593</Paragraphs>
  <Slides>48</Slides>
  <Notes>43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6" baseType="lpstr">
      <vt:lpstr>Arial</vt:lpstr>
      <vt:lpstr>Calibri</vt:lpstr>
      <vt:lpstr>Century Gothic</vt:lpstr>
      <vt:lpstr>CiscoSans ExtraLight</vt:lpstr>
      <vt:lpstr>Open Sans</vt:lpstr>
      <vt:lpstr>Roboto</vt:lpstr>
      <vt:lpstr>Wingdings</vt:lpstr>
      <vt:lpstr>Default Theme</vt:lpstr>
      <vt:lpstr>Switching and Routing Essentials CT133-3-2 SRE</vt:lpstr>
      <vt:lpstr>Module Objectives</vt:lpstr>
      <vt:lpstr>Learning Outcomes</vt:lpstr>
      <vt:lpstr>Key Terms You Must Be Able To Use</vt:lpstr>
      <vt:lpstr>Overview of VLANs</vt:lpstr>
      <vt:lpstr>Overview of VLANs VLAN Definitions</vt:lpstr>
      <vt:lpstr>Overview of VLANs Benefits of a VLAN Design</vt:lpstr>
      <vt:lpstr>Overview of VLANs Types of VLANs</vt:lpstr>
      <vt:lpstr>Overview of VLANs Types of VLANs (Cont.)</vt:lpstr>
      <vt:lpstr>Overview of VLANs Types of VLANs (Cont.)</vt:lpstr>
      <vt:lpstr>VLANs in a  Multi-Switched Environment</vt:lpstr>
      <vt:lpstr>VLANs in a Multi-Switched Environment Defining VLAN Trunks</vt:lpstr>
      <vt:lpstr>VLANs in a Multi-Switched Environment Networks without VLANs</vt:lpstr>
      <vt:lpstr>VLANs in a Multi-Switched Environment Networks with VLANs</vt:lpstr>
      <vt:lpstr>VLANs in a Multi-Switched Environment VLAN Identification with a Tag</vt:lpstr>
      <vt:lpstr>VLANs in a Multi-Switched Environment Native VLANs and 802.1Q Tagging</vt:lpstr>
      <vt:lpstr>VLANs in a Multi-Switched Environment Native VLANs and 802.1Q Tagging</vt:lpstr>
      <vt:lpstr>VLANs in a Multi-Switched Environment Voice VLAN Tagging</vt:lpstr>
      <vt:lpstr>VLANs in a Multi-Switched Environment Voice VLAN Verification Example</vt:lpstr>
      <vt:lpstr>VLAN Configuration</vt:lpstr>
      <vt:lpstr>VLAN Configuration VLAN Ranges on Catalyst Switches</vt:lpstr>
      <vt:lpstr>VLAN Configuration VLAN Creation Commands</vt:lpstr>
      <vt:lpstr>VLAN Configuration VLAN Creation Example</vt:lpstr>
      <vt:lpstr>VLAN Configuration VLAN Port Assignment Commands</vt:lpstr>
      <vt:lpstr>VLAN Configuration VLAN Port Assignment Example</vt:lpstr>
      <vt:lpstr>VLAN Configuration Data and Voice VLANs</vt:lpstr>
      <vt:lpstr>VLAN Configuration Data and Voice VLAN Example</vt:lpstr>
      <vt:lpstr>VLAN Configuration Verify VLAN Information</vt:lpstr>
      <vt:lpstr>VLAN Configuration Change VLAN Port Membership</vt:lpstr>
      <vt:lpstr>VLAN Configuration Delete VLANs</vt:lpstr>
      <vt:lpstr>VLAN Trunks</vt:lpstr>
      <vt:lpstr>VLAN Trunks Trunk Configuration Commands</vt:lpstr>
      <vt:lpstr>VLAN Trunks Trunk Configuration Example</vt:lpstr>
      <vt:lpstr>VLAN Trunks Verify Trunk Configuration</vt:lpstr>
      <vt:lpstr>VLAN Trunks Reset the Trunk to the Default State</vt:lpstr>
      <vt:lpstr>VLAN Trunks Reset the Trunk to the Default State (Cont.)</vt:lpstr>
      <vt:lpstr>Dynamic Trunking Protocol</vt:lpstr>
      <vt:lpstr>Dynamic Trunking Protocol Introduction to DTP</vt:lpstr>
      <vt:lpstr>Dynamic Trunking Protocol Negotiated Interface Modes</vt:lpstr>
      <vt:lpstr>Dynamic Trunking Protocol Results of a DTP Configuration</vt:lpstr>
      <vt:lpstr>Dynamic Trunking Protocol Verify DTP Mode</vt:lpstr>
      <vt:lpstr>Module Practice and Quiz </vt:lpstr>
      <vt:lpstr>Quick Review Question</vt:lpstr>
      <vt:lpstr>PowerPoint Presentation</vt:lpstr>
      <vt:lpstr>PowerPoint Presentation</vt:lpstr>
      <vt:lpstr>Question and Answer Session</vt:lpstr>
      <vt:lpstr>What we will cover next</vt:lpstr>
      <vt:lpstr>PowerPoint Presentation</vt:lpstr>
    </vt:vector>
  </TitlesOfParts>
  <Company>Cisco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bvachon@cisco.com</dc:creator>
  <cp:lastModifiedBy>Noris Binti Ismail</cp:lastModifiedBy>
  <cp:revision>1077</cp:revision>
  <cp:lastPrinted>2020-09-22T10:16:52Z</cp:lastPrinted>
  <dcterms:created xsi:type="dcterms:W3CDTF">2016-08-22T22:27:36Z</dcterms:created>
  <dcterms:modified xsi:type="dcterms:W3CDTF">2020-10-02T23:00:12Z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ffisync_ProviderInitializationData">
    <vt:lpwstr>https://cisco.jiveon.com</vt:lpwstr>
  </property>
  <property fmtid="{D5CDD505-2E9C-101B-9397-08002B2CF9AE}" pid="3" name="Offisync_UpdateToken">
    <vt:lpwstr>1</vt:lpwstr>
  </property>
  <property fmtid="{D5CDD505-2E9C-101B-9397-08002B2CF9AE}" pid="4" name="Offisync_ServerID">
    <vt:lpwstr>07841bbc-cd3c-4a76-827f-75a2226890f4</vt:lpwstr>
  </property>
  <property fmtid="{D5CDD505-2E9C-101B-9397-08002B2CF9AE}" pid="5" name="Offisync_UniqueId">
    <vt:lpwstr>1702406</vt:lpwstr>
  </property>
  <property fmtid="{D5CDD505-2E9C-101B-9397-08002B2CF9AE}" pid="6" name="Jive_VersionGuid">
    <vt:lpwstr>fd96a0b3-f68d-4727-8e4f-2128d37ed30a</vt:lpwstr>
  </property>
  <property fmtid="{D5CDD505-2E9C-101B-9397-08002B2CF9AE}" pid="7" name="Jive_LatestUserAccountName">
    <vt:lpwstr>alljohns</vt:lpwstr>
  </property>
  <property fmtid="{D5CDD505-2E9C-101B-9397-08002B2CF9AE}" pid="8" name="ArticulateGUID">
    <vt:lpwstr>F9A496F7-57D7-4028-9572-D40DFDF3715A</vt:lpwstr>
  </property>
  <property fmtid="{D5CDD505-2E9C-101B-9397-08002B2CF9AE}" pid="9" name="ArticulatePath">
    <vt:lpwstr>ITE7_Chp9_by_jg</vt:lpwstr>
  </property>
</Properties>
</file>