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Lst>
  <p:notesMasterIdLst>
    <p:notesMasterId r:id="rId37"/>
  </p:notesMasterIdLst>
  <p:sldIdLst>
    <p:sldId id="1223" r:id="rId3"/>
    <p:sldId id="860" r:id="rId4"/>
    <p:sldId id="268" r:id="rId5"/>
    <p:sldId id="1224" r:id="rId6"/>
    <p:sldId id="759" r:id="rId7"/>
    <p:sldId id="1108" r:id="rId8"/>
    <p:sldId id="1225" r:id="rId9"/>
    <p:sldId id="1226" r:id="rId10"/>
    <p:sldId id="1227" r:id="rId11"/>
    <p:sldId id="1228" r:id="rId12"/>
    <p:sldId id="1103" r:id="rId13"/>
    <p:sldId id="1172" r:id="rId14"/>
    <p:sldId id="1230" r:id="rId15"/>
    <p:sldId id="1231" r:id="rId16"/>
    <p:sldId id="1232" r:id="rId17"/>
    <p:sldId id="1233" r:id="rId18"/>
    <p:sldId id="1234" r:id="rId19"/>
    <p:sldId id="1235" r:id="rId20"/>
    <p:sldId id="1171" r:id="rId21"/>
    <p:sldId id="1173" r:id="rId22"/>
    <p:sldId id="1238" r:id="rId23"/>
    <p:sldId id="1239" r:id="rId24"/>
    <p:sldId id="1240" r:id="rId25"/>
    <p:sldId id="1241" r:id="rId26"/>
    <p:sldId id="1242" r:id="rId27"/>
    <p:sldId id="1243" r:id="rId28"/>
    <p:sldId id="1244" r:id="rId29"/>
    <p:sldId id="957" r:id="rId30"/>
    <p:sldId id="1254" r:id="rId31"/>
    <p:sldId id="272" r:id="rId32"/>
    <p:sldId id="1255" r:id="rId33"/>
    <p:sldId id="273" r:id="rId34"/>
    <p:sldId id="274" r:id="rId35"/>
    <p:sldId id="291" r:id="rId36"/>
  </p:sldIdLst>
  <p:sldSz cx="9144000" cy="5143500" type="screen16x9"/>
  <p:notesSz cx="6858000" cy="9144000"/>
  <p:custDataLst>
    <p:tags r:id="rId3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05" autoAdjust="0"/>
    <p:restoredTop sz="81317" autoAdjust="0"/>
  </p:normalViewPr>
  <p:slideViewPr>
    <p:cSldViewPr snapToGrid="0" showGuides="1">
      <p:cViewPr varScale="1">
        <p:scale>
          <a:sx n="78" d="100"/>
          <a:sy n="78" d="100"/>
        </p:scale>
        <p:origin x="52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4.2.2 – S1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448683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4.2.3 – S2 VLAN and Trunking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413068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30084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4.2.4 – R1 Subinterface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8398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4.2.5 – </a:t>
            </a:r>
            <a:r>
              <a:rPr lang="en-US" sz="1200" dirty="0"/>
              <a:t>Verify Connectivity Between PC1 and PC2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4656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4.2.6 – </a:t>
            </a:r>
            <a:r>
              <a:rPr lang="en-US" sz="1200" dirty="0"/>
              <a:t>Router-on-a-Stick Inter-VLAN Routing Verification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84069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4.3 – Inter-VLAN Routing using Layer 3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4.3.1 – Layer 3 Switch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4.3.2 – Layer 3 Switch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95514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4.3.3 – Layer 3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6574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4.1 – Inter-VLAN Routing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4.3.4 – Layer 3 Switch Inter-VLAN Routing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33131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4.3.5 -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38715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4.3.6 - Routing Scenario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180812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Routing Configuration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160415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4.3 – Inter-VLAN Routing using Layer 3 Switches</a:t>
            </a:r>
          </a:p>
          <a:p>
            <a:r>
              <a:rPr lang="en-US" dirty="0"/>
              <a:t>4.3.7 – Packet Tracer – Configure Layer 3 Switch and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073561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25933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All switch ports (interfaces) should be secured before the switch is deployed for production use. </a:t>
            </a:r>
          </a:p>
          <a:p>
            <a:pPr>
              <a:buFont typeface="Arial" panose="020B0604020202020204" pitchFamily="34" charset="0"/>
              <a:buChar char="•"/>
            </a:pPr>
            <a:r>
              <a:rPr lang="en-US" dirty="0"/>
              <a:t>By default, Layer 2 switch ports are set to dynamic auto (</a:t>
            </a:r>
            <a:r>
              <a:rPr lang="en-US" dirty="0" err="1"/>
              <a:t>trunking</a:t>
            </a:r>
            <a:r>
              <a:rPr lang="en-US" dirty="0"/>
              <a:t> on). </a:t>
            </a:r>
          </a:p>
          <a:p>
            <a:pPr>
              <a:buFont typeface="Arial" panose="020B0604020202020204" pitchFamily="34" charset="0"/>
              <a:buChar char="•"/>
            </a:pPr>
            <a:r>
              <a:rPr lang="en-US" dirty="0"/>
              <a:t>The simplest and most effective method to prevent MAC address table overflow attacks is to enable port security. </a:t>
            </a:r>
          </a:p>
          <a:p>
            <a:pPr>
              <a:buFont typeface="Arial" panose="020B0604020202020204" pitchFamily="34" charset="0"/>
              <a:buChar char="•"/>
            </a:pPr>
            <a:r>
              <a:rPr lang="en-US"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dirty="0"/>
              <a:t>Mitigate VLAN Hopping attacks by disabling DTP negotiations, disabling unused ports, manually setting </a:t>
            </a:r>
            <a:r>
              <a:rPr lang="en-US" dirty="0" err="1"/>
              <a:t>trunking</a:t>
            </a:r>
            <a:r>
              <a:rPr lang="en-US" dirty="0"/>
              <a:t> where required, and using a native VLAN other than VLAN 1.</a:t>
            </a:r>
          </a:p>
          <a:p>
            <a:endParaRPr lang="en-US" dirty="0"/>
          </a:p>
        </p:txBody>
      </p:sp>
      <p:sp>
        <p:nvSpPr>
          <p:cNvPr id="4" name="Slide Number Placeholder 3"/>
          <p:cNvSpPr>
            <a:spLocks noGrp="1"/>
          </p:cNvSpPr>
          <p:nvPr>
            <p:ph type="sldNum" sz="quarter" idx="5"/>
          </p:nvPr>
        </p:nvSpPr>
        <p:spPr/>
        <p:txBody>
          <a:bodyPr/>
          <a:lstStyle/>
          <a:p>
            <a:pPr defTabSz="465978">
              <a:defRPr/>
            </a:pPr>
            <a:fld id="{5641018C-6CAF-B84E-B92C-ECB119457FBA}" type="slidenum">
              <a:rPr lang="en-US">
                <a:solidFill>
                  <a:prstClr val="black"/>
                </a:solidFill>
              </a:rPr>
              <a:pPr defTabSz="465978">
                <a:defRPr/>
              </a:pPr>
              <a:t>30</a:t>
            </a:fld>
            <a:endParaRPr lang="en-US" dirty="0">
              <a:solidFill>
                <a:prstClr val="black"/>
              </a:solidFill>
            </a:endParaRPr>
          </a:p>
        </p:txBody>
      </p:sp>
    </p:spTree>
    <p:extLst>
      <p:ext uri="{BB962C8B-B14F-4D97-AF65-F5344CB8AC3E}">
        <p14:creationId xmlns:p14="http://schemas.microsoft.com/office/powerpoint/2010/main" val="3369179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a:t>Dynamic ARP inspection (DAI) requires DHCP snooping and helps prevent ARP attacks by verifying ARP traffic. </a:t>
            </a:r>
          </a:p>
          <a:p>
            <a:pPr>
              <a:buFont typeface="Arial" panose="020B0604020202020204" pitchFamily="34" charset="0"/>
              <a:buChar char="•"/>
            </a:pPr>
            <a:r>
              <a:rPr lang="en-US"/>
              <a:t>Implement Dynamic ARP Inspection to mitigate ARP spoofing and ARP poisoning.</a:t>
            </a:r>
          </a:p>
          <a:p>
            <a:pPr>
              <a:buFont typeface="Arial" panose="020B0604020202020204" pitchFamily="34" charset="0"/>
              <a:buChar char="•"/>
            </a:pPr>
            <a:r>
              <a:rPr lang="en-US"/>
              <a:t>To mitigate Spanning Tree Protocol (STP) manipulation attacks, use PortFast and Bridge Protocol Data Unit (BPDU) Guard.</a:t>
            </a:r>
          </a:p>
          <a:p>
            <a:endParaRPr lang="en-US" dirty="0"/>
          </a:p>
        </p:txBody>
      </p:sp>
      <p:sp>
        <p:nvSpPr>
          <p:cNvPr id="4" name="Slide Number Placeholder 3"/>
          <p:cNvSpPr>
            <a:spLocks noGrp="1"/>
          </p:cNvSpPr>
          <p:nvPr>
            <p:ph type="sldNum" sz="quarter" idx="5"/>
          </p:nvPr>
        </p:nvSpPr>
        <p:spPr/>
        <p:txBody>
          <a:bodyPr/>
          <a:lstStyle/>
          <a:p>
            <a:pPr defTabSz="465978">
              <a:defRPr/>
            </a:pPr>
            <a:fld id="{5641018C-6CAF-B84E-B92C-ECB119457FBA}" type="slidenum">
              <a:rPr lang="en-US">
                <a:solidFill>
                  <a:prstClr val="black"/>
                </a:solidFill>
              </a:rPr>
              <a:pPr defTabSz="465978">
                <a:defRPr/>
              </a:pPr>
              <a:t>31</a:t>
            </a:fld>
            <a:endParaRPr lang="en-US" dirty="0">
              <a:solidFill>
                <a:prstClr val="black"/>
              </a:solidFill>
            </a:endParaRPr>
          </a:p>
        </p:txBody>
      </p:sp>
    </p:spTree>
    <p:extLst>
      <p:ext uri="{BB962C8B-B14F-4D97-AF65-F5344CB8AC3E}">
        <p14:creationId xmlns:p14="http://schemas.microsoft.com/office/powerpoint/2010/main" val="549131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465978">
              <a:defRPr/>
            </a:pPr>
            <a:fld id="{5641018C-6CAF-B84E-B92C-ECB119457FBA}" type="slidenum">
              <a:rPr lang="en-US">
                <a:solidFill>
                  <a:prstClr val="black"/>
                </a:solidFill>
              </a:rPr>
              <a:pPr defTabSz="465978">
                <a:defRPr/>
              </a:pPr>
              <a:t>33</a:t>
            </a:fld>
            <a:endParaRPr lang="en-US" dirty="0">
              <a:solidFill>
                <a:prstClr val="black"/>
              </a:solidFill>
            </a:endParaRPr>
          </a:p>
        </p:txBody>
      </p:sp>
    </p:spTree>
    <p:extLst>
      <p:ext uri="{BB962C8B-B14F-4D97-AF65-F5344CB8AC3E}">
        <p14:creationId xmlns:p14="http://schemas.microsoft.com/office/powerpoint/2010/main" val="154219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4.1.1 - What is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4.1.2 – Legacy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85108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4.1.3 – Router-on-a-Stick Inter-VLAN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6584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58872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4.1 – Inter-VLAN Routing Operation</a:t>
            </a:r>
          </a:p>
          <a:p>
            <a:r>
              <a:rPr lang="en-US" dirty="0"/>
              <a:t>4.1.4 - Inter-VLAN Routing on a Layer 3 Switch (Cont.)</a:t>
            </a:r>
          </a:p>
          <a:p>
            <a:r>
              <a:rPr lang="en-US" dirty="0"/>
              <a:t>4.1.5 – Check Your Understanding – Inter-VLAN Routing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81692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Inter-VLAN Routing</a:t>
            </a:r>
          </a:p>
          <a:p>
            <a:r>
              <a:rPr lang="en-US" dirty="0"/>
              <a:t>4.2 – Router-on-a-Stick Inter-VLAN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Inter-VLAN Routing</a:t>
            </a:r>
          </a:p>
          <a:p>
            <a:r>
              <a:rPr lang="en-US" dirty="0"/>
              <a:t>4.2  - Router-on-a-Stick Inter-VLAN Routing</a:t>
            </a:r>
          </a:p>
          <a:p>
            <a:r>
              <a:rPr lang="en-US" dirty="0"/>
              <a:t>4.2.1 – Router-on-a-Stick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pic>
        <p:nvPicPr>
          <p:cNvPr id="2" name="Picture 10" descr="APU Logo Final-medium.jpg">
            <a:extLst>
              <a:ext uri="{FF2B5EF4-FFF2-40B4-BE49-F238E27FC236}">
                <a16:creationId xmlns:a16="http://schemas.microsoft.com/office/drawing/2014/main" id="{18D1957A-5407-4289-8D60-8ED2EC7D26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B8812594-F20B-4FC1-8A2E-7C526189B2D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8598690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81371145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7443665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652656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65386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98257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505710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02162067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900482321"/>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04316726"/>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37443627"/>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2930693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46962368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7089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76390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C56D3205-EE4D-4707-ACF6-B4DA51925BD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 name="Picture 10" descr="APU Logo Final-medium.jpg">
            <a:extLst>
              <a:ext uri="{FF2B5EF4-FFF2-40B4-BE49-F238E27FC236}">
                <a16:creationId xmlns:a16="http://schemas.microsoft.com/office/drawing/2014/main" id="{9D876A52-92DE-4C90-AE81-1676DF2DB4BE}"/>
              </a:ext>
            </a:extLst>
          </p:cNvPr>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115370"/>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sz="2400">
                <a:latin typeface="Arial" charset="0"/>
              </a:rPr>
              <a:t>INTER-VLAN  </a:t>
            </a:r>
            <a:r>
              <a:rPr lang="en-US" sz="2400" dirty="0">
                <a:latin typeface="Arial" charset="0"/>
              </a:rPr>
              <a:t>ROUTING</a:t>
            </a:r>
            <a:endParaRPr lang="en-US" sz="2400"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dirty="0"/>
            </a:br>
            <a:r>
              <a:rPr lang="en-US" sz="2850" dirty="0"/>
              <a:t>CT133-3-2 SRE</a:t>
            </a:r>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 (Cont.)</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31971" y="1164323"/>
            <a:ext cx="8280057" cy="3689897"/>
          </a:xfrm>
        </p:spPr>
        <p:txBody>
          <a:bodyPr/>
          <a:lstStyle/>
          <a:p>
            <a:pPr marL="0" indent="0" algn="just"/>
            <a:r>
              <a:rPr lang="en-US" sz="1400" dirty="0">
                <a:solidFill>
                  <a:srgbClr val="000000"/>
                </a:solidFill>
              </a:rPr>
              <a:t>Inter-VLAN SVIs are created the same way that the management VLAN interface is configured. The SVI is created for a VLAN that exists on the switch. Although virtual, the SVI performs the same functions for the VLAN as a router interface would. Specifically, it provides Layer 3 processing for packets that are sent to or from all switch ports associated with that VLAN.</a:t>
            </a:r>
          </a:p>
          <a:p>
            <a:pPr marL="0" indent="0" algn="just"/>
            <a:endParaRPr lang="en-US" sz="1400" dirty="0">
              <a:solidFill>
                <a:srgbClr val="000000"/>
              </a:solidFill>
            </a:endParaRPr>
          </a:p>
          <a:p>
            <a:pPr marL="0" indent="0" algn="just"/>
            <a:r>
              <a:rPr lang="en-US" sz="1400" dirty="0">
                <a:solidFill>
                  <a:srgbClr val="000000"/>
                </a:solidFill>
              </a:rPr>
              <a:t>The following are advantages of using Layer 3 switches for inter-VLAN routing:</a:t>
            </a:r>
          </a:p>
          <a:p>
            <a:pPr marL="415985" lvl="1" indent="-342900" algn="just">
              <a:buFont typeface="Arial" panose="020B0604020202020204" pitchFamily="34" charset="0"/>
              <a:buChar char="•"/>
            </a:pPr>
            <a:r>
              <a:rPr lang="en-US" dirty="0">
                <a:solidFill>
                  <a:srgbClr val="000000"/>
                </a:solidFill>
              </a:rPr>
              <a:t>They are much faster than router-on-a-stick because everything is hardware switched and routed.</a:t>
            </a:r>
          </a:p>
          <a:p>
            <a:pPr marL="415985" lvl="1" indent="-342900" algn="just">
              <a:buFont typeface="Arial" panose="020B0604020202020204" pitchFamily="34" charset="0"/>
              <a:buChar char="•"/>
            </a:pPr>
            <a:r>
              <a:rPr lang="en-US" dirty="0">
                <a:solidFill>
                  <a:srgbClr val="000000"/>
                </a:solidFill>
              </a:rPr>
              <a:t>There is no need for external links from the switch to the router for routing.</a:t>
            </a:r>
          </a:p>
          <a:p>
            <a:pPr marL="415985" lvl="1" indent="-342900" algn="just">
              <a:buFont typeface="Arial" panose="020B0604020202020204" pitchFamily="34" charset="0"/>
              <a:buChar char="•"/>
            </a:pPr>
            <a:r>
              <a:rPr lang="en-US" dirty="0">
                <a:solidFill>
                  <a:srgbClr val="000000"/>
                </a:solidFill>
              </a:rPr>
              <a:t>They are not limited to one link because Layer 2 EtherChannels can be used as trunk links between the switches to increase bandwidth.</a:t>
            </a:r>
          </a:p>
          <a:p>
            <a:pPr marL="415985" lvl="1" indent="-342900" algn="just">
              <a:buFont typeface="Arial" panose="020B0604020202020204" pitchFamily="34" charset="0"/>
              <a:buChar char="•"/>
            </a:pPr>
            <a:r>
              <a:rPr lang="en-US" dirty="0">
                <a:solidFill>
                  <a:srgbClr val="000000"/>
                </a:solidFill>
              </a:rPr>
              <a:t>Latency is much lower because data does not need to leave the switch in order to be routed to a different network.</a:t>
            </a:r>
          </a:p>
          <a:p>
            <a:pPr marL="415985" lvl="1" indent="-342900" algn="just">
              <a:buFont typeface="Arial" panose="020B0604020202020204" pitchFamily="34" charset="0"/>
              <a:buChar char="•"/>
            </a:pPr>
            <a:r>
              <a:rPr lang="en-US" dirty="0">
                <a:solidFill>
                  <a:srgbClr val="000000"/>
                </a:solidFill>
              </a:rPr>
              <a:t>They more commonly deployed in a campus LAN than routers.</a:t>
            </a:r>
          </a:p>
          <a:p>
            <a:pPr marL="415985" lvl="1" indent="-342900" algn="just">
              <a:buFont typeface="Arial" panose="020B0604020202020204" pitchFamily="34" charset="0"/>
              <a:buChar char="•"/>
            </a:pPr>
            <a:r>
              <a:rPr lang="en-US" sz="1400" dirty="0">
                <a:solidFill>
                  <a:srgbClr val="000000"/>
                </a:solidFill>
              </a:rPr>
              <a:t>The only disadvantage is that Layer 3 switches are more expensive.</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Router-on-a-Stick Inter-VLAN Routing</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Scenario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161925" y="830691"/>
            <a:ext cx="5288213" cy="3689897"/>
          </a:xfrm>
        </p:spPr>
        <p:txBody>
          <a:bodyPr/>
          <a:lstStyle/>
          <a:p>
            <a:pPr marL="342900" indent="-342900" algn="just">
              <a:buFont typeface="Arial" panose="020B0604020202020204" pitchFamily="34" charset="0"/>
              <a:buChar char="•"/>
            </a:pPr>
            <a:r>
              <a:rPr lang="en-US" sz="1400" dirty="0">
                <a:solidFill>
                  <a:srgbClr val="000000"/>
                </a:solidFill>
              </a:rPr>
              <a:t>In the figure, the R1 GigabitEthernet 0/0/1 interface is connected to the S1 FastEthernet 0/5 port. The S1 FastEthernet 0/1 port is connected to the S2 FastEthernet 0/1 port. These are trunk links that are required to forward traffic within and between VLANs.</a:t>
            </a:r>
          </a:p>
          <a:p>
            <a:pPr marL="342900" indent="-342900" algn="just">
              <a:buFont typeface="Arial" panose="020B0604020202020204" pitchFamily="34" charset="0"/>
              <a:buChar char="•"/>
            </a:pPr>
            <a:r>
              <a:rPr lang="en-US" sz="1400" dirty="0">
                <a:solidFill>
                  <a:srgbClr val="000000"/>
                </a:solidFill>
              </a:rPr>
              <a:t>To route between VLANs, the R1 GigabitEthernet 0/0/1 interface is logically divided into three subinterfaces, as shown in the table. The table also shows the three VLANs that will be configured on the switches.</a:t>
            </a:r>
          </a:p>
          <a:p>
            <a:pPr marL="342900" indent="-342900" algn="just">
              <a:buFont typeface="Arial" panose="020B0604020202020204" pitchFamily="34" charset="0"/>
              <a:buChar char="•"/>
            </a:pPr>
            <a:r>
              <a:rPr lang="en-US" sz="1400" dirty="0">
                <a:solidFill>
                  <a:srgbClr val="000000"/>
                </a:solidFill>
              </a:rPr>
              <a:t>Assume that R1, S1, and S2 have initial basic configurations. Currently, PC1 and PC2 cannot </a:t>
            </a:r>
            <a:r>
              <a:rPr lang="en-US" sz="1400" b="1" dirty="0">
                <a:solidFill>
                  <a:srgbClr val="000000"/>
                </a:solidFill>
              </a:rPr>
              <a:t>ping</a:t>
            </a:r>
            <a:r>
              <a:rPr lang="en-US" sz="1400" dirty="0">
                <a:solidFill>
                  <a:srgbClr val="000000"/>
                </a:solidFill>
              </a:rPr>
              <a:t> each other because they are on separate networks. Only S1 and S2 can </a:t>
            </a:r>
            <a:r>
              <a:rPr lang="en-US" sz="1400" b="1" dirty="0">
                <a:solidFill>
                  <a:srgbClr val="000000"/>
                </a:solidFill>
              </a:rPr>
              <a:t>ping</a:t>
            </a:r>
            <a:r>
              <a:rPr lang="en-US" sz="1400" dirty="0">
                <a:solidFill>
                  <a:srgbClr val="000000"/>
                </a:solidFill>
              </a:rPr>
              <a:t> each other, but they but are unreachable by PC1 or PC2 because they are also on different networks.</a:t>
            </a:r>
          </a:p>
          <a:p>
            <a:pPr marL="342900" indent="-342900" algn="just">
              <a:buFont typeface="Arial" panose="020B0604020202020204" pitchFamily="34" charset="0"/>
              <a:buChar char="•"/>
            </a:pPr>
            <a:r>
              <a:rPr lang="en-US" sz="1400" dirty="0">
                <a:solidFill>
                  <a:srgbClr val="000000"/>
                </a:solidFill>
              </a:rPr>
              <a:t>To enable devices to ping each other, the switches must be configured with VLANs and trunking, and the router must be configured for inter-VLAN routing.</a:t>
            </a:r>
          </a:p>
          <a:p>
            <a:pPr marL="342900" indent="-342900" algn="just">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fontAlgn="ctr"/>
                      <a:r>
                        <a:rPr lang="en-US" sz="1200" b="1" dirty="0">
                          <a:effectLst/>
                        </a:rPr>
                        <a:t>Subinterface</a:t>
                      </a:r>
                      <a:endParaRPr lang="en-US" sz="1200" dirty="0">
                        <a:effectLst/>
                      </a:endParaRPr>
                    </a:p>
                  </a:txBody>
                  <a:tcPr marL="47625" marR="47625" marT="47625" marB="47625" anchor="ctr"/>
                </a:tc>
                <a:tc>
                  <a:txBody>
                    <a:bodyPr/>
                    <a:lstStyle/>
                    <a:p>
                      <a:pPr algn="l" fontAlgn="ctr"/>
                      <a:r>
                        <a:rPr lang="en-US" sz="1200" b="1" dirty="0">
                          <a:effectLst/>
                        </a:rPr>
                        <a:t>VLAN</a:t>
                      </a:r>
                      <a:endParaRPr lang="en-US" sz="1200" dirty="0">
                        <a:effectLst/>
                      </a:endParaRPr>
                    </a:p>
                  </a:txBody>
                  <a:tcPr marL="47625" marR="47625" marT="47625" marB="47625" anchor="ctr"/>
                </a:tc>
                <a:tc>
                  <a:txBody>
                    <a:bodyPr/>
                    <a:lstStyle/>
                    <a:p>
                      <a:pPr algn="l" fontAlgn="ctr"/>
                      <a:r>
                        <a:rPr lang="en-US" sz="1200" b="1" dirty="0">
                          <a:effectLst/>
                        </a:rPr>
                        <a:t>IP Address</a:t>
                      </a:r>
                      <a:endParaRPr lang="en-US" sz="1200" dirty="0">
                        <a:effectLst/>
                      </a:endParaRPr>
                    </a:p>
                  </a:txBody>
                  <a:tcPr marL="47625" marR="47625" marT="47625" marB="47625" anchor="ctr"/>
                </a:tc>
                <a:extLst>
                  <a:ext uri="{0D108BD9-81ED-4DB2-BD59-A6C34878D82A}">
                    <a16:rowId xmlns:a16="http://schemas.microsoft.com/office/drawing/2014/main" val="3852578632"/>
                  </a:ext>
                </a:extLst>
              </a:tr>
              <a:tr h="326723">
                <a:tc>
                  <a:txBody>
                    <a:bodyPr/>
                    <a:lstStyle/>
                    <a:p>
                      <a:pPr fontAlgn="ctr"/>
                      <a:r>
                        <a:rPr lang="en-US" sz="1200" b="0" dirty="0">
                          <a:effectLst/>
                        </a:rPr>
                        <a:t>G0/0/1.10</a:t>
                      </a:r>
                    </a:p>
                  </a:txBody>
                  <a:tcPr marL="47625" marR="47625" marT="47625" marB="47625" anchor="ctr"/>
                </a:tc>
                <a:tc>
                  <a:txBody>
                    <a:bodyPr/>
                    <a:lstStyle/>
                    <a:p>
                      <a:pPr fontAlgn="ctr"/>
                      <a:r>
                        <a:rPr lang="en-US" sz="1200" b="0" dirty="0">
                          <a:effectLst/>
                        </a:rPr>
                        <a:t>10</a:t>
                      </a:r>
                    </a:p>
                  </a:txBody>
                  <a:tcPr marL="47625" marR="47625" marT="47625" marB="47625" anchor="ctr"/>
                </a:tc>
                <a:tc>
                  <a:txBody>
                    <a:bodyPr/>
                    <a:lstStyle/>
                    <a:p>
                      <a:pPr fontAlgn="ctr"/>
                      <a:r>
                        <a:rPr lang="en-US" sz="1200" b="0" dirty="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fontAlgn="ctr"/>
                      <a:r>
                        <a:rPr lang="en-US" sz="1200" b="0" dirty="0">
                          <a:effectLst/>
                        </a:rPr>
                        <a:t>G0/0/1.20</a:t>
                      </a:r>
                    </a:p>
                  </a:txBody>
                  <a:tcPr marL="47625" marR="47625" marT="47625" marB="47625" anchor="ctr"/>
                </a:tc>
                <a:tc>
                  <a:txBody>
                    <a:bodyPr/>
                    <a:lstStyle/>
                    <a:p>
                      <a:pPr fontAlgn="ctr"/>
                      <a:r>
                        <a:rPr lang="en-US" sz="1200" b="0" dirty="0">
                          <a:effectLst/>
                        </a:rPr>
                        <a:t>20</a:t>
                      </a:r>
                    </a:p>
                  </a:txBody>
                  <a:tcPr marL="47625" marR="47625" marT="47625" marB="47625" anchor="ctr"/>
                </a:tc>
                <a:tc>
                  <a:txBody>
                    <a:bodyPr/>
                    <a:lstStyle/>
                    <a:p>
                      <a:pPr fontAlgn="ctr"/>
                      <a:r>
                        <a:rPr lang="en-US" sz="1200" b="0" dirty="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fontAlgn="ctr"/>
                      <a:r>
                        <a:rPr lang="en-US" sz="1200" b="0" dirty="0">
                          <a:effectLst/>
                        </a:rPr>
                        <a:t>G0/0/1.30</a:t>
                      </a:r>
                    </a:p>
                  </a:txBody>
                  <a:tcPr marL="47625" marR="47625" marT="47625" marB="47625" anchor="ctr"/>
                </a:tc>
                <a:tc>
                  <a:txBody>
                    <a:bodyPr/>
                    <a:lstStyle/>
                    <a:p>
                      <a:pPr fontAlgn="ctr"/>
                      <a:r>
                        <a:rPr lang="en-US" sz="1200" b="0" dirty="0">
                          <a:effectLst/>
                        </a:rPr>
                        <a:t>99</a:t>
                      </a:r>
                    </a:p>
                  </a:txBody>
                  <a:tcPr marL="47625" marR="47625" marT="47625" marB="47625" anchor="ctr"/>
                </a:tc>
                <a:tc>
                  <a:txBody>
                    <a:bodyPr/>
                    <a:lstStyle/>
                    <a:p>
                      <a:pPr fontAlgn="ctr"/>
                      <a:r>
                        <a:rPr lang="en-US" sz="1200" b="0" dirty="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44109"/>
            <a:ext cx="3370012" cy="2798802"/>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S1 VLAN and Trunking Configuration</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800" b="1" dirty="0">
                <a:solidFill>
                  <a:srgbClr val="000000"/>
                </a:solidFill>
              </a:rPr>
              <a:t>Step 1</a:t>
            </a:r>
            <a:r>
              <a:rPr lang="en-US" sz="1800" dirty="0">
                <a:solidFill>
                  <a:srgbClr val="000000"/>
                </a:solidFill>
              </a:rPr>
              <a:t>. Create and name the VLANs.</a:t>
            </a:r>
          </a:p>
          <a:p>
            <a:pPr marL="342900" indent="-342900" algn="l">
              <a:buFont typeface="Arial" panose="020B0604020202020204" pitchFamily="34" charset="0"/>
              <a:buChar char="•"/>
            </a:pPr>
            <a:r>
              <a:rPr lang="en-US" sz="1800" b="1" dirty="0">
                <a:solidFill>
                  <a:srgbClr val="000000"/>
                </a:solidFill>
              </a:rPr>
              <a:t>Step 2</a:t>
            </a:r>
            <a:r>
              <a:rPr lang="en-US" sz="1800" dirty="0">
                <a:solidFill>
                  <a:srgbClr val="000000"/>
                </a:solidFill>
              </a:rPr>
              <a:t>. Create the management interface.</a:t>
            </a:r>
          </a:p>
          <a:p>
            <a:pPr marL="342900" indent="-342900" algn="l">
              <a:buFont typeface="Arial" panose="020B0604020202020204" pitchFamily="34" charset="0"/>
              <a:buChar char="•"/>
            </a:pPr>
            <a:r>
              <a:rPr lang="en-US" sz="1800" b="1" dirty="0">
                <a:solidFill>
                  <a:srgbClr val="000000"/>
                </a:solidFill>
              </a:rPr>
              <a:t>Step 3</a:t>
            </a:r>
            <a:r>
              <a:rPr lang="en-US" sz="1800" dirty="0">
                <a:solidFill>
                  <a:srgbClr val="000000"/>
                </a:solidFill>
              </a:rPr>
              <a:t>. Configure access ports.</a:t>
            </a:r>
          </a:p>
          <a:p>
            <a:pPr marL="342900" indent="-342900" algn="l">
              <a:buFont typeface="Arial" panose="020B0604020202020204" pitchFamily="34" charset="0"/>
              <a:buChar char="•"/>
            </a:pPr>
            <a:r>
              <a:rPr lang="en-US" sz="1800" b="1" dirty="0">
                <a:solidFill>
                  <a:srgbClr val="000000"/>
                </a:solidFill>
              </a:rPr>
              <a:t>Step 4</a:t>
            </a:r>
            <a:r>
              <a:rPr lang="en-US" sz="1800" dirty="0">
                <a:solidFill>
                  <a:srgbClr val="000000"/>
                </a:solidFill>
              </a:rPr>
              <a:t>. Configure trunking ports.</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S2 VLAN and Trunking Configuration</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299373" y="91680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800" dirty="0">
                <a:solidFill>
                  <a:srgbClr val="000000"/>
                </a:solidFill>
              </a:rPr>
              <a:t>The configuration for S2 is similar to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314025" y="1189038"/>
            <a:ext cx="8632267" cy="3689897"/>
          </a:xfrm>
        </p:spPr>
        <p:txBody>
          <a:bodyPr/>
          <a:lstStyle/>
          <a:p>
            <a:pPr marL="0" indent="0" algn="just"/>
            <a:r>
              <a:rPr lang="en-US" sz="1500" dirty="0">
                <a:solidFill>
                  <a:srgbClr val="000000"/>
                </a:solidFill>
              </a:rPr>
              <a:t>The router-on-a-stick method requires you to create a subinterface for each VLAN to be routed. A subinterface is created using the </a:t>
            </a:r>
            <a:r>
              <a:rPr lang="en-US" sz="1500" b="1" dirty="0">
                <a:solidFill>
                  <a:srgbClr val="000000"/>
                </a:solidFill>
              </a:rPr>
              <a:t>interface</a:t>
            </a:r>
            <a:r>
              <a:rPr lang="en-US" sz="1500" dirty="0">
                <a:solidFill>
                  <a:srgbClr val="000000"/>
                </a:solidFill>
              </a:rPr>
              <a:t> </a:t>
            </a:r>
            <a:r>
              <a:rPr lang="en-US" sz="1500" i="1" dirty="0">
                <a:solidFill>
                  <a:srgbClr val="000000"/>
                </a:solidFill>
              </a:rPr>
              <a:t>interface_id subinterface_id</a:t>
            </a:r>
            <a:r>
              <a:rPr lang="en-US" sz="1500" dirty="0">
                <a:solidFill>
                  <a:srgbClr val="000000"/>
                </a:solidFill>
              </a:rPr>
              <a:t> global configuration mode command. </a:t>
            </a:r>
          </a:p>
          <a:p>
            <a:pPr marL="0" indent="0" algn="just"/>
            <a:r>
              <a:rPr lang="en-US" sz="1500" dirty="0">
                <a:solidFill>
                  <a:srgbClr val="000000"/>
                </a:solidFill>
              </a:rPr>
              <a:t>Each subinterface is then configured with the following two commands:</a:t>
            </a:r>
          </a:p>
          <a:p>
            <a:pPr marL="415985" lvl="1" indent="-342900" algn="just">
              <a:buFont typeface="Arial" panose="020B0604020202020204" pitchFamily="34" charset="0"/>
              <a:buChar char="•"/>
            </a:pPr>
            <a:r>
              <a:rPr lang="en-US" sz="1500" b="1" dirty="0">
                <a:solidFill>
                  <a:srgbClr val="000000"/>
                </a:solidFill>
              </a:rPr>
              <a:t>encapsulation dot1q</a:t>
            </a:r>
            <a:r>
              <a:rPr lang="en-US" sz="1500" dirty="0">
                <a:solidFill>
                  <a:srgbClr val="000000"/>
                </a:solidFill>
              </a:rPr>
              <a:t> </a:t>
            </a:r>
            <a:r>
              <a:rPr lang="en-US" sz="1500" i="1" dirty="0">
                <a:solidFill>
                  <a:srgbClr val="000000"/>
                </a:solidFill>
              </a:rPr>
              <a:t>vlan_id</a:t>
            </a:r>
            <a:r>
              <a:rPr lang="en-US" sz="1500" dirty="0">
                <a:solidFill>
                  <a:srgbClr val="000000"/>
                </a:solidFill>
              </a:rPr>
              <a:t> </a:t>
            </a:r>
            <a:r>
              <a:rPr lang="en-US" sz="1500" b="1" dirty="0">
                <a:solidFill>
                  <a:srgbClr val="000000"/>
                </a:solidFill>
              </a:rPr>
              <a:t>[native]</a:t>
            </a:r>
            <a:r>
              <a:rPr lang="en-US" sz="1500" dirty="0">
                <a:solidFill>
                  <a:srgbClr val="000000"/>
                </a:solidFill>
              </a:rPr>
              <a:t> - This command configures the subinterface to respond to 802.1Q encapsulated traffic from the specified </a:t>
            </a:r>
            <a:r>
              <a:rPr lang="en-US" sz="1500" i="1" dirty="0">
                <a:solidFill>
                  <a:srgbClr val="000000"/>
                </a:solidFill>
              </a:rPr>
              <a:t>vlan-id</a:t>
            </a:r>
            <a:r>
              <a:rPr lang="en-US" sz="1500" dirty="0">
                <a:solidFill>
                  <a:srgbClr val="000000"/>
                </a:solidFill>
              </a:rPr>
              <a:t>. The </a:t>
            </a:r>
            <a:r>
              <a:rPr lang="en-US" sz="1500" b="1" dirty="0">
                <a:solidFill>
                  <a:srgbClr val="000000"/>
                </a:solidFill>
              </a:rPr>
              <a:t>native</a:t>
            </a:r>
            <a:r>
              <a:rPr lang="en-US" sz="1500" dirty="0">
                <a:solidFill>
                  <a:srgbClr val="000000"/>
                </a:solidFill>
              </a:rPr>
              <a:t> keyword option is only appended to set the native VLAN to something other than VLAN 1.</a:t>
            </a:r>
          </a:p>
          <a:p>
            <a:pPr marL="415985" lvl="1" indent="-342900" algn="just">
              <a:buFont typeface="Arial" panose="020B0604020202020204" pitchFamily="34" charset="0"/>
              <a:buChar char="•"/>
            </a:pP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 This command configures the IPv4 address of the subinterface. This address typically serves as the default gateway for the identified VLAN.</a:t>
            </a:r>
          </a:p>
          <a:p>
            <a:pPr marL="0" indent="0" algn="just"/>
            <a:r>
              <a:rPr lang="en-US" sz="1500" dirty="0">
                <a:solidFill>
                  <a:srgbClr val="000000"/>
                </a:solidFill>
              </a:rPr>
              <a:t>Repeat the process for each VLAN to be routed. When all subinterfaces have been created, enable the physical interface using the </a:t>
            </a:r>
            <a:r>
              <a:rPr lang="en-US" sz="1500" b="1" dirty="0">
                <a:solidFill>
                  <a:srgbClr val="000000"/>
                </a:solidFill>
              </a:rPr>
              <a:t>no shutdown</a:t>
            </a:r>
            <a:r>
              <a:rPr lang="en-US" sz="1500" dirty="0">
                <a:solidFill>
                  <a:srgbClr val="000000"/>
                </a:solidFill>
              </a:rPr>
              <a:t> interface configuration command. If the physical interface is disabled, all subinterfaces are disabled.</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R1 Subinterface Configuration (Cont.)</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a:r>
              <a:rPr lang="en-US" sz="1400" dirty="0">
                <a:solidFill>
                  <a:srgbClr val="000000"/>
                </a:solidFill>
              </a:rPr>
              <a:t>In the configuration, the R1 G0/0/1 subinterfaces are configured for VLANs 10, 20, and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Verify Connectivity Between PC1 and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256159" y="846206"/>
            <a:ext cx="3916585" cy="3689897"/>
          </a:xfrm>
        </p:spPr>
        <p:txBody>
          <a:bodyPr/>
          <a:lstStyle/>
          <a:p>
            <a:pPr marL="0" indent="0" algn="just"/>
            <a:r>
              <a:rPr lang="en-US" sz="1400" dirty="0">
                <a:solidFill>
                  <a:srgbClr val="000000"/>
                </a:solidFill>
              </a:rPr>
              <a:t>The router-on-a-stick configuration is complete after the switch trunk and the router subinterfaces have been configured. The configuration can be verified from the hosts, router, and switch.</a:t>
            </a:r>
          </a:p>
          <a:p>
            <a:pPr marL="0" indent="0" algn="just"/>
            <a:endParaRPr lang="en-US" sz="1400" dirty="0">
              <a:solidFill>
                <a:srgbClr val="000000"/>
              </a:solidFill>
            </a:endParaRPr>
          </a:p>
          <a:p>
            <a:pPr marL="0" indent="0" algn="just"/>
            <a:r>
              <a:rPr lang="en-US" sz="1400" dirty="0">
                <a:solidFill>
                  <a:srgbClr val="000000"/>
                </a:solidFill>
              </a:rPr>
              <a:t>From a host, verify connectivity to a host in another VLAN using the </a:t>
            </a:r>
            <a:r>
              <a:rPr lang="en-US" sz="1400" b="1" dirty="0">
                <a:solidFill>
                  <a:srgbClr val="000000"/>
                </a:solidFill>
              </a:rPr>
              <a:t>ping</a:t>
            </a:r>
            <a:r>
              <a:rPr lang="en-US" sz="1400" dirty="0">
                <a:solidFill>
                  <a:srgbClr val="000000"/>
                </a:solidFill>
              </a:rPr>
              <a:t> command. It is a good idea to first verify the current host IP configuration using the </a:t>
            </a:r>
            <a:r>
              <a:rPr lang="en-US" sz="1400" b="1" dirty="0">
                <a:solidFill>
                  <a:srgbClr val="000000"/>
                </a:solidFill>
              </a:rPr>
              <a:t>ipconfig</a:t>
            </a:r>
            <a:r>
              <a:rPr lang="en-US" sz="1400" dirty="0">
                <a:solidFill>
                  <a:srgbClr val="000000"/>
                </a:solidFill>
              </a:rPr>
              <a:t> Windows host command.</a:t>
            </a:r>
          </a:p>
          <a:p>
            <a:pPr marL="0" indent="0" algn="just"/>
            <a:endParaRPr lang="en-US" sz="1400" dirty="0">
              <a:solidFill>
                <a:srgbClr val="000000"/>
              </a:solidFill>
            </a:endParaRPr>
          </a:p>
          <a:p>
            <a:pPr marL="0" indent="0" algn="just"/>
            <a:r>
              <a:rPr lang="en-US" sz="1400" dirty="0">
                <a:solidFill>
                  <a:srgbClr val="000000"/>
                </a:solidFill>
              </a:rPr>
              <a:t>Next, use </a:t>
            </a:r>
            <a:r>
              <a:rPr lang="en-US" sz="1400" b="1" dirty="0">
                <a:solidFill>
                  <a:srgbClr val="000000"/>
                </a:solidFill>
              </a:rPr>
              <a:t>ping</a:t>
            </a:r>
            <a:r>
              <a:rPr lang="en-US" sz="1400" dirty="0">
                <a:solidFill>
                  <a:srgbClr val="000000"/>
                </a:solidFill>
              </a:rPr>
              <a:t> to verify connectivity with PC2 and S1, as shown in the figure. The </a:t>
            </a:r>
            <a:r>
              <a:rPr lang="en-US" sz="1400" b="1" dirty="0">
                <a:solidFill>
                  <a:srgbClr val="000000"/>
                </a:solidFill>
              </a:rPr>
              <a:t>ping</a:t>
            </a:r>
            <a:r>
              <a:rPr lang="en-US" sz="1400" dirty="0">
                <a:solidFill>
                  <a:srgbClr val="000000"/>
                </a:solidFill>
              </a:rPr>
              <a:t> output successfully confirms inter-VLAN routing is operating.</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Router-on-a-Stick Inter-VLAN Routing</a:t>
            </a:r>
            <a:br>
              <a:rPr lang="en-US" dirty="0"/>
            </a:br>
            <a:r>
              <a:rPr lang="en-US" sz="2400" dirty="0"/>
              <a:t>Router-on-a-Stick Inter-VLAN Routing Verification</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addition to using </a:t>
            </a:r>
            <a:r>
              <a:rPr lang="en-US" sz="1800" b="1" dirty="0">
                <a:solidFill>
                  <a:srgbClr val="000000"/>
                </a:solidFill>
              </a:rPr>
              <a:t>ping</a:t>
            </a:r>
            <a:r>
              <a:rPr lang="en-US" sz="1800" dirty="0">
                <a:solidFill>
                  <a:srgbClr val="000000"/>
                </a:solidFill>
              </a:rPr>
              <a:t> between devices, the following </a:t>
            </a:r>
            <a:r>
              <a:rPr lang="en-US" sz="1800" b="1" dirty="0">
                <a:solidFill>
                  <a:srgbClr val="000000"/>
                </a:solidFill>
              </a:rPr>
              <a:t>show</a:t>
            </a:r>
            <a:r>
              <a:rPr lang="en-US" sz="1800" dirty="0">
                <a:solidFill>
                  <a:srgbClr val="000000"/>
                </a:solidFill>
              </a:rPr>
              <a:t> commands can be used to verify and troubleshoot the router-on-a-stick configuration.</a:t>
            </a:r>
          </a:p>
          <a:p>
            <a:pPr marL="342900" indent="-342900" algn="l">
              <a:buFont typeface="Arial" panose="020B0604020202020204" pitchFamily="34" charset="0"/>
              <a:buChar char="•"/>
            </a:pPr>
            <a:r>
              <a:rPr lang="en-US" sz="1800" b="1" dirty="0">
                <a:solidFill>
                  <a:srgbClr val="000000"/>
                </a:solidFill>
              </a:rPr>
              <a:t>show ip route</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ip interface brief</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a:t>
            </a:r>
            <a:endParaRPr lang="en-US" sz="1800" dirty="0">
              <a:solidFill>
                <a:srgbClr val="000000"/>
              </a:solidFill>
            </a:endParaRPr>
          </a:p>
          <a:p>
            <a:pPr marL="342900" indent="-342900" algn="l">
              <a:buFont typeface="Arial" panose="020B0604020202020204" pitchFamily="34" charset="0"/>
              <a:buChar char="•"/>
            </a:pPr>
            <a:r>
              <a:rPr lang="en-US" sz="1800" b="1" dirty="0">
                <a:solidFill>
                  <a:srgbClr val="000000"/>
                </a:solidFill>
              </a:rPr>
              <a:t>show interfaces trunk</a:t>
            </a:r>
            <a:endParaRPr lang="en-US" sz="18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Inter-VLAN Routing using Layer 3 Switches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Inter-VLAN Routing</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Troubleshoot inter-VLAN routing on Layer 3 devices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250799961"/>
              </p:ext>
            </p:extLst>
          </p:nvPr>
        </p:nvGraphicFramePr>
        <p:xfrm>
          <a:off x="655782" y="1732166"/>
          <a:ext cx="7555085" cy="178562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Inter-VLAN Routing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options for configuring inter-VLAN routing.</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Router-on-a-Stick Inter-VLAN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router-on-a-stick inter-VLAN routing.</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Inter-VLAN Routing using Layer 3 Switches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inter-VLAN routing using Layer 3 switching.</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227527" y="1003685"/>
            <a:ext cx="8694051" cy="3689897"/>
          </a:xfrm>
        </p:spPr>
        <p:txBody>
          <a:bodyPr/>
          <a:lstStyle/>
          <a:p>
            <a:pPr marL="0" indent="0" algn="just"/>
            <a:r>
              <a:rPr lang="en-US" sz="1500" dirty="0">
                <a:solidFill>
                  <a:srgbClr val="000000"/>
                </a:solidFill>
              </a:rPr>
              <a:t>Inter-VLAN routing using the router-on-a-stick method is simple to implement for a small to medium-sized organization. However, a large enterprise requires a faster, much more scalable method to provide inter-VLAN routing.</a:t>
            </a:r>
          </a:p>
          <a:p>
            <a:pPr marL="0" indent="0" algn="just"/>
            <a:endParaRPr lang="en-US" sz="1500" dirty="0">
              <a:solidFill>
                <a:srgbClr val="000000"/>
              </a:solidFill>
            </a:endParaRPr>
          </a:p>
          <a:p>
            <a:pPr marL="0" indent="0" algn="just"/>
            <a:r>
              <a:rPr lang="en-US" sz="1500" dirty="0">
                <a:solidFill>
                  <a:srgbClr val="000000"/>
                </a:solidFill>
              </a:rPr>
              <a:t>Enterprise campus LANs use Layer 3 switches to provide inter-VLAN routing. Layer 3 switches use hardware-based switching to achieve higher-packet processing rates than routers. Layer 3 switches are also commonly implemented in enterprise distribution layer wiring closets.</a:t>
            </a:r>
          </a:p>
          <a:p>
            <a:pPr marL="0" indent="0" algn="just"/>
            <a:endParaRPr lang="en-US" sz="1500" dirty="0">
              <a:solidFill>
                <a:srgbClr val="000000"/>
              </a:solidFill>
            </a:endParaRPr>
          </a:p>
          <a:p>
            <a:pPr marL="0" indent="0" algn="just"/>
            <a:r>
              <a:rPr lang="en-US" sz="1500" dirty="0">
                <a:solidFill>
                  <a:srgbClr val="000000"/>
                </a:solidFill>
              </a:rPr>
              <a:t>Capabilities of a Layer 3 switch include the ability to do the following:</a:t>
            </a:r>
          </a:p>
          <a:p>
            <a:pPr marL="415985" lvl="1" indent="-342900" algn="just">
              <a:buFont typeface="Arial" panose="020B0604020202020204" pitchFamily="34" charset="0"/>
              <a:buChar char="•"/>
            </a:pPr>
            <a:r>
              <a:rPr lang="en-US" sz="1500" dirty="0">
                <a:solidFill>
                  <a:srgbClr val="000000"/>
                </a:solidFill>
              </a:rPr>
              <a:t>Route from one VLAN to another using multiple switched virtual interfaces (SVIs).</a:t>
            </a:r>
          </a:p>
          <a:p>
            <a:pPr marL="415985" lvl="1" indent="-342900" algn="just">
              <a:buFont typeface="Arial" panose="020B0604020202020204" pitchFamily="34" charset="0"/>
              <a:buChar char="•"/>
            </a:pPr>
            <a:r>
              <a:rPr lang="en-US" sz="1500" dirty="0">
                <a:solidFill>
                  <a:srgbClr val="000000"/>
                </a:solidFill>
              </a:rPr>
              <a:t>Convert a Layer 2 switchport to a Layer 3 interface (i.e., a routed port). A routed port is similar to a physical interface on a Cisco IOS router.</a:t>
            </a:r>
          </a:p>
          <a:p>
            <a:pPr marL="415985" lvl="1" indent="-342900" algn="just">
              <a:buFont typeface="Arial" panose="020B0604020202020204" pitchFamily="34" charset="0"/>
              <a:buChar char="•"/>
            </a:pPr>
            <a:r>
              <a:rPr lang="en-US" sz="1500" dirty="0">
                <a:solidFill>
                  <a:srgbClr val="000000"/>
                </a:solidFill>
              </a:rPr>
              <a:t>To provide inter-VLAN routing, Layer 3 switches use SVIs. SVIs are configured using the same </a:t>
            </a:r>
            <a:r>
              <a:rPr lang="en-US" sz="1500" b="1" dirty="0">
                <a:solidFill>
                  <a:srgbClr val="000000"/>
                </a:solidFill>
              </a:rPr>
              <a:t>interface vlan</a:t>
            </a:r>
            <a:r>
              <a:rPr lang="en-US" sz="1500" dirty="0">
                <a:solidFill>
                  <a:srgbClr val="000000"/>
                </a:solidFill>
              </a:rPr>
              <a:t> </a:t>
            </a:r>
            <a:r>
              <a:rPr lang="en-US" sz="1500" i="1" dirty="0">
                <a:solidFill>
                  <a:srgbClr val="000000"/>
                </a:solidFill>
              </a:rPr>
              <a:t>vlan-id</a:t>
            </a:r>
            <a:r>
              <a:rPr lang="en-US" sz="1500" dirty="0">
                <a:solidFill>
                  <a:srgbClr val="000000"/>
                </a:solidFill>
              </a:rPr>
              <a:t> command used to create the management SVI on a Layer 2 switch. A Layer 3 SVI must be created for each of the routable VLANs.</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Scenario</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pPr algn="just"/>
            <a:r>
              <a:rPr lang="en-US" dirty="0">
                <a:solidFill>
                  <a:srgbClr val="000000"/>
                </a:solidFill>
                <a:latin typeface="+mn-lt"/>
              </a:rPr>
              <a:t>In the figure, the Layer 3 switch, D1, is connected to two hosts on different VLANs. PC1 is in VLAN 10 and PC2 is in VLAN 20, as shown. The Layer 3 switch will provide inter-VLAN routing services to the two hosts.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Configuration</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a:r>
              <a:rPr lang="en-US" sz="1400" dirty="0">
                <a:solidFill>
                  <a:srgbClr val="000000"/>
                </a:solidFill>
              </a:rPr>
              <a:t>Complete the following steps to configure S1 with VLANs and trunking:</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Create the VLANs. In the example, VLANs 10 and 20 are used.</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SVI VLAN interfaces. The IP address configured will serve as the default gateway for hosts in the respective VLAN.</a:t>
            </a:r>
          </a:p>
          <a:p>
            <a:pPr marL="342900" indent="-342900" algn="l">
              <a:buFont typeface="Arial" panose="020B0604020202020204" pitchFamily="34" charset="0"/>
              <a:buChar char="•"/>
            </a:pPr>
            <a:r>
              <a:rPr lang="en-US" sz="1400" b="1" dirty="0">
                <a:solidFill>
                  <a:srgbClr val="000000"/>
                </a:solidFill>
              </a:rPr>
              <a:t>Step 3</a:t>
            </a:r>
            <a:r>
              <a:rPr lang="en-US" sz="1400" dirty="0">
                <a:solidFill>
                  <a:srgbClr val="000000"/>
                </a:solidFill>
              </a:rPr>
              <a:t>. Configure access ports. Assign the appropriate port to the required VLAN.</a:t>
            </a:r>
          </a:p>
          <a:p>
            <a:pPr marL="342900" indent="-342900" algn="l">
              <a:buFont typeface="Arial" panose="020B0604020202020204" pitchFamily="34" charset="0"/>
              <a:buChar char="•"/>
            </a:pPr>
            <a:r>
              <a:rPr lang="en-US" sz="1400" b="1" dirty="0">
                <a:solidFill>
                  <a:srgbClr val="000000"/>
                </a:solidFill>
              </a:rPr>
              <a:t>Step 4</a:t>
            </a:r>
            <a:r>
              <a:rPr lang="en-US" sz="1400" dirty="0">
                <a:solidFill>
                  <a:srgbClr val="000000"/>
                </a:solidFill>
              </a:rPr>
              <a:t>. Enable IP routing.</a:t>
            </a:r>
            <a:r>
              <a:rPr lang="en-US" dirty="0">
                <a:solidFill>
                  <a:srgbClr val="000000"/>
                </a:solidFill>
              </a:rPr>
              <a:t> </a:t>
            </a:r>
            <a:r>
              <a:rPr lang="en-US" sz="1400" dirty="0">
                <a:solidFill>
                  <a:srgbClr val="000000"/>
                </a:solidFill>
              </a:rPr>
              <a:t>Issue the </a:t>
            </a:r>
            <a:r>
              <a:rPr lang="en-US" sz="1400" b="1" dirty="0">
                <a:solidFill>
                  <a:srgbClr val="000000"/>
                </a:solidFill>
              </a:rPr>
              <a:t>ip routing</a:t>
            </a:r>
            <a:r>
              <a:rPr lang="en-US" sz="1400" dirty="0">
                <a:solidFill>
                  <a:srgbClr val="000000"/>
                </a:solidFill>
              </a:rPr>
              <a:t> global configuration command to allow traffic to be exchanged between VLANs 10 and 20. This command must be configured to enable inter-VAN routing on a Layer 3 switch for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Layer 3 Switch Inter-VLAN Routing Verification</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31971" y="1300247"/>
            <a:ext cx="8280057" cy="3689897"/>
          </a:xfrm>
        </p:spPr>
        <p:txBody>
          <a:bodyPr/>
          <a:lstStyle/>
          <a:p>
            <a:pPr marL="0" indent="0" algn="just"/>
            <a:r>
              <a:rPr lang="en-US" sz="1600" dirty="0">
                <a:solidFill>
                  <a:srgbClr val="000000"/>
                </a:solidFill>
              </a:rPr>
              <a:t>Inter-VLAN routing using a Layer 3 switch is simpler to configure than the router-on-a-stick method. After the configuration is complete, the configuration can be verified by testing connectivity between the hosts.</a:t>
            </a:r>
          </a:p>
          <a:p>
            <a:pPr marL="342900" indent="-342900" algn="just">
              <a:buFont typeface="Arial" panose="020B0604020202020204" pitchFamily="34" charset="0"/>
              <a:buChar char="•"/>
            </a:pPr>
            <a:r>
              <a:rPr lang="en-US" sz="1600" dirty="0">
                <a:solidFill>
                  <a:srgbClr val="000000"/>
                </a:solidFill>
              </a:rPr>
              <a:t>From a host, verify connectivity to a host in another VLAN using the </a:t>
            </a:r>
            <a:r>
              <a:rPr lang="en-US" sz="1600" b="1" dirty="0">
                <a:solidFill>
                  <a:srgbClr val="000000"/>
                </a:solidFill>
              </a:rPr>
              <a:t>ping</a:t>
            </a:r>
            <a:r>
              <a:rPr lang="en-US" sz="1600" dirty="0">
                <a:solidFill>
                  <a:srgbClr val="000000"/>
                </a:solidFill>
              </a:rPr>
              <a:t> command. It is a good idea to first verify the current host IP configuration using the </a:t>
            </a:r>
            <a:r>
              <a:rPr lang="en-US" sz="1600" b="1" dirty="0">
                <a:solidFill>
                  <a:srgbClr val="000000"/>
                </a:solidFill>
              </a:rPr>
              <a:t>ipconfig</a:t>
            </a:r>
            <a:r>
              <a:rPr lang="en-US" sz="1600" dirty="0">
                <a:solidFill>
                  <a:srgbClr val="000000"/>
                </a:solidFill>
              </a:rPr>
              <a:t> Windows host command. </a:t>
            </a:r>
          </a:p>
          <a:p>
            <a:pPr marL="342900" indent="-342900" algn="just">
              <a:buFont typeface="Arial" panose="020B0604020202020204" pitchFamily="34" charset="0"/>
              <a:buChar char="•"/>
            </a:pPr>
            <a:r>
              <a:rPr lang="en-US" sz="1600" dirty="0">
                <a:solidFill>
                  <a:srgbClr val="000000"/>
                </a:solidFill>
              </a:rPr>
              <a:t>Next, verify connectivity with PC2 using the </a:t>
            </a:r>
            <a:r>
              <a:rPr lang="en-US" sz="1600" b="1" dirty="0">
                <a:solidFill>
                  <a:srgbClr val="000000"/>
                </a:solidFill>
              </a:rPr>
              <a:t>ping</a:t>
            </a:r>
            <a:r>
              <a:rPr lang="en-US" sz="1600" dirty="0">
                <a:solidFill>
                  <a:srgbClr val="000000"/>
                </a:solidFill>
              </a:rPr>
              <a:t> Windows host command. The successful </a:t>
            </a:r>
            <a:r>
              <a:rPr lang="en-US" sz="1600" b="1" dirty="0">
                <a:solidFill>
                  <a:srgbClr val="000000"/>
                </a:solidFill>
              </a:rPr>
              <a:t>ping</a:t>
            </a:r>
            <a:r>
              <a:rPr lang="en-US" sz="1600" dirty="0">
                <a:solidFill>
                  <a:srgbClr val="000000"/>
                </a:solidFill>
              </a:rPr>
              <a:t> output confirms inter-VLAN routing is operating.</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on a Layer 3 Switch</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31971" y="1263177"/>
            <a:ext cx="8280057" cy="3689897"/>
          </a:xfrm>
        </p:spPr>
        <p:txBody>
          <a:bodyPr/>
          <a:lstStyle/>
          <a:p>
            <a:pPr marL="0" indent="0" algn="just"/>
            <a:r>
              <a:rPr lang="en-US" sz="1600" dirty="0">
                <a:solidFill>
                  <a:srgbClr val="000000"/>
                </a:solidFill>
              </a:rPr>
              <a:t>If VLANs are to be reachable by other Layer 3 devices, then they must be advertised using static or dynamic routing. To enable routing on a Layer 3 switch, a routed port must be configured.</a:t>
            </a:r>
          </a:p>
          <a:p>
            <a:pPr marL="0" indent="0" algn="just"/>
            <a:endParaRPr lang="en-US" sz="1600" dirty="0">
              <a:solidFill>
                <a:srgbClr val="000000"/>
              </a:solidFill>
            </a:endParaRPr>
          </a:p>
          <a:p>
            <a:pPr marL="0" indent="0" algn="just"/>
            <a:r>
              <a:rPr lang="en-US" sz="1600" dirty="0">
                <a:solidFill>
                  <a:srgbClr val="000000"/>
                </a:solidFill>
              </a:rPr>
              <a:t>A routed port is created on a Layer 3 switch by disabling the switchport feature on a Layer 2 port that is connected to another Layer 3 device. Specifically, configuring the </a:t>
            </a:r>
            <a:r>
              <a:rPr lang="en-US" sz="1600" b="1" dirty="0">
                <a:solidFill>
                  <a:srgbClr val="000000"/>
                </a:solidFill>
              </a:rPr>
              <a:t>no switchport</a:t>
            </a:r>
            <a:r>
              <a:rPr lang="en-US" sz="1600" dirty="0">
                <a:solidFill>
                  <a:srgbClr val="000000"/>
                </a:solidFill>
              </a:rPr>
              <a:t> interface configuration command on a Layer 2 port converts it into a Layer 3 interface. Then the interface can be configured with an IPv4 configuration to connect to a router or another Layer 3 switch.</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Scenario on a Layer 3 Switch</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289311" y="904832"/>
            <a:ext cx="4097338" cy="3689897"/>
          </a:xfrm>
        </p:spPr>
        <p:txBody>
          <a:bodyPr/>
          <a:lstStyle/>
          <a:p>
            <a:pPr marL="0" indent="0" algn="just"/>
            <a:r>
              <a:rPr lang="en-US" sz="1400" dirty="0">
                <a:solidFill>
                  <a:srgbClr val="000000"/>
                </a:solidFill>
              </a:rPr>
              <a:t>In the figure, the previously configured D1 Layer 3 switch is now connected to R1. R1 and D1 are both in an Open Shortest Path First (OSPF) routing protocol domain. Assume inter-VLAN has been successfully implemented on D1. The G0/0/1 interface of R1 has also been configured and enabled. Additionally, R1 is using OSPF to advertise its two networks, 10.10.10.0/24 and 10.20.20.0/24.</a:t>
            </a:r>
          </a:p>
          <a:p>
            <a:pPr marL="0" indent="0" algn="just"/>
            <a:endParaRPr lang="en-US" sz="1400" dirty="0">
              <a:solidFill>
                <a:srgbClr val="000000"/>
              </a:solidFill>
            </a:endParaRPr>
          </a:p>
          <a:p>
            <a:pPr marL="0" indent="0" algn="just"/>
            <a:r>
              <a:rPr lang="en-US" sz="1400" b="1" dirty="0">
                <a:solidFill>
                  <a:srgbClr val="000000"/>
                </a:solidFill>
              </a:rPr>
              <a:t>Note</a:t>
            </a:r>
            <a:r>
              <a:rPr lang="en-US" sz="1400" dirty="0">
                <a:solidFill>
                  <a:srgbClr val="000000"/>
                </a:solidFill>
              </a:rPr>
              <a:t>: OSPF routing configuration is covered in another course. In this module, OSPF configuration commands will be given to you in all activities and assessments. It is not required that you understand the configuration in order to enable OSPF routing on the Layer 3 switch.</a:t>
            </a:r>
          </a:p>
          <a:p>
            <a:pPr marL="342900" indent="-342900" algn="just">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using Layer 3 Switches</a:t>
            </a:r>
            <a:br>
              <a:rPr lang="en-US" dirty="0"/>
            </a:br>
            <a:r>
              <a:rPr lang="en-US" sz="2400" dirty="0"/>
              <a:t>Routing Configuration on a Layer 3 Switch</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31971" y="1114896"/>
            <a:ext cx="8280057" cy="3689897"/>
          </a:xfrm>
        </p:spPr>
        <p:txBody>
          <a:bodyPr/>
          <a:lstStyle/>
          <a:p>
            <a:pPr marL="0" indent="0" algn="just"/>
            <a:r>
              <a:rPr lang="en-US" sz="1400" dirty="0">
                <a:solidFill>
                  <a:srgbClr val="000000"/>
                </a:solidFill>
              </a:rPr>
              <a:t>Complete the following steps to configure D1 to route with R1:</a:t>
            </a:r>
          </a:p>
          <a:p>
            <a:pPr marL="342900" indent="-342900" algn="just">
              <a:buFont typeface="Arial" panose="020B0604020202020204" pitchFamily="34" charset="0"/>
              <a:buChar char="•"/>
            </a:pPr>
            <a:r>
              <a:rPr lang="en-US" sz="1400" b="1" dirty="0">
                <a:solidFill>
                  <a:srgbClr val="000000"/>
                </a:solidFill>
              </a:rPr>
              <a:t>Step 1</a:t>
            </a:r>
            <a:r>
              <a:rPr lang="en-US" sz="1400" dirty="0">
                <a:solidFill>
                  <a:srgbClr val="000000"/>
                </a:solidFill>
              </a:rPr>
              <a:t>. Configure the routed port. Use the </a:t>
            </a:r>
            <a:r>
              <a:rPr lang="en-US" sz="1400" b="1" dirty="0">
                <a:solidFill>
                  <a:srgbClr val="000000"/>
                </a:solidFill>
              </a:rPr>
              <a:t>no switchport </a:t>
            </a:r>
            <a:r>
              <a:rPr lang="en-US" sz="1400" dirty="0">
                <a:solidFill>
                  <a:srgbClr val="000000"/>
                </a:solidFill>
              </a:rPr>
              <a:t>command to convert the port to a routed port, then assign an IP address and subnet mask. Enable the port.</a:t>
            </a:r>
          </a:p>
          <a:p>
            <a:pPr marL="342900" indent="-342900" algn="just">
              <a:buFont typeface="Arial" panose="020B0604020202020204" pitchFamily="34" charset="0"/>
              <a:buChar char="•"/>
            </a:pPr>
            <a:r>
              <a:rPr lang="en-US" sz="1400" b="1" dirty="0">
                <a:solidFill>
                  <a:srgbClr val="000000"/>
                </a:solidFill>
              </a:rPr>
              <a:t>Step 2</a:t>
            </a:r>
            <a:r>
              <a:rPr lang="en-US" sz="1400" dirty="0">
                <a:solidFill>
                  <a:srgbClr val="000000"/>
                </a:solidFill>
              </a:rPr>
              <a:t>. Enable routing. Use the </a:t>
            </a:r>
            <a:r>
              <a:rPr lang="en-US" sz="1400" b="1" dirty="0">
                <a:solidFill>
                  <a:srgbClr val="000000"/>
                </a:solidFill>
              </a:rPr>
              <a:t>ip routing </a:t>
            </a:r>
            <a:r>
              <a:rPr lang="en-US" sz="1400" dirty="0">
                <a:solidFill>
                  <a:srgbClr val="000000"/>
                </a:solidFill>
              </a:rPr>
              <a:t>global configuration command to enable routing.</a:t>
            </a:r>
          </a:p>
          <a:p>
            <a:pPr marL="342900" indent="-342900" algn="just">
              <a:buFont typeface="Arial" panose="020B0604020202020204" pitchFamily="34" charset="0"/>
              <a:buChar char="•"/>
            </a:pPr>
            <a:r>
              <a:rPr lang="en-US" sz="1400" b="1" dirty="0">
                <a:solidFill>
                  <a:srgbClr val="000000"/>
                </a:solidFill>
              </a:rPr>
              <a:t>Step 3</a:t>
            </a:r>
            <a:r>
              <a:rPr lang="en-US" sz="1400" dirty="0">
                <a:solidFill>
                  <a:srgbClr val="000000"/>
                </a:solidFill>
              </a:rPr>
              <a:t>. Configure routing. Use an appropriate routing method. In this example, Single-Area OSPFv2 is configured</a:t>
            </a:r>
          </a:p>
          <a:p>
            <a:pPr marL="342900" indent="-342900" algn="just">
              <a:buFont typeface="Arial" panose="020B0604020202020204" pitchFamily="34" charset="0"/>
              <a:buChar char="•"/>
            </a:pPr>
            <a:r>
              <a:rPr lang="en-US" sz="1400" b="1" dirty="0">
                <a:solidFill>
                  <a:srgbClr val="000000"/>
                </a:solidFill>
              </a:rPr>
              <a:t>Step 4</a:t>
            </a:r>
            <a:r>
              <a:rPr lang="en-US" sz="1400" dirty="0">
                <a:solidFill>
                  <a:srgbClr val="000000"/>
                </a:solidFill>
              </a:rPr>
              <a:t>. Verify routing. Use the </a:t>
            </a:r>
            <a:r>
              <a:rPr lang="en-US" sz="1400" b="1" dirty="0">
                <a:solidFill>
                  <a:srgbClr val="000000"/>
                </a:solidFill>
              </a:rPr>
              <a:t>show ip route </a:t>
            </a:r>
            <a:r>
              <a:rPr lang="en-US" sz="1400" dirty="0">
                <a:solidFill>
                  <a:srgbClr val="000000"/>
                </a:solidFill>
              </a:rPr>
              <a:t>command.</a:t>
            </a:r>
          </a:p>
          <a:p>
            <a:pPr marL="342900" indent="-342900" algn="just">
              <a:buFont typeface="Arial" panose="020B0604020202020204" pitchFamily="34" charset="0"/>
              <a:buChar char="•"/>
            </a:pPr>
            <a:r>
              <a:rPr lang="en-US" sz="1400" b="1" dirty="0">
                <a:solidFill>
                  <a:srgbClr val="000000"/>
                </a:solidFill>
              </a:rPr>
              <a:t>Step 5</a:t>
            </a:r>
            <a:r>
              <a:rPr lang="en-US" sz="1400" dirty="0">
                <a:solidFill>
                  <a:srgbClr val="000000"/>
                </a:solidFill>
              </a:rPr>
              <a:t>. Verify connectivity. Use the </a:t>
            </a:r>
            <a:r>
              <a:rPr lang="en-US" sz="1400" b="1" dirty="0">
                <a:solidFill>
                  <a:srgbClr val="000000"/>
                </a:solidFill>
              </a:rPr>
              <a:t>ping </a:t>
            </a:r>
            <a:r>
              <a:rPr lang="en-US" sz="1400" dirty="0">
                <a:solidFill>
                  <a:srgbClr val="000000"/>
                </a:solidFill>
              </a:rPr>
              <a:t>command to verify reachability.</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r>
              <a:rPr lang="en-US" sz="1600" dirty="0"/>
              <a:t>Inter-VLAN Routing using Layer 3 Switches</a:t>
            </a:r>
            <a:br>
              <a:rPr lang="en-US" dirty="0"/>
            </a:br>
            <a:r>
              <a:rPr lang="en-US" sz="2400" dirty="0"/>
              <a:t>Packet Tracer – Configure Layer 3 Switching and inter-VLAN Routing</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259754"/>
            <a:ext cx="8280057" cy="3549864"/>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Layer 3 Switching</a:t>
            </a:r>
          </a:p>
          <a:p>
            <a:pPr marL="285750" indent="-285750" algn="l">
              <a:buFont typeface="Arial" panose="020B0604020202020204" pitchFamily="34" charset="0"/>
              <a:buChar char="•"/>
            </a:pPr>
            <a:r>
              <a:rPr lang="en-US" sz="1800" dirty="0">
                <a:solidFill>
                  <a:srgbClr val="000000"/>
                </a:solidFill>
              </a:rPr>
              <a:t>Part 2: Configure Inter-VLAN Routing</a:t>
            </a:r>
          </a:p>
          <a:p>
            <a:pPr marL="285750" indent="-285750" algn="l">
              <a:buFont typeface="Arial" panose="020B0604020202020204" pitchFamily="34" charset="0"/>
              <a:buChar char="•"/>
            </a:pPr>
            <a:r>
              <a:rPr lang="en-US" sz="1800" dirty="0">
                <a:solidFill>
                  <a:srgbClr val="000000"/>
                </a:solidFill>
              </a:rPr>
              <a:t>Part 3: Configure IPv6 Inter-VLAN Routing</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31" y="1095158"/>
            <a:ext cx="8516937" cy="3394472"/>
          </a:xfrm>
        </p:spPr>
        <p:txBody>
          <a:bodyPr/>
          <a:lstStyle/>
          <a:p>
            <a:pPr algn="just"/>
            <a:r>
              <a:rPr lang="en-US" sz="2400" dirty="0">
                <a:latin typeface="Century Gothic" panose="020B0502020202020204" pitchFamily="34" charset="0"/>
              </a:rPr>
              <a:t>Refer to Quiz - Chapter 4 in Cisco Networking Academy platform</a:t>
            </a:r>
          </a:p>
          <a:p>
            <a:pPr algn="just"/>
            <a:endParaRPr lang="en-US" sz="1800" dirty="0">
              <a:latin typeface="Century Gothic" panose="020B0502020202020204" pitchFamily="34" charset="0"/>
            </a:endParaRPr>
          </a:p>
          <a:p>
            <a:pPr marL="0" indent="0" algn="just">
              <a:buNone/>
            </a:pPr>
            <a:endParaRPr lang="en-US" sz="24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lang="en-GB"/>
              <a:t>Slide ‹#› of 48</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itle 1"/>
          <p:cNvSpPr>
            <a:spLocks noGrp="1"/>
          </p:cNvSpPr>
          <p:nvPr>
            <p:ph type="title"/>
          </p:nvPr>
        </p:nvSpPr>
        <p:spPr/>
        <p:txBody>
          <a:bodyPr/>
          <a:lstStyle/>
          <a:p>
            <a:pPr algn="ctr"/>
            <a:r>
              <a:rPr lang="en-US" altLang="en-US" b="1" u="sng" dirty="0">
                <a:solidFill>
                  <a:schemeClr val="accent6">
                    <a:lumMod val="75000"/>
                  </a:schemeClr>
                </a:solidFill>
              </a:rPr>
              <a:t>Quick Review Question</a:t>
            </a:r>
          </a:p>
        </p:txBody>
      </p:sp>
      <p:sp>
        <p:nvSpPr>
          <p:cNvPr id="8" name="Content Placeholder 2">
            <a:extLst>
              <a:ext uri="{FF2B5EF4-FFF2-40B4-BE49-F238E27FC236}">
                <a16:creationId xmlns:a16="http://schemas.microsoft.com/office/drawing/2014/main" id="{F1511E95-710F-4F34-9CAD-CA9AAC9CBE9A}"/>
              </a:ext>
            </a:extLst>
          </p:cNvPr>
          <p:cNvSpPr txBox="1">
            <a:spLocks/>
          </p:cNvSpPr>
          <p:nvPr/>
        </p:nvSpPr>
        <p:spPr bwMode="auto">
          <a:xfrm>
            <a:off x="708474" y="1969970"/>
            <a:ext cx="7965969" cy="183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76213" indent="-176213" algn="just"/>
            <a:r>
              <a:rPr lang="en-US" sz="1600" dirty="0">
                <a:latin typeface="Century Gothic" panose="020B0502020202020204" pitchFamily="34" charset="0"/>
              </a:rPr>
              <a:t>In this lab, you will complete the following objectives:</a:t>
            </a:r>
          </a:p>
          <a:p>
            <a:pPr marL="176213" indent="-176213" algn="just"/>
            <a:r>
              <a:rPr lang="en-US" sz="1600" dirty="0">
                <a:latin typeface="Century Gothic" panose="020B0502020202020204" pitchFamily="34" charset="0"/>
              </a:rPr>
              <a:t>Part 1: Build the Network and Configure Basic Device Settings</a:t>
            </a:r>
          </a:p>
          <a:p>
            <a:pPr marL="176213" indent="-176213" algn="just"/>
            <a:r>
              <a:rPr lang="en-US" sz="1600" dirty="0">
                <a:latin typeface="Century Gothic" panose="020B0502020202020204" pitchFamily="34" charset="0"/>
              </a:rPr>
              <a:t>Part 2: Create VLANs and Assign Switch Ports</a:t>
            </a:r>
          </a:p>
          <a:p>
            <a:pPr marL="176213" indent="-176213" algn="just"/>
            <a:r>
              <a:rPr lang="en-US" sz="1600" dirty="0">
                <a:latin typeface="Century Gothic" panose="020B0502020202020204" pitchFamily="34" charset="0"/>
              </a:rPr>
              <a:t>Part 3: Configure an 802.1Q Trunk between the Switches</a:t>
            </a:r>
          </a:p>
          <a:p>
            <a:pPr marL="176213" indent="-176213" algn="just"/>
            <a:r>
              <a:rPr lang="en-US" sz="1600" dirty="0">
                <a:latin typeface="Century Gothic" panose="020B0502020202020204" pitchFamily="34" charset="0"/>
              </a:rPr>
              <a:t>Part 4: Configure Inter-VLAN Routing on the S1 Switch</a:t>
            </a:r>
          </a:p>
          <a:p>
            <a:pPr marL="176213" indent="-176213" algn="just"/>
            <a:r>
              <a:rPr lang="en-US" sz="1600" dirty="0">
                <a:latin typeface="Century Gothic" panose="020B0502020202020204" pitchFamily="34" charset="0"/>
              </a:rPr>
              <a:t>Part 5: Verify Inter-VLAN Routing is Working</a:t>
            </a:r>
          </a:p>
          <a:p>
            <a:pPr marL="0" indent="0">
              <a:spcBef>
                <a:spcPts val="200"/>
              </a:spcBef>
              <a:spcAft>
                <a:spcPts val="200"/>
              </a:spcAft>
              <a:buNone/>
            </a:pPr>
            <a:endParaRPr lang="en-US" sz="1600" b="0" dirty="0">
              <a:solidFill>
                <a:schemeClr val="tx1"/>
              </a:solidFill>
              <a:latin typeface="+mn-lt"/>
            </a:endParaRPr>
          </a:p>
          <a:p>
            <a:pPr marL="173038" indent="-173038">
              <a:spcBef>
                <a:spcPts val="200"/>
              </a:spcBef>
              <a:spcAft>
                <a:spcPts val="200"/>
              </a:spcAft>
              <a:buFont typeface="Arial" panose="020B0604020202020204" pitchFamily="34" charset="0"/>
              <a:buChar char="•"/>
            </a:pPr>
            <a:endParaRPr lang="en-US" sz="1600" b="0" dirty="0">
              <a:solidFill>
                <a:schemeClr val="tx1"/>
              </a:solidFill>
              <a:latin typeface="+mn-lt"/>
            </a:endParaRPr>
          </a:p>
          <a:p>
            <a:pPr marL="0" marR="0" lvl="0" indent="0" algn="l" defTabSz="457200" rtl="0" eaLnBrk="1" fontAlgn="base" latinLnBrk="0" hangingPunct="1">
              <a:lnSpc>
                <a:spcPct val="100000"/>
              </a:lnSpc>
              <a:spcBef>
                <a:spcPts val="0"/>
              </a:spcBef>
              <a:spcAft>
                <a:spcPts val="0"/>
              </a:spcAft>
              <a:buClrTx/>
              <a:buSzTx/>
              <a:buNone/>
              <a:tabLst/>
              <a:defRPr/>
            </a:pPr>
            <a:endParaRPr kumimoji="0" lang="en-US" sz="825"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31198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21" y="1024663"/>
            <a:ext cx="8229600" cy="3394472"/>
          </a:xfrm>
        </p:spPr>
        <p:txBody>
          <a:bodyPr/>
          <a:lstStyle/>
          <a:p>
            <a:pPr marL="0" indent="0">
              <a:buNone/>
            </a:pPr>
            <a:r>
              <a:rPr lang="en-US" altLang="zh-TW" b="1" dirty="0">
                <a:latin typeface="Century Gothic" panose="020B0502020202020204" pitchFamily="34" charset="0"/>
                <a:ea typeface="新細明體" pitchFamily="18" charset="-120"/>
              </a:rPr>
              <a:t>At the end of this topic, You should be able to:</a:t>
            </a:r>
          </a:p>
          <a:p>
            <a:pPr algn="just"/>
            <a:r>
              <a:rPr lang="en-US" dirty="0"/>
              <a:t>Describe options for configuring inter-VLAN routing.</a:t>
            </a:r>
          </a:p>
          <a:p>
            <a:pPr algn="just"/>
            <a:r>
              <a:rPr lang="en-US" b="0" dirty="0">
                <a:effectLst/>
              </a:rPr>
              <a:t>Configure router-on-a-stick inter-VLAN routing.</a:t>
            </a:r>
          </a:p>
          <a:p>
            <a:pPr algn="just"/>
            <a:r>
              <a:rPr lang="en-US" b="0" dirty="0">
                <a:effectLst/>
              </a:rPr>
              <a:t>Configure inter-VLAN routing using Layer 3 switching.</a:t>
            </a:r>
          </a:p>
          <a:p>
            <a:pPr marL="0" indent="0" algn="just">
              <a:buNone/>
            </a:pPr>
            <a:endParaRPr lang="en-US" dirty="0"/>
          </a:p>
          <a:p>
            <a:pPr algn="just"/>
            <a:endParaRPr lang="en-US" dirty="0"/>
          </a:p>
        </p:txBody>
      </p:sp>
      <p:sp>
        <p:nvSpPr>
          <p:cNvPr id="4" name="Footer Placeholder 3"/>
          <p:cNvSpPr>
            <a:spLocks noGrp="1"/>
          </p:cNvSpPr>
          <p:nvPr>
            <p:ph type="ftr" sz="quarter" idx="10"/>
          </p:nvPr>
        </p:nvSpPr>
        <p:spPr bwMode="auto">
          <a:xfrm>
            <a:off x="1957754" y="4719484"/>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a:ln>
                  <a:noFill/>
                </a:ln>
                <a:solidFill>
                  <a:srgbClr val="58585B"/>
                </a:solidFill>
                <a:effectLst/>
                <a:uLnTx/>
                <a:uFillTx/>
                <a:latin typeface="Calibri" panose="020F0502020204030204" pitchFamily="34" charset="0"/>
                <a:ea typeface="ＭＳ Ｐゴシック" pitchFamily="34" charset="-128"/>
                <a:cs typeface="Calibri" panose="020F0502020204030204" pitchFamily="34" charset="0"/>
              </a:rPr>
              <a:t>Switching Concepts</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2" name="Slide Number Placeholder 1">
            <a:extLst>
              <a:ext uri="{FF2B5EF4-FFF2-40B4-BE49-F238E27FC236}">
                <a16:creationId xmlns:a16="http://schemas.microsoft.com/office/drawing/2014/main" id="{FE125F3B-126C-435B-896A-4A6C9B6E46E0}"/>
              </a:ext>
            </a:extLst>
          </p:cNvPr>
          <p:cNvSpPr>
            <a:spLocks noGrp="1"/>
          </p:cNvSpPr>
          <p:nvPr>
            <p:ph type="sldNum" sz="quarter" idx="4"/>
          </p:nvPr>
        </p:nvSpPr>
        <p:spPr/>
        <p:txBody>
          <a:bodyPr/>
          <a:lstStyle/>
          <a:p>
            <a:pPr marL="0" marR="0" lvl="0" indent="0" algn="r" defTabSz="385763" rtl="0" eaLnBrk="1" fontAlgn="base" latinLnBrk="0" hangingPunct="1">
              <a:lnSpc>
                <a:spcPct val="100000"/>
              </a:lnSpc>
              <a:spcBef>
                <a:spcPct val="0"/>
              </a:spcBef>
              <a:spcAft>
                <a:spcPct val="0"/>
              </a:spcAft>
              <a:buClrTx/>
              <a:buSzTx/>
              <a:buFontTx/>
              <a:buNone/>
              <a:tabLst/>
              <a:defRPr/>
            </a:pPr>
            <a:fld id="{2F5CCB13-0A32-4557-88E9-079F0C330695}" type="slidenum">
              <a:rPr kumimoji="0" lang="en-US" sz="525" b="0" i="0" u="none" strike="noStrike" kern="0" cap="none" spc="0" normalizeH="0" baseline="0" noProof="0" smtClean="0">
                <a:ln>
                  <a:noFill/>
                </a:ln>
                <a:solidFill>
                  <a:srgbClr val="595959"/>
                </a:solidFill>
                <a:effectLst/>
                <a:uLnTx/>
                <a:uFillTx/>
                <a:latin typeface="Arial" charset="0"/>
                <a:ea typeface="ＭＳ Ｐゴシック" pitchFamily="34" charset="-128"/>
                <a:cs typeface="+mn-cs"/>
              </a:rPr>
              <a:pPr marL="0" marR="0" lvl="0" indent="0" algn="r" defTabSz="385763" rtl="0" eaLnBrk="1" fontAlgn="base" latinLnBrk="0" hangingPunct="1">
                <a:lnSpc>
                  <a:spcPct val="100000"/>
                </a:lnSpc>
                <a:spcBef>
                  <a:spcPct val="0"/>
                </a:spcBef>
                <a:spcAft>
                  <a:spcPct val="0"/>
                </a:spcAft>
                <a:buClrTx/>
                <a:buSzTx/>
                <a:buFontTx/>
                <a:buNone/>
                <a:tabLst/>
                <a:defRPr/>
              </a:pPr>
              <a:t>3</a:t>
            </a:fld>
            <a:endParaRPr kumimoji="0" lang="en-US" sz="525" b="0" i="0" u="none" strike="noStrike" kern="0" cap="none" spc="0" normalizeH="0" baseline="0" noProof="0" dirty="0">
              <a:ln>
                <a:noFill/>
              </a:ln>
              <a:solidFill>
                <a:srgbClr val="595959"/>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12968244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728" y="961748"/>
            <a:ext cx="8884543" cy="3394472"/>
          </a:xfrm>
        </p:spPr>
        <p:txBody>
          <a:bodyPr/>
          <a:lstStyle/>
          <a:p>
            <a:pPr lvl="2" algn="just"/>
            <a:r>
              <a:rPr lang="en-US" sz="1800" dirty="0"/>
              <a:t>Inter-VLAN routing is the process of forwarding network traffic from one VLAN to another VLAN. </a:t>
            </a:r>
          </a:p>
          <a:p>
            <a:pPr lvl="2" algn="just"/>
            <a:r>
              <a:rPr lang="en-US" sz="1800" dirty="0"/>
              <a:t>Three options include legacy, router-on-a-stick, and Layer 3 switch using SVIs. </a:t>
            </a:r>
          </a:p>
          <a:p>
            <a:pPr lvl="2" algn="just"/>
            <a:r>
              <a:rPr lang="en-US" sz="1800" dirty="0"/>
              <a:t>To configure a switch with VLANs and </a:t>
            </a:r>
            <a:r>
              <a:rPr lang="en-US" sz="1800" dirty="0" err="1"/>
              <a:t>trunking</a:t>
            </a:r>
            <a:r>
              <a:rPr lang="en-US" sz="1800" dirty="0"/>
              <a:t>, complete the following steps: create and name the VLANs, create the management interface, configure access ports, and configure </a:t>
            </a:r>
            <a:r>
              <a:rPr lang="en-US" sz="1800" dirty="0" err="1"/>
              <a:t>trunking</a:t>
            </a:r>
            <a:r>
              <a:rPr lang="en-US" sz="1800" dirty="0"/>
              <a:t> ports. </a:t>
            </a:r>
          </a:p>
          <a:p>
            <a:pPr lvl="2" algn="just"/>
            <a:r>
              <a:rPr lang="en-US" sz="1800" dirty="0"/>
              <a:t>The router-on-a-stick method requires a </a:t>
            </a:r>
            <a:r>
              <a:rPr lang="en-US" sz="1800" dirty="0" err="1"/>
              <a:t>subinterface</a:t>
            </a:r>
            <a:r>
              <a:rPr lang="en-US" sz="1800" dirty="0"/>
              <a:t> to be created for each VLAN to be routed. A </a:t>
            </a:r>
            <a:r>
              <a:rPr lang="en-US" sz="1800" dirty="0" err="1"/>
              <a:t>subinterface</a:t>
            </a:r>
            <a:r>
              <a:rPr lang="en-US" sz="1800" dirty="0"/>
              <a:t> is created using the interface </a:t>
            </a:r>
            <a:r>
              <a:rPr lang="en-US" sz="1800" dirty="0" err="1"/>
              <a:t>interface_id</a:t>
            </a:r>
            <a:r>
              <a:rPr lang="en-US" sz="1800" dirty="0"/>
              <a:t> </a:t>
            </a:r>
            <a:r>
              <a:rPr lang="en-US" sz="1800" dirty="0" err="1"/>
              <a:t>subinterface_id</a:t>
            </a:r>
            <a:r>
              <a:rPr lang="en-US" sz="1800" dirty="0"/>
              <a:t> global configuration mode command. </a:t>
            </a:r>
          </a:p>
          <a:p>
            <a:pPr lvl="2" algn="just"/>
            <a:r>
              <a:rPr lang="en-US" sz="1800" dirty="0"/>
              <a:t>Each router </a:t>
            </a:r>
            <a:r>
              <a:rPr lang="en-US" sz="1800" dirty="0" err="1"/>
              <a:t>subinterface</a:t>
            </a:r>
            <a:r>
              <a:rPr lang="en-US" sz="1800" dirty="0"/>
              <a:t> must be assigned an IP address on a unique subnet for routing to occur. When all </a:t>
            </a:r>
            <a:r>
              <a:rPr lang="en-US" sz="1800" dirty="0" err="1"/>
              <a:t>subinterfaces</a:t>
            </a:r>
            <a:r>
              <a:rPr lang="en-US" sz="1800" dirty="0"/>
              <a:t> have been created, the physical interface must be enabled using the no shutdown interface configuration command. </a:t>
            </a:r>
          </a:p>
        </p:txBody>
      </p:sp>
      <p:sp>
        <p:nvSpPr>
          <p:cNvPr id="4" name="Footer Placeholder 3"/>
          <p:cNvSpPr>
            <a:spLocks noGrp="1"/>
          </p:cNvSpPr>
          <p:nvPr>
            <p:ph type="ftr" sz="quarter" idx="10"/>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lang="en-GB"/>
              <a:t>Slide ‹#› of 48</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430540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053" y="1194509"/>
            <a:ext cx="8376139" cy="3394472"/>
          </a:xfrm>
        </p:spPr>
        <p:txBody>
          <a:bodyPr/>
          <a:lstStyle/>
          <a:p>
            <a:pPr lvl="2" algn="just"/>
            <a:r>
              <a:rPr lang="en-US" sz="2000" dirty="0"/>
              <a:t>Enterprise campus LANs use Layer 3 switches to provide inter-VLAN routing. Layer 3 switches use hardware-based switching to achieve higher-packet processing rates than routers. </a:t>
            </a:r>
          </a:p>
          <a:p>
            <a:pPr lvl="2" algn="just"/>
            <a:r>
              <a:rPr lang="en-US" sz="2000" dirty="0"/>
              <a:t>Capabilities of a Layer 3 switch include routing from one VLAN to another using multiple switched virtual interfaces (SVIs) and converting a Layer 2 switchport to a Layer 3 interface (i.e., a routed port). </a:t>
            </a:r>
          </a:p>
          <a:p>
            <a:pPr lvl="2" algn="just"/>
            <a:r>
              <a:rPr lang="en-US" sz="2000" dirty="0"/>
              <a:t>To provide inter-VLAN routing, Layer 3 switches use SVIs. SVIs are configured using the same interface </a:t>
            </a:r>
            <a:r>
              <a:rPr lang="en-US" sz="2000" dirty="0" err="1"/>
              <a:t>vlan</a:t>
            </a:r>
            <a:r>
              <a:rPr lang="en-US" sz="2000" dirty="0"/>
              <a:t> </a:t>
            </a:r>
            <a:r>
              <a:rPr lang="en-US" sz="2000" dirty="0" err="1"/>
              <a:t>vlan</a:t>
            </a:r>
            <a:r>
              <a:rPr lang="en-US" sz="2000" dirty="0"/>
              <a:t>-id command used to create the management SVI on a Layer 2 switch. </a:t>
            </a:r>
          </a:p>
          <a:p>
            <a:pPr marL="0" indent="0" algn="just">
              <a:buNone/>
            </a:pPr>
            <a:endParaRPr lang="en-US" sz="1400" dirty="0"/>
          </a:p>
        </p:txBody>
      </p:sp>
      <p:sp>
        <p:nvSpPr>
          <p:cNvPr id="4" name="Footer Placeholder 3"/>
          <p:cNvSpPr>
            <a:spLocks noGrp="1"/>
          </p:cNvSpPr>
          <p:nvPr>
            <p:ph type="ftr" sz="quarter" idx="10"/>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r>
              <a:rPr lang="en-GB"/>
              <a:t>Slide ‹#› of 48</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GB"/>
              <a:t>Slide ‹#› of 48</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8523" y="1289538"/>
            <a:ext cx="7350369" cy="3664725"/>
          </a:xfrm>
        </p:spPr>
        <p:txBody>
          <a:bodyPr/>
          <a:lstStyle/>
          <a:p>
            <a:r>
              <a:rPr lang="en-US" sz="2000"/>
              <a:t>STP Concepts</a:t>
            </a:r>
            <a:endParaRPr lang="en-US" sz="2000" dirty="0"/>
          </a:p>
        </p:txBody>
      </p:sp>
      <p:sp>
        <p:nvSpPr>
          <p:cNvPr id="4" name="Footer Placeholder 3"/>
          <p:cNvSpPr>
            <a:spLocks noGrp="1"/>
          </p:cNvSpPr>
          <p:nvPr>
            <p:ph type="ftr" sz="quarter" idx="10"/>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GB"/>
              <a:t>Slide ‹#› of 48</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altLang="en-US" sz="1500" b="1" dirty="0">
              <a:latin typeface="Century Gothic" panose="020B0502020202020204" pitchFamily="34" charset="0"/>
            </a:endParaRPr>
          </a:p>
          <a:p>
            <a:pPr marL="0" indent="0" algn="just">
              <a:buNone/>
            </a:pPr>
            <a:endParaRPr lang="en-US" altLang="en-US" sz="1500" b="1" dirty="0">
              <a:latin typeface="Century Gothic" panose="020B0502020202020204" pitchFamily="34" charset="0"/>
            </a:endParaRPr>
          </a:p>
          <a:p>
            <a:pPr algn="just"/>
            <a:endParaRPr lang="en-US" dirty="0"/>
          </a:p>
        </p:txBody>
      </p:sp>
      <p:sp>
        <p:nvSpPr>
          <p:cNvPr id="4" name="Footer Placeholder 3"/>
          <p:cNvSpPr>
            <a:spLocks noGrp="1"/>
          </p:cNvSpPr>
          <p:nvPr>
            <p:ph type="ftr" sz="quarter" idx="10"/>
          </p:nvPr>
        </p:nvSpPr>
        <p:spPr bwMode="auto">
          <a:xfrm>
            <a:off x="1863969" y="4773451"/>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defTabSz="457200" rtl="0" fontAlgn="base">
              <a:spcBef>
                <a:spcPct val="0"/>
              </a:spcBef>
              <a:spcAft>
                <a:spcPct val="0"/>
              </a:spcAft>
              <a:defRPr sz="600"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58585B"/>
                </a:solidFill>
                <a:effectLst/>
                <a:uLnTx/>
                <a:uFillTx/>
                <a:latin typeface="Calibri" panose="020F0502020204030204" pitchFamily="34" charset="0"/>
                <a:ea typeface="ＭＳ Ｐゴシック" pitchFamily="34" charset="-128"/>
                <a:cs typeface="Calibri" panose="020F0502020204030204" pitchFamily="34" charset="0"/>
              </a:rPr>
              <a:t>Switching Concepts</a:t>
            </a:r>
            <a:endPar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endParaRP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551006" y="1745068"/>
            <a:ext cx="3486841" cy="199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8585B"/>
                </a:solidFill>
                <a:effectLst/>
                <a:uLnTx/>
                <a:uFillTx/>
                <a:latin typeface="Arial"/>
                <a:ea typeface="+mn-ea"/>
                <a:cs typeface="+mn-cs"/>
              </a:rPr>
              <a:t>Inter-VLAN Routing</a:t>
            </a:r>
          </a:p>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8585B"/>
                </a:solidFill>
                <a:effectLst/>
                <a:uLnTx/>
                <a:uFillTx/>
                <a:latin typeface="Arial"/>
                <a:ea typeface="+mn-ea"/>
                <a:cs typeface="+mn-cs"/>
              </a:rPr>
              <a:t>Router-on-a-Stick</a:t>
            </a:r>
          </a:p>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8585B"/>
                </a:solidFill>
                <a:effectLst/>
                <a:uLnTx/>
                <a:uFillTx/>
                <a:latin typeface="Arial"/>
                <a:ea typeface="+mn-ea"/>
                <a:cs typeface="+mn-cs"/>
              </a:rPr>
              <a:t>encapsulation dot1q X [ native ]</a:t>
            </a:r>
          </a:p>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8585B"/>
                </a:solidFill>
                <a:effectLst/>
                <a:uLnTx/>
                <a:uFillTx/>
                <a:latin typeface="Arial"/>
                <a:ea typeface="+mn-ea"/>
                <a:cs typeface="+mn-cs"/>
              </a:rPr>
              <a:t>no switchport</a:t>
            </a:r>
          </a:p>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58585B"/>
                </a:solidFill>
                <a:effectLst/>
                <a:uLnTx/>
                <a:uFillTx/>
                <a:latin typeface="Arial"/>
                <a:ea typeface="+mn-ea"/>
                <a:cs typeface="+mn-cs"/>
              </a:rPr>
              <a:t>router </a:t>
            </a:r>
            <a:r>
              <a:rPr kumimoji="0" lang="en-US" sz="1600" b="0" i="0" u="none" strike="noStrike" kern="1200" cap="none" spc="0" normalizeH="0" baseline="0" noProof="0" dirty="0" err="1">
                <a:ln>
                  <a:noFill/>
                </a:ln>
                <a:solidFill>
                  <a:srgbClr val="58585B"/>
                </a:solidFill>
                <a:effectLst/>
                <a:uLnTx/>
                <a:uFillTx/>
                <a:latin typeface="Arial"/>
                <a:ea typeface="+mn-ea"/>
                <a:cs typeface="+mn-cs"/>
              </a:rPr>
              <a:t>ospf</a:t>
            </a:r>
            <a:endParaRPr kumimoji="0" lang="en-US" sz="1600" b="0" i="0" u="none" strike="noStrike" kern="1200" cap="none" spc="0" normalizeH="0" baseline="0" noProof="0" dirty="0">
              <a:ln>
                <a:noFill/>
              </a:ln>
              <a:solidFill>
                <a:srgbClr val="58585B"/>
              </a:solidFill>
              <a:effectLst/>
              <a:uLnTx/>
              <a:uFillTx/>
              <a:latin typeface="Arial"/>
              <a:ea typeface="+mn-ea"/>
              <a:cs typeface="+mn-cs"/>
            </a:endParaRPr>
          </a:p>
          <a:p>
            <a:pPr marL="173038" marR="0" lvl="0" indent="-173038" algn="l" defTabSz="4572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58585B"/>
                </a:solidFill>
                <a:effectLst/>
                <a:uLnTx/>
                <a:uFillTx/>
                <a:latin typeface="Arial"/>
                <a:ea typeface="+mn-ea"/>
                <a:cs typeface="+mn-cs"/>
              </a:rPr>
              <a:t>ip</a:t>
            </a:r>
            <a:r>
              <a:rPr kumimoji="0" lang="en-US" sz="1600" b="0" i="0" u="none" strike="noStrike" kern="1200" cap="none" spc="0" normalizeH="0" baseline="0" noProof="0" dirty="0">
                <a:ln>
                  <a:noFill/>
                </a:ln>
                <a:solidFill>
                  <a:srgbClr val="58585B"/>
                </a:solidFill>
                <a:effectLst/>
                <a:uLnTx/>
                <a:uFillTx/>
                <a:latin typeface="Arial"/>
                <a:ea typeface="+mn-ea"/>
                <a:cs typeface="+mn-cs"/>
              </a:rPr>
              <a:t> routing</a:t>
            </a:r>
          </a:p>
          <a:p>
            <a:pPr marL="0" marR="0" lvl="0" indent="0" algn="l" defTabSz="457200" rtl="0" eaLnBrk="1" fontAlgn="base" latinLnBrk="0" hangingPunct="1">
              <a:lnSpc>
                <a:spcPct val="100000"/>
              </a:lnSpc>
              <a:spcBef>
                <a:spcPts val="0"/>
              </a:spcBef>
              <a:spcAft>
                <a:spcPts val="0"/>
              </a:spcAft>
              <a:buClrTx/>
              <a:buSzTx/>
              <a:buFontTx/>
              <a:buNone/>
              <a:tabLst/>
              <a:defRPr/>
            </a:pPr>
            <a:endParaRPr kumimoji="0" lang="en-US" sz="825" b="0" i="0" u="none" strike="noStrike" kern="0" cap="none" spc="0" normalizeH="0" baseline="0" noProof="0" dirty="0">
              <a:ln>
                <a:noFill/>
              </a:ln>
              <a:solidFill>
                <a:srgbClr val="000000"/>
              </a:solidFill>
              <a:effectLst/>
              <a:uLnTx/>
              <a:uFillTx/>
              <a:latin typeface="Arial"/>
              <a:ea typeface="+mn-ea"/>
              <a:cs typeface="+mn-cs"/>
            </a:endParaRPr>
          </a:p>
        </p:txBody>
      </p:sp>
      <p:sp>
        <p:nvSpPr>
          <p:cNvPr id="7" name="Slide Number Placeholder 6">
            <a:extLst>
              <a:ext uri="{FF2B5EF4-FFF2-40B4-BE49-F238E27FC236}">
                <a16:creationId xmlns:a16="http://schemas.microsoft.com/office/drawing/2014/main" id="{92EC6837-6512-41C2-A5F4-C3D92C409D61}"/>
              </a:ext>
            </a:extLst>
          </p:cNvPr>
          <p:cNvSpPr>
            <a:spLocks noGrp="1"/>
          </p:cNvSpPr>
          <p:nvPr>
            <p:ph type="sldNum" sz="quarter" idx="4"/>
          </p:nvPr>
        </p:nvSpPr>
        <p:spPr/>
        <p:txBody>
          <a:bodyPr/>
          <a:lstStyle/>
          <a:p>
            <a:pPr marL="0" marR="0" lvl="0" indent="0" algn="r" defTabSz="385763" rtl="0" eaLnBrk="1" fontAlgn="base" latinLnBrk="0" hangingPunct="1">
              <a:lnSpc>
                <a:spcPct val="100000"/>
              </a:lnSpc>
              <a:spcBef>
                <a:spcPct val="0"/>
              </a:spcBef>
              <a:spcAft>
                <a:spcPct val="0"/>
              </a:spcAft>
              <a:buClrTx/>
              <a:buSzTx/>
              <a:buFontTx/>
              <a:buNone/>
              <a:tabLst/>
              <a:defRPr/>
            </a:pPr>
            <a:fld id="{2F5CCB13-0A32-4557-88E9-079F0C330695}" type="slidenum">
              <a:rPr kumimoji="0" lang="en-US" sz="525" b="0" i="0" u="none" strike="noStrike" kern="0" cap="none" spc="0" normalizeH="0" baseline="0" noProof="0" smtClean="0">
                <a:ln>
                  <a:noFill/>
                </a:ln>
                <a:solidFill>
                  <a:srgbClr val="595959"/>
                </a:solidFill>
                <a:effectLst/>
                <a:uLnTx/>
                <a:uFillTx/>
                <a:latin typeface="Arial" charset="0"/>
                <a:ea typeface="ＭＳ Ｐゴシック" pitchFamily="34" charset="-128"/>
                <a:cs typeface="+mn-cs"/>
              </a:rPr>
              <a:pPr marL="0" marR="0" lvl="0" indent="0" algn="r" defTabSz="385763" rtl="0" eaLnBrk="1" fontAlgn="base" latinLnBrk="0" hangingPunct="1">
                <a:lnSpc>
                  <a:spcPct val="100000"/>
                </a:lnSpc>
                <a:spcBef>
                  <a:spcPct val="0"/>
                </a:spcBef>
                <a:spcAft>
                  <a:spcPct val="0"/>
                </a:spcAft>
                <a:buClrTx/>
                <a:buSzTx/>
                <a:buFontTx/>
                <a:buNone/>
                <a:tabLst/>
                <a:defRPr/>
              </a:pPr>
              <a:t>4</a:t>
            </a:fld>
            <a:endParaRPr kumimoji="0" lang="en-US" sz="525" b="0" i="0" u="none" strike="noStrike" kern="0" cap="none" spc="0" normalizeH="0" baseline="0" noProof="0" dirty="0">
              <a:ln>
                <a:noFill/>
              </a:ln>
              <a:solidFill>
                <a:srgbClr val="595959"/>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26793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Inter-VLAN Routing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What is Inter-VLAN Routing?</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31971" y="1114897"/>
            <a:ext cx="8280057" cy="3689897"/>
          </a:xfrm>
        </p:spPr>
        <p:txBody>
          <a:bodyPr/>
          <a:lstStyle/>
          <a:p>
            <a:pPr marL="0" indent="0" algn="just"/>
            <a:r>
              <a:rPr lang="en-US" sz="1400" dirty="0">
                <a:solidFill>
                  <a:srgbClr val="000000"/>
                </a:solidFill>
              </a:rPr>
              <a:t>VLANs are used to segment switched Layer 2 networks for a variety of reasons. Regardless of the reason, hosts in one VLAN cannot communicate with hosts in another VLAN unless there is a router or a Layer 3 switch to provide routing services.</a:t>
            </a:r>
          </a:p>
          <a:p>
            <a:pPr marL="0" indent="0" algn="just"/>
            <a:endParaRPr lang="en-US" sz="1400" dirty="0">
              <a:solidFill>
                <a:srgbClr val="000000"/>
              </a:solidFill>
            </a:endParaRPr>
          </a:p>
          <a:p>
            <a:pPr marL="0" indent="0" algn="just"/>
            <a:r>
              <a:rPr lang="en-US" sz="1400" dirty="0">
                <a:solidFill>
                  <a:srgbClr val="000000"/>
                </a:solidFill>
              </a:rPr>
              <a:t>Inter-VLAN routing is the process of forwarding network traffic from one VLAN to another VLAN.</a:t>
            </a:r>
          </a:p>
          <a:p>
            <a:pPr marL="0" indent="0" algn="just"/>
            <a:endParaRPr lang="en-US" sz="1400" dirty="0">
              <a:solidFill>
                <a:srgbClr val="000000"/>
              </a:solidFill>
            </a:endParaRPr>
          </a:p>
          <a:p>
            <a:pPr marL="0" indent="0" algn="just"/>
            <a:r>
              <a:rPr lang="en-US" sz="1400" dirty="0">
                <a:solidFill>
                  <a:srgbClr val="000000"/>
                </a:solidFill>
              </a:rPr>
              <a:t>There are three inter-VLAN routing options:</a:t>
            </a:r>
          </a:p>
          <a:p>
            <a:pPr marL="358835" lvl="1" indent="-285750" algn="just">
              <a:buFont typeface="Arial" panose="020B0604020202020204" pitchFamily="34" charset="0"/>
              <a:buChar char="•"/>
            </a:pPr>
            <a:r>
              <a:rPr lang="en-US" b="1" dirty="0">
                <a:solidFill>
                  <a:srgbClr val="000000"/>
                </a:solidFill>
              </a:rPr>
              <a:t>Legacy Inter-VLAN routing</a:t>
            </a:r>
            <a:r>
              <a:rPr lang="en-US" dirty="0">
                <a:solidFill>
                  <a:srgbClr val="000000"/>
                </a:solidFill>
              </a:rPr>
              <a:t> - This is a legacy solution. It does not scale well.</a:t>
            </a:r>
          </a:p>
          <a:p>
            <a:pPr marL="358835" lvl="1" indent="-285750" algn="just">
              <a:buFont typeface="Arial" panose="020B0604020202020204" pitchFamily="34" charset="0"/>
              <a:buChar char="•"/>
            </a:pPr>
            <a:r>
              <a:rPr lang="en-US" b="1" dirty="0">
                <a:solidFill>
                  <a:srgbClr val="000000"/>
                </a:solidFill>
              </a:rPr>
              <a:t>Router-on-a-Stick</a:t>
            </a:r>
            <a:r>
              <a:rPr lang="en-US" dirty="0">
                <a:solidFill>
                  <a:srgbClr val="000000"/>
                </a:solidFill>
              </a:rPr>
              <a:t> - This is an acceptable solution for a small to medium-sized network.</a:t>
            </a:r>
          </a:p>
          <a:p>
            <a:pPr marL="358835" lvl="1" indent="-285750" algn="just">
              <a:buFont typeface="Arial" panose="020B0604020202020204" pitchFamily="34" charset="0"/>
              <a:buChar char="•"/>
            </a:pPr>
            <a:r>
              <a:rPr lang="en-US" b="1" dirty="0">
                <a:solidFill>
                  <a:srgbClr val="000000"/>
                </a:solidFill>
              </a:rPr>
              <a:t>Layer 3 switch using switched virtual interfaces (SVIs)</a:t>
            </a:r>
            <a:r>
              <a:rPr lang="en-US" dirty="0">
                <a:solidFill>
                  <a:srgbClr val="000000"/>
                </a:solidFill>
              </a:rPr>
              <a:t> - This is the most scalable solution for medium to large organizations.</a:t>
            </a:r>
          </a:p>
          <a:p>
            <a:pPr marL="0" indent="0" algn="just"/>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Legacy Inter-VLAN Routing</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264597" y="1040756"/>
            <a:ext cx="8280057" cy="1839913"/>
          </a:xfrm>
        </p:spPr>
        <p:txBody>
          <a:bodyPr/>
          <a:lstStyle/>
          <a:p>
            <a:pPr marL="342900" indent="-342900" algn="just">
              <a:buFont typeface="Arial" panose="020B0604020202020204" pitchFamily="34" charset="0"/>
              <a:buChar char="•"/>
            </a:pPr>
            <a:r>
              <a:rPr lang="en-US" sz="1400" dirty="0">
                <a:solidFill>
                  <a:srgbClr val="000000"/>
                </a:solidFill>
              </a:rPr>
              <a:t>The first inter-VLAN routing solution relied on using a router with multiple Ethernet interfaces. Each router interface was connected to a switch port in different VLANs. The router interfaces served as the default gateways to the local hosts on the VLAN subnet.</a:t>
            </a:r>
          </a:p>
          <a:p>
            <a:pPr marL="342900" indent="-342900" algn="just">
              <a:buFont typeface="Arial" panose="020B0604020202020204" pitchFamily="34" charset="0"/>
              <a:buChar char="•"/>
            </a:pPr>
            <a:r>
              <a:rPr lang="en-US" sz="1400" dirty="0">
                <a:solidFill>
                  <a:srgbClr val="000000"/>
                </a:solidFill>
              </a:rPr>
              <a:t>Legacy inter-VLAN routing using physical interfaces works, but it has a significant limitation. It is not reasonably scalable because routers have a limited number of physical interfaces. Requiring one physical router interface per VLAN quickly exhausts the physical interface capacity of a router.</a:t>
            </a:r>
          </a:p>
          <a:p>
            <a:pPr marL="342900" indent="-342900" algn="just">
              <a:buFont typeface="Arial" panose="020B0604020202020204" pitchFamily="34" charset="0"/>
              <a:buChar char="•"/>
            </a:pPr>
            <a:r>
              <a:rPr lang="en-US" sz="1400" b="1" dirty="0">
                <a:solidFill>
                  <a:srgbClr val="000000"/>
                </a:solidFill>
              </a:rPr>
              <a:t>Note</a:t>
            </a:r>
            <a:r>
              <a:rPr lang="en-US" sz="1400" dirty="0">
                <a:solidFill>
                  <a:srgbClr val="000000"/>
                </a:solidFill>
              </a:rPr>
              <a:t>: This method of inter-VLAN routing is no longer implemented in switched networks and is included for explanation purposes only.</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957730" y="2880669"/>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Router-on-a-Stick Inter-VLAN Routing</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261142" y="1176680"/>
            <a:ext cx="8621715" cy="3689897"/>
          </a:xfrm>
        </p:spPr>
        <p:txBody>
          <a:bodyPr/>
          <a:lstStyle/>
          <a:p>
            <a:pPr marL="0" indent="0" algn="just"/>
            <a:r>
              <a:rPr lang="en-US" sz="1400" dirty="0">
                <a:solidFill>
                  <a:srgbClr val="000000"/>
                </a:solidFill>
              </a:rPr>
              <a:t>The ‘router-on-a-stick’ inter-VLAN routing method overcomes the limitation of the legacy inter-VLAN routing method. It only requires one physical Ethernet interface to route traffic between multiple VLANs on a network.</a:t>
            </a:r>
          </a:p>
          <a:p>
            <a:pPr marL="285750" indent="-285750" algn="just">
              <a:buFont typeface="Arial" panose="020B0604020202020204" pitchFamily="34" charset="0"/>
              <a:buChar char="•"/>
            </a:pPr>
            <a:r>
              <a:rPr lang="en-US" sz="1400" dirty="0">
                <a:solidFill>
                  <a:srgbClr val="000000"/>
                </a:solidFill>
              </a:rPr>
              <a:t>A Cisco IOS router Ethernet interface is configured as an 802.1Q trunk and connected to a trunk port on a Layer 2 switch. Specifically, the router interface is configured using subinterfaces to identify routable VLANs.</a:t>
            </a:r>
          </a:p>
          <a:p>
            <a:pPr marL="285750" indent="-285750" algn="just">
              <a:buFont typeface="Arial" panose="020B0604020202020204" pitchFamily="34" charset="0"/>
              <a:buChar char="•"/>
            </a:pPr>
            <a:r>
              <a:rPr lang="en-US" sz="1400" dirty="0">
                <a:solidFill>
                  <a:srgbClr val="000000"/>
                </a:solidFill>
              </a:rPr>
              <a:t>The configured subinterfaces are software-based virtual interfaces. Each is associated with a single physical Ethernet interface. Subinterfaces are configured in software on a router. Each subinterface is independently configured with an IP address and VLAN assignment. Subinterfaces are configured for different subnets that correspond to their VLAN assignment. This facilitates logical routing.</a:t>
            </a:r>
          </a:p>
          <a:p>
            <a:pPr marL="285750" indent="-285750" algn="just">
              <a:buFont typeface="Arial" panose="020B0604020202020204" pitchFamily="34" charset="0"/>
              <a:buChar char="•"/>
            </a:pPr>
            <a:r>
              <a:rPr lang="en-US" sz="1400" dirty="0">
                <a:solidFill>
                  <a:srgbClr val="000000"/>
                </a:solidFill>
              </a:rPr>
              <a:t>When VLAN-tagged traffic enters the router interface, it is forwarded to the VLAN </a:t>
            </a:r>
            <a:r>
              <a:rPr lang="en-US" sz="1400" dirty="0" err="1">
                <a:solidFill>
                  <a:srgbClr val="000000"/>
                </a:solidFill>
              </a:rPr>
              <a:t>subinterface</a:t>
            </a:r>
            <a:r>
              <a:rPr lang="en-US" sz="1400" dirty="0">
                <a:solidFill>
                  <a:srgbClr val="000000"/>
                </a:solidFill>
              </a:rPr>
              <a:t>. After a routing decision is made based on the destination IP network address, the router determines the exit interface for the traffic. If the exit interface is configured as an 802.1q </a:t>
            </a:r>
            <a:r>
              <a:rPr lang="en-US" sz="1400" dirty="0" err="1">
                <a:solidFill>
                  <a:srgbClr val="000000"/>
                </a:solidFill>
              </a:rPr>
              <a:t>subinterface</a:t>
            </a:r>
            <a:r>
              <a:rPr lang="en-US" sz="1400" dirty="0">
                <a:solidFill>
                  <a:srgbClr val="000000"/>
                </a:solidFill>
              </a:rPr>
              <a:t>, the data frames are VLAN-tagged with the new VLAN and sent back out the physical interface</a:t>
            </a:r>
          </a:p>
          <a:p>
            <a:pPr marL="0" indent="0" algn="just"/>
            <a:r>
              <a:rPr lang="en-US" sz="1400" b="1" dirty="0">
                <a:solidFill>
                  <a:srgbClr val="000000"/>
                </a:solidFill>
              </a:rPr>
              <a:t>Note</a:t>
            </a:r>
            <a:r>
              <a:rPr lang="en-US" sz="1400" dirty="0">
                <a:solidFill>
                  <a:srgbClr val="000000"/>
                </a:solidFill>
              </a:rPr>
              <a:t>: The router-on-a-stick method of inter-VLAN routing does not scale beyond 50 VLANs</a:t>
            </a:r>
            <a:r>
              <a:rPr lang="en-US" sz="1600" dirty="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Inter-VLAN Routing Operation</a:t>
            </a:r>
            <a:br>
              <a:rPr lang="en-US" dirty="0"/>
            </a:br>
            <a:r>
              <a:rPr lang="en-US" sz="2400" dirty="0"/>
              <a:t>Inter-VLAN Routing on a Layer 3 Switch</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31970" y="1059909"/>
            <a:ext cx="8280057" cy="1337626"/>
          </a:xfrm>
        </p:spPr>
        <p:txBody>
          <a:bodyPr/>
          <a:lstStyle/>
          <a:p>
            <a:pPr marL="0" indent="0" algn="just"/>
            <a:r>
              <a:rPr lang="en-US" sz="1400" dirty="0">
                <a:solidFill>
                  <a:srgbClr val="000000"/>
                </a:solidFill>
              </a:rPr>
              <a:t>The modern method of performing inter-VLAN routing is to use Layer 3 switches and switched virtual interfaces (SVI). An SVI is a virtual interface that is configured on a Layer 3 switch, as shown in the figure.</a:t>
            </a:r>
          </a:p>
          <a:p>
            <a:pPr marL="0" indent="0" algn="just"/>
            <a:endParaRPr lang="en-US" sz="1400" b="1" dirty="0">
              <a:solidFill>
                <a:srgbClr val="000000"/>
              </a:solidFill>
            </a:endParaRPr>
          </a:p>
          <a:p>
            <a:pPr marL="0" indent="0" algn="just"/>
            <a:r>
              <a:rPr lang="en-US" sz="1400" b="1" dirty="0">
                <a:solidFill>
                  <a:srgbClr val="000000"/>
                </a:solidFill>
              </a:rPr>
              <a:t>Note</a:t>
            </a:r>
            <a:r>
              <a:rPr lang="en-US" sz="1400" dirty="0">
                <a:solidFill>
                  <a:srgbClr val="000000"/>
                </a:solidFill>
              </a:rPr>
              <a:t>: A Layer 3 switch is also called a multilayer switch as it operates at Layer 2 and Layer 3. However, in this course we use the term Layer 3 switch.</a:t>
            </a:r>
          </a:p>
          <a:p>
            <a:pPr marL="342900" indent="-342900" algn="just">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49" y="2571750"/>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4962</TotalTime>
  <Words>3509</Words>
  <Application>Microsoft Office PowerPoint</Application>
  <PresentationFormat>On-screen Show (16:9)</PresentationFormat>
  <Paragraphs>294</Paragraphs>
  <Slides>34</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Century Gothic</vt:lpstr>
      <vt:lpstr>CiscoSans ExtraLight</vt:lpstr>
      <vt:lpstr>Wingdings</vt:lpstr>
      <vt:lpstr>Default Theme</vt:lpstr>
      <vt:lpstr>1_Default Theme</vt:lpstr>
      <vt:lpstr>Switching and Routing Essentials CT133-3-2 SRE</vt:lpstr>
      <vt:lpstr>Module Objectives</vt:lpstr>
      <vt:lpstr>Learning Outcomes</vt:lpstr>
      <vt:lpstr>Key Terms You Must Be Able To Use</vt:lpstr>
      <vt:lpstr>Inter-VLAN Routing Operation</vt:lpstr>
      <vt:lpstr>Inter-VLAN Routing Operation What is Inter-VLAN Routing?</vt:lpstr>
      <vt:lpstr>Inter-VLAN Routing Operation Legacy Inter-VLAN Routing</vt:lpstr>
      <vt:lpstr>Inter-VLAN Routing Operation Router-on-a-Stick Inter-VLAN Routing</vt:lpstr>
      <vt:lpstr>Inter-VLAN Routing Operation Inter-VLAN Routing on a Layer 3 Switch</vt:lpstr>
      <vt:lpstr>Inter-VLAN Routing Operation Inter-VLAN Routing on a Layer 3 Switch (Cont.)</vt:lpstr>
      <vt:lpstr>Router-on-a-Stick Inter-VLAN Routing</vt:lpstr>
      <vt:lpstr>Router-on-a-Stick Inter-VLAN Routing Router-on-a-Stick Scenario</vt:lpstr>
      <vt:lpstr>Router-on-a-Stick Inter-VLAN Routing S1 VLAN and Trunking Configuration</vt:lpstr>
      <vt:lpstr>Router-on-a-Stick Inter-VLAN Routing S2 VLAN and Trunking Configuration</vt:lpstr>
      <vt:lpstr>Router-on-a-Stick Inter-VLAN Routing R1 Subinterface Configuration</vt:lpstr>
      <vt:lpstr>Router-on-a-Stick Inter-VLAN Routing R1 Subinterface Configuration (Cont.)</vt:lpstr>
      <vt:lpstr>Router-on-a-Stick Inter-VLAN Routing Verify Connectivity Between PC1 and PC2</vt:lpstr>
      <vt:lpstr>Router-on-a-Stick Inter-VLAN Routing Router-on-a-Stick Inter-VLAN Routing Verification</vt:lpstr>
      <vt:lpstr>Inter-VLAN Routing using Layer 3 Switches</vt:lpstr>
      <vt:lpstr>Inter-VLAN Routing using Layer 3 Switches Layer 3 Switch Inter-VLAN Routing</vt:lpstr>
      <vt:lpstr>Inter-VLAN Routing using Layer 3 Switches Layer 3 Switch Scenario</vt:lpstr>
      <vt:lpstr>Inter-VLAN Routing using Layer 3 Switches Layer 3 Switch Configuration</vt:lpstr>
      <vt:lpstr>Inter-VLAN Routing using Layer 3 Switches Layer 3 Switch Inter-VLAN Routing Verification</vt:lpstr>
      <vt:lpstr>Inter-VLAN Routing using Layer 3 Switches Routing on a Layer 3 Switch</vt:lpstr>
      <vt:lpstr>Inter-VLAN Routing using Layer 3 Switches Routing Scenario on a Layer 3 Switch</vt:lpstr>
      <vt:lpstr>Inter-VLAN Routing using Layer 3 Switches Routing Configuration on a Layer 3 Switch</vt:lpstr>
      <vt:lpstr>Inter-VLAN Routing using Layer 3 Switches Packet Tracer – Configure Layer 3 Switching and inter-VLAN Routing</vt:lpstr>
      <vt:lpstr>Module Practice and Quiz</vt:lpstr>
      <vt:lpstr>Quick Review Question</vt:lpstr>
      <vt:lpstr>PowerPoint Presentation</vt:lpstr>
      <vt:lpstr>PowerPoint Presentation</vt:lpstr>
      <vt:lpstr>Question and Answer Session</vt:lpstr>
      <vt:lpstr>What we will cover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Binti Ismail</cp:lastModifiedBy>
  <cp:revision>348</cp:revision>
  <dcterms:created xsi:type="dcterms:W3CDTF">2019-10-18T06:21:22Z</dcterms:created>
  <dcterms:modified xsi:type="dcterms:W3CDTF">2020-10-02T23:01:39Z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