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Lst>
  <p:notesMasterIdLst>
    <p:notesMasterId r:id="rId36"/>
  </p:notesMasterIdLst>
  <p:sldIdLst>
    <p:sldId id="266" r:id="rId3"/>
    <p:sldId id="267" r:id="rId4"/>
    <p:sldId id="268" r:id="rId5"/>
    <p:sldId id="269" r:id="rId6"/>
    <p:sldId id="759" r:id="rId7"/>
    <p:sldId id="1108" r:id="rId8"/>
    <p:sldId id="1176" r:id="rId9"/>
    <p:sldId id="1177" r:id="rId10"/>
    <p:sldId id="1178" r:id="rId11"/>
    <p:sldId id="1179" r:id="rId12"/>
    <p:sldId id="1180" r:id="rId13"/>
    <p:sldId id="1181" r:id="rId14"/>
    <p:sldId id="1182" r:id="rId15"/>
    <p:sldId id="1183" r:id="rId16"/>
    <p:sldId id="1184" r:id="rId17"/>
    <p:sldId id="1103" r:id="rId18"/>
    <p:sldId id="1172" r:id="rId19"/>
    <p:sldId id="1185" r:id="rId20"/>
    <p:sldId id="1186" r:id="rId21"/>
    <p:sldId id="1171" r:id="rId22"/>
    <p:sldId id="1173" r:id="rId23"/>
    <p:sldId id="1188" r:id="rId24"/>
    <p:sldId id="1189" r:id="rId25"/>
    <p:sldId id="1190" r:id="rId26"/>
    <p:sldId id="1191" r:id="rId27"/>
    <p:sldId id="1192" r:id="rId28"/>
    <p:sldId id="1193" r:id="rId29"/>
    <p:sldId id="1194" r:id="rId30"/>
    <p:sldId id="1211" r:id="rId31"/>
    <p:sldId id="1212" r:id="rId32"/>
    <p:sldId id="1213" r:id="rId33"/>
    <p:sldId id="1214" r:id="rId34"/>
    <p:sldId id="1215"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8547" autoAdjust="0"/>
  </p:normalViewPr>
  <p:slideViewPr>
    <p:cSldViewPr snapToGrid="0" showGuides="1">
      <p:cViewPr varScale="1">
        <p:scale>
          <a:sx n="75" d="100"/>
          <a:sy n="75" d="100"/>
        </p:scale>
        <p:origin x="804"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271840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a:t>
            </a:r>
            <a:r>
              <a:rPr lang="en-US" dirty="0" err="1"/>
              <a:t>PAgP</a:t>
            </a:r>
            <a:r>
              <a:rPr lang="en-US" dirty="0"/>
              <a:t> Operation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In EtherChannel, it is mandatory that all ports have the same speed, duplex setting, and VLAN information. Any port modification after the creation of the channel also changes all other channel ports.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65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a:p>
            <a:endParaRPr lang="en-US" dirty="0"/>
          </a:p>
          <a:p>
            <a:r>
              <a:rPr 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The on mode manually places the interface in an EtherChannel, without any negotiation. It works only if the other side is also set to on. If the other side is set to negotiate parameters through </a:t>
            </a:r>
            <a:r>
              <a:rPr lang="en-US" sz="1200" dirty="0" err="1">
                <a:solidFill>
                  <a:srgbClr val="000000"/>
                </a:solidFill>
              </a:rPr>
              <a:t>PAgP</a:t>
            </a:r>
            <a:r>
              <a:rPr lang="en-US" sz="1200" dirty="0">
                <a:solidFill>
                  <a:srgbClr val="000000"/>
                </a:solidFill>
              </a:rPr>
              <a:t>, no EtherChannel forms, because the side that is set to on mode does not negotiate. No negotiation between the two switches means there is no checking to make sure that all the links in the EtherChannel are terminating on the other side, or that there is </a:t>
            </a:r>
            <a:r>
              <a:rPr lang="en-US" sz="1200" dirty="0" err="1">
                <a:solidFill>
                  <a:srgbClr val="000000"/>
                </a:solidFill>
              </a:rPr>
              <a:t>PAgP</a:t>
            </a:r>
            <a:r>
              <a:rPr lang="en-US" sz="1200" dirty="0">
                <a:solidFill>
                  <a:srgbClr val="000000"/>
                </a:solidFill>
              </a:rPr>
              <a:t> compatibility on the other switch.</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a:t>
            </a:r>
            <a:r>
              <a:rPr lang="en-US" sz="1500" dirty="0" err="1"/>
              <a:t>trunking</a:t>
            </a:r>
            <a:r>
              <a:rPr lang="en-US" sz="1500" dirty="0"/>
              <a:t>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a:p>
            <a:pPr lvl="1">
              <a:spcBef>
                <a:spcPts val="0"/>
              </a:spcBef>
              <a:spcAft>
                <a:spcPts val="0"/>
              </a:spcAft>
              <a:buFont typeface="Arial" panose="020B0604020202020204" pitchFamily="34" charset="0"/>
              <a:buChar char="•"/>
            </a:pPr>
            <a:r>
              <a:rPr lang="en-US" sz="1500" dirty="0"/>
              <a:t>==================</a:t>
            </a:r>
          </a:p>
          <a:p>
            <a:pPr>
              <a:spcBef>
                <a:spcPts val="0"/>
              </a:spcBef>
              <a:spcAft>
                <a:spcPts val="0"/>
              </a:spcAft>
              <a:buFont typeface="Arial" panose="020B0604020202020204" pitchFamily="34" charset="0"/>
              <a:buChar char="•"/>
            </a:pPr>
            <a:r>
              <a:rPr lang="en-US" sz="2000"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sz="2000"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sz="2000"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sz="2000" dirty="0" err="1"/>
              <a:t>EtherChannels</a:t>
            </a:r>
            <a:r>
              <a:rPr lang="en-US" sz="2000" dirty="0"/>
              <a:t> can be formed through negotiation using one of two protocols, </a:t>
            </a:r>
            <a:r>
              <a:rPr lang="en-US" sz="2000" dirty="0" err="1"/>
              <a:t>PAgP</a:t>
            </a:r>
            <a:r>
              <a:rPr lang="en-US" sz="2000" dirty="0"/>
              <a:t>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sz="2000" dirty="0"/>
              <a:t>When an EtherChannel link is configured using Cisco-proprietary </a:t>
            </a:r>
            <a:r>
              <a:rPr lang="en-US" sz="2000" dirty="0" err="1"/>
              <a:t>PAgP</a:t>
            </a:r>
            <a:r>
              <a:rPr lang="en-US" sz="2000" dirty="0"/>
              <a:t>, </a:t>
            </a:r>
            <a:r>
              <a:rPr lang="en-US" sz="2000" dirty="0" err="1"/>
              <a:t>PAgP</a:t>
            </a:r>
            <a:r>
              <a:rPr lang="en-US" sz="2000" dirty="0"/>
              <a:t> packets are sent between EtherChannel-capable ports to negotiate the forming of a channel. Modes for </a:t>
            </a:r>
            <a:r>
              <a:rPr lang="en-US" sz="2000" dirty="0" err="1"/>
              <a:t>PAgP</a:t>
            </a:r>
            <a:r>
              <a:rPr lang="en-US" sz="2000" dirty="0"/>
              <a:t> are On, </a:t>
            </a:r>
            <a:r>
              <a:rPr lang="en-US" sz="2000" dirty="0" err="1"/>
              <a:t>PAgP</a:t>
            </a:r>
            <a:r>
              <a:rPr lang="en-US" sz="2000" dirty="0"/>
              <a:t> desirable, and </a:t>
            </a:r>
            <a:r>
              <a:rPr lang="en-US" sz="2000" dirty="0" err="1"/>
              <a:t>PAgP</a:t>
            </a:r>
            <a:r>
              <a:rPr lang="en-US" sz="2000" dirty="0"/>
              <a:t> auto. </a:t>
            </a:r>
          </a:p>
          <a:p>
            <a:pPr>
              <a:spcBef>
                <a:spcPts val="0"/>
              </a:spcBef>
              <a:spcAft>
                <a:spcPts val="0"/>
              </a:spcAft>
              <a:buFont typeface="Arial" panose="020B0604020202020204" pitchFamily="34" charset="0"/>
              <a:buChar char="•"/>
            </a:pPr>
            <a:r>
              <a:rPr lang="en-US" sz="2000" dirty="0"/>
              <a:t>LACP performs a function similar to </a:t>
            </a:r>
            <a:r>
              <a:rPr lang="en-US" sz="2000" dirty="0" err="1"/>
              <a:t>PAgP</a:t>
            </a:r>
            <a:r>
              <a:rPr lang="en-US" sz="2000" dirty="0"/>
              <a:t> with Cisco EtherChannel. Because LACP is an IEEE standard, it can be used to facilitate </a:t>
            </a:r>
            <a:r>
              <a:rPr lang="en-US" sz="2000" dirty="0" err="1"/>
              <a:t>EtherChannels</a:t>
            </a:r>
            <a:r>
              <a:rPr lang="en-US" sz="2000" dirty="0"/>
              <a:t> in multivendor environments. Modes for LACP are On, LACP active, and LACP passive.</a:t>
            </a:r>
          </a:p>
          <a:p>
            <a:pPr>
              <a:spcBef>
                <a:spcPts val="0"/>
              </a:spcBef>
              <a:spcAft>
                <a:spcPts val="0"/>
              </a:spcAft>
              <a:buFont typeface="Arial" panose="020B0604020202020204" pitchFamily="34" charset="0"/>
              <a:buChar char="•"/>
            </a:pPr>
            <a:r>
              <a:rPr lang="en-US" sz="2000" dirty="0"/>
              <a:t>==============</a:t>
            </a:r>
          </a:p>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a:t>
            </a:r>
            <a:r>
              <a:rPr lang="en-US" sz="1600" b="1" dirty="0" err="1"/>
              <a:t>etherchannel</a:t>
            </a:r>
            <a:r>
              <a:rPr lang="en-US" sz="1600" b="1" dirty="0"/>
              <a:t> summary</a:t>
            </a:r>
            <a:r>
              <a:rPr lang="en-US" sz="1600" dirty="0"/>
              <a:t>, </a:t>
            </a:r>
            <a:r>
              <a:rPr lang="en-US" sz="1600" b="1" dirty="0"/>
              <a:t>show </a:t>
            </a:r>
            <a:r>
              <a:rPr lang="en-US" sz="1600" b="1" dirty="0" err="1"/>
              <a:t>etherchannel</a:t>
            </a:r>
            <a:r>
              <a:rPr lang="en-US" sz="1600" b="1" dirty="0"/>
              <a:t> port-channel</a:t>
            </a:r>
            <a:r>
              <a:rPr lang="en-US" sz="1600" dirty="0"/>
              <a:t>, and </a:t>
            </a:r>
            <a:r>
              <a:rPr lang="en-US" sz="1600" b="1" dirty="0"/>
              <a:t>show interfaces </a:t>
            </a:r>
            <a:r>
              <a:rPr lang="en-US" sz="1600" b="1" dirty="0" err="1"/>
              <a:t>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err="1"/>
              <a:t>Trunking</a:t>
            </a:r>
            <a:r>
              <a:rPr lang="en-US" sz="1600" dirty="0"/>
              <a:t>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a:t>
            </a:r>
            <a:r>
              <a:rPr lang="en-US" sz="1600" dirty="0" err="1"/>
              <a:t>PAgP</a:t>
            </a:r>
            <a:r>
              <a:rPr lang="en-US" sz="1600" dirty="0"/>
              <a:t> is set to the auto or desirable mode.</a:t>
            </a:r>
          </a:p>
          <a:p>
            <a:pPr lvl="1">
              <a:spcBef>
                <a:spcPts val="0"/>
              </a:spcBef>
              <a:spcAft>
                <a:spcPts val="0"/>
              </a:spcAft>
              <a:buFont typeface="Arial" panose="020B0604020202020204" pitchFamily="34" charset="0"/>
              <a:buChar char="•"/>
            </a:pPr>
            <a:r>
              <a:rPr lang="en-US" sz="1600" dirty="0"/>
              <a:t>The dynamic negotiation options for </a:t>
            </a:r>
            <a:r>
              <a:rPr lang="en-US" sz="1600" dirty="0" err="1"/>
              <a:t>PAgP</a:t>
            </a:r>
            <a:r>
              <a:rPr lang="en-US" sz="1600" dirty="0"/>
              <a:t> and LACP are not compatibly configured on both ends of the EtherChannel.</a:t>
            </a:r>
          </a:p>
          <a:p>
            <a:pPr>
              <a:spcBef>
                <a:spcPts val="0"/>
              </a:spcBef>
              <a:spcAft>
                <a:spcPts val="0"/>
              </a:spcAft>
              <a:buFont typeface="Arial" panose="020B0604020202020204" pitchFamily="34" charset="0"/>
              <a:buChar char="•"/>
            </a:pPr>
            <a:endParaRPr lang="en-US" sz="1500"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35985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err="1"/>
              <a:t>EtherChannels</a:t>
            </a:r>
            <a:r>
              <a:rPr lang="en-US" dirty="0"/>
              <a:t> can be formed through negotiation using one of two protocols, </a:t>
            </a:r>
            <a:r>
              <a:rPr lang="en-US" dirty="0" err="1"/>
              <a:t>PAgP</a:t>
            </a:r>
            <a:r>
              <a:rPr lang="en-US" dirty="0"/>
              <a:t>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a:t>
            </a:r>
            <a:r>
              <a:rPr lang="en-US" dirty="0" err="1"/>
              <a:t>PAgP</a:t>
            </a:r>
            <a:r>
              <a:rPr lang="en-US" dirty="0"/>
              <a:t>, </a:t>
            </a:r>
            <a:r>
              <a:rPr lang="en-US" dirty="0" err="1"/>
              <a:t>PAgP</a:t>
            </a:r>
            <a:r>
              <a:rPr lang="en-US" dirty="0"/>
              <a:t> packets are sent between EtherChannel-capable ports to negotiate the forming of a channel. Modes for </a:t>
            </a:r>
            <a:r>
              <a:rPr lang="en-US" dirty="0" err="1"/>
              <a:t>PAgP</a:t>
            </a:r>
            <a:r>
              <a:rPr lang="en-US" dirty="0"/>
              <a:t> are On, </a:t>
            </a:r>
            <a:r>
              <a:rPr lang="en-US" dirty="0" err="1"/>
              <a:t>PAgP</a:t>
            </a:r>
            <a:r>
              <a:rPr lang="en-US" dirty="0"/>
              <a:t> desirable, and </a:t>
            </a:r>
            <a:r>
              <a:rPr lang="en-US" dirty="0" err="1"/>
              <a:t>PAgP</a:t>
            </a:r>
            <a:r>
              <a:rPr lang="en-US" dirty="0"/>
              <a:t> auto. </a:t>
            </a:r>
          </a:p>
          <a:p>
            <a:pPr>
              <a:spcBef>
                <a:spcPts val="0"/>
              </a:spcBef>
              <a:spcAft>
                <a:spcPts val="0"/>
              </a:spcAft>
              <a:buFont typeface="Arial" panose="020B0604020202020204" pitchFamily="34" charset="0"/>
              <a:buChar char="•"/>
            </a:pPr>
            <a:r>
              <a:rPr lang="en-US" dirty="0"/>
              <a:t>LACP performs a function similar to </a:t>
            </a:r>
            <a:r>
              <a:rPr lang="en-US" dirty="0" err="1"/>
              <a:t>PAgP</a:t>
            </a:r>
            <a:r>
              <a:rPr lang="en-US" dirty="0"/>
              <a:t> with Cisco EtherChannel. Because LACP is an IEEE standard, it can be used to facilitate </a:t>
            </a:r>
            <a:r>
              <a:rPr lang="en-US" dirty="0" err="1"/>
              <a:t>EtherChannels</a:t>
            </a:r>
            <a:r>
              <a:rPr lang="en-US" dirty="0"/>
              <a:t> in multivendor environments. Modes for LACP are On, LACP active, and LACP passive.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spcBef>
                <a:spcPts val="0"/>
              </a:spcBef>
              <a:spcAft>
                <a:spcPts val="0"/>
              </a:spcAft>
              <a:buFont typeface="Arial" panose="020B0604020202020204" pitchFamily="34" charset="0"/>
              <a:buChar char="•"/>
            </a:pPr>
            <a:r>
              <a:rPr lang="en-US" sz="1200" b="1" kern="0" dirty="0"/>
              <a:t>channel-group </a:t>
            </a:r>
            <a:r>
              <a:rPr lang="en-US" sz="1200" b="1" i="1" kern="0" dirty="0"/>
              <a:t>X</a:t>
            </a:r>
            <a:r>
              <a:rPr lang="en-US" sz="1200" b="1" kern="0" dirty="0"/>
              <a:t> mode [ desirable | auto | active | passive ]</a:t>
            </a:r>
          </a:p>
          <a:p>
            <a:pPr defTabSz="914400">
              <a:spcBef>
                <a:spcPts val="0"/>
              </a:spcBef>
              <a:spcAft>
                <a:spcPts val="0"/>
              </a:spcAft>
              <a:buFont typeface="Arial" panose="020B0604020202020204" pitchFamily="34" charset="0"/>
              <a:buChar char="•"/>
            </a:pPr>
            <a:r>
              <a:rPr lang="en-US" sz="1200" b="1" kern="0" dirty="0"/>
              <a:t>interface port-channel </a:t>
            </a:r>
            <a:r>
              <a:rPr lang="en-US" sz="1200" b="1" i="1" kern="0" dirty="0"/>
              <a:t>X</a:t>
            </a:r>
          </a:p>
          <a:p>
            <a:pPr defTabSz="914400">
              <a:spcBef>
                <a:spcPts val="0"/>
              </a:spcBef>
              <a:spcAft>
                <a:spcPts val="0"/>
              </a:spcAft>
              <a:buFont typeface="Arial" panose="020B0604020202020204" pitchFamily="34" charset="0"/>
              <a:buChar char="•"/>
            </a:pPr>
            <a:r>
              <a:rPr lang="en-US" sz="1200" b="1" kern="0" dirty="0"/>
              <a:t>show interfaces port-channel</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summary</a:t>
            </a:r>
          </a:p>
          <a:p>
            <a:pPr defTabSz="914400">
              <a:spcBef>
                <a:spcPts val="0"/>
              </a:spcBef>
              <a:spcAft>
                <a:spcPts val="0"/>
              </a:spcAft>
              <a:buFont typeface="Arial" panose="020B0604020202020204" pitchFamily="34" charset="0"/>
              <a:buChar char="•"/>
            </a:pPr>
            <a:r>
              <a:rPr lang="en-US" sz="1200" b="1" kern="0" dirty="0"/>
              <a:t>show </a:t>
            </a:r>
            <a:r>
              <a:rPr lang="en-US" sz="1200" b="1" kern="0" dirty="0" err="1"/>
              <a:t>etherchannel</a:t>
            </a:r>
            <a:r>
              <a:rPr lang="en-US" sz="1200" b="1" kern="0" dirty="0"/>
              <a:t> port-channel</a:t>
            </a:r>
          </a:p>
          <a:p>
            <a:pPr defTabSz="914400">
              <a:spcBef>
                <a:spcPts val="0"/>
              </a:spcBef>
              <a:spcAft>
                <a:spcPts val="0"/>
              </a:spcAft>
              <a:buFont typeface="Arial" panose="020B0604020202020204" pitchFamily="34" charset="0"/>
              <a:buChar char="•"/>
            </a:pPr>
            <a:r>
              <a:rPr lang="en-US" sz="1200" b="1" kern="0" dirty="0"/>
              <a:t>show interfaces </a:t>
            </a:r>
            <a:r>
              <a:rPr lang="en-US" sz="1200" b="1" kern="0" dirty="0" err="1"/>
              <a:t>etherchannel</a:t>
            </a:r>
            <a:endParaRPr lang="en-US" sz="1200" b="1" kern="0"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3880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01783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160" y="1877438"/>
            <a:ext cx="1934960" cy="16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31967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753479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384228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1365261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3734592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366389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2715300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193132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2019403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a:t>Slide ‹#› of 33</a:t>
            </a:r>
          </a:p>
        </p:txBody>
      </p:sp>
    </p:spTree>
    <p:extLst>
      <p:ext uri="{BB962C8B-B14F-4D97-AF65-F5344CB8AC3E}">
        <p14:creationId xmlns:p14="http://schemas.microsoft.com/office/powerpoint/2010/main" val="1951407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24972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1059642D-4750-4846-A95D-11A4C9B51A9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A2818913-FC37-499C-860C-8E86E3A372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6B9A255B-D10E-490C-97A6-B643F5E1AB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C7BBB3B2-4A71-4AA4-B071-A16CF8EE9D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27BF3E30-F565-4CE5-A96C-40EBD2D06F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Essentials </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dirty="0"/>
              <a:t>Slide ‹#› of 33</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EtherChannel</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85947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67175" y="2672112"/>
            <a:ext cx="5076825" cy="1314450"/>
          </a:xfrm>
        </p:spPr>
        <p:txBody>
          <a:bodyPr/>
          <a:lstStyle/>
          <a:p>
            <a:r>
              <a:rPr lang="en-US" dirty="0">
                <a:latin typeface="Arial" charset="0"/>
              </a:rPr>
              <a:t>EtherChannel</a:t>
            </a:r>
            <a:endParaRPr lang="en-US" dirty="0"/>
          </a:p>
        </p:txBody>
      </p:sp>
      <p:sp>
        <p:nvSpPr>
          <p:cNvPr id="5" name="Text Box 6"/>
          <p:cNvSpPr txBox="1">
            <a:spLocks noGrp="1" noChangeArrowheads="1"/>
          </p:cNvSpPr>
          <p:nvPr>
            <p:ph type="ctrTitle"/>
          </p:nvPr>
        </p:nvSpPr>
        <p:spPr bwMode="auto">
          <a:xfrm>
            <a:off x="3344805"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CT122-3-2 SRE</a:t>
            </a:r>
            <a:endParaRPr lang="en-US" sz="2850" dirty="0"/>
          </a:p>
        </p:txBody>
      </p:sp>
    </p:spTree>
    <p:extLst>
      <p:ext uri="{BB962C8B-B14F-4D97-AF65-F5344CB8AC3E}">
        <p14:creationId xmlns:p14="http://schemas.microsoft.com/office/powerpoint/2010/main" val="4819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307514" y="1007140"/>
            <a:ext cx="8280057" cy="3689897"/>
          </a:xfrm>
        </p:spPr>
        <p:txBody>
          <a:bodyPr/>
          <a:lstStyle/>
          <a:p>
            <a:pPr marL="0" indent="0" algn="just"/>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just"/>
            <a:endParaRPr lang="en-US" sz="1600" b="1" dirty="0">
              <a:solidFill>
                <a:srgbClr val="000000"/>
              </a:solidFill>
            </a:endParaRPr>
          </a:p>
          <a:p>
            <a:pPr marL="0" indent="0" algn="just"/>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202918" y="1158311"/>
            <a:ext cx="8738163" cy="3689897"/>
          </a:xfrm>
        </p:spPr>
        <p:txBody>
          <a:bodyPr/>
          <a:lstStyle/>
          <a:p>
            <a:pPr marL="0" indent="0" algn="just"/>
            <a:r>
              <a:rPr lang="en-US" sz="16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a:t>
            </a:r>
          </a:p>
          <a:p>
            <a:pPr marL="0" indent="0" algn="just"/>
            <a:r>
              <a:rPr lang="en-US" sz="1600" dirty="0">
                <a:solidFill>
                  <a:srgbClr val="000000"/>
                </a:solidFill>
              </a:rPr>
              <a:t>The EtherChannel is then added to the spanning tree as a single port.</a:t>
            </a:r>
          </a:p>
          <a:p>
            <a:pPr marL="0" indent="0" algn="just"/>
            <a:endParaRPr lang="en-US" sz="1600" dirty="0">
              <a:solidFill>
                <a:srgbClr val="000000"/>
              </a:solidFill>
            </a:endParaRPr>
          </a:p>
          <a:p>
            <a:pPr marL="0" indent="0" algn="just"/>
            <a:r>
              <a:rPr lang="en-US" sz="1600" dirty="0">
                <a:solidFill>
                  <a:srgbClr val="000000"/>
                </a:solidFill>
              </a:rPr>
              <a:t>When enabled, PAgP also manages the EtherChannel. PAgP packets are sent every 30 seconds.</a:t>
            </a:r>
          </a:p>
          <a:p>
            <a:pPr marL="0" indent="0" algn="just"/>
            <a:endParaRPr lang="en-US" sz="1600" dirty="0">
              <a:solidFill>
                <a:srgbClr val="000000"/>
              </a:solidFill>
            </a:endParaRPr>
          </a:p>
          <a:p>
            <a:pPr marL="0" indent="0" algn="just"/>
            <a:r>
              <a:rPr lang="en-US" sz="1600" dirty="0" err="1">
                <a:solidFill>
                  <a:srgbClr val="000000"/>
                </a:solidFill>
              </a:rPr>
              <a:t>PAgP</a:t>
            </a:r>
            <a:r>
              <a:rPr lang="en-US" sz="1600" dirty="0">
                <a:solidFill>
                  <a:srgbClr val="000000"/>
                </a:solidFill>
              </a:rPr>
              <a:t> checks for configuration consistency and manages link additions and failures between two switches. It ensures that when an EtherChannel is created, all ports have the same type of configuration.</a:t>
            </a:r>
          </a:p>
          <a:p>
            <a:pPr marL="0" indent="0" algn="just"/>
            <a:endParaRPr lang="en-US" sz="1600" dirty="0">
              <a:solidFill>
                <a:srgbClr val="000000"/>
              </a:solidFill>
            </a:endParaRP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7780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240360" y="1036637"/>
            <a:ext cx="8663279" cy="3689897"/>
          </a:xfrm>
        </p:spPr>
        <p:txBody>
          <a:bodyPr/>
          <a:lstStyle/>
          <a:p>
            <a:pPr marL="0" indent="0" algn="just"/>
            <a:r>
              <a:rPr lang="en-US" sz="16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lgn="just">
              <a:buFont typeface="Arial" panose="020B0604020202020204" pitchFamily="34" charset="0"/>
              <a:buChar char="•"/>
            </a:pPr>
            <a:r>
              <a:rPr lang="en-US" sz="1600" b="1" dirty="0">
                <a:solidFill>
                  <a:srgbClr val="000000"/>
                </a:solidFill>
              </a:rPr>
              <a:t>On</a:t>
            </a:r>
            <a:r>
              <a:rPr lang="en-US" sz="1600" dirty="0">
                <a:solidFill>
                  <a:srgbClr val="000000"/>
                </a:solidFill>
              </a:rPr>
              <a:t> - This mode forces the interface to channel without PAgP. Interfaces configured in the on mode do not exchange PAgP packets.</a:t>
            </a:r>
          </a:p>
          <a:p>
            <a:pPr marL="415985" lvl="1" indent="-342900" algn="just">
              <a:buFont typeface="Arial" panose="020B0604020202020204" pitchFamily="34" charset="0"/>
              <a:buChar char="•"/>
            </a:pPr>
            <a:r>
              <a:rPr lang="en-US" sz="1600" b="1" dirty="0">
                <a:solidFill>
                  <a:srgbClr val="000000"/>
                </a:solidFill>
              </a:rPr>
              <a:t>PAgP desirable</a:t>
            </a:r>
            <a:r>
              <a:rPr lang="en-US" sz="1600" dirty="0">
                <a:solidFill>
                  <a:srgbClr val="000000"/>
                </a:solidFill>
              </a:rPr>
              <a:t> - This PAgP mode places an interface in an active negotiating state in which the interface initiates negotiations with other interfaces by sending PAgP packets.</a:t>
            </a:r>
          </a:p>
          <a:p>
            <a:pPr marL="415985" lvl="1" indent="-342900" algn="just">
              <a:buFont typeface="Arial" panose="020B0604020202020204" pitchFamily="34" charset="0"/>
              <a:buChar char="•"/>
            </a:pPr>
            <a:r>
              <a:rPr lang="en-US" sz="1600" b="1" dirty="0">
                <a:solidFill>
                  <a:srgbClr val="000000"/>
                </a:solidFill>
              </a:rPr>
              <a:t>PAgP auto</a:t>
            </a:r>
            <a:r>
              <a:rPr lang="en-US" sz="1600" dirty="0">
                <a:solidFill>
                  <a:srgbClr val="000000"/>
                </a:solidFill>
              </a:rPr>
              <a:t> - This PAgP mode places an interface in a passive negotiating state in which the interface responds to the PAgP packets that it receives but does not initiate PAgP negotiation.</a:t>
            </a:r>
          </a:p>
          <a:p>
            <a:pPr marL="0" indent="0" algn="just"/>
            <a:r>
              <a:rPr lang="en-US" sz="1600" dirty="0">
                <a:solidFill>
                  <a:srgbClr val="000000"/>
                </a:solidFill>
              </a:rPr>
              <a:t>The modes must be compatible on each side. If one side is configured to be in auto mode, it is placed in a passive state, waiting for the other side to initiate the EtherChannel negotiation. </a:t>
            </a:r>
          </a:p>
          <a:p>
            <a:pPr marL="0" indent="0" algn="just"/>
            <a:r>
              <a:rPr lang="en-US" sz="1600" dirty="0">
                <a:solidFill>
                  <a:srgbClr val="000000"/>
                </a:solidFill>
              </a:rPr>
              <a:t>If the other side is also set to auto, the negotiation never starts and the EtherChannel does not form. If all modes are disabled by using the </a:t>
            </a:r>
            <a:r>
              <a:rPr lang="en-US" sz="1600" b="1" dirty="0">
                <a:solidFill>
                  <a:srgbClr val="000000"/>
                </a:solidFill>
              </a:rPr>
              <a:t>no</a:t>
            </a:r>
            <a:r>
              <a:rPr lang="en-US" sz="1600" dirty="0">
                <a:solidFill>
                  <a:srgbClr val="000000"/>
                </a:solidFill>
              </a:rPr>
              <a:t> command, or if no mode is configured, then the EtherChannel is disabled. </a:t>
            </a:r>
            <a:endParaRPr lang="en-US" sz="14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2076"/>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182562" y="1074737"/>
            <a:ext cx="8796338" cy="3689897"/>
          </a:xfrm>
        </p:spPr>
        <p:txBody>
          <a:bodyPr/>
          <a:lstStyle/>
          <a:p>
            <a:pPr marL="0" indent="0" algn="just"/>
            <a:r>
              <a:rPr lang="en-US" sz="16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a:t>
            </a:r>
          </a:p>
          <a:p>
            <a:pPr marL="0" indent="0" algn="just"/>
            <a:endParaRPr lang="en-US" sz="1600" b="1" dirty="0">
              <a:solidFill>
                <a:srgbClr val="000000"/>
              </a:solidFill>
            </a:endParaRPr>
          </a:p>
          <a:p>
            <a:pPr marL="0" indent="0" algn="just"/>
            <a:r>
              <a:rPr lang="en-US" sz="16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lgn="just">
              <a:buFont typeface="Arial" panose="020B0604020202020204" pitchFamily="34" charset="0"/>
              <a:buChar char="•"/>
            </a:pPr>
            <a:r>
              <a:rPr lang="en-US" sz="1600" b="1" dirty="0">
                <a:solidFill>
                  <a:srgbClr val="000000"/>
                </a:solidFill>
              </a:rPr>
              <a:t>On</a:t>
            </a:r>
            <a:r>
              <a:rPr lang="en-US" sz="1600" dirty="0">
                <a:solidFill>
                  <a:srgbClr val="000000"/>
                </a:solidFill>
              </a:rPr>
              <a:t> - This mode forces the interface to channel without LACP. Interfaces configured in the on mode do not exchange LACP packets.</a:t>
            </a:r>
          </a:p>
          <a:p>
            <a:pPr marL="415985" lvl="1" indent="-342900" algn="just">
              <a:buFont typeface="Arial" panose="020B0604020202020204" pitchFamily="34" charset="0"/>
              <a:buChar char="•"/>
            </a:pPr>
            <a:r>
              <a:rPr lang="en-US" sz="1600" b="1" dirty="0">
                <a:solidFill>
                  <a:srgbClr val="000000"/>
                </a:solidFill>
              </a:rPr>
              <a:t>LACP active</a:t>
            </a:r>
            <a:r>
              <a:rPr lang="en-US" sz="1600" dirty="0">
                <a:solidFill>
                  <a:srgbClr val="000000"/>
                </a:solidFill>
              </a:rPr>
              <a:t> - This LACP mode places a port in an active negotiating state. In this state, the port initiates negotiations with other ports by sending LACP packets.</a:t>
            </a:r>
          </a:p>
          <a:p>
            <a:pPr marL="415985" lvl="1" indent="-342900" algn="just">
              <a:buFont typeface="Arial" panose="020B0604020202020204" pitchFamily="34" charset="0"/>
              <a:buChar char="•"/>
            </a:pPr>
            <a:r>
              <a:rPr lang="en-US" sz="1600" b="1" dirty="0">
                <a:solidFill>
                  <a:srgbClr val="000000"/>
                </a:solidFill>
              </a:rPr>
              <a:t>LACP passive</a:t>
            </a:r>
            <a:r>
              <a:rPr lang="en-US" sz="1600" dirty="0">
                <a:solidFill>
                  <a:srgbClr val="000000"/>
                </a:solidFill>
              </a:rPr>
              <a:t> - This LACP mode places a port in a passive negotiating state. In this state, the port responds to the LACP packets that it receives but does not initiate LACP packet negotiation.</a:t>
            </a:r>
          </a:p>
          <a:p>
            <a:pPr marL="0" indent="0" algn="just"/>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220662" y="1174203"/>
            <a:ext cx="8720138" cy="3689897"/>
          </a:xfrm>
        </p:spPr>
        <p:txBody>
          <a:bodyPr/>
          <a:lstStyle/>
          <a:p>
            <a:pPr marL="0" indent="0" algn="just"/>
            <a:r>
              <a:rPr lang="en-US" sz="1800" dirty="0">
                <a:solidFill>
                  <a:srgbClr val="000000"/>
                </a:solidFill>
              </a:rPr>
              <a:t>The following guidelines and restrictions are useful for configuring EtherChannel:</a:t>
            </a:r>
          </a:p>
          <a:p>
            <a:pPr marL="342900" indent="-342900" algn="just">
              <a:buFont typeface="Arial" panose="020B0604020202020204" pitchFamily="34" charset="0"/>
              <a:buChar char="•"/>
            </a:pPr>
            <a:r>
              <a:rPr lang="en-US" sz="1800" b="1" dirty="0">
                <a:solidFill>
                  <a:srgbClr val="000000"/>
                </a:solidFill>
              </a:rPr>
              <a:t>EtherChannel support</a:t>
            </a:r>
            <a:r>
              <a:rPr lang="en-US" sz="1800" dirty="0">
                <a:solidFill>
                  <a:srgbClr val="000000"/>
                </a:solidFill>
              </a:rPr>
              <a:t> - All Ethernet interfaces must support EtherChannel with no requirement that interfaces be physically contiguous.</a:t>
            </a:r>
          </a:p>
          <a:p>
            <a:pPr marL="342900" indent="-342900" algn="just">
              <a:buFont typeface="Arial" panose="020B0604020202020204" pitchFamily="34" charset="0"/>
              <a:buChar char="•"/>
            </a:pPr>
            <a:r>
              <a:rPr lang="en-US" sz="1800" b="1" dirty="0">
                <a:solidFill>
                  <a:srgbClr val="000000"/>
                </a:solidFill>
              </a:rPr>
              <a:t>Speed and duplex</a:t>
            </a:r>
            <a:r>
              <a:rPr lang="en-US" sz="1800" dirty="0">
                <a:solidFill>
                  <a:srgbClr val="000000"/>
                </a:solidFill>
              </a:rPr>
              <a:t> - Configure all interfaces in an EtherChannel to operate at the same speed and in the same duplex mode.</a:t>
            </a:r>
          </a:p>
          <a:p>
            <a:pPr marL="342900" indent="-342900" algn="just">
              <a:buFont typeface="Arial" panose="020B0604020202020204" pitchFamily="34" charset="0"/>
              <a:buChar char="•"/>
            </a:pPr>
            <a:r>
              <a:rPr lang="en-US" sz="1800" b="1" dirty="0">
                <a:solidFill>
                  <a:srgbClr val="000000"/>
                </a:solidFill>
              </a:rPr>
              <a:t>VLAN match</a:t>
            </a:r>
            <a:r>
              <a:rPr lang="en-US" sz="1800" dirty="0">
                <a:solidFill>
                  <a:srgbClr val="000000"/>
                </a:solidFill>
              </a:rPr>
              <a:t> - All interfaces in the EtherChannel bundle must be assigned to the same VLAN or be configured as a trunk (shown in the figure).</a:t>
            </a:r>
          </a:p>
          <a:p>
            <a:pPr marL="342900" indent="-342900" algn="just">
              <a:buFont typeface="Arial" panose="020B0604020202020204" pitchFamily="34" charset="0"/>
              <a:buChar char="•"/>
            </a:pPr>
            <a:r>
              <a:rPr lang="en-US" sz="1800" b="1" dirty="0">
                <a:solidFill>
                  <a:srgbClr val="000000"/>
                </a:solidFill>
              </a:rPr>
              <a:t>Range of VLANs</a:t>
            </a:r>
            <a:r>
              <a:rPr lang="en-US" sz="18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800" b="1" dirty="0">
                <a:solidFill>
                  <a:srgbClr val="000000"/>
                </a:solidFill>
              </a:rPr>
              <a:t>auto</a:t>
            </a:r>
            <a:r>
              <a:rPr lang="en-US" sz="1800" dirty="0">
                <a:solidFill>
                  <a:srgbClr val="000000"/>
                </a:solidFill>
              </a:rPr>
              <a:t> or </a:t>
            </a:r>
            <a:r>
              <a:rPr lang="en-US" sz="1800" b="1" dirty="0">
                <a:solidFill>
                  <a:srgbClr val="000000"/>
                </a:solidFill>
              </a:rPr>
              <a:t>desirable</a:t>
            </a:r>
            <a:r>
              <a:rPr lang="en-US" sz="1800" dirty="0">
                <a:solidFill>
                  <a:srgbClr val="000000"/>
                </a:solidFill>
              </a:rPr>
              <a:t> mode.</a:t>
            </a:r>
          </a:p>
          <a:p>
            <a:pPr marL="0" indent="0" algn="just"/>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65431" y="1062038"/>
            <a:ext cx="8976969" cy="1940416"/>
          </a:xfrm>
        </p:spPr>
        <p:txBody>
          <a:bodyPr/>
          <a:lstStyle/>
          <a:p>
            <a:pPr marL="342900" indent="-342900" algn="just">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just">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just">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334918" y="3002454"/>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835065"/>
            <a:ext cx="9144000" cy="2477188"/>
          </a:xfrm>
        </p:spPr>
        <p:txBody>
          <a:bodyPr/>
          <a:lstStyle/>
          <a:p>
            <a:pPr marL="0" indent="0" algn="just"/>
            <a:r>
              <a:rPr lang="en-US" sz="1600" dirty="0">
                <a:solidFill>
                  <a:srgbClr val="000000"/>
                </a:solidFill>
              </a:rPr>
              <a:t>Configuring EtherChannel with LACP requires the following three steps:</a:t>
            </a:r>
          </a:p>
          <a:p>
            <a:pPr marL="342900" indent="-342900" algn="just">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just">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just">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just">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9782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D5FD16A9-8C6A-4461-8C10-119E4B147955}" type="slidenum">
              <a:rPr lang="en-GB" smtClean="0"/>
              <a:t>2</a:t>
            </a:fld>
            <a:r>
              <a:rPr lang="en-GB" dirty="0"/>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7" name="Table 6">
            <a:extLst>
              <a:ext uri="{FF2B5EF4-FFF2-40B4-BE49-F238E27FC236}">
                <a16:creationId xmlns:a16="http://schemas.microsoft.com/office/drawing/2014/main" id="{6FF6D846-DE5C-435F-9372-0D86C362A34E}"/>
              </a:ext>
            </a:extLst>
          </p:cNvPr>
          <p:cNvGraphicFramePr>
            <a:graphicFrameLocks noGrp="1"/>
          </p:cNvGraphicFramePr>
          <p:nvPr>
            <p:extLst>
              <p:ext uri="{D42A27DB-BD31-4B8C-83A1-F6EECF244321}">
                <p14:modId xmlns:p14="http://schemas.microsoft.com/office/powerpoint/2010/main" val="3906074798"/>
              </p:ext>
            </p:extLst>
          </p:nvPr>
        </p:nvGraphicFramePr>
        <p:xfrm>
          <a:off x="794457" y="1360909"/>
          <a:ext cx="7555085" cy="148336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Objective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Describe EtherChannel technology.</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EtherChannel.</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Troubleshoot EtherChannel.</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bl>
          </a:graphicData>
        </a:graphic>
      </p:graphicFrame>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20663"/>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110675" y="1169440"/>
            <a:ext cx="8931725" cy="3689897"/>
          </a:xfrm>
        </p:spPr>
        <p:txBody>
          <a:bodyPr/>
          <a:lstStyle/>
          <a:p>
            <a:pPr marL="0" indent="0" algn="just"/>
            <a:r>
              <a:rPr lang="en-US" sz="18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just">
              <a:buFont typeface="Arial" panose="020B0604020202020204" pitchFamily="34" charset="0"/>
              <a:buChar char="•"/>
            </a:pPr>
            <a:r>
              <a:rPr lang="en-US" sz="1800" dirty="0">
                <a:solidFill>
                  <a:srgbClr val="000000"/>
                </a:solidFill>
              </a:rPr>
              <a:t>The </a:t>
            </a:r>
            <a:r>
              <a:rPr lang="en-US" sz="1800" b="1" dirty="0">
                <a:solidFill>
                  <a:srgbClr val="000000"/>
                </a:solidFill>
              </a:rPr>
              <a:t>show interfaces port-channel</a:t>
            </a:r>
            <a:r>
              <a:rPr lang="en-US" sz="1800" dirty="0">
                <a:solidFill>
                  <a:srgbClr val="000000"/>
                </a:solidFill>
              </a:rPr>
              <a:t> command displays the general status of the port channel interface. </a:t>
            </a:r>
          </a:p>
          <a:p>
            <a:pPr marL="342900" indent="-342900" algn="just">
              <a:buFont typeface="Arial" panose="020B0604020202020204" pitchFamily="34" charset="0"/>
              <a:buChar char="•"/>
            </a:pPr>
            <a:r>
              <a:rPr lang="en-US" sz="1800" dirty="0">
                <a:solidFill>
                  <a:srgbClr val="000000"/>
                </a:solidFill>
              </a:rPr>
              <a:t>The </a:t>
            </a:r>
            <a:r>
              <a:rPr lang="en-US" sz="1800" b="1" dirty="0">
                <a:solidFill>
                  <a:srgbClr val="000000"/>
                </a:solidFill>
              </a:rPr>
              <a:t>show etherchannel summary</a:t>
            </a:r>
            <a:r>
              <a:rPr lang="en-US" sz="1800" dirty="0">
                <a:solidFill>
                  <a:srgbClr val="000000"/>
                </a:solidFill>
              </a:rPr>
              <a:t> command displays one line of information per port channel.</a:t>
            </a:r>
          </a:p>
          <a:p>
            <a:pPr marL="342900" indent="-342900" algn="just">
              <a:buFont typeface="Arial" panose="020B0604020202020204" pitchFamily="34" charset="0"/>
              <a:buChar char="•"/>
            </a:pPr>
            <a:r>
              <a:rPr lang="en-US" sz="1800" dirty="0">
                <a:solidFill>
                  <a:srgbClr val="000000"/>
                </a:solidFill>
              </a:rPr>
              <a:t>The </a:t>
            </a:r>
            <a:r>
              <a:rPr lang="en-US" sz="1800" b="1" dirty="0">
                <a:solidFill>
                  <a:srgbClr val="000000"/>
                </a:solidFill>
              </a:rPr>
              <a:t>show etherchannel port-channel</a:t>
            </a:r>
            <a:r>
              <a:rPr lang="en-US" sz="1800" dirty="0">
                <a:solidFill>
                  <a:srgbClr val="000000"/>
                </a:solidFill>
              </a:rPr>
              <a:t> command displays information about a specific port channel interface.</a:t>
            </a:r>
          </a:p>
          <a:p>
            <a:pPr marL="342900" indent="-342900" algn="just">
              <a:buFont typeface="Arial" panose="020B0604020202020204" pitchFamily="34" charset="0"/>
              <a:buChar char="•"/>
            </a:pPr>
            <a:r>
              <a:rPr lang="en-US" sz="1800" dirty="0">
                <a:solidFill>
                  <a:srgbClr val="000000"/>
                </a:solidFill>
              </a:rPr>
              <a:t>The </a:t>
            </a:r>
            <a:r>
              <a:rPr lang="en-US" sz="1800" b="1" dirty="0">
                <a:solidFill>
                  <a:srgbClr val="000000"/>
                </a:solidFill>
              </a:rPr>
              <a:t>show interfaces etherchannel</a:t>
            </a:r>
            <a:r>
              <a:rPr lang="en-US" sz="18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65431" y="1011237"/>
            <a:ext cx="9078569" cy="3689897"/>
          </a:xfrm>
        </p:spPr>
        <p:txBody>
          <a:bodyPr/>
          <a:lstStyle/>
          <a:p>
            <a:pPr marL="0" indent="0" algn="just"/>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lgn="just">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lgn="just">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lgn="just">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lgn="just">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just"/>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23661"/>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65431" y="1557338"/>
            <a:ext cx="8900769" cy="731838"/>
          </a:xfrm>
        </p:spPr>
        <p:txBody>
          <a:bodyPr/>
          <a:lstStyle/>
          <a:p>
            <a:pPr marL="0" indent="0" algn="just"/>
            <a:r>
              <a:rPr lang="en-US" sz="2400" dirty="0">
                <a:solidFill>
                  <a:srgbClr val="000000"/>
                </a:solidFill>
              </a:rPr>
              <a:t>In the figure, interfaces F0/1 and F0/2 on switches S1 and S2 are connected with an EtherChannel. However, the EtherChannel is not operational.</a:t>
            </a:r>
          </a:p>
          <a:p>
            <a:pPr marL="0" indent="0" algn="just"/>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3026533"/>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7857"/>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715" y="1034120"/>
            <a:ext cx="9111285" cy="556123"/>
          </a:xfrm>
        </p:spPr>
        <p:txBody>
          <a:bodyPr/>
          <a:lstStyle/>
          <a:p>
            <a:pPr marL="0" indent="0" algn="just"/>
            <a:r>
              <a:rPr lang="en-US" b="1" dirty="0">
                <a:solidFill>
                  <a:srgbClr val="000000"/>
                </a:solidFill>
              </a:rPr>
              <a:t>Step 1. View the EtherChannel Summary Information: </a:t>
            </a:r>
            <a:r>
              <a:rPr lang="en-US" dirty="0">
                <a:solidFill>
                  <a:srgbClr val="000000"/>
                </a:solidFill>
              </a:rPr>
              <a:t>The output of the </a:t>
            </a:r>
            <a:r>
              <a:rPr lang="en-US" b="1" dirty="0">
                <a:solidFill>
                  <a:srgbClr val="000000"/>
                </a:solidFill>
              </a:rPr>
              <a:t>show etherchannel summary</a:t>
            </a:r>
            <a:r>
              <a:rPr lang="en-US" dirty="0">
                <a:solidFill>
                  <a:srgbClr val="000000"/>
                </a:solidFill>
              </a:rPr>
              <a:t> command indicates that the EtherChannel is down.</a:t>
            </a:r>
          </a:p>
          <a:p>
            <a:pPr marL="0" indent="0" algn="just"/>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2080359"/>
            <a:ext cx="4637925" cy="3089382"/>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just"/>
            <a:r>
              <a:rPr lang="en-US" b="1" dirty="0">
                <a:solidFill>
                  <a:srgbClr val="000000"/>
                </a:solidFill>
              </a:rPr>
              <a:t>Step 2. View Port Channel Configuration: </a:t>
            </a:r>
            <a:r>
              <a:rPr lang="en-US" dirty="0">
                <a:solidFill>
                  <a:srgbClr val="000000"/>
                </a:solidFill>
              </a:rPr>
              <a:t>In the </a:t>
            </a:r>
            <a:r>
              <a:rPr lang="en-US" b="1" dirty="0">
                <a:solidFill>
                  <a:srgbClr val="000000"/>
                </a:solidFill>
              </a:rPr>
              <a:t>show run | begin interface port-channel</a:t>
            </a:r>
            <a:r>
              <a:rPr lang="en-US"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480569" y="1018146"/>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65431" y="1049337"/>
            <a:ext cx="8989669" cy="1919923"/>
          </a:xfrm>
        </p:spPr>
        <p:txBody>
          <a:bodyPr/>
          <a:lstStyle/>
          <a:p>
            <a:pPr marL="0" indent="0" algn="just"/>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just"/>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844098"/>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134315" y="1265757"/>
            <a:ext cx="8875369" cy="625689"/>
          </a:xfrm>
        </p:spPr>
        <p:txBody>
          <a:bodyPr/>
          <a:lstStyle/>
          <a:p>
            <a:pPr marL="0" indent="0" algn="just"/>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just"/>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083867" y="189144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39166"/>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246062" y="11890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entury Gothic" panose="020B0502020202020204" pitchFamily="34" charset="0"/>
              </a:rPr>
              <a:t>Refer to Quiz - Chapter 6 in Cisco Networking Academy platform</a:t>
            </a:r>
          </a:p>
          <a:p>
            <a:r>
              <a:rPr lang="en-US" sz="2400" dirty="0">
                <a:latin typeface="Century Gothic" panose="020B0502020202020204" pitchFamily="34" charset="0"/>
              </a:rPr>
              <a:t>In this Packet Tracer, you will complete the following:</a:t>
            </a:r>
          </a:p>
          <a:p>
            <a:pPr lvl="1"/>
            <a:r>
              <a:rPr lang="en-US" dirty="0">
                <a:latin typeface="Century Gothic" panose="020B0502020202020204" pitchFamily="34" charset="0"/>
              </a:rPr>
              <a:t>Build the Network</a:t>
            </a:r>
          </a:p>
          <a:p>
            <a:pPr lvl="1"/>
            <a:r>
              <a:rPr lang="en-US" dirty="0">
                <a:latin typeface="Century Gothic" panose="020B0502020202020204" pitchFamily="34" charset="0"/>
              </a:rPr>
              <a:t>Configure EtherChannel</a:t>
            </a:r>
          </a:p>
          <a:p>
            <a:endParaRPr lang="en-US" sz="2400" dirty="0">
              <a:latin typeface="Century Gothic" panose="020B0502020202020204" pitchFamily="34" charset="0"/>
            </a:endParaRPr>
          </a:p>
          <a:p>
            <a:pPr marL="0" indent="0">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29</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63" y="1128514"/>
            <a:ext cx="8229600" cy="3394472"/>
          </a:xfrm>
        </p:spPr>
        <p:txBody>
          <a:bodyPr/>
          <a:lstStyle/>
          <a:p>
            <a:pPr algn="just"/>
            <a:r>
              <a:rPr lang="en-US" altLang="zh-TW" b="1" dirty="0">
                <a:latin typeface="Century Gothic" panose="020B0502020202020204" pitchFamily="34" charset="0"/>
                <a:ea typeface="新細明體" pitchFamily="18" charset="-120"/>
              </a:rPr>
              <a:t>At the end of this topic, You should be able to:</a:t>
            </a:r>
          </a:p>
          <a:p>
            <a:pPr lvl="1" algn="just">
              <a:spcBef>
                <a:spcPts val="0"/>
              </a:spcBef>
              <a:spcAft>
                <a:spcPts val="0"/>
              </a:spcAft>
              <a:buFont typeface="Arial" panose="020B0604020202020204" pitchFamily="34" charset="0"/>
              <a:buChar char="•"/>
            </a:pPr>
            <a:r>
              <a:rPr lang="en-US" dirty="0"/>
              <a:t>Describe EtherChannel technology</a:t>
            </a:r>
          </a:p>
          <a:p>
            <a:pPr lvl="1" algn="just">
              <a:spcBef>
                <a:spcPts val="0"/>
              </a:spcBef>
              <a:spcAft>
                <a:spcPts val="0"/>
              </a:spcAft>
              <a:buFont typeface="Arial" panose="020B0604020202020204" pitchFamily="34" charset="0"/>
              <a:buChar char="•"/>
            </a:pPr>
            <a:r>
              <a:rPr lang="en-US" dirty="0"/>
              <a:t>Explain the guidelines and restrictions when configuring EtherChannel</a:t>
            </a:r>
          </a:p>
          <a:p>
            <a:pPr lvl="1" algn="just">
              <a:spcBef>
                <a:spcPts val="0"/>
              </a:spcBef>
              <a:spcAft>
                <a:spcPts val="0"/>
              </a:spcAft>
              <a:buFont typeface="Arial" panose="020B0604020202020204" pitchFamily="34" charset="0"/>
              <a:buChar char="•"/>
            </a:pPr>
            <a:r>
              <a:rPr lang="en-US" dirty="0"/>
              <a:t>Configure EtherChannel.</a:t>
            </a:r>
          </a:p>
          <a:p>
            <a:pPr lvl="1" algn="just">
              <a:spcBef>
                <a:spcPts val="0"/>
              </a:spcBef>
              <a:spcAft>
                <a:spcPts val="0"/>
              </a:spcAft>
              <a:buFont typeface="Arial" panose="020B0604020202020204" pitchFamily="34" charset="0"/>
              <a:buChar char="•"/>
            </a:pPr>
            <a:r>
              <a:rPr lang="en-US" dirty="0"/>
              <a:t>Troubleshoot EtherChannel.</a:t>
            </a:r>
          </a:p>
          <a:p>
            <a:pPr lvl="1" algn="just">
              <a:spcBef>
                <a:spcPts val="0"/>
              </a:spcBef>
              <a:spcAft>
                <a:spcPts val="0"/>
              </a:spcAft>
              <a:buFont typeface="Arial" panose="020B0604020202020204" pitchFamily="34" charset="0"/>
              <a:buChar char="•"/>
            </a:pPr>
            <a:r>
              <a:rPr lang="en-US" dirty="0"/>
              <a:t>Troubleshoot EtherChannel on switched links.</a:t>
            </a:r>
          </a:p>
        </p:txBody>
      </p:sp>
      <p:sp>
        <p:nvSpPr>
          <p:cNvPr id="4" name="Footer Placeholder 3"/>
          <p:cNvSpPr>
            <a:spLocks noGrp="1"/>
          </p:cNvSpPr>
          <p:nvPr>
            <p:ph type="ftr" sz="quarter" idx="10"/>
          </p:nvPr>
        </p:nvSpPr>
        <p:spPr/>
        <p:txBody>
          <a:bodyPr/>
          <a:lstStyle/>
          <a:p>
            <a:pPr>
              <a:defRPr/>
            </a:pPr>
            <a:r>
              <a:rPr lang="en-GB" dirty="0"/>
              <a:t>Slide ‹</a:t>
            </a:r>
            <a:fld id="{E5DBE6D7-844C-4C7F-9823-966AC4DC7EB8}" type="slidenum">
              <a:rPr lang="en-GB" smtClean="0"/>
              <a:t>3</a:t>
            </a:fld>
            <a:r>
              <a:rPr lang="en-GB" dirty="0"/>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061774"/>
            <a:ext cx="8833618" cy="3394472"/>
          </a:xfrm>
        </p:spPr>
        <p:txBody>
          <a:bodyPr/>
          <a:lstStyle/>
          <a:p>
            <a:pPr>
              <a:spcBef>
                <a:spcPts val="0"/>
              </a:spcBef>
              <a:spcAft>
                <a:spcPts val="0"/>
              </a:spcAft>
              <a:buFont typeface="Arial" panose="020B0604020202020204" pitchFamily="34" charset="0"/>
              <a:buChar char="•"/>
            </a:pPr>
            <a:r>
              <a:rPr lang="en-US" sz="2400" dirty="0"/>
              <a:t>Redundant paths in a switched Ethernet network may cause both physical and logical Layer 2 loops.</a:t>
            </a:r>
          </a:p>
          <a:p>
            <a:pPr>
              <a:spcBef>
                <a:spcPts val="0"/>
              </a:spcBef>
              <a:spcAft>
                <a:spcPts val="0"/>
              </a:spcAft>
              <a:buFont typeface="Arial" panose="020B0604020202020204" pitchFamily="34" charset="0"/>
              <a:buChar char="•"/>
            </a:pPr>
            <a:r>
              <a:rPr lang="en-US" sz="2400" dirty="0"/>
              <a:t>A Layer 2 loop can result in MAC address table instability, link saturation, and high CPU utilization on switches and end-devices. This results in the network becoming unusable. </a:t>
            </a:r>
          </a:p>
          <a:p>
            <a:pPr algn="just">
              <a:spcBef>
                <a:spcPts val="0"/>
              </a:spcBef>
              <a:spcAft>
                <a:spcPts val="0"/>
              </a:spcAft>
              <a:buFont typeface="Arial" panose="020B0604020202020204" pitchFamily="34" charset="0"/>
              <a:buChar char="•"/>
            </a:pPr>
            <a:r>
              <a:rPr lang="en-US" sz="2400" dirty="0"/>
              <a:t>STP is a loop-prevention network protocol that allows for redundancy while creating a loop-free Layer 2 topology. Without STP, Layer 2 loops can form, causing broadcast, multicast and unknown unicast frames to loop endlessly, bringing down a network. </a:t>
            </a:r>
          </a:p>
          <a:p>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146907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274346"/>
            <a:ext cx="8966200" cy="3394472"/>
          </a:xfrm>
        </p:spPr>
        <p:txBody>
          <a:bodyPr/>
          <a:lstStyle/>
          <a:p>
            <a:pPr algn="just">
              <a:spcBef>
                <a:spcPts val="0"/>
              </a:spcBef>
              <a:spcAft>
                <a:spcPts val="0"/>
              </a:spcAft>
              <a:buFont typeface="Arial" panose="020B0604020202020204" pitchFamily="34" charset="0"/>
              <a:buChar char="•"/>
            </a:pPr>
            <a:r>
              <a:rPr lang="en-US" sz="2000" dirty="0"/>
              <a:t>To increase bandwidth or redundancy, multiple links could be connected between devices. </a:t>
            </a:r>
          </a:p>
          <a:p>
            <a:pPr algn="just">
              <a:spcBef>
                <a:spcPts val="0"/>
              </a:spcBef>
              <a:spcAft>
                <a:spcPts val="0"/>
              </a:spcAft>
              <a:buFont typeface="Arial" panose="020B0604020202020204" pitchFamily="34" charset="0"/>
              <a:buChar char="•"/>
            </a:pPr>
            <a:r>
              <a:rPr lang="en-US" sz="2000" dirty="0"/>
              <a:t>EtherChannel groups multiple physical Ethernet links together into one single logical link. It provides fault-tolerance, load sharing, increased bandwidth, and redundancy between switches, routers, and servers. </a:t>
            </a:r>
          </a:p>
          <a:p>
            <a:pPr algn="just">
              <a:spcBef>
                <a:spcPts val="0"/>
              </a:spcBef>
              <a:spcAft>
                <a:spcPts val="0"/>
              </a:spcAft>
              <a:buFont typeface="Arial" panose="020B0604020202020204" pitchFamily="34" charset="0"/>
              <a:buChar char="•"/>
            </a:pPr>
            <a:r>
              <a:rPr lang="en-US" sz="2000" dirty="0" err="1"/>
              <a:t>EtherChannels</a:t>
            </a:r>
            <a:r>
              <a:rPr lang="en-US" sz="2000" dirty="0"/>
              <a:t> can be formed through negotiation using one of two protocols, </a:t>
            </a:r>
            <a:r>
              <a:rPr lang="en-US" sz="2000" dirty="0" err="1"/>
              <a:t>PAgP</a:t>
            </a:r>
            <a:r>
              <a:rPr lang="en-US" sz="2000" dirty="0"/>
              <a:t> or LACP. </a:t>
            </a:r>
          </a:p>
          <a:p>
            <a:pPr algn="just"/>
            <a:r>
              <a:rPr lang="en-US" sz="2000" dirty="0"/>
              <a:t>There are a number of commands to verify an EtherChannel configuration including </a:t>
            </a:r>
            <a:r>
              <a:rPr lang="en-US" sz="2000" b="1" dirty="0"/>
              <a:t>show interfaces port-channel</a:t>
            </a:r>
            <a:r>
              <a:rPr lang="en-US" sz="2000" dirty="0"/>
              <a:t>, </a:t>
            </a:r>
            <a:r>
              <a:rPr lang="en-US" sz="2000" b="1" dirty="0"/>
              <a:t>show </a:t>
            </a:r>
            <a:r>
              <a:rPr lang="en-US" sz="2000" b="1" dirty="0" err="1"/>
              <a:t>etherchannel</a:t>
            </a:r>
            <a:r>
              <a:rPr lang="en-US" sz="2000" b="1" dirty="0"/>
              <a:t> summary</a:t>
            </a:r>
            <a:r>
              <a:rPr lang="en-US" sz="2000" dirty="0"/>
              <a:t>, </a:t>
            </a:r>
            <a:r>
              <a:rPr lang="en-US" sz="2000" b="1" dirty="0"/>
              <a:t>show </a:t>
            </a:r>
            <a:r>
              <a:rPr lang="en-US" sz="2000" b="1" dirty="0" err="1"/>
              <a:t>etherchannel</a:t>
            </a:r>
            <a:r>
              <a:rPr lang="en-US" sz="2000" b="1" dirty="0"/>
              <a:t> port-channel</a:t>
            </a:r>
            <a:r>
              <a:rPr lang="en-US" sz="2000" dirty="0"/>
              <a:t>, and </a:t>
            </a:r>
            <a:r>
              <a:rPr lang="en-US" sz="2000" b="1" dirty="0"/>
              <a:t>show interfaces </a:t>
            </a:r>
            <a:r>
              <a:rPr lang="en-US" sz="2000" b="1" dirty="0" err="1"/>
              <a:t>etherchannel</a:t>
            </a:r>
            <a:r>
              <a:rPr lang="en-US" sz="2000" dirty="0"/>
              <a:t>. </a:t>
            </a:r>
          </a:p>
          <a:p>
            <a:pPr algn="just"/>
            <a:endParaRPr lang="en-US" sz="22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2"/>
          <p:cNvSpPr txBox="1">
            <a:spLocks noChangeArrowheads="1"/>
          </p:cNvSpPr>
          <p:nvPr/>
        </p:nvSpPr>
        <p:spPr bwMode="auto">
          <a:xfrm>
            <a:off x="1668000" y="13784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1264808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Routing Concepts</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33</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31623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785"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416009" y="972815"/>
            <a:ext cx="7042150"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8C1754EE-C916-46B9-8AE9-DC16FB141BD6}" type="slidenum">
              <a:rPr lang="en-GB" smtClean="0"/>
              <a:t>4</a:t>
            </a:fld>
            <a:r>
              <a:rPr lang="en-GB" dirty="0"/>
              <a:t>› of 9</a:t>
            </a:r>
          </a:p>
        </p:txBody>
      </p:sp>
      <p:sp>
        <p:nvSpPr>
          <p:cNvPr id="7" name="Content Placeholder 2">
            <a:extLst>
              <a:ext uri="{FF2B5EF4-FFF2-40B4-BE49-F238E27FC236}">
                <a16:creationId xmlns:a16="http://schemas.microsoft.com/office/drawing/2014/main" id="{3F90B1D2-14FA-44F2-BBDE-FB94A41C39DE}"/>
              </a:ext>
            </a:extLst>
          </p:cNvPr>
          <p:cNvSpPr txBox="1">
            <a:spLocks/>
          </p:cNvSpPr>
          <p:nvPr/>
        </p:nvSpPr>
        <p:spPr bwMode="auto">
          <a:xfrm>
            <a:off x="850349" y="1580607"/>
            <a:ext cx="4703064" cy="239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defTabSz="914400">
              <a:spcBef>
                <a:spcPts val="0"/>
              </a:spcBef>
              <a:spcAft>
                <a:spcPts val="0"/>
              </a:spcAft>
              <a:buFont typeface="Arial" panose="020B0604020202020204" pitchFamily="34" charset="0"/>
              <a:buChar char="•"/>
            </a:pPr>
            <a:r>
              <a:rPr lang="en-US" sz="1600" kern="0" dirty="0"/>
              <a:t>Link Aggregation</a:t>
            </a:r>
          </a:p>
          <a:p>
            <a:pPr defTabSz="914400">
              <a:spcBef>
                <a:spcPts val="0"/>
              </a:spcBef>
              <a:spcAft>
                <a:spcPts val="0"/>
              </a:spcAft>
              <a:buFont typeface="Arial" panose="020B0604020202020204" pitchFamily="34" charset="0"/>
              <a:buChar char="•"/>
            </a:pPr>
            <a:r>
              <a:rPr lang="en-US" sz="1600" kern="0" dirty="0"/>
              <a:t>EtherChannel</a:t>
            </a:r>
          </a:p>
          <a:p>
            <a:pPr defTabSz="914400">
              <a:spcBef>
                <a:spcPts val="0"/>
              </a:spcBef>
              <a:spcAft>
                <a:spcPts val="0"/>
              </a:spcAft>
              <a:buFont typeface="Arial" panose="020B0604020202020204" pitchFamily="34" charset="0"/>
              <a:buChar char="•"/>
            </a:pPr>
            <a:r>
              <a:rPr lang="en-US" sz="1600" kern="0" dirty="0"/>
              <a:t>Port Channel</a:t>
            </a:r>
          </a:p>
          <a:p>
            <a:pPr defTabSz="914400">
              <a:spcBef>
                <a:spcPts val="0"/>
              </a:spcBef>
              <a:spcAft>
                <a:spcPts val="0"/>
              </a:spcAft>
              <a:buFont typeface="Arial" panose="020B0604020202020204" pitchFamily="34" charset="0"/>
              <a:buChar char="•"/>
            </a:pPr>
            <a:r>
              <a:rPr lang="en-US" sz="1600" kern="0" dirty="0"/>
              <a:t>Port Aggregation Protocol (</a:t>
            </a:r>
            <a:r>
              <a:rPr lang="en-US" sz="1600" kern="0" dirty="0" err="1"/>
              <a:t>PAgP</a:t>
            </a:r>
            <a:r>
              <a:rPr lang="en-US" sz="1600" kern="0" dirty="0"/>
              <a:t>)</a:t>
            </a:r>
          </a:p>
          <a:p>
            <a:pPr defTabSz="914400">
              <a:spcBef>
                <a:spcPts val="0"/>
              </a:spcBef>
              <a:spcAft>
                <a:spcPts val="0"/>
              </a:spcAft>
              <a:buFont typeface="Arial" panose="020B0604020202020204" pitchFamily="34" charset="0"/>
              <a:buChar char="•"/>
            </a:pPr>
            <a:r>
              <a:rPr lang="en-US" sz="1600" kern="0" dirty="0"/>
              <a:t>Link Aggregation Control Protocol (LACP)</a:t>
            </a:r>
          </a:p>
          <a:p>
            <a:pPr defTabSz="914400">
              <a:spcBef>
                <a:spcPts val="0"/>
              </a:spcBef>
              <a:spcAft>
                <a:spcPts val="0"/>
              </a:spcAft>
              <a:buFont typeface="Arial" panose="020B0604020202020204" pitchFamily="34" charset="0"/>
              <a:buChar char="•"/>
            </a:pPr>
            <a:r>
              <a:rPr lang="en-US" sz="1600" kern="0" dirty="0" err="1"/>
              <a:t>PAgP</a:t>
            </a:r>
            <a:r>
              <a:rPr lang="en-US" sz="1600" kern="0" dirty="0"/>
              <a:t> desirable</a:t>
            </a:r>
          </a:p>
          <a:p>
            <a:pPr defTabSz="914400">
              <a:spcBef>
                <a:spcPts val="0"/>
              </a:spcBef>
              <a:spcAft>
                <a:spcPts val="0"/>
              </a:spcAft>
              <a:buFont typeface="Arial" panose="020B0604020202020204" pitchFamily="34" charset="0"/>
              <a:buChar char="•"/>
            </a:pPr>
            <a:r>
              <a:rPr lang="en-US" sz="1600" kern="0" dirty="0" err="1"/>
              <a:t>PAgP</a:t>
            </a:r>
            <a:r>
              <a:rPr lang="en-US" sz="1600" kern="0" dirty="0"/>
              <a:t> auto</a:t>
            </a:r>
          </a:p>
          <a:p>
            <a:pPr defTabSz="914400">
              <a:spcBef>
                <a:spcPts val="0"/>
              </a:spcBef>
              <a:spcAft>
                <a:spcPts val="0"/>
              </a:spcAft>
              <a:buFont typeface="Arial" panose="020B0604020202020204" pitchFamily="34" charset="0"/>
              <a:buChar char="•"/>
            </a:pPr>
            <a:r>
              <a:rPr lang="en-US" sz="1600" kern="0" dirty="0"/>
              <a:t>LACP active</a:t>
            </a:r>
          </a:p>
          <a:p>
            <a:pPr defTabSz="914400">
              <a:spcBef>
                <a:spcPts val="0"/>
              </a:spcBef>
              <a:spcAft>
                <a:spcPts val="0"/>
              </a:spcAft>
              <a:buFont typeface="Arial" panose="020B0604020202020204" pitchFamily="34" charset="0"/>
              <a:buChar char="•"/>
            </a:pPr>
            <a:r>
              <a:rPr lang="en-US" sz="1600" kern="0" dirty="0"/>
              <a:t>LACP passive</a:t>
            </a:r>
          </a:p>
          <a:p>
            <a:pPr defTabSz="914400">
              <a:spcBef>
                <a:spcPts val="0"/>
              </a:spcBef>
              <a:spcAft>
                <a:spcPts val="0"/>
              </a:spcAft>
            </a:pPr>
            <a:endParaRPr lang="en-US" sz="1100" kern="0" dirty="0"/>
          </a:p>
        </p:txBody>
      </p:sp>
    </p:spTree>
    <p:extLst>
      <p:ext uri="{BB962C8B-B14F-4D97-AF65-F5344CB8AC3E}">
        <p14:creationId xmlns:p14="http://schemas.microsoft.com/office/powerpoint/2010/main" val="166076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0" y="1144791"/>
            <a:ext cx="9144000" cy="3689897"/>
          </a:xfrm>
        </p:spPr>
        <p:txBody>
          <a:bodyPr/>
          <a:lstStyle/>
          <a:p>
            <a:pPr marL="342900" indent="-342900" algn="just">
              <a:buFont typeface="Arial" panose="020B0604020202020204" pitchFamily="34" charset="0"/>
              <a:buChar char="•"/>
            </a:pPr>
            <a:r>
              <a:rPr lang="en-US" sz="1700" dirty="0">
                <a:solidFill>
                  <a:srgbClr val="000000"/>
                </a:solidFill>
              </a:rPr>
              <a:t>There are scenarios in </a:t>
            </a:r>
            <a:r>
              <a:rPr lang="en-US" sz="1700" b="1" dirty="0">
                <a:solidFill>
                  <a:srgbClr val="C00000"/>
                </a:solidFill>
              </a:rPr>
              <a:t>which more bandwidth or redundancy </a:t>
            </a:r>
            <a:r>
              <a:rPr lang="en-US" sz="1700" dirty="0">
                <a:solidFill>
                  <a:srgbClr val="000000"/>
                </a:solidFill>
              </a:rPr>
              <a:t>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just">
              <a:buFont typeface="Arial" panose="020B0604020202020204" pitchFamily="34" charset="0"/>
              <a:buChar char="•"/>
            </a:pPr>
            <a:r>
              <a:rPr lang="en-US" sz="1700" dirty="0">
                <a:solidFill>
                  <a:srgbClr val="000000"/>
                </a:solidFill>
              </a:rPr>
              <a:t>A link aggregation technology is needed that allows </a:t>
            </a:r>
            <a:r>
              <a:rPr lang="en-US" sz="1700" b="1" dirty="0">
                <a:solidFill>
                  <a:srgbClr val="C00000"/>
                </a:solidFill>
              </a:rPr>
              <a:t>redundant links between devices </a:t>
            </a:r>
            <a:r>
              <a:rPr lang="en-US" sz="1700" dirty="0">
                <a:solidFill>
                  <a:srgbClr val="000000"/>
                </a:solidFill>
              </a:rPr>
              <a:t>that will not be blocked by STP. </a:t>
            </a:r>
            <a:r>
              <a:rPr lang="en-US" sz="1700" b="1" dirty="0">
                <a:solidFill>
                  <a:srgbClr val="C00000"/>
                </a:solidFill>
              </a:rPr>
              <a:t>That technology is known as EtherChannel.</a:t>
            </a:r>
          </a:p>
          <a:p>
            <a:pPr marL="342900" indent="-342900" algn="just">
              <a:buFont typeface="Arial" panose="020B0604020202020204" pitchFamily="34" charset="0"/>
              <a:buChar char="•"/>
            </a:pPr>
            <a:r>
              <a:rPr lang="en-US" sz="1700" dirty="0">
                <a:solidFill>
                  <a:srgbClr val="000000"/>
                </a:solidFill>
              </a:rPr>
              <a:t>EtherChannel is a link aggregation technology that groups multiple physical Ethernet links together into one single logical link. It is used to provide </a:t>
            </a:r>
            <a:r>
              <a:rPr lang="en-US" sz="1700" b="1" dirty="0">
                <a:solidFill>
                  <a:srgbClr val="00B050"/>
                </a:solidFill>
              </a:rPr>
              <a:t>fault-tolerance, load sharing, increased bandwidth, and redundancy between switches, routers, and servers</a:t>
            </a:r>
            <a:r>
              <a:rPr lang="en-US" sz="1700" dirty="0">
                <a:solidFill>
                  <a:srgbClr val="000000"/>
                </a:solidFill>
              </a:rPr>
              <a:t>.</a:t>
            </a:r>
          </a:p>
          <a:p>
            <a:pPr marL="342900" indent="-342900" algn="just">
              <a:buFont typeface="Arial" panose="020B0604020202020204" pitchFamily="34" charset="0"/>
              <a:buChar char="•"/>
            </a:pPr>
            <a:r>
              <a:rPr lang="en-US" sz="1700" dirty="0">
                <a:solidFill>
                  <a:srgbClr val="000000"/>
                </a:solidFill>
              </a:rPr>
              <a:t>EtherChannel technology makes it possible to </a:t>
            </a:r>
            <a:r>
              <a:rPr lang="en-US" sz="1700" b="1" dirty="0">
                <a:solidFill>
                  <a:srgbClr val="00B050"/>
                </a:solidFill>
              </a:rPr>
              <a:t>combine the number of physical links </a:t>
            </a:r>
            <a:r>
              <a:rPr lang="en-US" sz="1700" dirty="0">
                <a:solidFill>
                  <a:srgbClr val="000000"/>
                </a:solidFill>
              </a:rPr>
              <a:t>between the switches to increase the overall speed of switch-to-switch communication.</a:t>
            </a:r>
          </a:p>
          <a:p>
            <a:pPr marL="342900" indent="-342900" algn="just">
              <a:buFont typeface="Arial" panose="020B0604020202020204" pitchFamily="34" charset="0"/>
              <a:buChar char="•"/>
            </a:pPr>
            <a:endParaRPr lang="en-US" sz="17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just"/>
            <a:r>
              <a:rPr lang="en-US" sz="1600" dirty="0">
                <a:solidFill>
                  <a:srgbClr val="000000"/>
                </a:solidFill>
              </a:rPr>
              <a:t>EtherChannel technology was originally developed by Cisco as a LAN </a:t>
            </a:r>
            <a:r>
              <a:rPr lang="en-US" sz="1600" b="1" dirty="0">
                <a:solidFill>
                  <a:srgbClr val="C00000"/>
                </a:solidFill>
              </a:rPr>
              <a:t>switch-to-switch</a:t>
            </a:r>
            <a:r>
              <a:rPr lang="en-US" sz="1600" dirty="0">
                <a:solidFill>
                  <a:srgbClr val="000000"/>
                </a:solidFill>
              </a:rPr>
              <a:t> technique of grouping several Fast Ethernet or Gigabit Ethernet ports into one logical channel. </a:t>
            </a:r>
          </a:p>
          <a:p>
            <a:pPr marL="0" indent="0" algn="just"/>
            <a:endParaRPr lang="en-US" sz="1600" dirty="0">
              <a:solidFill>
                <a:srgbClr val="000000"/>
              </a:solidFill>
            </a:endParaRPr>
          </a:p>
          <a:p>
            <a:pPr marL="0" indent="0" algn="just"/>
            <a:r>
              <a:rPr lang="en-US" sz="1600" dirty="0">
                <a:solidFill>
                  <a:srgbClr val="000000"/>
                </a:solidFill>
              </a:rPr>
              <a:t>When an EtherChannel is configured, the resulting virtual interface is </a:t>
            </a:r>
            <a:r>
              <a:rPr lang="en-US" sz="1600" b="1" dirty="0">
                <a:solidFill>
                  <a:srgbClr val="00B050"/>
                </a:solidFill>
              </a:rPr>
              <a:t>called a port channel</a:t>
            </a:r>
            <a:r>
              <a:rPr lang="en-US" sz="1600" dirty="0">
                <a:solidFill>
                  <a:srgbClr val="000000"/>
                </a:solidFill>
              </a:rPr>
              <a:t>.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19666" y="731837"/>
            <a:ext cx="9144000" cy="3773341"/>
          </a:xfrm>
        </p:spPr>
        <p:txBody>
          <a:bodyPr/>
          <a:lstStyle/>
          <a:p>
            <a:pPr marL="0" indent="0" algn="just"/>
            <a:r>
              <a:rPr lang="en-US" sz="1600" dirty="0">
                <a:solidFill>
                  <a:srgbClr val="000000"/>
                </a:solidFill>
              </a:rPr>
              <a:t>EtherChannel technology has many advantages, including the following</a:t>
            </a:r>
            <a:r>
              <a:rPr lang="en-US" sz="1400" dirty="0">
                <a:solidFill>
                  <a:srgbClr val="000000"/>
                </a:solidFill>
              </a:rPr>
              <a:t>:</a:t>
            </a:r>
          </a:p>
          <a:p>
            <a:pPr marL="342900" indent="-342900" algn="just">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just">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just">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just">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just">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05126"/>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153488" y="1199316"/>
            <a:ext cx="8837023" cy="3689897"/>
          </a:xfrm>
        </p:spPr>
        <p:txBody>
          <a:bodyPr/>
          <a:lstStyle/>
          <a:p>
            <a:pPr marL="0" indent="0" algn="just"/>
            <a:r>
              <a:rPr lang="en-US" sz="1600" dirty="0">
                <a:solidFill>
                  <a:srgbClr val="000000"/>
                </a:solidFill>
              </a:rPr>
              <a:t>EtherChannel has certain implementation restrictions, including the following:</a:t>
            </a:r>
          </a:p>
          <a:p>
            <a:pPr marL="342900" indent="-342900" algn="just">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just">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just">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just">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just">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just"/>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5418</TotalTime>
  <Words>4001</Words>
  <Application>Microsoft Office PowerPoint</Application>
  <PresentationFormat>On-screen Show (16:9)</PresentationFormat>
  <Paragraphs>338</Paragraphs>
  <Slides>33</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Century Gothic</vt:lpstr>
      <vt:lpstr>CiscoSans</vt:lpstr>
      <vt:lpstr>CiscoSans ExtraLight</vt:lpstr>
      <vt:lpstr>Default Theme</vt:lpstr>
      <vt:lpstr>UCTI-Template-foundation-level</vt:lpstr>
      <vt:lpstr>Switching and Routing Essentials CT122-3-2 SRE</vt:lpstr>
      <vt:lpstr>Topic &amp; Structure of The Lesson</vt:lpstr>
      <vt:lpstr>Learning Outcomes</vt:lpstr>
      <vt:lpstr>Key Terms You Must Be Able To Use</vt:lpstr>
      <vt:lpstr>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Configure EtherChannel</vt:lpstr>
      <vt:lpstr>Configure EtherChannel Configuration Guidelines</vt:lpstr>
      <vt:lpstr>Configure EtherChannel Configuration Guidelines (Cont.)</vt:lpstr>
      <vt:lpstr>Configure EtherChannel LACP Configuration Example</vt:lpstr>
      <vt:lpstr>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Binti Ismail</cp:lastModifiedBy>
  <cp:revision>382</cp:revision>
  <dcterms:created xsi:type="dcterms:W3CDTF">2019-10-18T06:21:22Z</dcterms:created>
  <dcterms:modified xsi:type="dcterms:W3CDTF">2020-10-03T05:14:08Z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