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6.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3" r:id="rId2"/>
    <p:sldMasterId id="2147484045" r:id="rId3"/>
  </p:sldMasterIdLst>
  <p:notesMasterIdLst>
    <p:notesMasterId r:id="rId56"/>
  </p:notesMasterIdLst>
  <p:sldIdLst>
    <p:sldId id="266" r:id="rId4"/>
    <p:sldId id="267" r:id="rId5"/>
    <p:sldId id="268" r:id="rId6"/>
    <p:sldId id="269" r:id="rId7"/>
    <p:sldId id="759" r:id="rId8"/>
    <p:sldId id="1108" r:id="rId9"/>
    <p:sldId id="1271" r:id="rId10"/>
    <p:sldId id="1272" r:id="rId11"/>
    <p:sldId id="1273" r:id="rId12"/>
    <p:sldId id="1274" r:id="rId13"/>
    <p:sldId id="1275" r:id="rId14"/>
    <p:sldId id="1056" r:id="rId15"/>
    <p:sldId id="1187" r:id="rId16"/>
    <p:sldId id="1276" r:id="rId17"/>
    <p:sldId id="1277" r:id="rId18"/>
    <p:sldId id="1278" r:id="rId19"/>
    <p:sldId id="1279" r:id="rId20"/>
    <p:sldId id="1280" r:id="rId21"/>
    <p:sldId id="1281" r:id="rId22"/>
    <p:sldId id="1282" r:id="rId23"/>
    <p:sldId id="1283" r:id="rId24"/>
    <p:sldId id="1104" r:id="rId25"/>
    <p:sldId id="1194" r:id="rId26"/>
    <p:sldId id="1288" r:id="rId27"/>
    <p:sldId id="1289" r:id="rId28"/>
    <p:sldId id="1290" r:id="rId29"/>
    <p:sldId id="1291" r:id="rId30"/>
    <p:sldId id="1292" r:id="rId31"/>
    <p:sldId id="1293" r:id="rId32"/>
    <p:sldId id="1294" r:id="rId33"/>
    <p:sldId id="1295" r:id="rId34"/>
    <p:sldId id="1296" r:id="rId35"/>
    <p:sldId id="1297" r:id="rId36"/>
    <p:sldId id="1298" r:id="rId37"/>
    <p:sldId id="1299" r:id="rId38"/>
    <p:sldId id="1300" r:id="rId39"/>
    <p:sldId id="1269" r:id="rId40"/>
    <p:sldId id="1270" r:id="rId41"/>
    <p:sldId id="1301" r:id="rId42"/>
    <p:sldId id="1302" r:id="rId43"/>
    <p:sldId id="1303" r:id="rId44"/>
    <p:sldId id="1304" r:id="rId45"/>
    <p:sldId id="1305" r:id="rId46"/>
    <p:sldId id="1306" r:id="rId47"/>
    <p:sldId id="1307" r:id="rId48"/>
    <p:sldId id="1308" r:id="rId49"/>
    <p:sldId id="957" r:id="rId50"/>
    <p:sldId id="1211" r:id="rId51"/>
    <p:sldId id="1212" r:id="rId52"/>
    <p:sldId id="1213" r:id="rId53"/>
    <p:sldId id="1214" r:id="rId54"/>
    <p:sldId id="1215" r:id="rId55"/>
  </p:sldIdLst>
  <p:sldSz cx="9144000" cy="5143500" type="screen16x9"/>
  <p:notesSz cx="6858000" cy="9144000"/>
  <p:custDataLst>
    <p:tags r:id="rId5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20" autoAdjust="0"/>
    <p:restoredTop sz="94637" autoAdjust="0"/>
  </p:normalViewPr>
  <p:slideViewPr>
    <p:cSldViewPr snapToGrid="0" showGuides="1">
      <p:cViewPr varScale="1">
        <p:scale>
          <a:sx n="97" d="100"/>
          <a:sy n="97" d="100"/>
        </p:scale>
        <p:origin x="678"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gs" Target="tags/tag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12/31/2020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2718403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14.1.5 - </a:t>
            </a:r>
            <a:r>
              <a:rPr lang="en-US" sz="1200" dirty="0"/>
              <a:t>IPv6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427973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14.1.6 - </a:t>
            </a:r>
            <a:r>
              <a:rPr lang="en-US" sz="1200" dirty="0"/>
              <a:t>Build the Routing Table</a:t>
            </a:r>
          </a:p>
          <a:p>
            <a:r>
              <a:rPr lang="en-US" sz="1200" dirty="0"/>
              <a:t>14.1.7 - Check Your Understanding - Path Determination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66153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626790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482005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568368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14.2.2 - End-to-End Packet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012703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502628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86729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194058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p>
          <a:p>
            <a:r>
              <a:rPr lang="en-US" sz="1200" dirty="0"/>
              <a:t>14.2.4 - Check Your Understanding - Packet Forwarding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869273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14.4.1 - Route Sources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14.4.2 - Routing Table Principles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013483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14.4.3 - Routing Table Entries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629895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14.4.4 -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443152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14.4.5 -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16684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14.4.6 - Static Routes in the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230844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14.4.7 - Dynamic Routing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72703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t>The following guidelines and restrictions are useful for configuring EtherChannel:</a:t>
            </a:r>
          </a:p>
          <a:p>
            <a:pPr lvl="1">
              <a:spcBef>
                <a:spcPts val="0"/>
              </a:spcBef>
              <a:spcAft>
                <a:spcPts val="0"/>
              </a:spcAft>
              <a:buFont typeface="Arial" panose="020B0604020202020204" pitchFamily="34" charset="0"/>
              <a:buChar char="•"/>
            </a:pPr>
            <a:r>
              <a:rPr lang="en-US" sz="1500" dirty="0"/>
              <a:t>All Ethernet interfaces on all modules must support EtherChannel with no requirement that interfaces be physically contiguous, or on the same module.</a:t>
            </a:r>
          </a:p>
          <a:p>
            <a:pPr lvl="1">
              <a:spcBef>
                <a:spcPts val="0"/>
              </a:spcBef>
              <a:spcAft>
                <a:spcPts val="0"/>
              </a:spcAft>
              <a:buFont typeface="Arial" panose="020B0604020202020204" pitchFamily="34" charset="0"/>
              <a:buChar char="•"/>
            </a:pPr>
            <a:r>
              <a:rPr lang="en-US" sz="1500" dirty="0"/>
              <a:t>Configure all interfaces in an EtherChannel to operate at the same speed and in the same duplex mode.</a:t>
            </a:r>
          </a:p>
          <a:p>
            <a:pPr lvl="1">
              <a:spcBef>
                <a:spcPts val="0"/>
              </a:spcBef>
              <a:spcAft>
                <a:spcPts val="0"/>
              </a:spcAft>
              <a:buFont typeface="Arial" panose="020B0604020202020204" pitchFamily="34" charset="0"/>
              <a:buChar char="•"/>
            </a:pPr>
            <a:r>
              <a:rPr lang="en-US" sz="1500" dirty="0"/>
              <a:t>All interfaces in the EtherChannel bundle must be assigned to the same VLAN or be configured as a trunk.</a:t>
            </a:r>
          </a:p>
          <a:p>
            <a:pPr lvl="1">
              <a:spcBef>
                <a:spcPts val="0"/>
              </a:spcBef>
              <a:spcAft>
                <a:spcPts val="0"/>
              </a:spcAft>
              <a:buFont typeface="Arial" panose="020B0604020202020204" pitchFamily="34" charset="0"/>
              <a:buChar char="•"/>
            </a:pPr>
            <a:r>
              <a:rPr lang="en-US" sz="1500" dirty="0"/>
              <a:t>An EtherChannel supports the same allowed range of VLANs on all the interfaces in a </a:t>
            </a:r>
            <a:r>
              <a:rPr lang="en-US" sz="1500" dirty="0" err="1"/>
              <a:t>trunking</a:t>
            </a:r>
            <a:r>
              <a:rPr lang="en-US" sz="1500" dirty="0"/>
              <a:t> EtherChannel.</a:t>
            </a:r>
          </a:p>
          <a:p>
            <a:pPr>
              <a:spcBef>
                <a:spcPts val="0"/>
              </a:spcBef>
              <a:spcAft>
                <a:spcPts val="0"/>
              </a:spcAft>
              <a:buFont typeface="Arial" panose="020B0604020202020204" pitchFamily="34" charset="0"/>
              <a:buChar char="•"/>
            </a:pPr>
            <a:r>
              <a:rPr lang="en-US" dirty="0"/>
              <a:t>Configuring EtherChannel with LACP requires three steps:</a:t>
            </a:r>
          </a:p>
          <a:p>
            <a:pPr lvl="1">
              <a:spcBef>
                <a:spcPts val="0"/>
              </a:spcBef>
              <a:spcAft>
                <a:spcPts val="0"/>
              </a:spcAft>
              <a:buFont typeface="Arial" panose="020B0604020202020204" pitchFamily="34" charset="0"/>
              <a:buChar char="•"/>
            </a:pPr>
            <a:r>
              <a:rPr lang="en-US" sz="1500" dirty="0"/>
              <a:t>Step 1. Specify the interfaces that compose the EtherChannel group using the </a:t>
            </a:r>
            <a:r>
              <a:rPr lang="en-US" sz="1500" b="1" dirty="0"/>
              <a:t>interface range </a:t>
            </a:r>
            <a:r>
              <a:rPr lang="en-US" sz="1500" b="1" i="1" dirty="0"/>
              <a:t>interface</a:t>
            </a:r>
            <a:r>
              <a:rPr lang="en-US" sz="1500" b="1" dirty="0"/>
              <a:t> </a:t>
            </a:r>
            <a:r>
              <a:rPr lang="en-US" sz="1500" dirty="0"/>
              <a:t>global configuration mode command.</a:t>
            </a:r>
          </a:p>
          <a:p>
            <a:pPr lvl="1">
              <a:spcBef>
                <a:spcPts val="0"/>
              </a:spcBef>
              <a:spcAft>
                <a:spcPts val="0"/>
              </a:spcAft>
              <a:buFont typeface="Arial" panose="020B0604020202020204" pitchFamily="34" charset="0"/>
              <a:buChar char="•"/>
            </a:pPr>
            <a:r>
              <a:rPr lang="en-US" sz="1500" dirty="0"/>
              <a:t>Step 2. Create the port channel interface with the </a:t>
            </a:r>
            <a:r>
              <a:rPr lang="en-US" sz="1500" b="1" dirty="0"/>
              <a:t>channel-group </a:t>
            </a:r>
            <a:r>
              <a:rPr lang="en-US" sz="1500" b="1" i="1" dirty="0"/>
              <a:t>identifier</a:t>
            </a:r>
            <a:r>
              <a:rPr lang="en-US" sz="1500" b="1" dirty="0"/>
              <a:t> mode active </a:t>
            </a:r>
            <a:r>
              <a:rPr lang="en-US" sz="1500" dirty="0"/>
              <a:t>command in interface range configuration mode.</a:t>
            </a:r>
          </a:p>
          <a:p>
            <a:pPr lvl="1">
              <a:spcBef>
                <a:spcPts val="0"/>
              </a:spcBef>
              <a:spcAft>
                <a:spcPts val="0"/>
              </a:spcAft>
              <a:buFont typeface="Arial" panose="020B0604020202020204" pitchFamily="34" charset="0"/>
              <a:buChar char="•"/>
            </a:pPr>
            <a:r>
              <a:rPr lang="en-US" sz="1500" dirty="0"/>
              <a:t>Step 3. To change Layer 2 settings on the port channel interface, enter port channel interface configuration mode using the </a:t>
            </a:r>
            <a:r>
              <a:rPr lang="en-US" sz="1500" b="1" dirty="0"/>
              <a:t>interface port-channel </a:t>
            </a:r>
            <a:r>
              <a:rPr lang="en-US" sz="1500" dirty="0"/>
              <a:t>command, followed by the interface identifier.</a:t>
            </a:r>
          </a:p>
          <a:p>
            <a:pPr lvl="1">
              <a:spcBef>
                <a:spcPts val="0"/>
              </a:spcBef>
              <a:spcAft>
                <a:spcPts val="0"/>
              </a:spcAft>
              <a:buFont typeface="Arial" panose="020B0604020202020204" pitchFamily="34" charset="0"/>
              <a:buChar char="•"/>
            </a:pPr>
            <a:r>
              <a:rPr lang="en-US" sz="1500" dirty="0"/>
              <a:t>==================</a:t>
            </a:r>
          </a:p>
          <a:p>
            <a:pPr>
              <a:spcBef>
                <a:spcPts val="0"/>
              </a:spcBef>
              <a:spcAft>
                <a:spcPts val="0"/>
              </a:spcAft>
              <a:buFont typeface="Arial" panose="020B0604020202020204" pitchFamily="34" charset="0"/>
              <a:buChar char="•"/>
            </a:pPr>
            <a:r>
              <a:rPr lang="en-US" sz="2000" dirty="0"/>
              <a:t>To increase bandwidth or redundancy, multiple links could be connected between devices. However, STP will block redundant links to prevent switching loops. EtherChannel is a link aggregation technology that allows redundant links between devices that will not be blocked by STP. </a:t>
            </a:r>
          </a:p>
          <a:p>
            <a:pPr>
              <a:spcBef>
                <a:spcPts val="0"/>
              </a:spcBef>
              <a:spcAft>
                <a:spcPts val="0"/>
              </a:spcAft>
              <a:buFont typeface="Arial" panose="020B0604020202020204" pitchFamily="34" charset="0"/>
              <a:buChar char="•"/>
            </a:pPr>
            <a:r>
              <a:rPr lang="en-US" sz="2000" dirty="0"/>
              <a:t>EtherChannel groups multiple physical Ethernet links together into one single logical link. It provides fault-tolerance, load sharing, increased bandwidth, and redundancy between switches, routers, and servers. </a:t>
            </a:r>
          </a:p>
          <a:p>
            <a:pPr>
              <a:spcBef>
                <a:spcPts val="0"/>
              </a:spcBef>
              <a:spcAft>
                <a:spcPts val="0"/>
              </a:spcAft>
              <a:buFont typeface="Arial" panose="020B0604020202020204" pitchFamily="34" charset="0"/>
              <a:buChar char="•"/>
            </a:pPr>
            <a:r>
              <a:rPr lang="en-US" sz="2000" dirty="0"/>
              <a:t>When an EtherChannel is configured, the resulting virtual interface is called a port channel. </a:t>
            </a:r>
          </a:p>
          <a:p>
            <a:pPr>
              <a:spcBef>
                <a:spcPts val="0"/>
              </a:spcBef>
              <a:spcAft>
                <a:spcPts val="0"/>
              </a:spcAft>
              <a:buFont typeface="Arial" panose="020B0604020202020204" pitchFamily="34" charset="0"/>
              <a:buChar char="•"/>
            </a:pPr>
            <a:r>
              <a:rPr lang="en-US" sz="2000" dirty="0" err="1"/>
              <a:t>EtherChannels</a:t>
            </a:r>
            <a:r>
              <a:rPr lang="en-US" sz="2000" dirty="0"/>
              <a:t> can be formed through negotiation using one of two protocols, </a:t>
            </a:r>
            <a:r>
              <a:rPr lang="en-US" sz="2000" dirty="0" err="1"/>
              <a:t>PAgP</a:t>
            </a:r>
            <a:r>
              <a:rPr lang="en-US" sz="2000" dirty="0"/>
              <a:t> or LACP. These protocols allow ports with similar characteristics to form a channel through dynamic negotiation with adjoining switches. </a:t>
            </a:r>
          </a:p>
          <a:p>
            <a:pPr>
              <a:spcBef>
                <a:spcPts val="0"/>
              </a:spcBef>
              <a:spcAft>
                <a:spcPts val="0"/>
              </a:spcAft>
              <a:buFont typeface="Arial" panose="020B0604020202020204" pitchFamily="34" charset="0"/>
              <a:buChar char="•"/>
            </a:pPr>
            <a:r>
              <a:rPr lang="en-US" sz="2000" dirty="0"/>
              <a:t>When an EtherChannel link is configured using Cisco-proprietary </a:t>
            </a:r>
            <a:r>
              <a:rPr lang="en-US" sz="2000" dirty="0" err="1"/>
              <a:t>PAgP</a:t>
            </a:r>
            <a:r>
              <a:rPr lang="en-US" sz="2000" dirty="0"/>
              <a:t>, </a:t>
            </a:r>
            <a:r>
              <a:rPr lang="en-US" sz="2000" dirty="0" err="1"/>
              <a:t>PAgP</a:t>
            </a:r>
            <a:r>
              <a:rPr lang="en-US" sz="2000" dirty="0"/>
              <a:t> packets are sent between EtherChannel-capable ports to negotiate the forming of a channel. Modes for </a:t>
            </a:r>
            <a:r>
              <a:rPr lang="en-US" sz="2000" dirty="0" err="1"/>
              <a:t>PAgP</a:t>
            </a:r>
            <a:r>
              <a:rPr lang="en-US" sz="2000" dirty="0"/>
              <a:t> are On, </a:t>
            </a:r>
            <a:r>
              <a:rPr lang="en-US" sz="2000" dirty="0" err="1"/>
              <a:t>PAgP</a:t>
            </a:r>
            <a:r>
              <a:rPr lang="en-US" sz="2000" dirty="0"/>
              <a:t> desirable, and </a:t>
            </a:r>
            <a:r>
              <a:rPr lang="en-US" sz="2000" dirty="0" err="1"/>
              <a:t>PAgP</a:t>
            </a:r>
            <a:r>
              <a:rPr lang="en-US" sz="2000" dirty="0"/>
              <a:t> auto. </a:t>
            </a:r>
          </a:p>
          <a:p>
            <a:pPr>
              <a:spcBef>
                <a:spcPts val="0"/>
              </a:spcBef>
              <a:spcAft>
                <a:spcPts val="0"/>
              </a:spcAft>
              <a:buFont typeface="Arial" panose="020B0604020202020204" pitchFamily="34" charset="0"/>
              <a:buChar char="•"/>
            </a:pPr>
            <a:r>
              <a:rPr lang="en-US" sz="2000" dirty="0"/>
              <a:t>LACP performs a function similar to </a:t>
            </a:r>
            <a:r>
              <a:rPr lang="en-US" sz="2000" dirty="0" err="1"/>
              <a:t>PAgP</a:t>
            </a:r>
            <a:r>
              <a:rPr lang="en-US" sz="2000" dirty="0"/>
              <a:t> with Cisco EtherChannel. Because LACP is an IEEE standard, it can be used to facilitate </a:t>
            </a:r>
            <a:r>
              <a:rPr lang="en-US" sz="2000" dirty="0" err="1"/>
              <a:t>EtherChannels</a:t>
            </a:r>
            <a:r>
              <a:rPr lang="en-US" sz="2000" dirty="0"/>
              <a:t> in multivendor environments. Modes for LACP are On, LACP active, and LACP passive.</a:t>
            </a:r>
          </a:p>
          <a:p>
            <a:pPr>
              <a:spcBef>
                <a:spcPts val="0"/>
              </a:spcBef>
              <a:spcAft>
                <a:spcPts val="0"/>
              </a:spcAft>
              <a:buFont typeface="Arial" panose="020B0604020202020204" pitchFamily="34" charset="0"/>
              <a:buChar char="•"/>
            </a:pPr>
            <a:r>
              <a:rPr lang="en-US" sz="2000" dirty="0"/>
              <a:t>==============</a:t>
            </a:r>
          </a:p>
          <a:p>
            <a:pPr>
              <a:spcBef>
                <a:spcPts val="0"/>
              </a:spcBef>
              <a:spcAft>
                <a:spcPts val="0"/>
              </a:spcAft>
              <a:buFont typeface="Arial" panose="020B0604020202020204" pitchFamily="34" charset="0"/>
              <a:buChar char="•"/>
            </a:pPr>
            <a:r>
              <a:rPr lang="en-US" sz="1600" dirty="0"/>
              <a:t>There are a number of commands to verify an EtherChannel configuration including </a:t>
            </a:r>
            <a:r>
              <a:rPr lang="en-US" sz="1600" b="1" dirty="0"/>
              <a:t>show interfaces port-channel</a:t>
            </a:r>
            <a:r>
              <a:rPr lang="en-US" sz="1600" dirty="0"/>
              <a:t>, </a:t>
            </a:r>
            <a:r>
              <a:rPr lang="en-US" sz="1600" b="1" dirty="0"/>
              <a:t>show </a:t>
            </a:r>
            <a:r>
              <a:rPr lang="en-US" sz="1600" b="1" dirty="0" err="1"/>
              <a:t>etherchannel</a:t>
            </a:r>
            <a:r>
              <a:rPr lang="en-US" sz="1600" b="1" dirty="0"/>
              <a:t> summary</a:t>
            </a:r>
            <a:r>
              <a:rPr lang="en-US" sz="1600" dirty="0"/>
              <a:t>, </a:t>
            </a:r>
            <a:r>
              <a:rPr lang="en-US" sz="1600" b="1" dirty="0"/>
              <a:t>show </a:t>
            </a:r>
            <a:r>
              <a:rPr lang="en-US" sz="1600" b="1" dirty="0" err="1"/>
              <a:t>etherchannel</a:t>
            </a:r>
            <a:r>
              <a:rPr lang="en-US" sz="1600" b="1" dirty="0"/>
              <a:t> port-channel</a:t>
            </a:r>
            <a:r>
              <a:rPr lang="en-US" sz="1600" dirty="0"/>
              <a:t>, and </a:t>
            </a:r>
            <a:r>
              <a:rPr lang="en-US" sz="1600" b="1" dirty="0"/>
              <a:t>show interfaces </a:t>
            </a:r>
            <a:r>
              <a:rPr lang="en-US" sz="1600" b="1" dirty="0" err="1"/>
              <a:t>etherchannel</a:t>
            </a:r>
            <a:r>
              <a:rPr lang="en-US" sz="1600" dirty="0"/>
              <a:t>. </a:t>
            </a:r>
          </a:p>
          <a:p>
            <a:pPr>
              <a:spcBef>
                <a:spcPts val="0"/>
              </a:spcBef>
              <a:spcAft>
                <a:spcPts val="0"/>
              </a:spcAft>
              <a:buFont typeface="Arial" panose="020B0604020202020204" pitchFamily="34" charset="0"/>
              <a:buChar char="•"/>
            </a:pPr>
            <a:r>
              <a:rPr lang="en-US" sz="1600" dirty="0"/>
              <a:t>Common EtherChannel issues include the following:</a:t>
            </a:r>
          </a:p>
          <a:p>
            <a:pPr lvl="1">
              <a:spcBef>
                <a:spcPts val="0"/>
              </a:spcBef>
              <a:spcAft>
                <a:spcPts val="0"/>
              </a:spcAft>
              <a:buFont typeface="Arial" panose="020B0604020202020204" pitchFamily="34" charset="0"/>
              <a:buChar char="•"/>
            </a:pPr>
            <a:r>
              <a:rPr lang="en-US" sz="1600" dirty="0"/>
              <a:t>Assigned ports in the EtherChannel are not part of the same VLAN, or not configured as trunks. </a:t>
            </a:r>
          </a:p>
          <a:p>
            <a:pPr lvl="1">
              <a:spcBef>
                <a:spcPts val="0"/>
              </a:spcBef>
              <a:spcAft>
                <a:spcPts val="0"/>
              </a:spcAft>
              <a:buFont typeface="Arial" panose="020B0604020202020204" pitchFamily="34" charset="0"/>
              <a:buChar char="•"/>
            </a:pPr>
            <a:r>
              <a:rPr lang="en-US" sz="1600" dirty="0"/>
              <a:t>Ports with different native VLANs cannot form an EtherChannel.</a:t>
            </a:r>
          </a:p>
          <a:p>
            <a:pPr lvl="1">
              <a:spcBef>
                <a:spcPts val="0"/>
              </a:spcBef>
              <a:spcAft>
                <a:spcPts val="0"/>
              </a:spcAft>
              <a:buFont typeface="Arial" panose="020B0604020202020204" pitchFamily="34" charset="0"/>
              <a:buChar char="•"/>
            </a:pPr>
            <a:r>
              <a:rPr lang="en-US" sz="1600" dirty="0" err="1"/>
              <a:t>Trunking</a:t>
            </a:r>
            <a:r>
              <a:rPr lang="en-US" sz="1600" dirty="0"/>
              <a:t> was configured on some of the ports that make up the EtherChannel, but not all of them.</a:t>
            </a:r>
          </a:p>
          <a:p>
            <a:pPr lvl="1">
              <a:spcBef>
                <a:spcPts val="0"/>
              </a:spcBef>
              <a:spcAft>
                <a:spcPts val="0"/>
              </a:spcAft>
              <a:buFont typeface="Arial" panose="020B0604020202020204" pitchFamily="34" charset="0"/>
              <a:buChar char="•"/>
            </a:pPr>
            <a:r>
              <a:rPr lang="en-US" sz="1600" dirty="0"/>
              <a:t>If the allowed range of VLANs is not the same, the ports do not form an EtherChannel even when </a:t>
            </a:r>
            <a:r>
              <a:rPr lang="en-US" sz="1600" dirty="0" err="1"/>
              <a:t>PAgP</a:t>
            </a:r>
            <a:r>
              <a:rPr lang="en-US" sz="1600" dirty="0"/>
              <a:t> is set to the auto or desirable mode.</a:t>
            </a:r>
          </a:p>
          <a:p>
            <a:pPr lvl="1">
              <a:spcBef>
                <a:spcPts val="0"/>
              </a:spcBef>
              <a:spcAft>
                <a:spcPts val="0"/>
              </a:spcAft>
              <a:buFont typeface="Arial" panose="020B0604020202020204" pitchFamily="34" charset="0"/>
              <a:buChar char="•"/>
            </a:pPr>
            <a:r>
              <a:rPr lang="en-US" sz="1600" dirty="0"/>
              <a:t>The dynamic negotiation options for </a:t>
            </a:r>
            <a:r>
              <a:rPr lang="en-US" sz="1600" dirty="0" err="1"/>
              <a:t>PAgP</a:t>
            </a:r>
            <a:r>
              <a:rPr lang="en-US" sz="1600" dirty="0"/>
              <a:t> and LACP are not compatibly configured on both ends of the EtherChannel.</a:t>
            </a:r>
          </a:p>
          <a:p>
            <a:pPr>
              <a:spcBef>
                <a:spcPts val="0"/>
              </a:spcBef>
              <a:spcAft>
                <a:spcPts val="0"/>
              </a:spcAft>
              <a:buFont typeface="Arial" panose="020B0604020202020204" pitchFamily="34" charset="0"/>
              <a:buChar char="•"/>
            </a:pPr>
            <a:endParaRPr lang="en-US" sz="1500"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1359851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14.4.8 - Dynamic Routes in the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768020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14.4.9 - Default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84846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61295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013982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14.4.11 - </a:t>
            </a:r>
            <a:r>
              <a:rPr lang="en-US" sz="1200" dirty="0"/>
              <a:t>Structure of an IPv6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31311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795866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 (Cont.)</a:t>
            </a:r>
          </a:p>
          <a:p>
            <a:r>
              <a:rPr lang="en-US" dirty="0"/>
              <a:t>14.4.13 - Check Your Understanding -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115001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33737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65960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919774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spcBef>
                <a:spcPts val="0"/>
              </a:spcBef>
              <a:spcAft>
                <a:spcPts val="0"/>
              </a:spcAft>
              <a:buFont typeface="Arial" panose="020B0604020202020204" pitchFamily="34" charset="0"/>
              <a:buChar char="•"/>
            </a:pPr>
            <a:r>
              <a:rPr lang="en-US" sz="1200" b="1" kern="0" dirty="0"/>
              <a:t>channel-group </a:t>
            </a:r>
            <a:r>
              <a:rPr lang="en-US" sz="1200" b="1" i="1" kern="0" dirty="0"/>
              <a:t>X</a:t>
            </a:r>
            <a:r>
              <a:rPr lang="en-US" sz="1200" b="1" kern="0" dirty="0"/>
              <a:t> mode [ desirable | auto | active | passive ]</a:t>
            </a:r>
          </a:p>
          <a:p>
            <a:pPr defTabSz="914400">
              <a:spcBef>
                <a:spcPts val="0"/>
              </a:spcBef>
              <a:spcAft>
                <a:spcPts val="0"/>
              </a:spcAft>
              <a:buFont typeface="Arial" panose="020B0604020202020204" pitchFamily="34" charset="0"/>
              <a:buChar char="•"/>
            </a:pPr>
            <a:r>
              <a:rPr lang="en-US" sz="1200" b="1" kern="0" dirty="0"/>
              <a:t>interface port-channel </a:t>
            </a:r>
            <a:r>
              <a:rPr lang="en-US" sz="1200" b="1" i="1" kern="0" dirty="0"/>
              <a:t>X</a:t>
            </a:r>
          </a:p>
          <a:p>
            <a:pPr defTabSz="914400">
              <a:spcBef>
                <a:spcPts val="0"/>
              </a:spcBef>
              <a:spcAft>
                <a:spcPts val="0"/>
              </a:spcAft>
              <a:buFont typeface="Arial" panose="020B0604020202020204" pitchFamily="34" charset="0"/>
              <a:buChar char="•"/>
            </a:pPr>
            <a:r>
              <a:rPr lang="en-US" sz="1200" b="1" kern="0" dirty="0"/>
              <a:t>show interfaces port-channel</a:t>
            </a:r>
          </a:p>
          <a:p>
            <a:pPr defTabSz="914400">
              <a:spcBef>
                <a:spcPts val="0"/>
              </a:spcBef>
              <a:spcAft>
                <a:spcPts val="0"/>
              </a:spcAft>
              <a:buFont typeface="Arial" panose="020B0604020202020204" pitchFamily="34" charset="0"/>
              <a:buChar char="•"/>
            </a:pPr>
            <a:r>
              <a:rPr lang="en-US" sz="1200" b="1" kern="0" dirty="0"/>
              <a:t>show </a:t>
            </a:r>
            <a:r>
              <a:rPr lang="en-US" sz="1200" b="1" kern="0" dirty="0" err="1"/>
              <a:t>etherchannel</a:t>
            </a:r>
            <a:r>
              <a:rPr lang="en-US" sz="1200" b="1" kern="0" dirty="0"/>
              <a:t> summary</a:t>
            </a:r>
          </a:p>
          <a:p>
            <a:pPr defTabSz="914400">
              <a:spcBef>
                <a:spcPts val="0"/>
              </a:spcBef>
              <a:spcAft>
                <a:spcPts val="0"/>
              </a:spcAft>
              <a:buFont typeface="Arial" panose="020B0604020202020204" pitchFamily="34" charset="0"/>
              <a:buChar char="•"/>
            </a:pPr>
            <a:r>
              <a:rPr lang="en-US" sz="1200" b="1" kern="0" dirty="0"/>
              <a:t>show </a:t>
            </a:r>
            <a:r>
              <a:rPr lang="en-US" sz="1200" b="1" kern="0" dirty="0" err="1"/>
              <a:t>etherchannel</a:t>
            </a:r>
            <a:r>
              <a:rPr lang="en-US" sz="1200" b="1" kern="0" dirty="0"/>
              <a:t> port-channel</a:t>
            </a:r>
          </a:p>
          <a:p>
            <a:pPr defTabSz="914400">
              <a:spcBef>
                <a:spcPts val="0"/>
              </a:spcBef>
              <a:spcAft>
                <a:spcPts val="0"/>
              </a:spcAft>
              <a:buFont typeface="Arial" panose="020B0604020202020204" pitchFamily="34" charset="0"/>
              <a:buChar char="•"/>
            </a:pPr>
            <a:r>
              <a:rPr lang="en-US" sz="1200" b="1" kern="0" dirty="0"/>
              <a:t>show interfaces </a:t>
            </a:r>
            <a:r>
              <a:rPr lang="en-US" sz="1200" b="1" kern="0" dirty="0" err="1"/>
              <a:t>etherchannel</a:t>
            </a:r>
            <a:endParaRPr lang="en-US" sz="1200" b="1" kern="0"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838801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791985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090020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16725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2052967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009244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14.5.4 - Best Path</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9596885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14.5.5 - Load Balancing</a:t>
            </a:r>
          </a:p>
          <a:p>
            <a:r>
              <a:rPr lang="en-US" dirty="0"/>
              <a:t>14.5.6 - Check Your Understanding - Dynamic and Static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757191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14.6 -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0200153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336917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4913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14.1.1 - Two Functions of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14.1.2 - Router Functions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172475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14.1.3 - </a:t>
            </a:r>
            <a:r>
              <a:rPr lang="en-US" sz="1200" dirty="0"/>
              <a:t>Best Path Equals Longest Match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75221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14.1.4 - </a:t>
            </a:r>
            <a:r>
              <a:rPr lang="en-US" sz="1200" dirty="0"/>
              <a:t>IPv4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745289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10" descr="APU Logo Final-medium.jpg">
            <a:extLst>
              <a:ext uri="{FF2B5EF4-FFF2-40B4-BE49-F238E27FC236}">
                <a16:creationId xmlns:a16="http://schemas.microsoft.com/office/drawing/2014/main" id="{621E8D22-697A-4FF5-AC05-FE1E6AB531F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25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160" y="1877438"/>
            <a:ext cx="1934960" cy="16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519388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160" y="1877438"/>
            <a:ext cx="1934960" cy="16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896103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279045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980742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3233283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240894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1284145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2150654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82952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31106907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5633102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52</a:t>
            </a:r>
          </a:p>
        </p:txBody>
      </p:sp>
    </p:spTree>
    <p:extLst>
      <p:ext uri="{BB962C8B-B14F-4D97-AF65-F5344CB8AC3E}">
        <p14:creationId xmlns:p14="http://schemas.microsoft.com/office/powerpoint/2010/main" val="878059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273880"/>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542602631"/>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87834374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0453818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1059642D-4750-4846-A95D-11A4C9B51A9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11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3" name="Picture 10" descr="APU Logo Final-medium.jpg">
            <a:extLst>
              <a:ext uri="{FF2B5EF4-FFF2-40B4-BE49-F238E27FC236}">
                <a16:creationId xmlns:a16="http://schemas.microsoft.com/office/drawing/2014/main" id="{A2818913-FC37-499C-860C-8E86E3A372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928944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pic>
        <p:nvPicPr>
          <p:cNvPr id="3" name="Picture 10" descr="APU Logo Final-medium.jpg">
            <a:extLst>
              <a:ext uri="{FF2B5EF4-FFF2-40B4-BE49-F238E27FC236}">
                <a16:creationId xmlns:a16="http://schemas.microsoft.com/office/drawing/2014/main" id="{6B9A255B-D10E-490C-97A6-B643F5E1AB5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891779"/>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pic>
        <p:nvPicPr>
          <p:cNvPr id="3" name="Picture 10" descr="APU Logo Final-medium.jpg">
            <a:extLst>
              <a:ext uri="{FF2B5EF4-FFF2-40B4-BE49-F238E27FC236}">
                <a16:creationId xmlns:a16="http://schemas.microsoft.com/office/drawing/2014/main" id="{C7BBB3B2-4A71-4AA4-B071-A16CF8EE9D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6045414"/>
      </p:ext>
    </p:extLst>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pic>
        <p:nvPicPr>
          <p:cNvPr id="3" name="Picture 10" descr="APU Logo Final-medium.jpg">
            <a:extLst>
              <a:ext uri="{FF2B5EF4-FFF2-40B4-BE49-F238E27FC236}">
                <a16:creationId xmlns:a16="http://schemas.microsoft.com/office/drawing/2014/main" id="{27BF3E30-F565-4CE5-A96C-40EBD2D06F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2753914"/>
      </p:ext>
    </p:extLst>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62671434"/>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87454034"/>
      </p:ext>
    </p:extLst>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70880929"/>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838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dirty="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EB327DA7-A53B-46A3-A05E-4A3E952A3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2B3BD381-FA0D-41C6-828B-AFDEDF5881A0}"/>
              </a:ext>
            </a:extLst>
          </p:cNvPr>
          <p:cNvSpPr>
            <a:spLocks noChangeArrowheads="1"/>
          </p:cNvSpPr>
          <p:nvPr userDrawn="1"/>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8" name="Rectangle 7">
            <a:extLst>
              <a:ext uri="{FF2B5EF4-FFF2-40B4-BE49-F238E27FC236}">
                <a16:creationId xmlns:a16="http://schemas.microsoft.com/office/drawing/2014/main" id="{3C32B2C3-9040-4FDD-8F09-03EEC1556EA4}"/>
              </a:ext>
            </a:extLst>
          </p:cNvPr>
          <p:cNvSpPr>
            <a:spLocks noChangeArrowheads="1"/>
          </p:cNvSpPr>
          <p:nvPr userDrawn="1"/>
        </p:nvSpPr>
        <p:spPr bwMode="auto">
          <a:xfrm>
            <a:off x="0" y="4948237"/>
            <a:ext cx="2711450" cy="195263"/>
          </a:xfrm>
          <a:prstGeom prst="rect">
            <a:avLst/>
          </a:prstGeom>
          <a:noFill/>
          <a:ln w="9525">
            <a:noFill/>
            <a:miter lim="800000"/>
            <a:headEnd/>
            <a:tailEnd/>
          </a:ln>
          <a:effectLst/>
        </p:spPr>
        <p:txBody>
          <a:bodyPr/>
          <a:lstStyle/>
          <a:p>
            <a:pPr>
              <a:defRPr/>
            </a:pPr>
            <a:r>
              <a:rPr lang="en-GB" sz="600" dirty="0">
                <a:solidFill>
                  <a:srgbClr val="000000"/>
                </a:solidFill>
                <a:latin typeface="Calibri" pitchFamily="34" charset="0"/>
                <a:cs typeface="Calibri" pitchFamily="34" charset="0"/>
              </a:rPr>
              <a:t>CT133-3-2 Switching and Routing Essentials </a:t>
            </a:r>
          </a:p>
        </p:txBody>
      </p:sp>
      <p:sp>
        <p:nvSpPr>
          <p:cNvPr id="9" name="Footer Placeholder 8">
            <a:extLst>
              <a:ext uri="{FF2B5EF4-FFF2-40B4-BE49-F238E27FC236}">
                <a16:creationId xmlns:a16="http://schemas.microsoft.com/office/drawing/2014/main" id="{3A7958A0-B45D-4A39-AD4B-A2A615AD5A30}"/>
              </a:ext>
            </a:extLst>
          </p:cNvPr>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solidFill>
                  <a:srgbClr val="000000"/>
                </a:solidFill>
                <a:latin typeface="Calibri" panose="020F0502020204030204" pitchFamily="34" charset="0"/>
                <a:cs typeface="Calibri" panose="020F0502020204030204" pitchFamily="34" charset="0"/>
              </a:defRPr>
            </a:lvl1pPr>
          </a:lstStyle>
          <a:p>
            <a:r>
              <a:rPr lang="en-US" altLang="en-US" dirty="0"/>
              <a:t>Slide ‹#› of 52</a:t>
            </a:r>
          </a:p>
        </p:txBody>
      </p:sp>
      <p:sp>
        <p:nvSpPr>
          <p:cNvPr id="10" name="Rectangle 9">
            <a:extLst>
              <a:ext uri="{FF2B5EF4-FFF2-40B4-BE49-F238E27FC236}">
                <a16:creationId xmlns:a16="http://schemas.microsoft.com/office/drawing/2014/main" id="{500D40A4-8C24-43AB-AFD9-B5197C1EF335}"/>
              </a:ext>
            </a:extLst>
          </p:cNvPr>
          <p:cNvSpPr>
            <a:spLocks noChangeArrowheads="1"/>
          </p:cNvSpPr>
          <p:nvPr userDrawn="1"/>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solidFill>
                  <a:srgbClr val="000000"/>
                </a:solidFill>
                <a:latin typeface="Calibri" pitchFamily="34" charset="0"/>
                <a:cs typeface="Calibri" pitchFamily="34" charset="0"/>
              </a:rPr>
              <a:t>Routing Concepts</a:t>
            </a:r>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pic>
        <p:nvPicPr>
          <p:cNvPr id="3" name="Picture 10" descr="APU Logo Final-medium.jpg">
            <a:extLst>
              <a:ext uri="{FF2B5EF4-FFF2-40B4-BE49-F238E27FC236}">
                <a16:creationId xmlns:a16="http://schemas.microsoft.com/office/drawing/2014/main" id="{05DFC06D-1939-4639-BDA1-514F7577B9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pic>
        <p:nvPicPr>
          <p:cNvPr id="3" name="Picture 10" descr="APU Logo Final-medium.jpg">
            <a:extLst>
              <a:ext uri="{FF2B5EF4-FFF2-40B4-BE49-F238E27FC236}">
                <a16:creationId xmlns:a16="http://schemas.microsoft.com/office/drawing/2014/main" id="{51BCE8A6-AC47-4DC1-BAAE-F84C1E2990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pic>
        <p:nvPicPr>
          <p:cNvPr id="3" name="Picture 10" descr="APU Logo Final-medium.jpg">
            <a:extLst>
              <a:ext uri="{FF2B5EF4-FFF2-40B4-BE49-F238E27FC236}">
                <a16:creationId xmlns:a16="http://schemas.microsoft.com/office/drawing/2014/main" id="{5BE10754-CF89-44A9-8595-65920770F98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5.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 id="2147484032"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Essentials </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dirty="0"/>
              <a:t>Slide ‹#› of 52</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Routing Concepts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061012"/>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06308557"/>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67175" y="2672112"/>
            <a:ext cx="5076825" cy="1314450"/>
          </a:xfrm>
        </p:spPr>
        <p:txBody>
          <a:bodyPr/>
          <a:lstStyle/>
          <a:p>
            <a:r>
              <a:rPr lang="en-US" dirty="0">
                <a:latin typeface="Arial" charset="0"/>
              </a:rPr>
              <a:t>Routing Concepts</a:t>
            </a:r>
            <a:endParaRPr lang="en-US" dirty="0"/>
          </a:p>
        </p:txBody>
      </p:sp>
      <p:sp>
        <p:nvSpPr>
          <p:cNvPr id="5" name="Text Box 6"/>
          <p:cNvSpPr txBox="1">
            <a:spLocks noGrp="1" noChangeArrowheads="1"/>
          </p:cNvSpPr>
          <p:nvPr>
            <p:ph type="ctrTitle"/>
          </p:nvPr>
        </p:nvSpPr>
        <p:spPr bwMode="auto">
          <a:xfrm>
            <a:off x="3344805" y="1501893"/>
            <a:ext cx="5650606" cy="969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a:br>
            <a:r>
              <a:rPr lang="en-US" sz="2850"/>
              <a:t>CT122-3-2 SRE</a:t>
            </a:r>
            <a:endParaRPr lang="en-US" sz="2850" dirty="0"/>
          </a:p>
        </p:txBody>
      </p:sp>
    </p:spTree>
    <p:extLst>
      <p:ext uri="{BB962C8B-B14F-4D97-AF65-F5344CB8AC3E}">
        <p14:creationId xmlns:p14="http://schemas.microsoft.com/office/powerpoint/2010/main" val="48197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IPv6 Longest Match Example</a:t>
            </a:r>
          </a:p>
        </p:txBody>
      </p:sp>
      <p:sp>
        <p:nvSpPr>
          <p:cNvPr id="4" name="Content Placeholder 3">
            <a:extLst>
              <a:ext uri="{FF2B5EF4-FFF2-40B4-BE49-F238E27FC236}">
                <a16:creationId xmlns:a16="http://schemas.microsoft.com/office/drawing/2014/main" id="{21ABB7B4-58E8-4648-912E-38FC82C165E5}"/>
              </a:ext>
            </a:extLst>
          </p:cNvPr>
          <p:cNvSpPr>
            <a:spLocks noGrp="1"/>
          </p:cNvSpPr>
          <p:nvPr>
            <p:ph idx="1"/>
          </p:nvPr>
        </p:nvSpPr>
        <p:spPr>
          <a:xfrm>
            <a:off x="220019" y="1113802"/>
            <a:ext cx="8692487" cy="1348633"/>
          </a:xfrm>
        </p:spPr>
        <p:txBody>
          <a:bodyPr/>
          <a:lstStyle/>
          <a:p>
            <a:pPr marL="0" indent="0" algn="just"/>
            <a:r>
              <a:rPr lang="en-US" sz="1600" dirty="0">
                <a:solidFill>
                  <a:srgbClr val="000000"/>
                </a:solidFill>
              </a:rPr>
              <a:t>An IPv6 packet has the </a:t>
            </a:r>
            <a:r>
              <a:rPr lang="en-US" sz="1600" b="1" dirty="0">
                <a:solidFill>
                  <a:srgbClr val="C00000"/>
                </a:solidFill>
              </a:rPr>
              <a:t>destination IPv6 address 2001:db8:c000::99</a:t>
            </a:r>
            <a:r>
              <a:rPr lang="en-US" sz="1600" dirty="0">
                <a:solidFill>
                  <a:srgbClr val="000000"/>
                </a:solidFill>
              </a:rPr>
              <a:t>. This example shows three route entries, but only two of them are a valid match, with one of those being the longest match. The first two route entries have prefix lengths that have the required number of matching bits as indicated by the prefix length. The third route entry is not a match because its /64 prefix requires 64 matching bits. </a:t>
            </a:r>
          </a:p>
        </p:txBody>
      </p:sp>
      <p:graphicFrame>
        <p:nvGraphicFramePr>
          <p:cNvPr id="7" name="Table 6">
            <a:extLst>
              <a:ext uri="{FF2B5EF4-FFF2-40B4-BE49-F238E27FC236}">
                <a16:creationId xmlns:a16="http://schemas.microsoft.com/office/drawing/2014/main" id="{DA139217-7A24-4444-A0D2-2BC5548001D7}"/>
              </a:ext>
            </a:extLst>
          </p:cNvPr>
          <p:cNvGraphicFramePr>
            <a:graphicFrameLocks noGrp="1"/>
          </p:cNvGraphicFramePr>
          <p:nvPr>
            <p:extLst>
              <p:ext uri="{D42A27DB-BD31-4B8C-83A1-F6EECF244321}">
                <p14:modId xmlns:p14="http://schemas.microsoft.com/office/powerpoint/2010/main" val="2656756111"/>
              </p:ext>
            </p:extLst>
          </p:nvPr>
        </p:nvGraphicFramePr>
        <p:xfrm>
          <a:off x="691117" y="2571750"/>
          <a:ext cx="7654371" cy="1854200"/>
        </p:xfrm>
        <a:graphic>
          <a:graphicData uri="http://schemas.openxmlformats.org/drawingml/2006/table">
            <a:tbl>
              <a:tblPr firstRow="1" bandRow="1">
                <a:tableStyleId>{5C22544A-7EE6-4342-B048-85BDC9FD1C3A}</a:tableStyleId>
              </a:tblPr>
              <a:tblGrid>
                <a:gridCol w="1403498">
                  <a:extLst>
                    <a:ext uri="{9D8B030D-6E8A-4147-A177-3AD203B41FA5}">
                      <a16:colId xmlns:a16="http://schemas.microsoft.com/office/drawing/2014/main" val="2753520791"/>
                    </a:ext>
                  </a:extLst>
                </a:gridCol>
                <a:gridCol w="2721935">
                  <a:extLst>
                    <a:ext uri="{9D8B030D-6E8A-4147-A177-3AD203B41FA5}">
                      <a16:colId xmlns:a16="http://schemas.microsoft.com/office/drawing/2014/main" val="3548801152"/>
                    </a:ext>
                  </a:extLst>
                </a:gridCol>
                <a:gridCol w="3528938">
                  <a:extLst>
                    <a:ext uri="{9D8B030D-6E8A-4147-A177-3AD203B41FA5}">
                      <a16:colId xmlns:a16="http://schemas.microsoft.com/office/drawing/2014/main" val="193526548"/>
                    </a:ext>
                  </a:extLst>
                </a:gridCol>
              </a:tblGrid>
              <a:tr h="370840">
                <a:tc>
                  <a:txBody>
                    <a:bodyPr/>
                    <a:lstStyle/>
                    <a:p>
                      <a:r>
                        <a:rPr lang="en-US" dirty="0"/>
                        <a:t>Destination</a:t>
                      </a:r>
                    </a:p>
                  </a:txBody>
                  <a:tcPr/>
                </a:tc>
                <a:tc gridSpan="2">
                  <a:txBody>
                    <a:bodyPr/>
                    <a:lstStyle/>
                    <a:p>
                      <a:r>
                        <a:rPr lang="en-US" dirty="0"/>
                        <a:t>2001:db8:c000::99/48</a:t>
                      </a:r>
                    </a:p>
                  </a:txBody>
                  <a:tcPr/>
                </a:tc>
                <a:tc hMerge="1">
                  <a:txBody>
                    <a:bodyPr/>
                    <a:lstStyle/>
                    <a:p>
                      <a:endParaRPr lang="en-US" dirty="0"/>
                    </a:p>
                  </a:txBody>
                  <a:tcPr/>
                </a:tc>
                <a:extLst>
                  <a:ext uri="{0D108BD9-81ED-4DB2-BD59-A6C34878D82A}">
                    <a16:rowId xmlns:a16="http://schemas.microsoft.com/office/drawing/2014/main" val="731072871"/>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dirty="0">
                          <a:effectLst/>
                        </a:rPr>
                        <a:t>Prefix/Prefix Length</a:t>
                      </a:r>
                    </a:p>
                  </a:txBody>
                  <a:tcPr marL="47625" marR="47625" marT="47625" marB="47625" anchor="ctr"/>
                </a:tc>
                <a:tc>
                  <a:txBody>
                    <a:bodyPr/>
                    <a:lstStyle/>
                    <a:p>
                      <a:pPr algn="l" fontAlgn="ctr"/>
                      <a:r>
                        <a:rPr lang="en-US">
                          <a:effectLst/>
                        </a:rPr>
                        <a:t>Does it match?</a:t>
                      </a:r>
                    </a:p>
                  </a:txBody>
                  <a:tcPr marL="47625" marR="47625" marT="47625" marB="47625" anchor="ctr"/>
                </a:tc>
                <a:extLst>
                  <a:ext uri="{0D108BD9-81ED-4DB2-BD59-A6C34878D82A}">
                    <a16:rowId xmlns:a16="http://schemas.microsoft.com/office/drawing/2014/main" val="1896413192"/>
                  </a:ext>
                </a:extLst>
              </a:tr>
              <a:tr h="370840">
                <a:tc>
                  <a:txBody>
                    <a:bodyPr/>
                    <a:lstStyle/>
                    <a:p>
                      <a:pPr fontAlgn="ctr"/>
                      <a:r>
                        <a:rPr lang="en-US" b="0">
                          <a:effectLst/>
                        </a:rPr>
                        <a:t>1</a:t>
                      </a:r>
                    </a:p>
                  </a:txBody>
                  <a:tcPr marL="47625" marR="47625" marT="47625" marB="47625" anchor="ctr"/>
                </a:tc>
                <a:tc>
                  <a:txBody>
                    <a:bodyPr/>
                    <a:lstStyle/>
                    <a:p>
                      <a:pPr fontAlgn="ctr"/>
                      <a:r>
                        <a:rPr lang="en-US" b="1">
                          <a:effectLst/>
                        </a:rPr>
                        <a:t>2001:db8:c0</a:t>
                      </a:r>
                      <a:r>
                        <a:rPr lang="en-US" b="0">
                          <a:effectLst/>
                        </a:rPr>
                        <a:t>00::</a:t>
                      </a:r>
                      <a:r>
                        <a:rPr lang="en-US" b="1">
                          <a:effectLst/>
                        </a:rPr>
                        <a:t>/40</a:t>
                      </a:r>
                      <a:endParaRPr lang="en-US" b="0">
                        <a:effectLst/>
                      </a:endParaRPr>
                    </a:p>
                  </a:txBody>
                  <a:tcPr marL="47625" marR="47625" marT="47625" marB="47625" anchor="ctr"/>
                </a:tc>
                <a:tc>
                  <a:txBody>
                    <a:bodyPr/>
                    <a:lstStyle/>
                    <a:p>
                      <a:pPr fontAlgn="ctr"/>
                      <a:r>
                        <a:rPr lang="en-US" b="0">
                          <a:effectLst/>
                        </a:rPr>
                        <a:t>Match of 40 bits</a:t>
                      </a:r>
                    </a:p>
                  </a:txBody>
                  <a:tcPr marL="47625" marR="47625" marT="47625" marB="47625" anchor="ctr"/>
                </a:tc>
                <a:extLst>
                  <a:ext uri="{0D108BD9-81ED-4DB2-BD59-A6C34878D82A}">
                    <a16:rowId xmlns:a16="http://schemas.microsoft.com/office/drawing/2014/main" val="3523326430"/>
                  </a:ext>
                </a:extLst>
              </a:tr>
              <a:tr h="370840">
                <a:tc>
                  <a:txBody>
                    <a:bodyPr/>
                    <a:lstStyle/>
                    <a:p>
                      <a:pPr fontAlgn="ctr"/>
                      <a:r>
                        <a:rPr lang="en-US" b="0">
                          <a:effectLst/>
                        </a:rPr>
                        <a:t>2</a:t>
                      </a:r>
                    </a:p>
                  </a:txBody>
                  <a:tcPr marL="47625" marR="47625" marT="47625" marB="47625" anchor="ctr"/>
                </a:tc>
                <a:tc>
                  <a:txBody>
                    <a:bodyPr/>
                    <a:lstStyle/>
                    <a:p>
                      <a:pPr fontAlgn="ctr"/>
                      <a:r>
                        <a:rPr lang="en-US" b="1" dirty="0">
                          <a:solidFill>
                            <a:srgbClr val="C00000"/>
                          </a:solidFill>
                          <a:effectLst/>
                        </a:rPr>
                        <a:t>2001:db8:c000</a:t>
                      </a:r>
                      <a:r>
                        <a:rPr lang="en-US" b="0" dirty="0">
                          <a:effectLst/>
                        </a:rPr>
                        <a:t>::</a:t>
                      </a:r>
                      <a:r>
                        <a:rPr lang="en-US" b="1" dirty="0">
                          <a:effectLst/>
                        </a:rPr>
                        <a:t>/48</a:t>
                      </a:r>
                      <a:endParaRPr lang="en-US" b="0" dirty="0">
                        <a:effectLst/>
                      </a:endParaRPr>
                    </a:p>
                  </a:txBody>
                  <a:tcPr marL="47625" marR="47625" marT="47625" marB="47625" anchor="ctr"/>
                </a:tc>
                <a:tc>
                  <a:txBody>
                    <a:bodyPr/>
                    <a:lstStyle/>
                    <a:p>
                      <a:pPr fontAlgn="ctr"/>
                      <a:r>
                        <a:rPr lang="en-US" b="0">
                          <a:effectLst/>
                        </a:rPr>
                        <a:t>Match of 48 bits (longest match)</a:t>
                      </a:r>
                    </a:p>
                  </a:txBody>
                  <a:tcPr marL="47625" marR="47625" marT="47625" marB="47625" anchor="ctr"/>
                </a:tc>
                <a:extLst>
                  <a:ext uri="{0D108BD9-81ED-4DB2-BD59-A6C34878D82A}">
                    <a16:rowId xmlns:a16="http://schemas.microsoft.com/office/drawing/2014/main" val="3100934322"/>
                  </a:ext>
                </a:extLst>
              </a:tr>
              <a:tr h="370840">
                <a:tc>
                  <a:txBody>
                    <a:bodyPr/>
                    <a:lstStyle/>
                    <a:p>
                      <a:pPr fontAlgn="ctr"/>
                      <a:r>
                        <a:rPr lang="en-US" b="0">
                          <a:effectLst/>
                        </a:rPr>
                        <a:t>3</a:t>
                      </a:r>
                    </a:p>
                  </a:txBody>
                  <a:tcPr marL="47625" marR="47625" marT="47625" marB="47625" anchor="ctr"/>
                </a:tc>
                <a:tc>
                  <a:txBody>
                    <a:bodyPr/>
                    <a:lstStyle/>
                    <a:p>
                      <a:pPr fontAlgn="ctr"/>
                      <a:r>
                        <a:rPr lang="en-US" b="0" dirty="0">
                          <a:solidFill>
                            <a:schemeClr val="accent6">
                              <a:lumMod val="75000"/>
                            </a:schemeClr>
                          </a:solidFill>
                          <a:effectLst/>
                        </a:rPr>
                        <a:t>2001:db8:c000:5555</a:t>
                      </a:r>
                      <a:r>
                        <a:rPr lang="en-US" b="0" dirty="0">
                          <a:effectLst/>
                        </a:rPr>
                        <a:t>::</a:t>
                      </a:r>
                      <a:r>
                        <a:rPr lang="en-US" b="1" dirty="0">
                          <a:effectLst/>
                        </a:rPr>
                        <a:t>/64</a:t>
                      </a:r>
                      <a:endParaRPr lang="en-US" b="0" dirty="0">
                        <a:effectLst/>
                      </a:endParaRPr>
                    </a:p>
                  </a:txBody>
                  <a:tcPr marL="47625" marR="47625" marT="47625" marB="47625" anchor="ctr"/>
                </a:tc>
                <a:tc>
                  <a:txBody>
                    <a:bodyPr/>
                    <a:lstStyle/>
                    <a:p>
                      <a:pPr fontAlgn="ctr"/>
                      <a:r>
                        <a:rPr lang="en-US" b="0" dirty="0">
                          <a:effectLst/>
                        </a:rPr>
                        <a:t>Does not match 64 bits</a:t>
                      </a:r>
                    </a:p>
                  </a:txBody>
                  <a:tcPr marL="47625" marR="47625" marT="47625" marB="47625" anchor="ctr"/>
                </a:tc>
                <a:extLst>
                  <a:ext uri="{0D108BD9-81ED-4DB2-BD59-A6C34878D82A}">
                    <a16:rowId xmlns:a16="http://schemas.microsoft.com/office/drawing/2014/main" val="2444351554"/>
                  </a:ext>
                </a:extLst>
              </a:tr>
            </a:tbl>
          </a:graphicData>
        </a:graphic>
      </p:graphicFrame>
    </p:spTree>
    <p:extLst>
      <p:ext uri="{BB962C8B-B14F-4D97-AF65-F5344CB8AC3E}">
        <p14:creationId xmlns:p14="http://schemas.microsoft.com/office/powerpoint/2010/main" val="1038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Build the Routing Table</a:t>
            </a:r>
          </a:p>
        </p:txBody>
      </p:sp>
      <p:sp>
        <p:nvSpPr>
          <p:cNvPr id="5" name="Content Placeholder 4">
            <a:extLst>
              <a:ext uri="{FF2B5EF4-FFF2-40B4-BE49-F238E27FC236}">
                <a16:creationId xmlns:a16="http://schemas.microsoft.com/office/drawing/2014/main" id="{B3994C81-1337-4E40-9DBD-720DE51C27AA}"/>
              </a:ext>
            </a:extLst>
          </p:cNvPr>
          <p:cNvSpPr>
            <a:spLocks noGrp="1"/>
          </p:cNvSpPr>
          <p:nvPr>
            <p:ph idx="1"/>
          </p:nvPr>
        </p:nvSpPr>
        <p:spPr>
          <a:xfrm>
            <a:off x="224002" y="1090652"/>
            <a:ext cx="8695996" cy="3689897"/>
          </a:xfrm>
        </p:spPr>
        <p:txBody>
          <a:bodyPr/>
          <a:lstStyle/>
          <a:p>
            <a:pPr marL="0" indent="0" algn="just"/>
            <a:r>
              <a:rPr lang="en-US" sz="1600" b="1" dirty="0">
                <a:solidFill>
                  <a:srgbClr val="000000"/>
                </a:solidFill>
              </a:rPr>
              <a:t>Directly Connected Networks:</a:t>
            </a:r>
            <a:r>
              <a:rPr lang="en-US" sz="1600" dirty="0">
                <a:solidFill>
                  <a:srgbClr val="000000"/>
                </a:solidFill>
              </a:rPr>
              <a:t> Added to the routing table when a local interface is configured with an IP address and subnet mask (prefix length) and is active (up and up).</a:t>
            </a:r>
          </a:p>
          <a:p>
            <a:pPr marL="0" indent="0" algn="just"/>
            <a:endParaRPr lang="en-US" sz="1600" dirty="0">
              <a:solidFill>
                <a:srgbClr val="000000"/>
              </a:solidFill>
            </a:endParaRPr>
          </a:p>
          <a:p>
            <a:pPr marL="0" indent="0" algn="just"/>
            <a:r>
              <a:rPr lang="en-US" sz="1600" b="1" dirty="0">
                <a:solidFill>
                  <a:srgbClr val="000000"/>
                </a:solidFill>
              </a:rPr>
              <a:t>Remote Networks: </a:t>
            </a:r>
            <a:r>
              <a:rPr lang="en-US" sz="1600" dirty="0">
                <a:solidFill>
                  <a:srgbClr val="000000"/>
                </a:solidFill>
              </a:rPr>
              <a:t>Networks that are not directly connected to the router. Routers learn about remote networks in two ways:</a:t>
            </a:r>
          </a:p>
          <a:p>
            <a:pPr marL="415985" lvl="1" indent="-342900" algn="just">
              <a:buFont typeface="Arial" panose="020B0604020202020204" pitchFamily="34" charset="0"/>
              <a:buChar char="•"/>
            </a:pPr>
            <a:r>
              <a:rPr lang="en-US" b="1" dirty="0">
                <a:solidFill>
                  <a:srgbClr val="000000"/>
                </a:solidFill>
              </a:rPr>
              <a:t>Static routes</a:t>
            </a:r>
            <a:r>
              <a:rPr lang="en-US" dirty="0">
                <a:solidFill>
                  <a:srgbClr val="000000"/>
                </a:solidFill>
              </a:rPr>
              <a:t> - Added to the routing table when a route is manually configured.</a:t>
            </a:r>
          </a:p>
          <a:p>
            <a:pPr marL="415985" lvl="1" indent="-342900" algn="just">
              <a:buFont typeface="Arial" panose="020B0604020202020204" pitchFamily="34" charset="0"/>
              <a:buChar char="•"/>
            </a:pPr>
            <a:r>
              <a:rPr lang="en-US" b="1" dirty="0">
                <a:solidFill>
                  <a:srgbClr val="000000"/>
                </a:solidFill>
              </a:rPr>
              <a:t>Dynamic routing protocols</a:t>
            </a:r>
            <a:r>
              <a:rPr lang="en-US" dirty="0">
                <a:solidFill>
                  <a:srgbClr val="000000"/>
                </a:solidFill>
              </a:rPr>
              <a:t> - Added to the routing table when routing protocols dynamically learn about the remote network. </a:t>
            </a:r>
          </a:p>
          <a:p>
            <a:pPr marL="0" indent="0" algn="just"/>
            <a:r>
              <a:rPr lang="en-US" sz="1600" b="1" dirty="0">
                <a:solidFill>
                  <a:srgbClr val="000000"/>
                </a:solidFill>
              </a:rPr>
              <a:t>Default Route: </a:t>
            </a:r>
            <a:r>
              <a:rPr lang="en-US" sz="1600" dirty="0">
                <a:solidFill>
                  <a:srgbClr val="000000"/>
                </a:solidFill>
              </a:rPr>
              <a:t>Specifies a next-hop router to use </a:t>
            </a:r>
            <a:r>
              <a:rPr lang="en-US" sz="1600" dirty="0">
                <a:solidFill>
                  <a:srgbClr val="C00000"/>
                </a:solidFill>
              </a:rPr>
              <a:t>when the routing table does not contain a specific route</a:t>
            </a:r>
            <a:r>
              <a:rPr lang="en-US" sz="1600" dirty="0">
                <a:solidFill>
                  <a:srgbClr val="000000"/>
                </a:solidFill>
              </a:rPr>
              <a:t> that matches the destination IP address. The default route can be entered manually as a static route, or learned automatically from a dynamic routing protocol.</a:t>
            </a:r>
          </a:p>
          <a:p>
            <a:pPr marL="358835" lvl="1" indent="-285750" algn="just">
              <a:buFont typeface="Arial" panose="020B0604020202020204" pitchFamily="34" charset="0"/>
              <a:buChar char="•"/>
            </a:pPr>
            <a:r>
              <a:rPr lang="en-US" dirty="0">
                <a:solidFill>
                  <a:srgbClr val="000000"/>
                </a:solidFill>
              </a:rPr>
              <a:t>A default route has </a:t>
            </a:r>
            <a:r>
              <a:rPr lang="en-US" dirty="0">
                <a:solidFill>
                  <a:srgbClr val="C00000"/>
                </a:solidFill>
              </a:rPr>
              <a:t>a /0 prefix length</a:t>
            </a:r>
            <a:r>
              <a:rPr lang="en-US" dirty="0">
                <a:solidFill>
                  <a:srgbClr val="000000"/>
                </a:solidFill>
              </a:rPr>
              <a:t>. This means that no bits need to match the destination IP address for this route entry to be used. If there are no routes with a match longer than 0 bits, the default route is used to forward the packet. The default route is sometimes referred to as a </a:t>
            </a:r>
            <a:r>
              <a:rPr lang="en-US" b="1" dirty="0">
                <a:solidFill>
                  <a:srgbClr val="C00000"/>
                </a:solidFill>
              </a:rPr>
              <a:t>gateway of last resort.</a:t>
            </a: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2035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Packet Forwarding</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a:t>
            </a:r>
          </a:p>
        </p:txBody>
      </p:sp>
      <p:sp>
        <p:nvSpPr>
          <p:cNvPr id="8" name="Rectangle 7">
            <a:extLst>
              <a:ext uri="{FF2B5EF4-FFF2-40B4-BE49-F238E27FC236}">
                <a16:creationId xmlns:a16="http://schemas.microsoft.com/office/drawing/2014/main" id="{EAFC0DA3-8ADE-2B42-951D-8C4F944F5E4C}"/>
              </a:ext>
            </a:extLst>
          </p:cNvPr>
          <p:cNvSpPr/>
          <p:nvPr/>
        </p:nvSpPr>
        <p:spPr>
          <a:xfrm>
            <a:off x="111981" y="737824"/>
            <a:ext cx="3358235" cy="4016484"/>
          </a:xfrm>
          <a:prstGeom prst="rect">
            <a:avLst/>
          </a:prstGeom>
        </p:spPr>
        <p:txBody>
          <a:bodyPr wrap="square">
            <a:spAutoFit/>
          </a:bodyPr>
          <a:lstStyle/>
          <a:p>
            <a:pPr algn="just">
              <a:buFont typeface="+mj-lt"/>
              <a:buAutoNum type="arabicPeriod"/>
            </a:pPr>
            <a:r>
              <a:rPr lang="en-US" sz="1500" b="1" dirty="0">
                <a:solidFill>
                  <a:srgbClr val="000000"/>
                </a:solidFill>
                <a:latin typeface="CiscoSans"/>
              </a:rPr>
              <a:t> </a:t>
            </a:r>
            <a:r>
              <a:rPr lang="en-US" sz="1500" dirty="0">
                <a:solidFill>
                  <a:srgbClr val="000000"/>
                </a:solidFill>
                <a:latin typeface="+mn-lt"/>
              </a:rPr>
              <a:t>The data link frame with an encapsulated IP packet arrives on the </a:t>
            </a:r>
            <a:r>
              <a:rPr lang="en-US" sz="1500" b="1" dirty="0">
                <a:solidFill>
                  <a:srgbClr val="C00000"/>
                </a:solidFill>
                <a:latin typeface="+mn-lt"/>
              </a:rPr>
              <a:t>ingress interface</a:t>
            </a:r>
            <a:r>
              <a:rPr lang="en-US" sz="1500" dirty="0">
                <a:solidFill>
                  <a:srgbClr val="000000"/>
                </a:solidFill>
                <a:latin typeface="+mn-lt"/>
              </a:rPr>
              <a:t>.</a:t>
            </a:r>
          </a:p>
          <a:p>
            <a:pPr algn="just">
              <a:buFont typeface="+mj-lt"/>
              <a:buAutoNum type="arabicPeriod"/>
            </a:pPr>
            <a:r>
              <a:rPr lang="en-US" sz="1500" dirty="0">
                <a:solidFill>
                  <a:srgbClr val="000000"/>
                </a:solidFill>
                <a:latin typeface="+mn-lt"/>
              </a:rPr>
              <a:t> The router examines the </a:t>
            </a:r>
            <a:r>
              <a:rPr lang="en-US" sz="1500" b="1" dirty="0">
                <a:solidFill>
                  <a:srgbClr val="C00000"/>
                </a:solidFill>
                <a:latin typeface="+mn-lt"/>
              </a:rPr>
              <a:t>destination IP address </a:t>
            </a:r>
            <a:r>
              <a:rPr lang="en-US" sz="1500" dirty="0">
                <a:solidFill>
                  <a:srgbClr val="000000"/>
                </a:solidFill>
                <a:latin typeface="+mn-lt"/>
              </a:rPr>
              <a:t>in the packet header and consults its IP routing table.</a:t>
            </a:r>
          </a:p>
          <a:p>
            <a:pPr algn="just">
              <a:buFont typeface="+mj-lt"/>
              <a:buAutoNum type="arabicPeriod"/>
            </a:pPr>
            <a:r>
              <a:rPr lang="en-US" sz="1500" dirty="0">
                <a:solidFill>
                  <a:srgbClr val="000000"/>
                </a:solidFill>
                <a:latin typeface="+mn-lt"/>
              </a:rPr>
              <a:t> The router finds the </a:t>
            </a:r>
            <a:r>
              <a:rPr lang="en-US" sz="1500" b="1" dirty="0">
                <a:solidFill>
                  <a:srgbClr val="C00000"/>
                </a:solidFill>
                <a:latin typeface="+mn-lt"/>
              </a:rPr>
              <a:t>longest matching prefix </a:t>
            </a:r>
            <a:r>
              <a:rPr lang="en-US" sz="1500" dirty="0">
                <a:solidFill>
                  <a:srgbClr val="000000"/>
                </a:solidFill>
                <a:latin typeface="+mn-lt"/>
              </a:rPr>
              <a:t>in the routing table.</a:t>
            </a:r>
          </a:p>
          <a:p>
            <a:pPr algn="just">
              <a:buFont typeface="+mj-lt"/>
              <a:buAutoNum type="arabicPeriod"/>
            </a:pPr>
            <a:r>
              <a:rPr lang="en-US" sz="1500" dirty="0">
                <a:solidFill>
                  <a:srgbClr val="000000"/>
                </a:solidFill>
                <a:latin typeface="+mn-lt"/>
              </a:rPr>
              <a:t> The router encapsulates the packet in a </a:t>
            </a:r>
            <a:r>
              <a:rPr lang="en-US" sz="1500" b="1" dirty="0">
                <a:solidFill>
                  <a:srgbClr val="C00000"/>
                </a:solidFill>
                <a:latin typeface="+mn-lt"/>
              </a:rPr>
              <a:t>data link frame </a:t>
            </a:r>
            <a:r>
              <a:rPr lang="en-US" sz="1500" dirty="0">
                <a:solidFill>
                  <a:srgbClr val="000000"/>
                </a:solidFill>
                <a:latin typeface="+mn-lt"/>
              </a:rPr>
              <a:t>and forwards it out the egress interface. The destination could be a device connected to the network or a next-hop router.</a:t>
            </a:r>
          </a:p>
          <a:p>
            <a:pPr algn="just">
              <a:buFont typeface="+mj-lt"/>
              <a:buAutoNum type="arabicPeriod"/>
            </a:pPr>
            <a:r>
              <a:rPr lang="en-US" sz="1500" dirty="0">
                <a:solidFill>
                  <a:srgbClr val="000000"/>
                </a:solidFill>
                <a:latin typeface="+mn-lt"/>
              </a:rPr>
              <a:t> However, if there is no matching route entry the packet is dropped</a:t>
            </a:r>
            <a:r>
              <a:rPr lang="en-US" sz="1500" dirty="0">
                <a:solidFill>
                  <a:srgbClr val="000000"/>
                </a:solidFill>
                <a:latin typeface="CiscoSans"/>
              </a:rPr>
              <a:t>.</a:t>
            </a:r>
          </a:p>
        </p:txBody>
      </p:sp>
      <p:pic>
        <p:nvPicPr>
          <p:cNvPr id="7" name="Content Placeholder 6">
            <a:extLst>
              <a:ext uri="{FF2B5EF4-FFF2-40B4-BE49-F238E27FC236}">
                <a16:creationId xmlns:a16="http://schemas.microsoft.com/office/drawing/2014/main" id="{D3D31508-58E9-F545-9C2A-54FF5511C257}"/>
              </a:ext>
            </a:extLst>
          </p:cNvPr>
          <p:cNvPicPr>
            <a:picLocks noGrp="1" noChangeAspect="1"/>
          </p:cNvPicPr>
          <p:nvPr>
            <p:ph idx="1"/>
          </p:nvPr>
        </p:nvPicPr>
        <p:blipFill>
          <a:blip r:embed="rId3"/>
          <a:stretch>
            <a:fillRect/>
          </a:stretch>
        </p:blipFill>
        <p:spPr>
          <a:xfrm>
            <a:off x="3470217" y="1216669"/>
            <a:ext cx="5561801" cy="3080551"/>
          </a:xfr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289467" y="1217974"/>
            <a:ext cx="8280057" cy="3689897"/>
          </a:xfrm>
        </p:spPr>
        <p:txBody>
          <a:bodyPr/>
          <a:lstStyle/>
          <a:p>
            <a:pPr marL="0" indent="0" algn="just"/>
            <a:r>
              <a:rPr lang="en-US" sz="1600" dirty="0">
                <a:solidFill>
                  <a:srgbClr val="000000"/>
                </a:solidFill>
              </a:rPr>
              <a:t>After a router has determined the best path, it could do the following:</a:t>
            </a:r>
          </a:p>
          <a:p>
            <a:pPr marL="0" indent="0" algn="just"/>
            <a:endParaRPr lang="en-US" sz="1600" dirty="0">
              <a:solidFill>
                <a:srgbClr val="000000"/>
              </a:solidFill>
            </a:endParaRPr>
          </a:p>
          <a:p>
            <a:pPr marL="0" indent="0" algn="just"/>
            <a:r>
              <a:rPr lang="en-US" sz="1600" b="1" dirty="0">
                <a:solidFill>
                  <a:srgbClr val="000000"/>
                </a:solidFill>
              </a:rPr>
              <a:t>Forward the Packet to a Device on a Directly Connected Network</a:t>
            </a:r>
            <a:endParaRPr lang="en-US" sz="1600" dirty="0">
              <a:solidFill>
                <a:srgbClr val="000000"/>
              </a:solidFill>
            </a:endParaRPr>
          </a:p>
          <a:p>
            <a:pPr marL="285750" indent="-285750" algn="just">
              <a:buFont typeface="Arial" panose="020B0604020202020204" pitchFamily="34" charset="0"/>
              <a:buChar char="•"/>
            </a:pPr>
            <a:r>
              <a:rPr lang="en-US" sz="1600" dirty="0">
                <a:solidFill>
                  <a:srgbClr val="000000"/>
                </a:solidFill>
              </a:rPr>
              <a:t>If the route entry indicates that the egress interface is a directly connected network, the packet can be forwarded directly to the destination device. Typically this is an Ethernet LAN.</a:t>
            </a:r>
          </a:p>
          <a:p>
            <a:pPr marL="285750" indent="-285750" algn="just">
              <a:buFont typeface="Arial" panose="020B0604020202020204" pitchFamily="34" charset="0"/>
              <a:buChar char="•"/>
            </a:pPr>
            <a:r>
              <a:rPr lang="en-US" sz="1600" dirty="0">
                <a:solidFill>
                  <a:srgbClr val="000000"/>
                </a:solidFill>
              </a:rPr>
              <a:t>To encapsulate the packet in the Ethernet frame, the router needs to determine the destination MAC address associated with the destination IP address of the packet. The process varies based on whether the packet is an IPv4 or IPv6 packet.</a:t>
            </a:r>
          </a:p>
          <a:p>
            <a:pPr marL="0" indent="0" algn="just"/>
            <a:endParaRPr lang="en-US" sz="1600" dirty="0">
              <a:solidFill>
                <a:srgbClr val="000000"/>
              </a:solidFill>
            </a:endParaRPr>
          </a:p>
          <a:p>
            <a:pPr marL="0" indent="0" algn="just"/>
            <a:endParaRPr lang="en-US" sz="1600" dirty="0">
              <a:solidFill>
                <a:srgbClr val="000000"/>
              </a:solidFill>
            </a:endParaRPr>
          </a:p>
        </p:txBody>
      </p:sp>
    </p:spTree>
    <p:extLst>
      <p:ext uri="{BB962C8B-B14F-4D97-AF65-F5344CB8AC3E}">
        <p14:creationId xmlns:p14="http://schemas.microsoft.com/office/powerpoint/2010/main" val="21983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31971" y="1125377"/>
            <a:ext cx="8280057" cy="3689897"/>
          </a:xfrm>
        </p:spPr>
        <p:txBody>
          <a:bodyPr/>
          <a:lstStyle/>
          <a:p>
            <a:pPr marL="0" indent="0" algn="just"/>
            <a:r>
              <a:rPr lang="en-US" sz="1600" dirty="0">
                <a:solidFill>
                  <a:srgbClr val="000000"/>
                </a:solidFill>
              </a:rPr>
              <a:t>After a router has determined the best path, it could do the following: </a:t>
            </a:r>
          </a:p>
          <a:p>
            <a:pPr marL="0" indent="0" algn="just"/>
            <a:endParaRPr lang="en-US" sz="1600" b="1" dirty="0">
              <a:solidFill>
                <a:srgbClr val="000000"/>
              </a:solidFill>
            </a:endParaRPr>
          </a:p>
          <a:p>
            <a:pPr marL="0" indent="0" algn="just"/>
            <a:r>
              <a:rPr lang="en-US" sz="1600" b="1" dirty="0">
                <a:solidFill>
                  <a:srgbClr val="000000"/>
                </a:solidFill>
              </a:rPr>
              <a:t>Forward the Packet to a Next-Hop Router</a:t>
            </a:r>
            <a:endParaRPr lang="en-US" sz="1600" dirty="0">
              <a:solidFill>
                <a:srgbClr val="000000"/>
              </a:solidFill>
            </a:endParaRPr>
          </a:p>
          <a:p>
            <a:pPr marL="342900" indent="-342900" algn="just">
              <a:buFont typeface="Arial" panose="020B0604020202020204" pitchFamily="34" charset="0"/>
              <a:buChar char="•"/>
            </a:pPr>
            <a:r>
              <a:rPr lang="en-US" sz="1600" dirty="0">
                <a:solidFill>
                  <a:srgbClr val="000000"/>
                </a:solidFill>
              </a:rPr>
              <a:t>If the route entry indicates that the destination IP address is on a remote network, meaning a device on network that is not directly connected. The packet must be forwarded to the next-hop router. The next-hop address is indicated in the route entry.</a:t>
            </a:r>
          </a:p>
          <a:p>
            <a:pPr marL="342900" indent="-342900" algn="just">
              <a:buFont typeface="Arial" panose="020B0604020202020204" pitchFamily="34" charset="0"/>
              <a:buChar char="•"/>
            </a:pPr>
            <a:r>
              <a:rPr lang="en-US" sz="1600" dirty="0">
                <a:solidFill>
                  <a:srgbClr val="000000"/>
                </a:solidFill>
              </a:rPr>
              <a:t>If the forwarding router and the next-hop router are on an Ethernet network, a similar process (ARP and ICMPv6 Neighbor Discovery) will occur for determining the destination MAC address of the packet as described previously. The difference is that the router will search for the IP address of the next-hop router in its ARP table or neighbor cache, instead of the destination IP address of the packet.</a:t>
            </a:r>
          </a:p>
          <a:p>
            <a:pPr marL="0" indent="0" algn="just"/>
            <a:endParaRPr lang="en-US" sz="1600" b="1" dirty="0">
              <a:solidFill>
                <a:srgbClr val="000000"/>
              </a:solidFill>
            </a:endParaRPr>
          </a:p>
          <a:p>
            <a:pPr marL="0" indent="0" algn="just"/>
            <a:r>
              <a:rPr lang="en-US" sz="1600" b="1" dirty="0">
                <a:solidFill>
                  <a:srgbClr val="000000"/>
                </a:solidFill>
              </a:rPr>
              <a:t>Note</a:t>
            </a:r>
            <a:r>
              <a:rPr lang="en-US" sz="1600" dirty="0">
                <a:solidFill>
                  <a:srgbClr val="000000"/>
                </a:solidFill>
              </a:rPr>
              <a:t>: This process will vary for other types of Layer 2 networks.</a:t>
            </a:r>
          </a:p>
          <a:p>
            <a:pPr marL="285750" indent="-28575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74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208444" y="986480"/>
            <a:ext cx="8280057" cy="3689897"/>
          </a:xfrm>
        </p:spPr>
        <p:txBody>
          <a:bodyPr/>
          <a:lstStyle/>
          <a:p>
            <a:pPr marL="0" indent="0" algn="just"/>
            <a:r>
              <a:rPr lang="en-US" sz="1600" dirty="0">
                <a:solidFill>
                  <a:srgbClr val="000000"/>
                </a:solidFill>
              </a:rPr>
              <a:t>After a router has determined the best path, it could do the following:</a:t>
            </a:r>
          </a:p>
          <a:p>
            <a:pPr marL="0" indent="0" algn="just"/>
            <a:endParaRPr lang="en-US" sz="1600" dirty="0">
              <a:solidFill>
                <a:srgbClr val="000000"/>
              </a:solidFill>
            </a:endParaRPr>
          </a:p>
          <a:p>
            <a:pPr marL="0" indent="0" algn="just"/>
            <a:r>
              <a:rPr lang="en-US" sz="1600" b="1" dirty="0">
                <a:solidFill>
                  <a:srgbClr val="000000"/>
                </a:solidFill>
              </a:rPr>
              <a:t>Drop the Packet - No Match in Routing Table</a:t>
            </a:r>
            <a:endParaRPr lang="en-US" sz="1600" dirty="0">
              <a:solidFill>
                <a:srgbClr val="000000"/>
              </a:solidFill>
            </a:endParaRPr>
          </a:p>
          <a:p>
            <a:pPr marL="342900" indent="-342900" algn="just">
              <a:buFont typeface="Arial" panose="020B0604020202020204" pitchFamily="34" charset="0"/>
              <a:buChar char="•"/>
            </a:pPr>
            <a:r>
              <a:rPr lang="en-US" sz="1600" dirty="0">
                <a:solidFill>
                  <a:srgbClr val="000000"/>
                </a:solidFill>
              </a:rPr>
              <a:t>If there is no match between the destination IP address and a prefix in the routing table, and if there is no default route, the packet will be dropped.</a:t>
            </a:r>
          </a:p>
        </p:txBody>
      </p:sp>
    </p:spTree>
    <p:extLst>
      <p:ext uri="{BB962C8B-B14F-4D97-AF65-F5344CB8AC3E}">
        <p14:creationId xmlns:p14="http://schemas.microsoft.com/office/powerpoint/2010/main" val="4847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End-to-End Packet Forwarding</a:t>
            </a:r>
          </a:p>
        </p:txBody>
      </p:sp>
      <p:sp>
        <p:nvSpPr>
          <p:cNvPr id="5" name="Content Placeholder 4">
            <a:extLst>
              <a:ext uri="{FF2B5EF4-FFF2-40B4-BE49-F238E27FC236}">
                <a16:creationId xmlns:a16="http://schemas.microsoft.com/office/drawing/2014/main" id="{C7ADDF23-D3FC-6E4F-BAD1-E8C12FBC1E09}"/>
              </a:ext>
            </a:extLst>
          </p:cNvPr>
          <p:cNvSpPr>
            <a:spLocks noGrp="1"/>
          </p:cNvSpPr>
          <p:nvPr>
            <p:ph idx="1"/>
          </p:nvPr>
        </p:nvSpPr>
        <p:spPr>
          <a:xfrm>
            <a:off x="431971" y="1160100"/>
            <a:ext cx="8280057" cy="3689897"/>
          </a:xfrm>
        </p:spPr>
        <p:txBody>
          <a:bodyPr/>
          <a:lstStyle/>
          <a:p>
            <a:pPr marL="0" indent="0" algn="just"/>
            <a:r>
              <a:rPr lang="en-US" sz="1600" dirty="0">
                <a:solidFill>
                  <a:srgbClr val="000000"/>
                </a:solidFill>
              </a:rPr>
              <a:t>The primary responsibility of the packet forwarding function is to encapsulate packets in the appropriate data link frame type for the outgoing interface. For example, the data link frame format for a serial link could be Point-to-Point (PPP) protocol, High-Level Data Link Control (HDLC) protocol, or some other Layer 2 protocol.</a:t>
            </a:r>
          </a:p>
        </p:txBody>
      </p:sp>
    </p:spTree>
    <p:extLst>
      <p:ext uri="{BB962C8B-B14F-4D97-AF65-F5344CB8AC3E}">
        <p14:creationId xmlns:p14="http://schemas.microsoft.com/office/powerpoint/2010/main" val="33270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a:t>
            </a:r>
          </a:p>
        </p:txBody>
      </p:sp>
      <p:sp>
        <p:nvSpPr>
          <p:cNvPr id="4" name="Content Placeholder 3">
            <a:extLst>
              <a:ext uri="{FF2B5EF4-FFF2-40B4-BE49-F238E27FC236}">
                <a16:creationId xmlns:a16="http://schemas.microsoft.com/office/drawing/2014/main" id="{0BD31498-4BF3-A742-82D1-3D224E36F9B3}"/>
              </a:ext>
            </a:extLst>
          </p:cNvPr>
          <p:cNvSpPr>
            <a:spLocks noGrp="1"/>
          </p:cNvSpPr>
          <p:nvPr>
            <p:ph idx="1"/>
          </p:nvPr>
        </p:nvSpPr>
        <p:spPr>
          <a:xfrm>
            <a:off x="266219" y="1241123"/>
            <a:ext cx="8534800" cy="3689897"/>
          </a:xfrm>
        </p:spPr>
        <p:txBody>
          <a:bodyPr/>
          <a:lstStyle/>
          <a:p>
            <a:pPr marL="0" indent="0" algn="just"/>
            <a:r>
              <a:rPr lang="en-US" sz="1600" dirty="0">
                <a:solidFill>
                  <a:srgbClr val="000000"/>
                </a:solidFill>
              </a:rPr>
              <a:t>The primary responsibility of the packet forwarding function is to encapsulate packets in the appropriate data link frame type for the outgoing interface. The more efficiently a router can perform this task, the faster packets can be forwarded by the router. </a:t>
            </a:r>
          </a:p>
          <a:p>
            <a:pPr marL="0" indent="0" algn="just"/>
            <a:endParaRPr lang="en-US" sz="1600" dirty="0">
              <a:solidFill>
                <a:srgbClr val="000000"/>
              </a:solidFill>
            </a:endParaRPr>
          </a:p>
          <a:p>
            <a:pPr marL="0" indent="0" algn="just"/>
            <a:r>
              <a:rPr lang="en-US" sz="1600" dirty="0">
                <a:solidFill>
                  <a:srgbClr val="000000"/>
                </a:solidFill>
              </a:rPr>
              <a:t>Routers support the following three packet forwarding mechanisms:</a:t>
            </a:r>
          </a:p>
          <a:p>
            <a:pPr marL="342900" indent="-342900" algn="just">
              <a:buFont typeface="Arial" panose="020B0604020202020204" pitchFamily="34" charset="0"/>
              <a:buChar char="•"/>
            </a:pPr>
            <a:r>
              <a:rPr lang="en-US" sz="1600" dirty="0">
                <a:solidFill>
                  <a:srgbClr val="000000"/>
                </a:solidFill>
              </a:rPr>
              <a:t>Process switching</a:t>
            </a:r>
          </a:p>
          <a:p>
            <a:pPr marL="342900" indent="-342900" algn="just">
              <a:buFont typeface="Arial" panose="020B0604020202020204" pitchFamily="34" charset="0"/>
              <a:buChar char="•"/>
            </a:pPr>
            <a:r>
              <a:rPr lang="en-US" sz="1600" dirty="0">
                <a:solidFill>
                  <a:srgbClr val="000000"/>
                </a:solidFill>
              </a:rPr>
              <a:t>Fast switching</a:t>
            </a:r>
          </a:p>
          <a:p>
            <a:pPr marL="342900" indent="-342900" algn="just">
              <a:buFont typeface="Arial" panose="020B0604020202020204" pitchFamily="34" charset="0"/>
              <a:buChar char="•"/>
            </a:pPr>
            <a:r>
              <a:rPr lang="en-US" sz="1600" dirty="0">
                <a:solidFill>
                  <a:srgbClr val="000000"/>
                </a:solidFill>
              </a:rPr>
              <a:t>Cisco Express Forwarding (CEF)</a:t>
            </a:r>
          </a:p>
          <a:p>
            <a:pPr marL="0" indent="0" algn="just"/>
            <a:endParaRPr lang="en-US" sz="1600" dirty="0">
              <a:solidFill>
                <a:srgbClr val="000000"/>
              </a:solidFill>
            </a:endParaRPr>
          </a:p>
        </p:txBody>
      </p:sp>
    </p:spTree>
    <p:extLst>
      <p:ext uri="{BB962C8B-B14F-4D97-AF65-F5344CB8AC3E}">
        <p14:creationId xmlns:p14="http://schemas.microsoft.com/office/powerpoint/2010/main" val="41921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22D82D58-3BEC-3549-AF55-59539D97641D}"/>
              </a:ext>
            </a:extLst>
          </p:cNvPr>
          <p:cNvSpPr>
            <a:spLocks noGrp="1"/>
          </p:cNvSpPr>
          <p:nvPr>
            <p:ph idx="1"/>
          </p:nvPr>
        </p:nvSpPr>
        <p:spPr>
          <a:xfrm>
            <a:off x="266318" y="1113801"/>
            <a:ext cx="8669338" cy="3689897"/>
          </a:xfrm>
        </p:spPr>
        <p:txBody>
          <a:bodyPr/>
          <a:lstStyle/>
          <a:p>
            <a:pPr marL="0" indent="0" algn="just"/>
            <a:r>
              <a:rPr lang="en-US" sz="1600" b="1" dirty="0">
                <a:solidFill>
                  <a:srgbClr val="000000"/>
                </a:solidFill>
              </a:rPr>
              <a:t>Process Switching: </a:t>
            </a:r>
            <a:r>
              <a:rPr lang="en-US" sz="1600" dirty="0">
                <a:solidFill>
                  <a:srgbClr val="000000"/>
                </a:solidFill>
              </a:rPr>
              <a:t>An older packet forwarding mechanism still available for Cisco routers. When a packet arrives on an interface, it is forwarded to the </a:t>
            </a:r>
            <a:r>
              <a:rPr lang="en-US" sz="1600" dirty="0">
                <a:solidFill>
                  <a:srgbClr val="C00000"/>
                </a:solidFill>
              </a:rPr>
              <a:t>control plane </a:t>
            </a:r>
            <a:r>
              <a:rPr lang="en-US" sz="1600" dirty="0">
                <a:solidFill>
                  <a:srgbClr val="000000"/>
                </a:solidFill>
              </a:rPr>
              <a:t>where the </a:t>
            </a:r>
            <a:r>
              <a:rPr lang="en-US" sz="1600" b="1" dirty="0">
                <a:solidFill>
                  <a:srgbClr val="C00000"/>
                </a:solidFill>
              </a:rPr>
              <a:t>CPU matches the destination address </a:t>
            </a:r>
            <a:r>
              <a:rPr lang="en-US" sz="1600" dirty="0">
                <a:solidFill>
                  <a:srgbClr val="000000"/>
                </a:solidFill>
              </a:rPr>
              <a:t>with an entry in its routing table, and then determines the exit interface and forwards the packet. It is important to understand that the router does this for every packet, even if the destination is the same for a stream of packets.</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5A3C8BAC-661A-8746-9272-F058E7D6B69B}"/>
              </a:ext>
            </a:extLst>
          </p:cNvPr>
          <p:cNvPicPr>
            <a:picLocks noChangeAspect="1"/>
          </p:cNvPicPr>
          <p:nvPr/>
        </p:nvPicPr>
        <p:blipFill>
          <a:blip r:embed="rId3"/>
          <a:stretch>
            <a:fillRect/>
          </a:stretch>
        </p:blipFill>
        <p:spPr>
          <a:xfrm>
            <a:off x="2233455" y="2430621"/>
            <a:ext cx="3878577" cy="2373077"/>
          </a:xfrm>
          <a:prstGeom prst="rect">
            <a:avLst/>
          </a:prstGeom>
        </p:spPr>
      </p:pic>
    </p:spTree>
    <p:extLst>
      <p:ext uri="{BB962C8B-B14F-4D97-AF65-F5344CB8AC3E}">
        <p14:creationId xmlns:p14="http://schemas.microsoft.com/office/powerpoint/2010/main" val="25763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D5FD16A9-8C6A-4461-8C10-119E4B147955}"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6" name="Text Box 2"/>
          <p:cNvSpPr txBox="1">
            <a:spLocks noGrp="1" noChangeArrowheads="1"/>
          </p:cNvSpPr>
          <p:nvPr>
            <p:ph type="title"/>
          </p:nvPr>
        </p:nvSpPr>
        <p:spPr bwMode="auto">
          <a:xfrm>
            <a:off x="1562820" y="213420"/>
            <a:ext cx="52709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8" name="Table 7">
            <a:extLst>
              <a:ext uri="{FF2B5EF4-FFF2-40B4-BE49-F238E27FC236}">
                <a16:creationId xmlns:a16="http://schemas.microsoft.com/office/drawing/2014/main" id="{B45429F9-461C-4B0D-911F-272FDE19A6B9}"/>
              </a:ext>
            </a:extLst>
          </p:cNvPr>
          <p:cNvGraphicFramePr>
            <a:graphicFrameLocks noGrp="1"/>
          </p:cNvGraphicFramePr>
          <p:nvPr>
            <p:extLst>
              <p:ext uri="{D42A27DB-BD31-4B8C-83A1-F6EECF244321}">
                <p14:modId xmlns:p14="http://schemas.microsoft.com/office/powerpoint/2010/main" val="670452350"/>
              </p:ext>
            </p:extLst>
          </p:nvPr>
        </p:nvGraphicFramePr>
        <p:xfrm>
          <a:off x="461539" y="2074192"/>
          <a:ext cx="7896830" cy="2360930"/>
        </p:xfrm>
        <a:graphic>
          <a:graphicData uri="http://schemas.openxmlformats.org/drawingml/2006/table">
            <a:tbl>
              <a:tblPr firstRow="1" bandRow="1"/>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a:effectLst/>
                        </a:rPr>
                        <a:t>Topic Title</a:t>
                      </a:r>
                      <a:endParaRPr lang="en-US">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a:effectLst/>
                        </a:rPr>
                        <a:t>Topic Objective</a:t>
                      </a:r>
                      <a:endParaRPr lang="en-US">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extLst>
                  <a:ext uri="{0D108BD9-81ED-4DB2-BD59-A6C34878D82A}">
                    <a16:rowId xmlns:a16="http://schemas.microsoft.com/office/drawing/2014/main" val="742401779"/>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a:solidFill>
                            <a:schemeClr val="bg1"/>
                          </a:solidFill>
                          <a:effectLst/>
                        </a:rPr>
                        <a:t>Path Determination</a:t>
                      </a:r>
                      <a:endParaRPr lang="en-US" b="0">
                        <a:solidFill>
                          <a:schemeClr val="bg1"/>
                        </a:solidFill>
                        <a:effectLst/>
                      </a:endParaRP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routers determine the best path.</a:t>
                      </a: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150950737"/>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a:solidFill>
                            <a:schemeClr val="bg1"/>
                          </a:solidFill>
                          <a:effectLst/>
                        </a:rPr>
                        <a:t>Packet Forwarding</a:t>
                      </a:r>
                      <a:endParaRPr lang="en-US" b="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routers forward packets to the destination.</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277208545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Basic Router Configuration Review</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Configure basic settings on a router.</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22880259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a:solidFill>
                            <a:schemeClr val="bg1"/>
                          </a:solidFill>
                          <a:effectLst/>
                        </a:rPr>
                        <a:t>IP Routing Table</a:t>
                      </a:r>
                      <a:endParaRPr lang="en-US" b="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Describe the structure of a routing table.</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313480994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Static and Dynamic Routing</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Compare static and dynamic routing concepts.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1790720521"/>
                  </a:ext>
                </a:extLst>
              </a:tr>
            </a:tbl>
          </a:graphicData>
        </a:graphic>
      </p:graphicFrame>
      <p:sp>
        <p:nvSpPr>
          <p:cNvPr id="10" name="Content Placeholder 1">
            <a:extLst>
              <a:ext uri="{FF2B5EF4-FFF2-40B4-BE49-F238E27FC236}">
                <a16:creationId xmlns:a16="http://schemas.microsoft.com/office/drawing/2014/main" id="{67DD8302-9ED6-43D8-B9B7-77711392C14C}"/>
              </a:ext>
            </a:extLst>
          </p:cNvPr>
          <p:cNvSpPr>
            <a:spLocks noGrp="1"/>
          </p:cNvSpPr>
          <p:nvPr>
            <p:ph idx="1"/>
          </p:nvPr>
        </p:nvSpPr>
        <p:spPr>
          <a:xfrm>
            <a:off x="138897" y="1018946"/>
            <a:ext cx="9143999"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Routing Concepts</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Explain how routers use information in packets to make forwarding decisions</a:t>
            </a:r>
            <a:r>
              <a:rPr lang="en-US" dirty="0"/>
              <a:t>.</a:t>
            </a:r>
            <a:endParaRPr lang="en-US" altLang="en-US" sz="500" dirty="0">
              <a:solidFill>
                <a:schemeClr val="tx1"/>
              </a:solidFill>
            </a:endParaRPr>
          </a:p>
          <a:p>
            <a:endParaRPr lang="en-US" dirty="0"/>
          </a:p>
        </p:txBody>
      </p:sp>
    </p:spTree>
    <p:extLst>
      <p:ext uri="{BB962C8B-B14F-4D97-AF65-F5344CB8AC3E}">
        <p14:creationId xmlns:p14="http://schemas.microsoft.com/office/powerpoint/2010/main" val="15271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4" name="Content Placeholder 3">
            <a:extLst>
              <a:ext uri="{FF2B5EF4-FFF2-40B4-BE49-F238E27FC236}">
                <a16:creationId xmlns:a16="http://schemas.microsoft.com/office/drawing/2014/main" id="{ABD76FC7-9479-094E-AFE3-282E25F28FDE}"/>
              </a:ext>
            </a:extLst>
          </p:cNvPr>
          <p:cNvSpPr>
            <a:spLocks noGrp="1"/>
          </p:cNvSpPr>
          <p:nvPr>
            <p:ph idx="1"/>
          </p:nvPr>
        </p:nvSpPr>
        <p:spPr>
          <a:xfrm>
            <a:off x="231594" y="1009630"/>
            <a:ext cx="8680912" cy="3689897"/>
          </a:xfrm>
        </p:spPr>
        <p:txBody>
          <a:bodyPr/>
          <a:lstStyle/>
          <a:p>
            <a:pPr marL="342900" indent="-342900" algn="just">
              <a:buFont typeface="Arial" panose="020B0604020202020204" pitchFamily="34" charset="0"/>
              <a:buChar char="•"/>
            </a:pPr>
            <a:r>
              <a:rPr lang="en-US" sz="1600" b="1" dirty="0">
                <a:solidFill>
                  <a:srgbClr val="000000"/>
                </a:solidFill>
              </a:rPr>
              <a:t>Fast Switching: </a:t>
            </a:r>
            <a:r>
              <a:rPr lang="en-US" sz="1600" dirty="0">
                <a:solidFill>
                  <a:srgbClr val="000000"/>
                </a:solidFill>
              </a:rPr>
              <a:t>Was the successor to process switching. Fast switching uses a </a:t>
            </a:r>
            <a:r>
              <a:rPr lang="en-US" sz="1600" b="1" dirty="0">
                <a:solidFill>
                  <a:srgbClr val="C00000"/>
                </a:solidFill>
              </a:rPr>
              <a:t>fast-switching cache to store next-hop information</a:t>
            </a:r>
            <a:r>
              <a:rPr lang="en-US" sz="1600" dirty="0">
                <a:solidFill>
                  <a:srgbClr val="000000"/>
                </a:solidFill>
              </a:rPr>
              <a:t>. When a packet arrives on an interface, it is forwarded to the </a:t>
            </a:r>
            <a:r>
              <a:rPr lang="en-US" sz="1600" dirty="0">
                <a:solidFill>
                  <a:srgbClr val="C00000"/>
                </a:solidFill>
              </a:rPr>
              <a:t>control plane </a:t>
            </a:r>
            <a:r>
              <a:rPr lang="en-US" sz="1600" dirty="0">
                <a:solidFill>
                  <a:srgbClr val="000000"/>
                </a:solidFill>
              </a:rPr>
              <a:t>where the </a:t>
            </a:r>
            <a:r>
              <a:rPr lang="en-US" sz="1600" dirty="0">
                <a:solidFill>
                  <a:srgbClr val="C00000"/>
                </a:solidFill>
              </a:rPr>
              <a:t>CPU searches for a match </a:t>
            </a:r>
            <a:r>
              <a:rPr lang="en-US" sz="1600" dirty="0">
                <a:solidFill>
                  <a:srgbClr val="000000"/>
                </a:solidFill>
              </a:rPr>
              <a:t>in the fast-switching cache. If it is not there, it is process-switched and forwarded to the exit interface. The flow information for the packet is then stored in the fast-switching cache. If another packet going to the same destination arrives on an interface, the next-hop information in the cache is re-used </a:t>
            </a:r>
            <a:r>
              <a:rPr lang="en-US" sz="1600" b="1" dirty="0">
                <a:solidFill>
                  <a:srgbClr val="00B050"/>
                </a:solidFill>
              </a:rPr>
              <a:t>without CPU intervention</a:t>
            </a:r>
            <a:r>
              <a:rPr lang="en-US" sz="1600" dirty="0">
                <a:solidFill>
                  <a:srgbClr val="000000"/>
                </a:solidFill>
              </a:rPr>
              <a:t>.</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5061E24-8180-E94A-BA5E-21CDEF9B1681}"/>
              </a:ext>
            </a:extLst>
          </p:cNvPr>
          <p:cNvPicPr>
            <a:picLocks noChangeAspect="1"/>
          </p:cNvPicPr>
          <p:nvPr/>
        </p:nvPicPr>
        <p:blipFill>
          <a:blip r:embed="rId3"/>
          <a:stretch>
            <a:fillRect/>
          </a:stretch>
        </p:blipFill>
        <p:spPr>
          <a:xfrm>
            <a:off x="2443181" y="2765709"/>
            <a:ext cx="3459126" cy="2078510"/>
          </a:xfrm>
          <a:prstGeom prst="rect">
            <a:avLst/>
          </a:prstGeom>
        </p:spPr>
      </p:pic>
    </p:spTree>
    <p:extLst>
      <p:ext uri="{BB962C8B-B14F-4D97-AF65-F5344CB8AC3E}">
        <p14:creationId xmlns:p14="http://schemas.microsoft.com/office/powerpoint/2010/main" val="3960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4D84B906-0B63-C44A-BEF2-9A664FE575E6}"/>
              </a:ext>
            </a:extLst>
          </p:cNvPr>
          <p:cNvSpPr>
            <a:spLocks noGrp="1"/>
          </p:cNvSpPr>
          <p:nvPr>
            <p:ph idx="1"/>
          </p:nvPr>
        </p:nvSpPr>
        <p:spPr>
          <a:xfrm>
            <a:off x="81023" y="1098150"/>
            <a:ext cx="8900931" cy="3689897"/>
          </a:xfrm>
        </p:spPr>
        <p:txBody>
          <a:bodyPr/>
          <a:lstStyle/>
          <a:p>
            <a:pPr marL="342900" indent="-342900" algn="just">
              <a:buFont typeface="Arial" panose="020B0604020202020204" pitchFamily="34" charset="0"/>
              <a:buChar char="•"/>
            </a:pPr>
            <a:r>
              <a:rPr lang="en-US" sz="1600" b="1" dirty="0">
                <a:solidFill>
                  <a:srgbClr val="000000"/>
                </a:solidFill>
              </a:rPr>
              <a:t>Cisco Express Forwarding (CEF): </a:t>
            </a:r>
            <a:r>
              <a:rPr lang="en-US" sz="1600" dirty="0">
                <a:solidFill>
                  <a:srgbClr val="000000"/>
                </a:solidFill>
              </a:rPr>
              <a:t>The most recent and default Cisco IOS packet-forwarding mechanism</a:t>
            </a:r>
            <a:r>
              <a:rPr lang="en-US" sz="1600" dirty="0">
                <a:solidFill>
                  <a:srgbClr val="00B050"/>
                </a:solidFill>
              </a:rPr>
              <a:t>. CEF builds a Forwarding Information Base (FIB), </a:t>
            </a:r>
            <a:r>
              <a:rPr lang="en-US" sz="1600" dirty="0">
                <a:solidFill>
                  <a:srgbClr val="000000"/>
                </a:solidFill>
              </a:rPr>
              <a:t>and </a:t>
            </a:r>
            <a:r>
              <a:rPr lang="en-US" sz="1600" dirty="0">
                <a:solidFill>
                  <a:srgbClr val="00B050"/>
                </a:solidFill>
              </a:rPr>
              <a:t>an adjacency table</a:t>
            </a:r>
            <a:r>
              <a:rPr lang="en-US" sz="1600" dirty="0">
                <a:solidFill>
                  <a:srgbClr val="000000"/>
                </a:solidFill>
              </a:rPr>
              <a:t>. The table entries are not packet-triggered like fast switching but change-triggered, such as when something changes in the network topology. When a network has converged, the FIB and adjacency tables contain all the information that a router would have to consider when forwarding a packet. </a:t>
            </a:r>
          </a:p>
        </p:txBody>
      </p:sp>
      <p:pic>
        <p:nvPicPr>
          <p:cNvPr id="7" name="Picture 6">
            <a:extLst>
              <a:ext uri="{FF2B5EF4-FFF2-40B4-BE49-F238E27FC236}">
                <a16:creationId xmlns:a16="http://schemas.microsoft.com/office/drawing/2014/main" id="{5A622DA4-1DAF-E24B-8596-56B1105969A4}"/>
              </a:ext>
            </a:extLst>
          </p:cNvPr>
          <p:cNvPicPr>
            <a:picLocks noChangeAspect="1"/>
          </p:cNvPicPr>
          <p:nvPr/>
        </p:nvPicPr>
        <p:blipFill>
          <a:blip r:embed="rId3"/>
          <a:stretch>
            <a:fillRect/>
          </a:stretch>
        </p:blipFill>
        <p:spPr>
          <a:xfrm>
            <a:off x="3095198" y="2483663"/>
            <a:ext cx="4057955" cy="2420535"/>
          </a:xfrm>
          <a:prstGeom prst="rect">
            <a:avLst/>
          </a:prstGeom>
        </p:spPr>
      </p:pic>
    </p:spTree>
    <p:extLst>
      <p:ext uri="{BB962C8B-B14F-4D97-AF65-F5344CB8AC3E}">
        <p14:creationId xmlns:p14="http://schemas.microsoft.com/office/powerpoint/2010/main" val="7577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IP Routing Table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Route Sources</a:t>
            </a:r>
          </a:p>
        </p:txBody>
      </p:sp>
      <p:sp>
        <p:nvSpPr>
          <p:cNvPr id="5" name="Content Placeholder 4">
            <a:extLst>
              <a:ext uri="{FF2B5EF4-FFF2-40B4-BE49-F238E27FC236}">
                <a16:creationId xmlns:a16="http://schemas.microsoft.com/office/drawing/2014/main" id="{53F6CA7D-0022-C640-9D48-52F0429B18A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table contains a list of routes to known networks (prefixes and prefix lengths). The source of this information is derived from the following:</a:t>
            </a:r>
          </a:p>
          <a:p>
            <a:pPr marL="342900" indent="-342900" algn="l">
              <a:buFont typeface="Arial" panose="020B0604020202020204" pitchFamily="34" charset="0"/>
              <a:buChar char="•"/>
            </a:pPr>
            <a:r>
              <a:rPr lang="en-US" sz="1600" dirty="0">
                <a:solidFill>
                  <a:srgbClr val="000000"/>
                </a:solidFill>
              </a:rPr>
              <a:t>Directly connected networks</a:t>
            </a:r>
          </a:p>
          <a:p>
            <a:pPr marL="342900" indent="-342900" algn="l">
              <a:buFont typeface="Arial" panose="020B0604020202020204" pitchFamily="34" charset="0"/>
              <a:buChar char="•"/>
            </a:pPr>
            <a:r>
              <a:rPr lang="en-US" sz="1600" dirty="0">
                <a:solidFill>
                  <a:srgbClr val="000000"/>
                </a:solidFill>
              </a:rPr>
              <a:t>Static routes</a:t>
            </a:r>
          </a:p>
          <a:p>
            <a:pPr marL="342900" indent="-342900" algn="l">
              <a:buFont typeface="Arial" panose="020B0604020202020204" pitchFamily="34" charset="0"/>
              <a:buChar char="•"/>
            </a:pPr>
            <a:r>
              <a:rPr lang="en-US" sz="1600" dirty="0">
                <a:solidFill>
                  <a:srgbClr val="000000"/>
                </a:solidFill>
              </a:rPr>
              <a:t>Dynamic routing protocols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source for each route in the routing table is identified by a code. Common codes include the following:</a:t>
            </a:r>
          </a:p>
          <a:p>
            <a:pPr marL="415985" lvl="1" indent="-342900">
              <a:buFont typeface="Arial" panose="020B0604020202020204" pitchFamily="34" charset="0"/>
              <a:buChar char="•"/>
            </a:pPr>
            <a:r>
              <a:rPr lang="en-US" b="1" dirty="0">
                <a:solidFill>
                  <a:srgbClr val="000000"/>
                </a:solidFill>
              </a:rPr>
              <a:t>L</a:t>
            </a:r>
            <a:r>
              <a:rPr lang="en-US" dirty="0">
                <a:solidFill>
                  <a:srgbClr val="000000"/>
                </a:solidFill>
              </a:rPr>
              <a:t> - Identifies the address assigned to a router interface. </a:t>
            </a:r>
          </a:p>
          <a:p>
            <a:pPr marL="415985" lvl="1" indent="-342900">
              <a:buFont typeface="Arial" panose="020B0604020202020204" pitchFamily="34" charset="0"/>
              <a:buChar char="•"/>
            </a:pPr>
            <a:r>
              <a:rPr lang="en-US" b="1" dirty="0">
                <a:solidFill>
                  <a:srgbClr val="000000"/>
                </a:solidFill>
              </a:rPr>
              <a:t>C</a:t>
            </a:r>
            <a:r>
              <a:rPr lang="en-US" dirty="0">
                <a:solidFill>
                  <a:srgbClr val="000000"/>
                </a:solidFill>
              </a:rPr>
              <a:t> - Identifies a directly connected network.</a:t>
            </a:r>
          </a:p>
          <a:p>
            <a:pPr marL="415985" lvl="1" indent="-342900">
              <a:buFont typeface="Arial" panose="020B0604020202020204" pitchFamily="34" charset="0"/>
              <a:buChar char="•"/>
            </a:pPr>
            <a:r>
              <a:rPr lang="en-US" b="1" dirty="0">
                <a:solidFill>
                  <a:srgbClr val="000000"/>
                </a:solidFill>
              </a:rPr>
              <a:t>S</a:t>
            </a:r>
            <a:r>
              <a:rPr lang="en-US" dirty="0">
                <a:solidFill>
                  <a:srgbClr val="000000"/>
                </a:solidFill>
              </a:rPr>
              <a:t> - Identifies a static route created to reach a specific network.</a:t>
            </a:r>
          </a:p>
          <a:p>
            <a:pPr marL="415985" lvl="1" indent="-342900">
              <a:buFont typeface="Arial" panose="020B0604020202020204" pitchFamily="34" charset="0"/>
              <a:buChar char="•"/>
            </a:pPr>
            <a:r>
              <a:rPr lang="en-US" b="1" dirty="0">
                <a:solidFill>
                  <a:srgbClr val="000000"/>
                </a:solidFill>
              </a:rPr>
              <a:t>O</a:t>
            </a:r>
            <a:r>
              <a:rPr lang="en-US" dirty="0">
                <a:solidFill>
                  <a:srgbClr val="000000"/>
                </a:solidFill>
              </a:rPr>
              <a:t> - Identifies a dynamically learned network from another router using the OSPF routing protocol.</a:t>
            </a:r>
          </a:p>
          <a:p>
            <a:pPr marL="415985" lvl="1" indent="-342900">
              <a:buFont typeface="Arial" panose="020B0604020202020204" pitchFamily="34" charset="0"/>
              <a:buChar char="•"/>
            </a:pPr>
            <a:r>
              <a:rPr lang="en-US" b="1" dirty="0">
                <a:solidFill>
                  <a:srgbClr val="000000"/>
                </a:solidFill>
              </a:rPr>
              <a:t>*</a:t>
            </a:r>
            <a:r>
              <a:rPr lang="en-US" dirty="0">
                <a:solidFill>
                  <a:srgbClr val="000000"/>
                </a:solidFill>
              </a:rPr>
              <a:t> - This route is a candidate for a default route.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Principles</a:t>
            </a:r>
          </a:p>
        </p:txBody>
      </p:sp>
      <p:sp>
        <p:nvSpPr>
          <p:cNvPr id="4" name="Content Placeholder 3">
            <a:extLst>
              <a:ext uri="{FF2B5EF4-FFF2-40B4-BE49-F238E27FC236}">
                <a16:creationId xmlns:a16="http://schemas.microsoft.com/office/drawing/2014/main" id="{EAB9243C-EBC9-CC4E-8221-2D4AF443144E}"/>
              </a:ext>
            </a:extLst>
          </p:cNvPr>
          <p:cNvSpPr>
            <a:spLocks noGrp="1"/>
          </p:cNvSpPr>
          <p:nvPr>
            <p:ph idx="1"/>
          </p:nvPr>
        </p:nvSpPr>
        <p:spPr>
          <a:xfrm>
            <a:off x="304122" y="1090654"/>
            <a:ext cx="8280057" cy="820126"/>
          </a:xfrm>
        </p:spPr>
        <p:txBody>
          <a:bodyPr/>
          <a:lstStyle/>
          <a:p>
            <a:pPr marL="0" indent="0" algn="just"/>
            <a:r>
              <a:rPr lang="en-US" sz="1600" dirty="0">
                <a:solidFill>
                  <a:srgbClr val="000000"/>
                </a:solidFill>
              </a:rPr>
              <a:t>There are three routing table principles as described in the table. These are issues that are addressed by the proper configuration of dynamic routing protocols or static routes on all the routers between the source and destination devices.</a:t>
            </a:r>
          </a:p>
        </p:txBody>
      </p:sp>
      <p:graphicFrame>
        <p:nvGraphicFramePr>
          <p:cNvPr id="6" name="Table 5">
            <a:extLst>
              <a:ext uri="{FF2B5EF4-FFF2-40B4-BE49-F238E27FC236}">
                <a16:creationId xmlns:a16="http://schemas.microsoft.com/office/drawing/2014/main" id="{E2EC25E4-2C98-924A-BD98-80203906DB10}"/>
              </a:ext>
            </a:extLst>
          </p:cNvPr>
          <p:cNvGraphicFramePr>
            <a:graphicFrameLocks noGrp="1"/>
          </p:cNvGraphicFramePr>
          <p:nvPr>
            <p:extLst>
              <p:ext uri="{D42A27DB-BD31-4B8C-83A1-F6EECF244321}">
                <p14:modId xmlns:p14="http://schemas.microsoft.com/office/powerpoint/2010/main" val="2296052147"/>
              </p:ext>
            </p:extLst>
          </p:nvPr>
        </p:nvGraphicFramePr>
        <p:xfrm>
          <a:off x="474662" y="2006236"/>
          <a:ext cx="7938978" cy="2668270"/>
        </p:xfrm>
        <a:graphic>
          <a:graphicData uri="http://schemas.openxmlformats.org/drawingml/2006/table">
            <a:tbl>
              <a:tblPr firstRow="1" bandRow="1">
                <a:tableStyleId>{5C22544A-7EE6-4342-B048-85BDC9FD1C3A}</a:tableStyleId>
              </a:tblPr>
              <a:tblGrid>
                <a:gridCol w="2984206">
                  <a:extLst>
                    <a:ext uri="{9D8B030D-6E8A-4147-A177-3AD203B41FA5}">
                      <a16:colId xmlns:a16="http://schemas.microsoft.com/office/drawing/2014/main" val="1881154600"/>
                    </a:ext>
                  </a:extLst>
                </a:gridCol>
                <a:gridCol w="4954772">
                  <a:extLst>
                    <a:ext uri="{9D8B030D-6E8A-4147-A177-3AD203B41FA5}">
                      <a16:colId xmlns:a16="http://schemas.microsoft.com/office/drawing/2014/main" val="1563429323"/>
                    </a:ext>
                  </a:extLst>
                </a:gridCol>
              </a:tblGrid>
              <a:tr h="370840">
                <a:tc>
                  <a:txBody>
                    <a:bodyPr/>
                    <a:lstStyle/>
                    <a:p>
                      <a:pPr algn="l" fontAlgn="ctr"/>
                      <a:r>
                        <a:rPr lang="en-US" sz="1200" b="1" dirty="0">
                          <a:effectLst/>
                        </a:rPr>
                        <a:t>Routing Table Principle</a:t>
                      </a:r>
                      <a:endParaRPr lang="en-US" sz="1200" dirty="0">
                        <a:effectLst/>
                      </a:endParaRPr>
                    </a:p>
                  </a:txBody>
                  <a:tcPr marL="47625" marR="47625" marT="47625" marB="47625" anchor="ctr"/>
                </a:tc>
                <a:tc>
                  <a:txBody>
                    <a:bodyPr/>
                    <a:lstStyle/>
                    <a:p>
                      <a:pPr algn="l" fontAlgn="ctr"/>
                      <a:r>
                        <a:rPr lang="en-US" sz="1200" b="1">
                          <a:effectLst/>
                        </a:rPr>
                        <a:t>Example</a:t>
                      </a:r>
                      <a:endParaRPr lang="en-US" sz="1200">
                        <a:effectLst/>
                      </a:endParaRPr>
                    </a:p>
                  </a:txBody>
                  <a:tcPr marL="47625" marR="47625" marT="47625" marB="47625" anchor="ctr"/>
                </a:tc>
                <a:extLst>
                  <a:ext uri="{0D108BD9-81ED-4DB2-BD59-A6C34878D82A}">
                    <a16:rowId xmlns:a16="http://schemas.microsoft.com/office/drawing/2014/main" val="1415906804"/>
                  </a:ext>
                </a:extLst>
              </a:tr>
              <a:tr h="370840">
                <a:tc>
                  <a:txBody>
                    <a:bodyPr/>
                    <a:lstStyle/>
                    <a:p>
                      <a:pPr fontAlgn="ctr"/>
                      <a:r>
                        <a:rPr lang="en-US" sz="1200" b="0">
                          <a:effectLst/>
                        </a:rPr>
                        <a:t>Every router makes its decision alone, based on the information it has in its own 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R1 can only forward packets using its own routing table.</a:t>
                      </a:r>
                    </a:p>
                    <a:p>
                      <a:pPr fontAlgn="ctr">
                        <a:buFont typeface="Arial" panose="020B0604020202020204" pitchFamily="34" charset="0"/>
                        <a:buChar char="•"/>
                      </a:pPr>
                      <a:r>
                        <a:rPr lang="en-US" sz="1200" b="0" dirty="0">
                          <a:effectLst/>
                        </a:rPr>
                        <a:t>R1 does not know what routes are in the routing tables of other routers (e.g., R2).</a:t>
                      </a:r>
                    </a:p>
                  </a:txBody>
                  <a:tcPr marL="47625" marR="47625" marT="47625" marB="47625" anchor="ctr"/>
                </a:tc>
                <a:extLst>
                  <a:ext uri="{0D108BD9-81ED-4DB2-BD59-A6C34878D82A}">
                    <a16:rowId xmlns:a16="http://schemas.microsoft.com/office/drawing/2014/main" val="2991939691"/>
                  </a:ext>
                </a:extLst>
              </a:tr>
              <a:tr h="370840">
                <a:tc>
                  <a:txBody>
                    <a:bodyPr/>
                    <a:lstStyle/>
                    <a:p>
                      <a:pPr fontAlgn="ctr"/>
                      <a:r>
                        <a:rPr lang="en-US" sz="1200" b="0">
                          <a:effectLst/>
                        </a:rPr>
                        <a:t>The information in a routing table of one router does not necessarily match the routing table of another router.</a:t>
                      </a:r>
                    </a:p>
                  </a:txBody>
                  <a:tcPr marL="47625" marR="47625" marT="47625" marB="47625" anchor="ctr"/>
                </a:tc>
                <a:tc>
                  <a:txBody>
                    <a:bodyPr/>
                    <a:lstStyle/>
                    <a:p>
                      <a:pPr fontAlgn="ctr"/>
                      <a:r>
                        <a:rPr lang="en-US" sz="1200" b="0">
                          <a:effectLst/>
                        </a:rPr>
                        <a:t>Just because R1 has route in its routing table to a network in the internet via R2, that does not mean that R2 knows about that same network.</a:t>
                      </a:r>
                    </a:p>
                  </a:txBody>
                  <a:tcPr marL="47625" marR="47625" marT="47625" marB="47625" anchor="ctr"/>
                </a:tc>
                <a:extLst>
                  <a:ext uri="{0D108BD9-81ED-4DB2-BD59-A6C34878D82A}">
                    <a16:rowId xmlns:a16="http://schemas.microsoft.com/office/drawing/2014/main" val="811559231"/>
                  </a:ext>
                </a:extLst>
              </a:tr>
              <a:tr h="370840">
                <a:tc>
                  <a:txBody>
                    <a:bodyPr/>
                    <a:lstStyle/>
                    <a:p>
                      <a:pPr fontAlgn="ctr"/>
                      <a:r>
                        <a:rPr lang="en-US" sz="1200" b="0">
                          <a:effectLst/>
                        </a:rPr>
                        <a:t>Routing information about a path does not provide return routing information.</a:t>
                      </a:r>
                    </a:p>
                  </a:txBody>
                  <a:tcPr marL="47625" marR="47625" marT="47625" marB="47625" anchor="ctr"/>
                </a:tc>
                <a:tc>
                  <a:txBody>
                    <a:bodyPr/>
                    <a:lstStyle/>
                    <a:p>
                      <a:pPr fontAlgn="ctr"/>
                      <a:r>
                        <a:rPr lang="en-US" sz="1200" b="0" dirty="0">
                          <a:effectLst/>
                        </a:rPr>
                        <a:t>R1 receives a packet with the destination IP address of PC1 and the source IP address of PC3. Just because R1 knows to forward the packet out its G0/0/0 interface, doesn’t necessarily mean that it knows how to forward packets originating from PC1 back to the remote network of PC3</a:t>
                      </a:r>
                    </a:p>
                  </a:txBody>
                  <a:tcPr marL="47625" marR="47625" marT="47625" marB="47625" anchor="ctr"/>
                </a:tc>
                <a:extLst>
                  <a:ext uri="{0D108BD9-81ED-4DB2-BD59-A6C34878D82A}">
                    <a16:rowId xmlns:a16="http://schemas.microsoft.com/office/drawing/2014/main" val="4265748128"/>
                  </a:ext>
                </a:extLst>
              </a:tr>
            </a:tbl>
          </a:graphicData>
        </a:graphic>
      </p:graphicFrame>
    </p:spTree>
    <p:extLst>
      <p:ext uri="{BB962C8B-B14F-4D97-AF65-F5344CB8AC3E}">
        <p14:creationId xmlns:p14="http://schemas.microsoft.com/office/powerpoint/2010/main" val="1333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Entries</a:t>
            </a:r>
          </a:p>
        </p:txBody>
      </p:sp>
      <p:sp>
        <p:nvSpPr>
          <p:cNvPr id="5" name="Content Placeholder 4">
            <a:extLst>
              <a:ext uri="{FF2B5EF4-FFF2-40B4-BE49-F238E27FC236}">
                <a16:creationId xmlns:a16="http://schemas.microsoft.com/office/drawing/2014/main" id="{3DC8D2B8-63E5-CA4E-BB47-C2D9CFA2CFAE}"/>
              </a:ext>
            </a:extLst>
          </p:cNvPr>
          <p:cNvSpPr>
            <a:spLocks noGrp="1"/>
          </p:cNvSpPr>
          <p:nvPr>
            <p:ph idx="1"/>
          </p:nvPr>
        </p:nvSpPr>
        <p:spPr>
          <a:xfrm>
            <a:off x="111643" y="917032"/>
            <a:ext cx="4906924" cy="3689897"/>
          </a:xfrm>
        </p:spPr>
        <p:txBody>
          <a:bodyPr/>
          <a:lstStyle/>
          <a:p>
            <a:pPr marL="0" indent="0" algn="just"/>
            <a:r>
              <a:rPr lang="en-US" sz="1400" dirty="0">
                <a:solidFill>
                  <a:srgbClr val="000000"/>
                </a:solidFill>
              </a:rPr>
              <a:t>In the figure, the numbers identify the following information:</a:t>
            </a:r>
          </a:p>
          <a:p>
            <a:pPr marL="342900" indent="-342900" algn="just">
              <a:buFont typeface="Arial" panose="020B0604020202020204" pitchFamily="34" charset="0"/>
              <a:buChar char="•"/>
            </a:pPr>
            <a:r>
              <a:rPr lang="en-US" sz="1350" b="1" dirty="0">
                <a:solidFill>
                  <a:srgbClr val="000000"/>
                </a:solidFill>
              </a:rPr>
              <a:t>Route source</a:t>
            </a:r>
            <a:r>
              <a:rPr lang="en-US" sz="1350" dirty="0">
                <a:solidFill>
                  <a:srgbClr val="000000"/>
                </a:solidFill>
              </a:rPr>
              <a:t> - This identifies how the route was learned.</a:t>
            </a:r>
          </a:p>
          <a:p>
            <a:pPr marL="342900" indent="-342900" algn="just">
              <a:buFont typeface="Arial" panose="020B0604020202020204" pitchFamily="34" charset="0"/>
              <a:buChar char="•"/>
            </a:pPr>
            <a:r>
              <a:rPr lang="en-US" sz="1350" b="1" dirty="0">
                <a:solidFill>
                  <a:srgbClr val="000000"/>
                </a:solidFill>
              </a:rPr>
              <a:t>Destination network (prefix and prefix length)</a:t>
            </a:r>
            <a:r>
              <a:rPr lang="en-US" sz="1350" dirty="0">
                <a:solidFill>
                  <a:srgbClr val="000000"/>
                </a:solidFill>
              </a:rPr>
              <a:t> - This identifies the address of the remote network.</a:t>
            </a:r>
          </a:p>
          <a:p>
            <a:pPr marL="342900" indent="-342900" algn="just">
              <a:buFont typeface="Arial" panose="020B0604020202020204" pitchFamily="34" charset="0"/>
              <a:buChar char="•"/>
            </a:pPr>
            <a:r>
              <a:rPr lang="en-US" sz="1350" b="1" dirty="0">
                <a:solidFill>
                  <a:srgbClr val="000000"/>
                </a:solidFill>
              </a:rPr>
              <a:t>Administrative distance</a:t>
            </a:r>
            <a:r>
              <a:rPr lang="en-US" sz="1350" dirty="0">
                <a:solidFill>
                  <a:srgbClr val="000000"/>
                </a:solidFill>
              </a:rPr>
              <a:t> - This identifies the trustworthiness of the route source. Lower values indicate preferred route source.</a:t>
            </a:r>
          </a:p>
          <a:p>
            <a:pPr marL="342900" indent="-342900" algn="just">
              <a:buFont typeface="Arial" panose="020B0604020202020204" pitchFamily="34" charset="0"/>
              <a:buChar char="•"/>
            </a:pPr>
            <a:r>
              <a:rPr lang="en-US" sz="1350" b="1" dirty="0">
                <a:solidFill>
                  <a:srgbClr val="000000"/>
                </a:solidFill>
              </a:rPr>
              <a:t>Metric</a:t>
            </a:r>
            <a:r>
              <a:rPr lang="en-US" sz="1350" dirty="0">
                <a:solidFill>
                  <a:srgbClr val="000000"/>
                </a:solidFill>
              </a:rPr>
              <a:t> - This identifies the value assigned to reach the remote network. Lower values indicate preferred routes.</a:t>
            </a:r>
          </a:p>
          <a:p>
            <a:pPr marL="342900" indent="-342900" algn="just">
              <a:buFont typeface="Arial" panose="020B0604020202020204" pitchFamily="34" charset="0"/>
              <a:buChar char="•"/>
            </a:pPr>
            <a:r>
              <a:rPr lang="en-US" sz="1350" b="1" dirty="0">
                <a:solidFill>
                  <a:srgbClr val="000000"/>
                </a:solidFill>
              </a:rPr>
              <a:t>Next-hop</a:t>
            </a:r>
            <a:r>
              <a:rPr lang="en-US" sz="1350" dirty="0">
                <a:solidFill>
                  <a:srgbClr val="000000"/>
                </a:solidFill>
              </a:rPr>
              <a:t> - This identifies the IP address of the next router to which the packet would be forwarded.</a:t>
            </a:r>
          </a:p>
          <a:p>
            <a:pPr marL="342900" indent="-342900" algn="just">
              <a:buFont typeface="Arial" panose="020B0604020202020204" pitchFamily="34" charset="0"/>
              <a:buChar char="•"/>
            </a:pPr>
            <a:r>
              <a:rPr lang="en-US" sz="1350" b="1" dirty="0">
                <a:solidFill>
                  <a:srgbClr val="000000"/>
                </a:solidFill>
              </a:rPr>
              <a:t>Route timestamp</a:t>
            </a:r>
            <a:r>
              <a:rPr lang="en-US" sz="1350" dirty="0">
                <a:solidFill>
                  <a:srgbClr val="000000"/>
                </a:solidFill>
              </a:rPr>
              <a:t> - This identifies how much time has passed since the route was learned.</a:t>
            </a:r>
          </a:p>
          <a:p>
            <a:pPr marL="342900" indent="-342900" algn="just">
              <a:buFont typeface="Arial" panose="020B0604020202020204" pitchFamily="34" charset="0"/>
              <a:buChar char="•"/>
            </a:pPr>
            <a:r>
              <a:rPr lang="en-US" sz="1350" b="1" dirty="0">
                <a:solidFill>
                  <a:srgbClr val="000000"/>
                </a:solidFill>
              </a:rPr>
              <a:t>Exit interface</a:t>
            </a:r>
            <a:r>
              <a:rPr lang="en-US" sz="1350" dirty="0">
                <a:solidFill>
                  <a:srgbClr val="000000"/>
                </a:solidFill>
              </a:rPr>
              <a:t> - This identifies the egress interface to use for outgoing packets to reach their final destination</a:t>
            </a:r>
            <a:r>
              <a:rPr lang="en-US" sz="1400" dirty="0">
                <a:solidFill>
                  <a:srgbClr val="000000"/>
                </a:solidFill>
              </a:rPr>
              <a:t>.</a:t>
            </a:r>
          </a:p>
          <a:p>
            <a:pPr marL="342900" indent="-342900" algn="just">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256492C1-3F9C-794D-BB19-1771D60D6906}"/>
              </a:ext>
            </a:extLst>
          </p:cNvPr>
          <p:cNvPicPr>
            <a:picLocks noChangeAspect="1"/>
          </p:cNvPicPr>
          <p:nvPr/>
        </p:nvPicPr>
        <p:blipFill>
          <a:blip r:embed="rId3"/>
          <a:stretch>
            <a:fillRect/>
          </a:stretch>
        </p:blipFill>
        <p:spPr>
          <a:xfrm>
            <a:off x="5018567" y="716759"/>
            <a:ext cx="4013790" cy="2744529"/>
          </a:xfrm>
          <a:prstGeom prst="rect">
            <a:avLst/>
          </a:prstGeom>
        </p:spPr>
      </p:pic>
      <p:sp>
        <p:nvSpPr>
          <p:cNvPr id="2" name="TextBox 1">
            <a:extLst>
              <a:ext uri="{FF2B5EF4-FFF2-40B4-BE49-F238E27FC236}">
                <a16:creationId xmlns:a16="http://schemas.microsoft.com/office/drawing/2014/main" id="{93C43160-E94A-497E-A71D-329B80D107F4}"/>
              </a:ext>
            </a:extLst>
          </p:cNvPr>
          <p:cNvSpPr txBox="1"/>
          <p:nvPr/>
        </p:nvSpPr>
        <p:spPr>
          <a:xfrm>
            <a:off x="5156642" y="3593271"/>
            <a:ext cx="3875714" cy="1169551"/>
          </a:xfrm>
          <a:prstGeom prst="rect">
            <a:avLst/>
          </a:prstGeom>
          <a:noFill/>
        </p:spPr>
        <p:txBody>
          <a:bodyPr wrap="square" rtlCol="0">
            <a:spAutoFit/>
          </a:bodyPr>
          <a:lstStyle/>
          <a:p>
            <a:pPr algn="just"/>
            <a:r>
              <a:rPr lang="en-US" sz="1400" b="1" dirty="0">
                <a:solidFill>
                  <a:srgbClr val="000000"/>
                </a:solidFill>
              </a:rPr>
              <a:t>Note</a:t>
            </a:r>
            <a:r>
              <a:rPr lang="en-US" sz="1400" dirty="0">
                <a:solidFill>
                  <a:srgbClr val="000000"/>
                </a:solidFill>
              </a:rPr>
              <a:t>: The prefix length of the destination network specifies the minimum number of far-left bits that must match between the IP address of the packet and the destination network (prefix) for this route to be used.</a:t>
            </a:r>
          </a:p>
        </p:txBody>
      </p:sp>
    </p:spTree>
    <p:extLst>
      <p:ext uri="{BB962C8B-B14F-4D97-AF65-F5344CB8AC3E}">
        <p14:creationId xmlns:p14="http://schemas.microsoft.com/office/powerpoint/2010/main" val="16550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Directly Connected Networks</a:t>
            </a:r>
          </a:p>
        </p:txBody>
      </p:sp>
      <p:sp>
        <p:nvSpPr>
          <p:cNvPr id="4" name="Content Placeholder 3">
            <a:extLst>
              <a:ext uri="{FF2B5EF4-FFF2-40B4-BE49-F238E27FC236}">
                <a16:creationId xmlns:a16="http://schemas.microsoft.com/office/drawing/2014/main" id="{7DAF1721-1CEC-224F-9063-57C12C8BA147}"/>
              </a:ext>
            </a:extLst>
          </p:cNvPr>
          <p:cNvSpPr>
            <a:spLocks noGrp="1"/>
          </p:cNvSpPr>
          <p:nvPr>
            <p:ph idx="1"/>
          </p:nvPr>
        </p:nvSpPr>
        <p:spPr>
          <a:xfrm>
            <a:off x="431971" y="1102226"/>
            <a:ext cx="8280057" cy="3689897"/>
          </a:xfrm>
        </p:spPr>
        <p:txBody>
          <a:bodyPr/>
          <a:lstStyle/>
          <a:p>
            <a:pPr marL="0" indent="0" algn="just"/>
            <a:r>
              <a:rPr lang="en-US" sz="1600" dirty="0">
                <a:solidFill>
                  <a:srgbClr val="000000"/>
                </a:solidFill>
              </a:rPr>
              <a:t>To learn about any remote networks, the router must have at least one active interface configured with an IP address and subnet mask (prefix length). This is known as a directly connected network or a directly connected route. Routers add a directly connected route to its routing table when an interface is configured with an IP address and is activated.</a:t>
            </a:r>
          </a:p>
          <a:p>
            <a:pPr marL="342900" indent="-342900" algn="just">
              <a:buFont typeface="Arial" panose="020B0604020202020204" pitchFamily="34" charset="0"/>
              <a:buChar char="•"/>
            </a:pPr>
            <a:r>
              <a:rPr lang="en-US" sz="1600" dirty="0">
                <a:solidFill>
                  <a:srgbClr val="000000"/>
                </a:solidFill>
              </a:rPr>
              <a:t>A directly connected network is denoted by a status code of </a:t>
            </a:r>
            <a:r>
              <a:rPr lang="en-US" sz="1600" b="1" dirty="0">
                <a:solidFill>
                  <a:srgbClr val="000000"/>
                </a:solidFill>
              </a:rPr>
              <a:t>C</a:t>
            </a:r>
            <a:r>
              <a:rPr lang="en-US" sz="1600" dirty="0">
                <a:solidFill>
                  <a:srgbClr val="000000"/>
                </a:solidFill>
              </a:rPr>
              <a:t> in the routing table. The route contains a network prefix and prefix length.</a:t>
            </a:r>
          </a:p>
          <a:p>
            <a:pPr marL="342900" indent="-342900" algn="just">
              <a:buFont typeface="Arial" panose="020B0604020202020204" pitchFamily="34" charset="0"/>
              <a:buChar char="•"/>
            </a:pPr>
            <a:r>
              <a:rPr lang="en-US" sz="1600" dirty="0">
                <a:solidFill>
                  <a:srgbClr val="000000"/>
                </a:solidFill>
              </a:rPr>
              <a:t>The routing table also contains a local route for each of its directly connected networks, indicated by the status code of </a:t>
            </a:r>
            <a:r>
              <a:rPr lang="en-US" sz="1600" b="1" dirty="0">
                <a:solidFill>
                  <a:srgbClr val="000000"/>
                </a:solidFill>
              </a:rPr>
              <a:t>L</a:t>
            </a:r>
            <a:r>
              <a:rPr lang="en-US" sz="1600" dirty="0">
                <a:solidFill>
                  <a:srgbClr val="000000"/>
                </a:solidFill>
              </a:rPr>
              <a:t>. </a:t>
            </a:r>
          </a:p>
          <a:p>
            <a:pPr marL="342900" indent="-342900" algn="just">
              <a:buFont typeface="Arial" panose="020B0604020202020204" pitchFamily="34" charset="0"/>
              <a:buChar char="•"/>
            </a:pPr>
            <a:r>
              <a:rPr lang="en-US" sz="1600" dirty="0">
                <a:solidFill>
                  <a:srgbClr val="000000"/>
                </a:solidFill>
              </a:rPr>
              <a:t>For </a:t>
            </a:r>
            <a:r>
              <a:rPr lang="en-US" sz="1600" dirty="0">
                <a:solidFill>
                  <a:srgbClr val="C00000"/>
                </a:solidFill>
              </a:rPr>
              <a:t>IPv4 local routes the prefix length is /32 </a:t>
            </a:r>
            <a:r>
              <a:rPr lang="en-US" sz="1600" dirty="0">
                <a:solidFill>
                  <a:srgbClr val="000000"/>
                </a:solidFill>
              </a:rPr>
              <a:t>and </a:t>
            </a:r>
            <a:r>
              <a:rPr lang="en-US" sz="1600" dirty="0">
                <a:solidFill>
                  <a:srgbClr val="C00000"/>
                </a:solidFill>
              </a:rPr>
              <a:t>for IPv6 local routes the prefix length is /128. </a:t>
            </a:r>
            <a:r>
              <a:rPr lang="en-US" sz="1600" dirty="0">
                <a:solidFill>
                  <a:srgbClr val="000000"/>
                </a:solidFill>
              </a:rPr>
              <a:t>This means the destination IP address of the packet must match all the bits in the local route for this route to be a match. The purpose of the local route is to efficiently determine when it receives a packet for the interface instead of a packet that needs to be forwarded.</a:t>
            </a:r>
          </a:p>
        </p:txBody>
      </p:sp>
    </p:spTree>
    <p:extLst>
      <p:ext uri="{BB962C8B-B14F-4D97-AF65-F5344CB8AC3E}">
        <p14:creationId xmlns:p14="http://schemas.microsoft.com/office/powerpoint/2010/main" val="379200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a:t>
            </a:r>
          </a:p>
        </p:txBody>
      </p:sp>
      <p:sp>
        <p:nvSpPr>
          <p:cNvPr id="5" name="Content Placeholder 4">
            <a:extLst>
              <a:ext uri="{FF2B5EF4-FFF2-40B4-BE49-F238E27FC236}">
                <a16:creationId xmlns:a16="http://schemas.microsoft.com/office/drawing/2014/main" id="{B10619B1-AF5C-CC48-BC15-9A2A5E5E83AC}"/>
              </a:ext>
            </a:extLst>
          </p:cNvPr>
          <p:cNvSpPr>
            <a:spLocks noGrp="1"/>
          </p:cNvSpPr>
          <p:nvPr>
            <p:ph idx="1"/>
          </p:nvPr>
        </p:nvSpPr>
        <p:spPr>
          <a:xfrm>
            <a:off x="190982" y="1160100"/>
            <a:ext cx="8762035" cy="3689897"/>
          </a:xfrm>
        </p:spPr>
        <p:txBody>
          <a:bodyPr/>
          <a:lstStyle/>
          <a:p>
            <a:pPr marL="0" indent="0" algn="just"/>
            <a:r>
              <a:rPr lang="en-US" sz="1600" dirty="0">
                <a:solidFill>
                  <a:srgbClr val="000000"/>
                </a:solidFill>
              </a:rPr>
              <a:t>After directly connected interfaces are configured and added to the routing table, static or dynamic routing can be implemented for accessing remote networks. Static routes are manually configured. They define an explicit path between two networking devices. They are not automatically updated and must be manually reconfigured if the network topology changes. </a:t>
            </a:r>
          </a:p>
          <a:p>
            <a:pPr marL="0" indent="0" algn="just"/>
            <a:r>
              <a:rPr lang="en-US" sz="1600" dirty="0">
                <a:solidFill>
                  <a:srgbClr val="000000"/>
                </a:solidFill>
              </a:rPr>
              <a:t>Static routing has three primary uses:</a:t>
            </a:r>
          </a:p>
          <a:p>
            <a:pPr marL="415985" lvl="1" indent="-342900" algn="just"/>
            <a:r>
              <a:rPr lang="en-US" sz="1600" dirty="0">
                <a:solidFill>
                  <a:srgbClr val="000000"/>
                </a:solidFill>
              </a:rPr>
              <a:t>It </a:t>
            </a:r>
            <a:r>
              <a:rPr lang="en-US" sz="1600" dirty="0">
                <a:solidFill>
                  <a:srgbClr val="00B050"/>
                </a:solidFill>
              </a:rPr>
              <a:t>provides ease of routing table maintenance </a:t>
            </a:r>
            <a:r>
              <a:rPr lang="en-US" sz="1600" dirty="0">
                <a:solidFill>
                  <a:srgbClr val="000000"/>
                </a:solidFill>
              </a:rPr>
              <a:t>in smaller networks that are not expected to grow significantly.</a:t>
            </a:r>
          </a:p>
          <a:p>
            <a:pPr marL="415985" lvl="1" indent="-342900" algn="just"/>
            <a:r>
              <a:rPr lang="en-US" sz="1600" dirty="0">
                <a:solidFill>
                  <a:srgbClr val="000000"/>
                </a:solidFill>
              </a:rPr>
              <a:t>It </a:t>
            </a:r>
            <a:r>
              <a:rPr lang="en-US" sz="1600" dirty="0">
                <a:solidFill>
                  <a:srgbClr val="00B050"/>
                </a:solidFill>
              </a:rPr>
              <a:t>uses a single default route</a:t>
            </a:r>
            <a:r>
              <a:rPr lang="en-US" sz="1600" dirty="0">
                <a:solidFill>
                  <a:srgbClr val="000000"/>
                </a:solidFill>
              </a:rPr>
              <a:t> to represent a path to any network that does not have a more specific match with another route in the routing table. Default routes are used to send traffic to any destination beyond the next upstream router.</a:t>
            </a:r>
          </a:p>
          <a:p>
            <a:pPr marL="415985" lvl="1" indent="-342900" algn="just"/>
            <a:r>
              <a:rPr lang="en-US" sz="1600" dirty="0">
                <a:solidFill>
                  <a:srgbClr val="000000"/>
                </a:solidFill>
              </a:rPr>
              <a:t>It </a:t>
            </a:r>
            <a:r>
              <a:rPr lang="en-US" sz="1600" dirty="0">
                <a:solidFill>
                  <a:srgbClr val="00B050"/>
                </a:solidFill>
              </a:rPr>
              <a:t>routes to and from stub networks</a:t>
            </a:r>
            <a:r>
              <a:rPr lang="en-US" sz="1600" dirty="0">
                <a:solidFill>
                  <a:srgbClr val="000000"/>
                </a:solidFill>
              </a:rPr>
              <a:t>. A stub network is a network accessed by a single route, and the router has only one neighbor.</a:t>
            </a:r>
          </a:p>
        </p:txBody>
      </p:sp>
    </p:spTree>
    <p:extLst>
      <p:ext uri="{BB962C8B-B14F-4D97-AF65-F5344CB8AC3E}">
        <p14:creationId xmlns:p14="http://schemas.microsoft.com/office/powerpoint/2010/main" val="30359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 in the IP Routing Table</a:t>
            </a:r>
          </a:p>
        </p:txBody>
      </p:sp>
      <p:sp>
        <p:nvSpPr>
          <p:cNvPr id="8" name="Rectangle 7">
            <a:extLst>
              <a:ext uri="{FF2B5EF4-FFF2-40B4-BE49-F238E27FC236}">
                <a16:creationId xmlns:a16="http://schemas.microsoft.com/office/drawing/2014/main" id="{6053E92F-A16D-E04E-9FBC-8D469B0F8F38}"/>
              </a:ext>
            </a:extLst>
          </p:cNvPr>
          <p:cNvSpPr/>
          <p:nvPr/>
        </p:nvSpPr>
        <p:spPr>
          <a:xfrm>
            <a:off x="215967" y="1009629"/>
            <a:ext cx="8835436" cy="830997"/>
          </a:xfrm>
          <a:prstGeom prst="rect">
            <a:avLst/>
          </a:prstGeom>
        </p:spPr>
        <p:txBody>
          <a:bodyPr wrap="square">
            <a:spAutoFit/>
          </a:bodyPr>
          <a:lstStyle/>
          <a:p>
            <a:pPr algn="just"/>
            <a:r>
              <a:rPr lang="en-US" sz="1600" dirty="0">
                <a:solidFill>
                  <a:srgbClr val="000000"/>
                </a:solidFill>
                <a:latin typeface="+mn-lt"/>
              </a:rPr>
              <a:t>The topology in the figure is simplified to show only one LAN attached to each router. The figure shows IPv4 and IPv6 static routes configured on R1 to reach the 10.0.4.0/24 and 2001:db8:acad:4::/64 networks on R2. </a:t>
            </a:r>
          </a:p>
        </p:txBody>
      </p:sp>
      <p:pic>
        <p:nvPicPr>
          <p:cNvPr id="7" name="Content Placeholder 6">
            <a:extLst>
              <a:ext uri="{FF2B5EF4-FFF2-40B4-BE49-F238E27FC236}">
                <a16:creationId xmlns:a16="http://schemas.microsoft.com/office/drawing/2014/main" id="{1E3EFDD8-B941-974C-A1B0-B664720591A8}"/>
              </a:ext>
            </a:extLst>
          </p:cNvPr>
          <p:cNvPicPr>
            <a:picLocks noGrp="1" noChangeAspect="1"/>
          </p:cNvPicPr>
          <p:nvPr>
            <p:ph idx="1"/>
          </p:nvPr>
        </p:nvPicPr>
        <p:blipFill>
          <a:blip r:embed="rId3"/>
          <a:stretch>
            <a:fillRect/>
          </a:stretch>
        </p:blipFill>
        <p:spPr>
          <a:xfrm>
            <a:off x="1505150" y="1840626"/>
            <a:ext cx="5930611" cy="3055467"/>
          </a:xfrm>
        </p:spPr>
      </p:pic>
    </p:spTree>
    <p:extLst>
      <p:ext uri="{BB962C8B-B14F-4D97-AF65-F5344CB8AC3E}">
        <p14:creationId xmlns:p14="http://schemas.microsoft.com/office/powerpoint/2010/main" val="2348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Routing Protocols</a:t>
            </a:r>
          </a:p>
        </p:txBody>
      </p:sp>
      <p:sp>
        <p:nvSpPr>
          <p:cNvPr id="4" name="Content Placeholder 3">
            <a:extLst>
              <a:ext uri="{FF2B5EF4-FFF2-40B4-BE49-F238E27FC236}">
                <a16:creationId xmlns:a16="http://schemas.microsoft.com/office/drawing/2014/main" id="{A9DF5D18-81FC-324C-8230-7F71BC241764}"/>
              </a:ext>
            </a:extLst>
          </p:cNvPr>
          <p:cNvSpPr>
            <a:spLocks noGrp="1"/>
          </p:cNvSpPr>
          <p:nvPr>
            <p:ph idx="1"/>
          </p:nvPr>
        </p:nvSpPr>
        <p:spPr>
          <a:xfrm>
            <a:off x="266317" y="1009629"/>
            <a:ext cx="8646189" cy="3689897"/>
          </a:xfrm>
        </p:spPr>
        <p:txBody>
          <a:bodyPr/>
          <a:lstStyle/>
          <a:p>
            <a:pPr marL="0" indent="0" algn="just"/>
            <a:r>
              <a:rPr lang="en-US" sz="1600" dirty="0">
                <a:solidFill>
                  <a:srgbClr val="000000"/>
                </a:solidFill>
              </a:rPr>
              <a:t>Dynamic routing protocols are used by routers to automatically share information about the reachability and status of remote networks. Dynamic routing protocols perform several activities, including network discovery and maintaining routing tables.</a:t>
            </a:r>
          </a:p>
        </p:txBody>
      </p:sp>
      <p:pic>
        <p:nvPicPr>
          <p:cNvPr id="6" name="Picture 5">
            <a:extLst>
              <a:ext uri="{FF2B5EF4-FFF2-40B4-BE49-F238E27FC236}">
                <a16:creationId xmlns:a16="http://schemas.microsoft.com/office/drawing/2014/main" id="{AB5F6B5B-7070-AF43-A44F-4B802F5F3E33}"/>
              </a:ext>
            </a:extLst>
          </p:cNvPr>
          <p:cNvPicPr>
            <a:picLocks noChangeAspect="1"/>
          </p:cNvPicPr>
          <p:nvPr/>
        </p:nvPicPr>
        <p:blipFill>
          <a:blip r:embed="rId3"/>
          <a:stretch>
            <a:fillRect/>
          </a:stretch>
        </p:blipFill>
        <p:spPr>
          <a:xfrm>
            <a:off x="1792693" y="1796378"/>
            <a:ext cx="5558613" cy="3347122"/>
          </a:xfrm>
          <a:prstGeom prst="rect">
            <a:avLst/>
          </a:prstGeom>
        </p:spPr>
      </p:pic>
    </p:spTree>
    <p:extLst>
      <p:ext uri="{BB962C8B-B14F-4D97-AF65-F5344CB8AC3E}">
        <p14:creationId xmlns:p14="http://schemas.microsoft.com/office/powerpoint/2010/main" val="154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63" y="1128514"/>
            <a:ext cx="8229600" cy="3394472"/>
          </a:xfrm>
        </p:spPr>
        <p:txBody>
          <a:bodyPr/>
          <a:lstStyle/>
          <a:p>
            <a:pPr algn="just"/>
            <a:r>
              <a:rPr lang="en-US" altLang="zh-TW" b="1" dirty="0">
                <a:latin typeface="Century Gothic" panose="020B0502020202020204" pitchFamily="34" charset="0"/>
                <a:ea typeface="新細明體" pitchFamily="18" charset="-120"/>
              </a:rPr>
              <a:t>At the end of this topic, You should be able to:</a:t>
            </a:r>
          </a:p>
          <a:p>
            <a:pPr marL="600075" lvl="2" fontAlgn="ctr">
              <a:spcBef>
                <a:spcPts val="0"/>
              </a:spcBef>
              <a:spcAft>
                <a:spcPts val="0"/>
              </a:spcAft>
            </a:pPr>
            <a:r>
              <a:rPr lang="en-US" sz="2000" b="0" i="0" u="none" strike="noStrike" kern="1200" dirty="0">
                <a:solidFill>
                  <a:srgbClr val="000000"/>
                </a:solidFill>
                <a:effectLst/>
                <a:latin typeface="Arial" panose="020B0604020202020204" pitchFamily="34" charset="0"/>
              </a:rPr>
              <a:t>Explain how routers determine the best path.</a:t>
            </a:r>
            <a:endParaRPr lang="en-US" sz="2800" b="0" i="0" u="none" strike="noStrike" dirty="0">
              <a:effectLst/>
              <a:latin typeface="Arial" panose="020B0604020202020204" pitchFamily="34" charset="0"/>
            </a:endParaRPr>
          </a:p>
          <a:p>
            <a:pPr marL="600075" lvl="2" fontAlgn="ctr">
              <a:spcBef>
                <a:spcPts val="0"/>
              </a:spcBef>
              <a:spcAft>
                <a:spcPts val="0"/>
              </a:spcAft>
            </a:pPr>
            <a:r>
              <a:rPr lang="en-US" sz="2000" b="0" i="0" u="none" strike="noStrike" kern="1200" dirty="0">
                <a:solidFill>
                  <a:srgbClr val="000000"/>
                </a:solidFill>
                <a:effectLst/>
                <a:latin typeface="Arial" panose="020B0604020202020204" pitchFamily="34" charset="0"/>
              </a:rPr>
              <a:t>Explain how routers forward packets to the destination.</a:t>
            </a:r>
            <a:endParaRPr lang="en-US" sz="2800" b="0" i="0" u="none" strike="noStrike" dirty="0">
              <a:effectLst/>
              <a:latin typeface="Arial" panose="020B0604020202020204" pitchFamily="34" charset="0"/>
            </a:endParaRPr>
          </a:p>
          <a:p>
            <a:pPr marL="600075" lvl="2" fontAlgn="ctr">
              <a:spcBef>
                <a:spcPts val="0"/>
              </a:spcBef>
              <a:spcAft>
                <a:spcPts val="0"/>
              </a:spcAft>
            </a:pPr>
            <a:r>
              <a:rPr lang="en-US" sz="2000" b="0" i="0" u="none" strike="noStrike" kern="1200" dirty="0">
                <a:solidFill>
                  <a:srgbClr val="000000"/>
                </a:solidFill>
                <a:effectLst/>
                <a:latin typeface="Arial" panose="020B0604020202020204" pitchFamily="34" charset="0"/>
              </a:rPr>
              <a:t>Configure basic settings on a router.</a:t>
            </a:r>
            <a:endParaRPr lang="en-US" sz="2800" b="0" i="0" u="none" strike="noStrike" dirty="0">
              <a:effectLst/>
              <a:latin typeface="Arial" panose="020B0604020202020204" pitchFamily="34" charset="0"/>
            </a:endParaRPr>
          </a:p>
          <a:p>
            <a:pPr marL="600075" lvl="2" fontAlgn="ctr">
              <a:spcBef>
                <a:spcPts val="0"/>
              </a:spcBef>
              <a:spcAft>
                <a:spcPts val="0"/>
              </a:spcAft>
            </a:pPr>
            <a:r>
              <a:rPr lang="en-US" sz="2000" b="0" i="0" u="none" strike="noStrike" kern="1200" dirty="0">
                <a:solidFill>
                  <a:srgbClr val="000000"/>
                </a:solidFill>
                <a:effectLst/>
                <a:latin typeface="Arial" panose="020B0604020202020204" pitchFamily="34" charset="0"/>
              </a:rPr>
              <a:t>Describe the structure of a routing table.</a:t>
            </a:r>
            <a:endParaRPr lang="en-US" sz="2800" b="0" i="0" u="none" strike="noStrike" dirty="0">
              <a:effectLst/>
              <a:latin typeface="Arial" panose="020B0604020202020204" pitchFamily="34" charset="0"/>
            </a:endParaRPr>
          </a:p>
          <a:p>
            <a:pPr marL="600075" lvl="2" fontAlgn="ctr">
              <a:spcBef>
                <a:spcPts val="0"/>
              </a:spcBef>
              <a:spcAft>
                <a:spcPts val="0"/>
              </a:spcAft>
            </a:pPr>
            <a:r>
              <a:rPr lang="en-US" sz="2000" b="0" i="0" u="none" strike="noStrike" kern="1200" dirty="0">
                <a:solidFill>
                  <a:srgbClr val="000000"/>
                </a:solidFill>
                <a:effectLst/>
                <a:latin typeface="Arial" panose="020B0604020202020204" pitchFamily="34" charset="0"/>
              </a:rPr>
              <a:t>Compare static and dynamic routing concepts.</a:t>
            </a:r>
            <a:endParaRPr lang="en-US" sz="2800" b="0" i="0" u="none" strike="noStrike" dirty="0">
              <a:effectLst/>
              <a:latin typeface="Arial" panose="020B0604020202020204" pitchFamily="34" charset="0"/>
            </a:endParaRP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E5DBE6D7-844C-4C7F-9823-966AC4DC7EB8}"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Routes in the Routing Table</a:t>
            </a:r>
          </a:p>
        </p:txBody>
      </p:sp>
      <p:sp>
        <p:nvSpPr>
          <p:cNvPr id="5" name="Content Placeholder 4">
            <a:extLst>
              <a:ext uri="{FF2B5EF4-FFF2-40B4-BE49-F238E27FC236}">
                <a16:creationId xmlns:a16="http://schemas.microsoft.com/office/drawing/2014/main" id="{79DC7C86-866A-8040-B0BA-E18FF067CBD2}"/>
              </a:ext>
            </a:extLst>
          </p:cNvPr>
          <p:cNvSpPr>
            <a:spLocks noGrp="1"/>
          </p:cNvSpPr>
          <p:nvPr>
            <p:ph idx="1"/>
          </p:nvPr>
        </p:nvSpPr>
        <p:spPr>
          <a:xfrm>
            <a:off x="138896" y="1005004"/>
            <a:ext cx="8723603" cy="1566746"/>
          </a:xfrm>
        </p:spPr>
        <p:txBody>
          <a:bodyPr/>
          <a:lstStyle/>
          <a:p>
            <a:pPr marL="0" indent="0" algn="just"/>
            <a:r>
              <a:rPr lang="en-US" sz="1600" dirty="0">
                <a:solidFill>
                  <a:srgbClr val="000000"/>
                </a:solidFill>
              </a:rPr>
              <a:t>OSPF is now being used in our sample topology to dynamically learn all the networks connected to R1 and R2. The routing table entries use the </a:t>
            </a:r>
            <a:r>
              <a:rPr lang="en-US" sz="1600" dirty="0">
                <a:solidFill>
                  <a:srgbClr val="C00000"/>
                </a:solidFill>
              </a:rPr>
              <a:t>status code of </a:t>
            </a:r>
            <a:r>
              <a:rPr lang="en-US" sz="1600" b="1" dirty="0">
                <a:solidFill>
                  <a:srgbClr val="C00000"/>
                </a:solidFill>
              </a:rPr>
              <a:t>O</a:t>
            </a:r>
            <a:r>
              <a:rPr lang="en-US" sz="1600" dirty="0">
                <a:solidFill>
                  <a:srgbClr val="C00000"/>
                </a:solidFill>
              </a:rPr>
              <a:t> </a:t>
            </a:r>
            <a:r>
              <a:rPr lang="en-US" sz="1600" dirty="0">
                <a:solidFill>
                  <a:srgbClr val="000000"/>
                </a:solidFill>
              </a:rPr>
              <a:t>to indicate the route was learned by the </a:t>
            </a:r>
            <a:r>
              <a:rPr lang="en-US" sz="1600" dirty="0">
                <a:solidFill>
                  <a:srgbClr val="C00000"/>
                </a:solidFill>
              </a:rPr>
              <a:t>OSPF routing protocol</a:t>
            </a:r>
            <a:r>
              <a:rPr lang="en-US" sz="1600" dirty="0">
                <a:solidFill>
                  <a:srgbClr val="000000"/>
                </a:solidFill>
              </a:rPr>
              <a:t>. Both entries also include the IP address of the next-hop router, via </a:t>
            </a:r>
            <a:r>
              <a:rPr lang="en-US" sz="1600" i="1" dirty="0" err="1">
                <a:solidFill>
                  <a:srgbClr val="000000"/>
                </a:solidFill>
              </a:rPr>
              <a:t>ip</a:t>
            </a:r>
            <a:r>
              <a:rPr lang="en-US" sz="1600" i="1" dirty="0">
                <a:solidFill>
                  <a:srgbClr val="000000"/>
                </a:solidFill>
              </a:rPr>
              <a:t>-address</a:t>
            </a:r>
            <a:r>
              <a:rPr lang="en-US" sz="1600" dirty="0">
                <a:solidFill>
                  <a:srgbClr val="000000"/>
                </a:solidFill>
              </a:rPr>
              <a:t>.</a:t>
            </a:r>
          </a:p>
          <a:p>
            <a:pPr marL="0" indent="0" algn="just"/>
            <a:r>
              <a:rPr lang="en-US" sz="1400" b="1" dirty="0">
                <a:solidFill>
                  <a:srgbClr val="000000"/>
                </a:solidFill>
              </a:rPr>
              <a:t>Note</a:t>
            </a:r>
            <a:r>
              <a:rPr lang="en-US" sz="1400" dirty="0">
                <a:solidFill>
                  <a:srgbClr val="000000"/>
                </a:solidFill>
              </a:rPr>
              <a:t>: IPv6 routing protocols use the link-local address of the next-hop router.</a:t>
            </a:r>
          </a:p>
          <a:p>
            <a:pPr marL="0" indent="0" algn="just"/>
            <a:r>
              <a:rPr lang="en-US" sz="1400" b="1" dirty="0">
                <a:solidFill>
                  <a:srgbClr val="000000"/>
                </a:solidFill>
              </a:rPr>
              <a:t>Note</a:t>
            </a:r>
            <a:r>
              <a:rPr lang="en-US" sz="1400" dirty="0">
                <a:solidFill>
                  <a:srgbClr val="000000"/>
                </a:solidFill>
              </a:rPr>
              <a:t>: OSPF routing configuration for IPv4 and IPv6 is beyond the scope of this course.</a:t>
            </a:r>
          </a:p>
          <a:p>
            <a:pPr marL="342900" indent="-342900" algn="just">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63D2D708-3CDE-B842-A84C-7F39B7973FD4}"/>
              </a:ext>
            </a:extLst>
          </p:cNvPr>
          <p:cNvSpPr/>
          <p:nvPr/>
        </p:nvSpPr>
        <p:spPr>
          <a:xfrm>
            <a:off x="1258995" y="2571750"/>
            <a:ext cx="6926952" cy="2354491"/>
          </a:xfrm>
          <a:prstGeom prst="rect">
            <a:avLst/>
          </a:prstGeom>
          <a:solidFill>
            <a:srgbClr val="000000"/>
          </a:solidFill>
        </p:spPr>
        <p:txBody>
          <a:bodyPr wrap="square">
            <a:spAutoFit/>
          </a:bodyPr>
          <a:lstStyle/>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a:t>
            </a:r>
            <a:r>
              <a:rPr lang="en-US" sz="1050" b="1" dirty="0" err="1">
                <a:solidFill>
                  <a:schemeClr val="bg1"/>
                </a:solidFill>
                <a:latin typeface="Courier New" panose="02070309020205020404" pitchFamily="49" charset="0"/>
              </a:rPr>
              <a:t>ip</a:t>
            </a:r>
            <a:r>
              <a:rPr lang="en-US" sz="1050" b="1" dirty="0">
                <a:solidFill>
                  <a:schemeClr val="bg1"/>
                </a:solidFill>
                <a:latin typeface="Courier New" panose="02070309020205020404" pitchFamily="49" charset="0"/>
              </a:rPr>
              <a:t>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Codes: L - local, C - connected, S - static, R - RIP, M - mobile, B - BGP D - EIGRP, EX - EIGRP external, O - OSPF, IA - OSPF inter area </a:t>
            </a:r>
          </a:p>
          <a:p>
            <a:r>
              <a:rPr lang="en-US" sz="1050" dirty="0">
                <a:solidFill>
                  <a:schemeClr val="bg1"/>
                </a:solidFill>
                <a:latin typeface="Courier New" panose="02070309020205020404" pitchFamily="49" charset="0"/>
              </a:rPr>
              <a:t>(output omitted for brevity) </a:t>
            </a:r>
          </a:p>
          <a:p>
            <a:r>
              <a:rPr lang="en-US" sz="1050" dirty="0">
                <a:solidFill>
                  <a:schemeClr val="bg1"/>
                </a:solidFill>
                <a:latin typeface="Courier New" panose="02070309020205020404" pitchFamily="49" charset="0"/>
              </a:rPr>
              <a:t>O 10.0.4.0/24 [110/50] via 10.0.3.2, 00:24:22, Serial0/1/1 </a:t>
            </a:r>
          </a:p>
          <a:p>
            <a:r>
              <a:rPr lang="en-US" sz="1050" dirty="0">
                <a:solidFill>
                  <a:schemeClr val="bg1"/>
                </a:solidFill>
                <a:latin typeface="Courier New" panose="02070309020205020404" pitchFamily="49" charset="0"/>
              </a:rPr>
              <a:t>O 10.0.5.0/24 [110/50] via 10.0.3.2, 00:24:15, Serial0/1/1 </a:t>
            </a:r>
          </a:p>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ipv6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IPv6 Routing Table - default - 10 entries </a:t>
            </a:r>
          </a:p>
          <a:p>
            <a:r>
              <a:rPr lang="en-US" sz="1050" dirty="0">
                <a:solidFill>
                  <a:schemeClr val="bg1"/>
                </a:solidFill>
                <a:latin typeface="Courier New" panose="02070309020205020404" pitchFamily="49" charset="0"/>
              </a:rPr>
              <a:t>(Output omitted) </a:t>
            </a:r>
          </a:p>
          <a:p>
            <a:r>
              <a:rPr lang="en-US" sz="1050" dirty="0" err="1">
                <a:solidFill>
                  <a:schemeClr val="bg1"/>
                </a:solidFill>
                <a:latin typeface="Courier New" panose="02070309020205020404" pitchFamily="49" charset="0"/>
              </a:rPr>
              <a:t>NDr</a:t>
            </a:r>
            <a:r>
              <a:rPr lang="en-US" sz="1050" dirty="0">
                <a:solidFill>
                  <a:schemeClr val="bg1"/>
                </a:solidFill>
                <a:latin typeface="Courier New" panose="02070309020205020404" pitchFamily="49" charset="0"/>
              </a:rPr>
              <a:t> - Redirect, RL - RPL, O - OSPF Intra, OI - OSPF Inter </a:t>
            </a:r>
          </a:p>
          <a:p>
            <a:r>
              <a:rPr lang="en-US" sz="1050" dirty="0">
                <a:solidFill>
                  <a:schemeClr val="bg1"/>
                </a:solidFill>
                <a:latin typeface="Courier New" panose="02070309020205020404" pitchFamily="49" charset="0"/>
              </a:rPr>
              <a:t>O 2001:DB8:ACAD:4::/64 [110/50] </a:t>
            </a:r>
          </a:p>
          <a:p>
            <a:r>
              <a:rPr lang="en-US" sz="1050" dirty="0">
                <a:solidFill>
                  <a:schemeClr val="bg1"/>
                </a:solidFill>
                <a:latin typeface="Courier New" panose="02070309020205020404" pitchFamily="49" charset="0"/>
              </a:rPr>
              <a:t>   via FE80::2:C, Serial0/1/1 </a:t>
            </a:r>
          </a:p>
          <a:p>
            <a:r>
              <a:rPr lang="en-US" sz="1050" dirty="0">
                <a:solidFill>
                  <a:schemeClr val="bg1"/>
                </a:solidFill>
                <a:latin typeface="Courier New" panose="02070309020205020404" pitchFamily="49" charset="0"/>
              </a:rPr>
              <a:t>O 2001:DB8:ACAD:5::/64 [110/50] </a:t>
            </a:r>
          </a:p>
          <a:p>
            <a:r>
              <a:rPr lang="en-US" sz="1050" dirty="0">
                <a:solidFill>
                  <a:schemeClr val="bg1"/>
                </a:solidFill>
                <a:latin typeface="Courier New" panose="02070309020205020404" pitchFamily="49" charset="0"/>
              </a:rPr>
              <a:t>   via FE80::2:C, Serial0/1/1</a:t>
            </a:r>
            <a:endParaRPr lang="en-US" sz="1050" dirty="0">
              <a:solidFill>
                <a:schemeClr val="bg1"/>
              </a:solidFill>
            </a:endParaRPr>
          </a:p>
        </p:txBody>
      </p:sp>
    </p:spTree>
    <p:extLst>
      <p:ext uri="{BB962C8B-B14F-4D97-AF65-F5344CB8AC3E}">
        <p14:creationId xmlns:p14="http://schemas.microsoft.com/office/powerpoint/2010/main" val="316642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Default Route</a:t>
            </a:r>
          </a:p>
        </p:txBody>
      </p:sp>
      <p:sp>
        <p:nvSpPr>
          <p:cNvPr id="4" name="Content Placeholder 3">
            <a:extLst>
              <a:ext uri="{FF2B5EF4-FFF2-40B4-BE49-F238E27FC236}">
                <a16:creationId xmlns:a16="http://schemas.microsoft.com/office/drawing/2014/main" id="{9CD8B795-8546-F040-893D-0B54C300792E}"/>
              </a:ext>
            </a:extLst>
          </p:cNvPr>
          <p:cNvSpPr>
            <a:spLocks noGrp="1"/>
          </p:cNvSpPr>
          <p:nvPr>
            <p:ph idx="1"/>
          </p:nvPr>
        </p:nvSpPr>
        <p:spPr>
          <a:xfrm>
            <a:off x="165754" y="1055927"/>
            <a:ext cx="8573133" cy="3689897"/>
          </a:xfrm>
        </p:spPr>
        <p:txBody>
          <a:bodyPr/>
          <a:lstStyle/>
          <a:p>
            <a:pPr marL="0" indent="0" algn="just"/>
            <a:r>
              <a:rPr lang="en-US" sz="1600" dirty="0">
                <a:solidFill>
                  <a:srgbClr val="000000"/>
                </a:solidFill>
              </a:rPr>
              <a:t>The default route specifies a next-hop router to use when the routing table does not contain a specific route that matches the destination IP address. A default route can be either a static route or learned automatically from a dynamic routing protocol. </a:t>
            </a:r>
            <a:r>
              <a:rPr lang="en-US" sz="1600" b="1" dirty="0">
                <a:solidFill>
                  <a:srgbClr val="C00000"/>
                </a:solidFill>
              </a:rPr>
              <a:t>A default route has an IPv4 route entry of 0.0.0.0/0 or an IPv6 route entry of ::/0. </a:t>
            </a:r>
            <a:r>
              <a:rPr lang="en-US" sz="1600" dirty="0">
                <a:solidFill>
                  <a:srgbClr val="000000"/>
                </a:solidFill>
              </a:rPr>
              <a:t>This means that zero or no bits need to match between the destination IP address and the default route.</a:t>
            </a:r>
          </a:p>
          <a:p>
            <a:pPr marL="342900" indent="-342900" algn="just">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EB0D06F7-15E8-BE42-97F3-CECD28B10AB8}"/>
              </a:ext>
            </a:extLst>
          </p:cNvPr>
          <p:cNvPicPr>
            <a:picLocks noChangeAspect="1"/>
          </p:cNvPicPr>
          <p:nvPr/>
        </p:nvPicPr>
        <p:blipFill>
          <a:blip r:embed="rId3"/>
          <a:stretch>
            <a:fillRect/>
          </a:stretch>
        </p:blipFill>
        <p:spPr>
          <a:xfrm>
            <a:off x="1980296" y="2464307"/>
            <a:ext cx="4384896" cy="2378823"/>
          </a:xfrm>
          <a:prstGeom prst="rect">
            <a:avLst/>
          </a:prstGeom>
        </p:spPr>
      </p:pic>
    </p:spTree>
    <p:extLst>
      <p:ext uri="{BB962C8B-B14F-4D97-AF65-F5344CB8AC3E}">
        <p14:creationId xmlns:p14="http://schemas.microsoft.com/office/powerpoint/2010/main" val="2498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31971" y="1217974"/>
            <a:ext cx="8280057" cy="3689897"/>
          </a:xfrm>
        </p:spPr>
        <p:txBody>
          <a:bodyPr/>
          <a:lstStyle/>
          <a:p>
            <a:pPr marL="0" indent="0" algn="just"/>
            <a:r>
              <a:rPr lang="en-US" sz="1600" dirty="0">
                <a:solidFill>
                  <a:srgbClr val="000000"/>
                </a:solidFill>
              </a:rPr>
              <a:t>IPv4 was standardized using the </a:t>
            </a:r>
            <a:r>
              <a:rPr lang="en-US" sz="1600" b="1" dirty="0">
                <a:solidFill>
                  <a:srgbClr val="C00000"/>
                </a:solidFill>
              </a:rPr>
              <a:t>now obsolete classful addressing architecture</a:t>
            </a:r>
            <a:r>
              <a:rPr lang="en-US" sz="1600" dirty="0">
                <a:solidFill>
                  <a:srgbClr val="000000"/>
                </a:solidFill>
              </a:rPr>
              <a:t>. The IPv4 routing table is organized using this same classful structure. Although the lookup process no longer uses classes, the structure of the IPv4 routing table still retains in this format.</a:t>
            </a:r>
          </a:p>
          <a:p>
            <a:pPr marL="0" indent="0" algn="just"/>
            <a:endParaRPr lang="en-US" sz="1600" dirty="0">
              <a:solidFill>
                <a:srgbClr val="000000"/>
              </a:solidFill>
            </a:endParaRPr>
          </a:p>
          <a:p>
            <a:pPr marL="0" indent="0" algn="just"/>
            <a:r>
              <a:rPr lang="en-US" sz="1600" dirty="0">
                <a:solidFill>
                  <a:srgbClr val="000000"/>
                </a:solidFill>
              </a:rPr>
              <a:t>An </a:t>
            </a:r>
            <a:r>
              <a:rPr lang="en-US" sz="1600" b="1" dirty="0">
                <a:solidFill>
                  <a:srgbClr val="00B050"/>
                </a:solidFill>
              </a:rPr>
              <a:t>indented entry is known as a child route</a:t>
            </a:r>
            <a:r>
              <a:rPr lang="en-US" sz="1600" dirty="0">
                <a:solidFill>
                  <a:srgbClr val="000000"/>
                </a:solidFill>
              </a:rPr>
              <a:t>. A route entry is indented if it is the subnet of a classful address (class A, B or C network). Directly connected networks will always be indented (child routes) because the local address of the interface is always entered in the routing table as a /32. The child route will include the route source and all the forwarding information such as the next-hop address. </a:t>
            </a:r>
          </a:p>
          <a:p>
            <a:pPr marL="0" indent="0" algn="just"/>
            <a:endParaRPr lang="en-US" sz="1600" dirty="0">
              <a:solidFill>
                <a:srgbClr val="000000"/>
              </a:solidFill>
            </a:endParaRPr>
          </a:p>
          <a:p>
            <a:pPr marL="0" indent="0" algn="just"/>
            <a:r>
              <a:rPr lang="en-US" sz="1600" dirty="0">
                <a:solidFill>
                  <a:srgbClr val="000000"/>
                </a:solidFill>
              </a:rPr>
              <a:t>The classful network address of this subnet will be shown above the route entry, less indented, and without a source code. That route is known as a</a:t>
            </a:r>
            <a:r>
              <a:rPr lang="en-US" sz="1600" b="1" dirty="0">
                <a:solidFill>
                  <a:srgbClr val="00B050"/>
                </a:solidFill>
              </a:rPr>
              <a:t> parent route</a:t>
            </a:r>
            <a:r>
              <a:rPr lang="en-US" sz="1600" dirty="0">
                <a:solidFill>
                  <a:srgbClr val="000000"/>
                </a:solidFill>
              </a:rPr>
              <a:t>.</a:t>
            </a:r>
          </a:p>
        </p:txBody>
      </p:sp>
    </p:spTree>
    <p:extLst>
      <p:ext uri="{BB962C8B-B14F-4D97-AF65-F5344CB8AC3E}">
        <p14:creationId xmlns:p14="http://schemas.microsoft.com/office/powerpoint/2010/main" val="1543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115846" y="1272175"/>
            <a:ext cx="5092762" cy="2847094"/>
          </a:xfrm>
        </p:spPr>
        <p:txBody>
          <a:bodyPr/>
          <a:lstStyle/>
          <a:p>
            <a:pPr marL="285750" indent="-285750" algn="just">
              <a:buFont typeface="Arial" panose="020B0604020202020204" pitchFamily="34" charset="0"/>
              <a:buChar char="•"/>
            </a:pPr>
            <a:r>
              <a:rPr lang="en-US" sz="1400" dirty="0">
                <a:solidFill>
                  <a:srgbClr val="000000"/>
                </a:solidFill>
              </a:rPr>
              <a:t>An indented entry is known as a </a:t>
            </a:r>
            <a:r>
              <a:rPr lang="en-US" sz="1400" b="1" dirty="0">
                <a:solidFill>
                  <a:srgbClr val="000000"/>
                </a:solidFill>
              </a:rPr>
              <a:t>child route</a:t>
            </a:r>
            <a:r>
              <a:rPr lang="en-US" sz="1400" dirty="0">
                <a:solidFill>
                  <a:srgbClr val="000000"/>
                </a:solidFill>
              </a:rPr>
              <a:t>. A route entry is indented if it is the subnet of a classful address (class A, B or C network). </a:t>
            </a:r>
          </a:p>
          <a:p>
            <a:pPr marL="285750" indent="-285750" algn="just">
              <a:buFont typeface="Arial" panose="020B0604020202020204" pitchFamily="34" charset="0"/>
              <a:buChar char="•"/>
            </a:pPr>
            <a:r>
              <a:rPr lang="en-US" sz="1400" dirty="0">
                <a:solidFill>
                  <a:srgbClr val="000000"/>
                </a:solidFill>
              </a:rPr>
              <a:t>Directly connected networks will always be indented (child routes) because the local address of the interface is always entered in the </a:t>
            </a:r>
            <a:r>
              <a:rPr lang="en-US" sz="1400" b="1" dirty="0">
                <a:solidFill>
                  <a:srgbClr val="00B050"/>
                </a:solidFill>
              </a:rPr>
              <a:t>routing table as a /32. </a:t>
            </a:r>
          </a:p>
          <a:p>
            <a:pPr marL="285750" indent="-285750" algn="just">
              <a:buFont typeface="Arial" panose="020B0604020202020204" pitchFamily="34" charset="0"/>
              <a:buChar char="•"/>
            </a:pPr>
            <a:r>
              <a:rPr lang="en-US" sz="1400" dirty="0">
                <a:solidFill>
                  <a:srgbClr val="000000"/>
                </a:solidFill>
              </a:rPr>
              <a:t>The child route will include the route source and all the forwarding information such as the next-hop address. </a:t>
            </a:r>
          </a:p>
          <a:p>
            <a:pPr marL="285750" indent="-285750" algn="just">
              <a:buFont typeface="Arial" panose="020B0604020202020204" pitchFamily="34" charset="0"/>
              <a:buChar char="•"/>
            </a:pPr>
            <a:r>
              <a:rPr lang="en-US" sz="1400" dirty="0">
                <a:solidFill>
                  <a:srgbClr val="000000"/>
                </a:solidFill>
              </a:rPr>
              <a:t>The classful network address of this subnet will be shown above the route entry, less indented, and without a source code. That route is known as a </a:t>
            </a:r>
            <a:r>
              <a:rPr lang="en-US" sz="1400" b="1" dirty="0">
                <a:solidFill>
                  <a:srgbClr val="000000"/>
                </a:solidFill>
              </a:rPr>
              <a:t>parent route.</a:t>
            </a:r>
          </a:p>
        </p:txBody>
      </p:sp>
      <p:sp>
        <p:nvSpPr>
          <p:cNvPr id="8" name="Rectangle 7">
            <a:extLst>
              <a:ext uri="{FF2B5EF4-FFF2-40B4-BE49-F238E27FC236}">
                <a16:creationId xmlns:a16="http://schemas.microsoft.com/office/drawing/2014/main" id="{513726A0-C97F-8746-81AE-0BD1EDD0D2A1}"/>
              </a:ext>
            </a:extLst>
          </p:cNvPr>
          <p:cNvSpPr/>
          <p:nvPr/>
        </p:nvSpPr>
        <p:spPr>
          <a:xfrm>
            <a:off x="5427889" y="1166684"/>
            <a:ext cx="3600265" cy="3058076"/>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rPr>
              <a:t>Router# </a:t>
            </a:r>
            <a:r>
              <a:rPr lang="en-US" sz="1200" b="1" dirty="0">
                <a:solidFill>
                  <a:schemeClr val="bg1"/>
                </a:solidFill>
                <a:latin typeface="Courier New" panose="02070309020205020404" pitchFamily="49" charset="0"/>
              </a:rPr>
              <a:t>show </a:t>
            </a:r>
            <a:r>
              <a:rPr lang="en-US" sz="1200" b="1" dirty="0" err="1">
                <a:solidFill>
                  <a:schemeClr val="bg1"/>
                </a:solidFill>
                <a:latin typeface="Courier New" panose="02070309020205020404" pitchFamily="49" charset="0"/>
              </a:rPr>
              <a:t>ip</a:t>
            </a:r>
            <a:r>
              <a:rPr lang="en-US" sz="1200" b="1" dirty="0">
                <a:solidFill>
                  <a:schemeClr val="bg1"/>
                </a:solidFill>
                <a:latin typeface="Courier New" panose="02070309020205020404" pitchFamily="49" charset="0"/>
              </a:rPr>
              <a:t> route</a:t>
            </a:r>
            <a:r>
              <a:rPr lang="en-US" sz="1200" dirty="0">
                <a:solidFill>
                  <a:schemeClr val="bg1"/>
                </a:solidFill>
                <a:latin typeface="Courier New" panose="02070309020205020404" pitchFamily="49" charset="0"/>
              </a:rPr>
              <a:t> </a:t>
            </a:r>
          </a:p>
          <a:p>
            <a:r>
              <a:rPr lang="en-US" sz="1200" dirty="0">
                <a:solidFill>
                  <a:schemeClr val="bg1"/>
                </a:solidFill>
                <a:latin typeface="Courier New" panose="02070309020205020404" pitchFamily="49" charset="0"/>
              </a:rPr>
              <a:t>(Output omitted) </a:t>
            </a:r>
          </a:p>
          <a:p>
            <a:r>
              <a:rPr lang="en-US" sz="1200" dirty="0">
                <a:solidFill>
                  <a:schemeClr val="bg1"/>
                </a:solidFill>
                <a:latin typeface="Courier New" panose="02070309020205020404" pitchFamily="49" charset="0"/>
              </a:rPr>
              <a:t>   192.168.1.0/24 is variably..</a:t>
            </a:r>
          </a:p>
          <a:p>
            <a:r>
              <a:rPr lang="en-US" sz="1200" dirty="0">
                <a:solidFill>
                  <a:srgbClr val="00B050"/>
                </a:solidFill>
                <a:latin typeface="Courier New" panose="02070309020205020404" pitchFamily="49" charset="0"/>
              </a:rPr>
              <a:t>C    192.168.1.0/24 is direct..</a:t>
            </a:r>
          </a:p>
          <a:p>
            <a:r>
              <a:rPr lang="en-US" sz="1200" dirty="0">
                <a:solidFill>
                  <a:srgbClr val="00B050"/>
                </a:solidFill>
                <a:latin typeface="Courier New" panose="02070309020205020404" pitchFamily="49" charset="0"/>
              </a:rPr>
              <a:t>L    192.168.1.1/32 is direct..</a:t>
            </a:r>
          </a:p>
          <a:p>
            <a:r>
              <a:rPr lang="en-US" sz="1200" dirty="0">
                <a:solidFill>
                  <a:schemeClr val="bg1"/>
                </a:solidFill>
                <a:latin typeface="Courier New" panose="02070309020205020404" pitchFamily="49" charset="0"/>
              </a:rPr>
              <a:t>O    192.168.2.0/24 [110/65]..</a:t>
            </a:r>
          </a:p>
          <a:p>
            <a:r>
              <a:rPr lang="en-US" sz="1200" dirty="0">
                <a:solidFill>
                  <a:schemeClr val="bg1"/>
                </a:solidFill>
                <a:latin typeface="Courier New" panose="02070309020205020404" pitchFamily="49" charset="0"/>
              </a:rPr>
              <a:t>O    192.168.3.0/24 [110/65]..</a:t>
            </a:r>
          </a:p>
          <a:p>
            <a:r>
              <a:rPr lang="en-US" sz="1200" dirty="0">
                <a:solidFill>
                  <a:schemeClr val="bg1"/>
                </a:solidFill>
                <a:latin typeface="Courier New" panose="02070309020205020404" pitchFamily="49" charset="0"/>
              </a:rPr>
              <a:t>   192.168.12.0/24 is </a:t>
            </a:r>
            <a:r>
              <a:rPr lang="en-US" sz="1200" dirty="0" err="1">
                <a:solidFill>
                  <a:schemeClr val="bg1"/>
                </a:solidFill>
                <a:latin typeface="Courier New" panose="02070309020205020404" pitchFamily="49" charset="0"/>
              </a:rPr>
              <a:t>variab</a:t>
            </a:r>
            <a:r>
              <a:rPr lang="en-US" sz="1200" dirty="0">
                <a:solidFill>
                  <a:schemeClr val="bg1"/>
                </a:solidFill>
                <a:latin typeface="Courier New" panose="02070309020205020404" pitchFamily="49" charset="0"/>
              </a:rPr>
              <a:t>..</a:t>
            </a:r>
          </a:p>
          <a:p>
            <a:r>
              <a:rPr lang="en-US" sz="1200" dirty="0">
                <a:solidFill>
                  <a:srgbClr val="00B050"/>
                </a:solidFill>
                <a:latin typeface="Courier New" panose="02070309020205020404" pitchFamily="49" charset="0"/>
              </a:rPr>
              <a:t>C    192.168.12.0/30 is direct..</a:t>
            </a:r>
          </a:p>
          <a:p>
            <a:r>
              <a:rPr lang="en-US" sz="1200" dirty="0">
                <a:solidFill>
                  <a:srgbClr val="00B050"/>
                </a:solidFill>
                <a:latin typeface="Courier New" panose="02070309020205020404" pitchFamily="49" charset="0"/>
              </a:rPr>
              <a:t>L    192.168.12.1/32 is direct..</a:t>
            </a:r>
          </a:p>
          <a:p>
            <a:r>
              <a:rPr lang="en-US" sz="1200" dirty="0">
                <a:solidFill>
                  <a:schemeClr val="bg1"/>
                </a:solidFill>
                <a:latin typeface="Courier New" panose="02070309020205020404" pitchFamily="49" charset="0"/>
              </a:rPr>
              <a:t>   192.168.13.0/24 is variably..</a:t>
            </a:r>
          </a:p>
          <a:p>
            <a:r>
              <a:rPr lang="en-US" sz="1200" dirty="0">
                <a:solidFill>
                  <a:srgbClr val="00B050"/>
                </a:solidFill>
                <a:latin typeface="Courier New" panose="02070309020205020404" pitchFamily="49" charset="0"/>
              </a:rPr>
              <a:t>C    192.168.13.0/30 is direct..</a:t>
            </a:r>
          </a:p>
          <a:p>
            <a:r>
              <a:rPr lang="en-US" sz="1200" dirty="0">
                <a:solidFill>
                  <a:srgbClr val="00B050"/>
                </a:solidFill>
                <a:latin typeface="Courier New" panose="02070309020205020404" pitchFamily="49" charset="0"/>
              </a:rPr>
              <a:t>L    192.168.13.1/32 is direct..</a:t>
            </a:r>
          </a:p>
          <a:p>
            <a:r>
              <a:rPr lang="en-US" sz="1200" dirty="0">
                <a:solidFill>
                  <a:schemeClr val="bg1"/>
                </a:solidFill>
                <a:latin typeface="Courier New" panose="02070309020205020404" pitchFamily="49" charset="0"/>
              </a:rPr>
              <a:t>   192.168.23.0/30 is </a:t>
            </a:r>
            <a:r>
              <a:rPr lang="en-US" sz="1200" dirty="0" err="1">
                <a:solidFill>
                  <a:schemeClr val="bg1"/>
                </a:solidFill>
                <a:latin typeface="Courier New" panose="02070309020205020404" pitchFamily="49" charset="0"/>
              </a:rPr>
              <a:t>subnette</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O    192.168.23.0/30 [110/128]..</a:t>
            </a:r>
          </a:p>
          <a:p>
            <a:r>
              <a:rPr lang="en-US" sz="1200" dirty="0">
                <a:solidFill>
                  <a:schemeClr val="bg1"/>
                </a:solidFill>
                <a:latin typeface="Courier New" panose="02070309020205020404" pitchFamily="49" charset="0"/>
              </a:rPr>
              <a:t>Router#</a:t>
            </a:r>
            <a:endParaRPr lang="en-US" sz="1200" dirty="0">
              <a:solidFill>
                <a:schemeClr val="bg1"/>
              </a:solidFill>
            </a:endParaRPr>
          </a:p>
        </p:txBody>
      </p:sp>
    </p:spTree>
    <p:extLst>
      <p:ext uri="{BB962C8B-B14F-4D97-AF65-F5344CB8AC3E}">
        <p14:creationId xmlns:p14="http://schemas.microsoft.com/office/powerpoint/2010/main" val="1300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IPv6 Routing Table</a:t>
            </a:r>
          </a:p>
        </p:txBody>
      </p:sp>
      <p:sp>
        <p:nvSpPr>
          <p:cNvPr id="4" name="Content Placeholder 3">
            <a:extLst>
              <a:ext uri="{FF2B5EF4-FFF2-40B4-BE49-F238E27FC236}">
                <a16:creationId xmlns:a16="http://schemas.microsoft.com/office/drawing/2014/main" id="{3AC4B02B-8D9F-EA4F-ABF6-0101918289BE}"/>
              </a:ext>
            </a:extLst>
          </p:cNvPr>
          <p:cNvSpPr>
            <a:spLocks noGrp="1"/>
          </p:cNvSpPr>
          <p:nvPr>
            <p:ph idx="1"/>
          </p:nvPr>
        </p:nvSpPr>
        <p:spPr>
          <a:xfrm>
            <a:off x="293373" y="731837"/>
            <a:ext cx="3384957" cy="3689897"/>
          </a:xfrm>
        </p:spPr>
        <p:txBody>
          <a:bodyPr/>
          <a:lstStyle/>
          <a:p>
            <a:pPr marL="0" indent="0" algn="just"/>
            <a:r>
              <a:rPr lang="en-US" sz="1600" dirty="0">
                <a:solidFill>
                  <a:srgbClr val="000000"/>
                </a:solidFill>
              </a:rPr>
              <a:t>The concept of classful addressing was never part of IPv6, so the structure of an IPv6 routing table is very straight forward. Every IPv6 route entry is formatted and aligned the same way.</a:t>
            </a:r>
          </a:p>
        </p:txBody>
      </p:sp>
      <p:sp>
        <p:nvSpPr>
          <p:cNvPr id="6" name="Rectangle 5">
            <a:extLst>
              <a:ext uri="{FF2B5EF4-FFF2-40B4-BE49-F238E27FC236}">
                <a16:creationId xmlns:a16="http://schemas.microsoft.com/office/drawing/2014/main" id="{656D44BB-D566-4140-B17B-7AD47F73A55E}"/>
              </a:ext>
            </a:extLst>
          </p:cNvPr>
          <p:cNvSpPr/>
          <p:nvPr/>
        </p:nvSpPr>
        <p:spPr>
          <a:xfrm>
            <a:off x="3971703" y="731837"/>
            <a:ext cx="4373785" cy="3985706"/>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rPr>
              <a:t>R1# </a:t>
            </a:r>
            <a:r>
              <a:rPr lang="en-US" sz="1100" b="1" dirty="0">
                <a:solidFill>
                  <a:schemeClr val="bg1"/>
                </a:solidFill>
                <a:latin typeface="Courier New" panose="02070309020205020404" pitchFamily="49" charset="0"/>
              </a:rPr>
              <a:t>show ipv6 route</a:t>
            </a:r>
            <a:r>
              <a:rPr lang="en-US" sz="1100" dirty="0">
                <a:solidFill>
                  <a:schemeClr val="bg1"/>
                </a:solidFill>
                <a:latin typeface="Courier New" panose="02070309020205020404" pitchFamily="49" charset="0"/>
              </a:rPr>
              <a:t> </a:t>
            </a:r>
          </a:p>
          <a:p>
            <a:r>
              <a:rPr lang="en-US" sz="1100" dirty="0">
                <a:solidFill>
                  <a:schemeClr val="bg1"/>
                </a:solidFill>
                <a:latin typeface="Courier New" panose="02070309020205020404" pitchFamily="49" charset="0"/>
              </a:rPr>
              <a:t>(output omitted for brevity) </a:t>
            </a:r>
          </a:p>
          <a:p>
            <a:r>
              <a:rPr lang="en-US" sz="1100" dirty="0">
                <a:solidFill>
                  <a:schemeClr val="bg1"/>
                </a:solidFill>
                <a:latin typeface="Courier New" panose="02070309020205020404" pitchFamily="49" charset="0"/>
              </a:rPr>
              <a:t>OE2 ::/0 [110/1], tag 2 </a:t>
            </a:r>
          </a:p>
          <a:p>
            <a:r>
              <a:rPr lang="en-US" sz="1100" dirty="0">
                <a:solidFill>
                  <a:schemeClr val="bg1"/>
                </a:solidFill>
                <a:latin typeface="Courier New" panose="02070309020205020404" pitchFamily="49" charset="0"/>
              </a:rPr>
              <a:t>   via FE80::2:C, Serial0/0/1 </a:t>
            </a:r>
          </a:p>
          <a:p>
            <a:r>
              <a:rPr lang="en-US" sz="1100" dirty="0">
                <a:solidFill>
                  <a:schemeClr val="bg1"/>
                </a:solidFill>
                <a:latin typeface="Courier New" panose="02070309020205020404" pitchFamily="49" charset="0"/>
              </a:rPr>
              <a:t>C 2001:DB8:ACAD:1::/64 [0/0] </a:t>
            </a:r>
          </a:p>
          <a:p>
            <a:r>
              <a:rPr lang="en-US" sz="1100" dirty="0">
                <a:solidFill>
                  <a:schemeClr val="bg1"/>
                </a:solidFill>
                <a:latin typeface="Courier New" panose="02070309020205020404" pitchFamily="49" charset="0"/>
              </a:rPr>
              <a:t>   via GigabitEthernet0/0/0, directly connected </a:t>
            </a:r>
          </a:p>
          <a:p>
            <a:r>
              <a:rPr lang="en-US" sz="1100" dirty="0">
                <a:solidFill>
                  <a:schemeClr val="bg1"/>
                </a:solidFill>
                <a:latin typeface="Courier New" panose="02070309020205020404" pitchFamily="49" charset="0"/>
              </a:rPr>
              <a:t>L 2001:DB8:ACAD:1::1/128 [0/0] </a:t>
            </a:r>
          </a:p>
          <a:p>
            <a:r>
              <a:rPr lang="en-US" sz="1100" dirty="0">
                <a:solidFill>
                  <a:schemeClr val="bg1"/>
                </a:solidFill>
                <a:latin typeface="Courier New" panose="02070309020205020404" pitchFamily="49" charset="0"/>
              </a:rPr>
              <a:t>   via GigabitEthernet0/0/0, receive </a:t>
            </a:r>
          </a:p>
          <a:p>
            <a:r>
              <a:rPr lang="en-US" sz="1100" dirty="0">
                <a:solidFill>
                  <a:schemeClr val="bg1"/>
                </a:solidFill>
                <a:latin typeface="Courier New" panose="02070309020205020404" pitchFamily="49" charset="0"/>
              </a:rPr>
              <a:t>C 2001:DB8:ACAD:2::/64 [0/0] </a:t>
            </a:r>
          </a:p>
          <a:p>
            <a:r>
              <a:rPr lang="en-US" sz="1100" dirty="0">
                <a:solidFill>
                  <a:schemeClr val="bg1"/>
                </a:solidFill>
                <a:latin typeface="Courier New" panose="02070309020205020404" pitchFamily="49" charset="0"/>
              </a:rPr>
              <a:t>  via GigabitEthernet0/0/1, directly connected </a:t>
            </a:r>
          </a:p>
          <a:p>
            <a:r>
              <a:rPr lang="en-US" sz="1100" dirty="0">
                <a:solidFill>
                  <a:schemeClr val="bg1"/>
                </a:solidFill>
                <a:latin typeface="Courier New" panose="02070309020205020404" pitchFamily="49" charset="0"/>
              </a:rPr>
              <a:t>L 2001:DB8:ACAD:2::1/128 [0/0] </a:t>
            </a:r>
          </a:p>
          <a:p>
            <a:r>
              <a:rPr lang="en-US" sz="1100" dirty="0">
                <a:solidFill>
                  <a:schemeClr val="bg1"/>
                </a:solidFill>
                <a:latin typeface="Courier New" panose="02070309020205020404" pitchFamily="49" charset="0"/>
              </a:rPr>
              <a:t>   via GigabitEthernet0/0/1, receive </a:t>
            </a:r>
          </a:p>
          <a:p>
            <a:r>
              <a:rPr lang="en-US" sz="1100" dirty="0">
                <a:solidFill>
                  <a:schemeClr val="bg1"/>
                </a:solidFill>
                <a:latin typeface="Courier New" panose="02070309020205020404" pitchFamily="49" charset="0"/>
              </a:rPr>
              <a:t>C 2001:DB8:ACAD:3::/64 [0/0] </a:t>
            </a:r>
          </a:p>
          <a:p>
            <a:r>
              <a:rPr lang="en-US" sz="1100" dirty="0">
                <a:solidFill>
                  <a:schemeClr val="bg1"/>
                </a:solidFill>
                <a:latin typeface="Courier New" panose="02070309020205020404" pitchFamily="49" charset="0"/>
              </a:rPr>
              <a:t>   via Serial0/1/1, directly connected </a:t>
            </a:r>
          </a:p>
          <a:p>
            <a:r>
              <a:rPr lang="en-US" sz="1100" dirty="0">
                <a:solidFill>
                  <a:schemeClr val="bg1"/>
                </a:solidFill>
                <a:latin typeface="Courier New" panose="02070309020205020404" pitchFamily="49" charset="0"/>
              </a:rPr>
              <a:t>L 2001:DB8:ACAD:3::1/128 [0/0] </a:t>
            </a:r>
          </a:p>
          <a:p>
            <a:r>
              <a:rPr lang="en-US" sz="1100" dirty="0">
                <a:solidFill>
                  <a:schemeClr val="bg1"/>
                </a:solidFill>
                <a:latin typeface="Courier New" panose="02070309020205020404" pitchFamily="49" charset="0"/>
              </a:rPr>
              <a:t>   via Serial0/1/1, receive </a:t>
            </a:r>
          </a:p>
          <a:p>
            <a:r>
              <a:rPr lang="en-US" sz="1100" dirty="0">
                <a:solidFill>
                  <a:schemeClr val="bg1"/>
                </a:solidFill>
                <a:latin typeface="Courier New" panose="02070309020205020404" pitchFamily="49" charset="0"/>
              </a:rPr>
              <a:t>O 2001:DB8:ACAD:4::/64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O 2001:DB8:ACAD:5::/64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L FF00::/8 [0/0] </a:t>
            </a:r>
          </a:p>
          <a:p>
            <a:r>
              <a:rPr lang="en-US" sz="1100" dirty="0">
                <a:solidFill>
                  <a:schemeClr val="bg1"/>
                </a:solidFill>
                <a:latin typeface="Courier New" panose="02070309020205020404" pitchFamily="49" charset="0"/>
              </a:rPr>
              <a:t>   via Null0, receive </a:t>
            </a:r>
          </a:p>
          <a:p>
            <a:r>
              <a:rPr lang="en-US" sz="1100" dirty="0">
                <a:solidFill>
                  <a:schemeClr val="bg1"/>
                </a:solidFill>
                <a:latin typeface="Courier New" panose="02070309020205020404" pitchFamily="49" charset="0"/>
              </a:rPr>
              <a:t>R1#</a:t>
            </a:r>
            <a:endParaRPr lang="en-US" sz="1100" dirty="0">
              <a:solidFill>
                <a:schemeClr val="bg1"/>
              </a:solidFill>
            </a:endParaRPr>
          </a:p>
        </p:txBody>
      </p:sp>
    </p:spTree>
    <p:extLst>
      <p:ext uri="{BB962C8B-B14F-4D97-AF65-F5344CB8AC3E}">
        <p14:creationId xmlns:p14="http://schemas.microsoft.com/office/powerpoint/2010/main" val="36329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a:t>
            </a:r>
          </a:p>
        </p:txBody>
      </p:sp>
      <p:sp>
        <p:nvSpPr>
          <p:cNvPr id="5" name="Content Placeholder 4">
            <a:extLst>
              <a:ext uri="{FF2B5EF4-FFF2-40B4-BE49-F238E27FC236}">
                <a16:creationId xmlns:a16="http://schemas.microsoft.com/office/drawing/2014/main" id="{BA7A6C6E-A4CA-C944-9937-A9BCE9618AB4}"/>
              </a:ext>
            </a:extLst>
          </p:cNvPr>
          <p:cNvSpPr>
            <a:spLocks noGrp="1"/>
          </p:cNvSpPr>
          <p:nvPr>
            <p:ph idx="1"/>
          </p:nvPr>
        </p:nvSpPr>
        <p:spPr>
          <a:xfrm>
            <a:off x="347241" y="1102228"/>
            <a:ext cx="8638971" cy="3689897"/>
          </a:xfrm>
        </p:spPr>
        <p:txBody>
          <a:bodyPr/>
          <a:lstStyle/>
          <a:p>
            <a:pPr marL="0" indent="0" algn="just"/>
            <a:r>
              <a:rPr lang="en-US" sz="1600" dirty="0">
                <a:solidFill>
                  <a:srgbClr val="000000"/>
                </a:solidFill>
              </a:rPr>
              <a:t>A </a:t>
            </a:r>
            <a:r>
              <a:rPr lang="en-US" sz="1600" dirty="0">
                <a:solidFill>
                  <a:srgbClr val="C00000"/>
                </a:solidFill>
              </a:rPr>
              <a:t>route entry for a specific network address (prefix and prefix length) can only appear once in the routing table.</a:t>
            </a:r>
            <a:r>
              <a:rPr lang="en-US" sz="1600" dirty="0">
                <a:solidFill>
                  <a:srgbClr val="000000"/>
                </a:solidFill>
              </a:rPr>
              <a:t> However, it is possible that the routing table learns about the same network address from more than one routing source. Except for very specific circumstances, only one dynamic routing protocol should be implemented on a router. Each routing protocol may decide on a different path to reach the destination based on the metric of that routing protocol.</a:t>
            </a:r>
          </a:p>
          <a:p>
            <a:pPr marL="0" indent="0" algn="just"/>
            <a:endParaRPr lang="en-US" sz="1600" dirty="0">
              <a:solidFill>
                <a:srgbClr val="000000"/>
              </a:solidFill>
            </a:endParaRPr>
          </a:p>
          <a:p>
            <a:pPr marL="0" indent="0" algn="just"/>
            <a:r>
              <a:rPr lang="en-US" sz="1600" dirty="0">
                <a:solidFill>
                  <a:srgbClr val="000000"/>
                </a:solidFill>
              </a:rPr>
              <a:t>This raises a few questions, such as the following:</a:t>
            </a:r>
          </a:p>
          <a:p>
            <a:pPr marL="415985" lvl="1" indent="-342900" algn="just">
              <a:buFont typeface="Arial" panose="020B0604020202020204" pitchFamily="34" charset="0"/>
              <a:buChar char="•"/>
            </a:pPr>
            <a:r>
              <a:rPr lang="en-US" dirty="0">
                <a:solidFill>
                  <a:srgbClr val="000000"/>
                </a:solidFill>
              </a:rPr>
              <a:t>How does the router know which source to use?</a:t>
            </a:r>
          </a:p>
          <a:p>
            <a:pPr marL="415985" lvl="1" indent="-342900" algn="just">
              <a:buFont typeface="Arial" panose="020B0604020202020204" pitchFamily="34" charset="0"/>
              <a:buChar char="•"/>
            </a:pPr>
            <a:r>
              <a:rPr lang="en-US" dirty="0">
                <a:solidFill>
                  <a:srgbClr val="000000"/>
                </a:solidFill>
              </a:rPr>
              <a:t>Which route should it install in the routing table? </a:t>
            </a:r>
          </a:p>
          <a:p>
            <a:pPr marL="0" indent="0" algn="just"/>
            <a:endParaRPr lang="en-US" sz="1600" dirty="0">
              <a:solidFill>
                <a:srgbClr val="000000"/>
              </a:solidFill>
            </a:endParaRPr>
          </a:p>
          <a:p>
            <a:pPr marL="0" indent="0" algn="just"/>
            <a:r>
              <a:rPr lang="en-US" sz="1600" dirty="0">
                <a:solidFill>
                  <a:srgbClr val="000000"/>
                </a:solidFill>
              </a:rPr>
              <a:t>Cisco IOS uses what is known as the </a:t>
            </a:r>
            <a:r>
              <a:rPr lang="en-US" sz="1600" b="1" dirty="0">
                <a:solidFill>
                  <a:srgbClr val="00B050"/>
                </a:solidFill>
              </a:rPr>
              <a:t>administrative distance (AD) </a:t>
            </a:r>
            <a:r>
              <a:rPr lang="en-US" sz="1600" dirty="0">
                <a:solidFill>
                  <a:srgbClr val="000000"/>
                </a:solidFill>
              </a:rPr>
              <a:t>to determine the route to install into the IP routing table. The AD represents the </a:t>
            </a:r>
            <a:r>
              <a:rPr lang="en-US" sz="1600" b="1" dirty="0">
                <a:solidFill>
                  <a:srgbClr val="00B050"/>
                </a:solidFill>
              </a:rPr>
              <a:t>"trustworthiness" of the route</a:t>
            </a:r>
            <a:r>
              <a:rPr lang="en-US" sz="1600" dirty="0">
                <a:solidFill>
                  <a:srgbClr val="000000"/>
                </a:solidFill>
              </a:rPr>
              <a:t>. The lower the AD, the more trustworthy the route source.</a:t>
            </a: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419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 (Cont.)</a:t>
            </a:r>
          </a:p>
        </p:txBody>
      </p:sp>
      <p:sp>
        <p:nvSpPr>
          <p:cNvPr id="4" name="Content Placeholder 3">
            <a:extLst>
              <a:ext uri="{FF2B5EF4-FFF2-40B4-BE49-F238E27FC236}">
                <a16:creationId xmlns:a16="http://schemas.microsoft.com/office/drawing/2014/main" id="{8C8EA676-71B5-474E-B1F2-A9DE3D051A78}"/>
              </a:ext>
            </a:extLst>
          </p:cNvPr>
          <p:cNvSpPr>
            <a:spLocks noGrp="1"/>
          </p:cNvSpPr>
          <p:nvPr>
            <p:ph idx="1"/>
          </p:nvPr>
        </p:nvSpPr>
        <p:spPr>
          <a:xfrm>
            <a:off x="615450" y="1220008"/>
            <a:ext cx="3342426" cy="3496701"/>
          </a:xfrm>
        </p:spPr>
        <p:txBody>
          <a:bodyPr/>
          <a:lstStyle/>
          <a:p>
            <a:pPr marL="0" indent="0" algn="l"/>
            <a:r>
              <a:rPr lang="en-US" sz="1600" dirty="0">
                <a:solidFill>
                  <a:srgbClr val="000000"/>
                </a:solidFill>
              </a:rPr>
              <a:t>The table lists various routing protocols and their associated ADs.</a:t>
            </a:r>
          </a:p>
        </p:txBody>
      </p:sp>
      <p:graphicFrame>
        <p:nvGraphicFramePr>
          <p:cNvPr id="6" name="Table 5">
            <a:extLst>
              <a:ext uri="{FF2B5EF4-FFF2-40B4-BE49-F238E27FC236}">
                <a16:creationId xmlns:a16="http://schemas.microsoft.com/office/drawing/2014/main" id="{AAE85549-184E-9E43-852D-1D7603B5068E}"/>
              </a:ext>
            </a:extLst>
          </p:cNvPr>
          <p:cNvGraphicFramePr>
            <a:graphicFrameLocks noGrp="1"/>
          </p:cNvGraphicFramePr>
          <p:nvPr>
            <p:extLst>
              <p:ext uri="{D42A27DB-BD31-4B8C-83A1-F6EECF244321}">
                <p14:modId xmlns:p14="http://schemas.microsoft.com/office/powerpoint/2010/main" val="2896981670"/>
              </p:ext>
            </p:extLst>
          </p:nvPr>
        </p:nvGraphicFramePr>
        <p:xfrm>
          <a:off x="4172744" y="1220008"/>
          <a:ext cx="4355806" cy="3201726"/>
        </p:xfrm>
        <a:graphic>
          <a:graphicData uri="http://schemas.openxmlformats.org/drawingml/2006/table">
            <a:tbl>
              <a:tblPr firstRow="1" bandRow="1">
                <a:tableStyleId>{5C22544A-7EE6-4342-B048-85BDC9FD1C3A}</a:tableStyleId>
              </a:tblPr>
              <a:tblGrid>
                <a:gridCol w="2177903">
                  <a:extLst>
                    <a:ext uri="{9D8B030D-6E8A-4147-A177-3AD203B41FA5}">
                      <a16:colId xmlns:a16="http://schemas.microsoft.com/office/drawing/2014/main" val="3183869171"/>
                    </a:ext>
                  </a:extLst>
                </a:gridCol>
                <a:gridCol w="2177903">
                  <a:extLst>
                    <a:ext uri="{9D8B030D-6E8A-4147-A177-3AD203B41FA5}">
                      <a16:colId xmlns:a16="http://schemas.microsoft.com/office/drawing/2014/main" val="2679211893"/>
                    </a:ext>
                  </a:extLst>
                </a:gridCol>
              </a:tblGrid>
              <a:tr h="291066">
                <a:tc>
                  <a:txBody>
                    <a:bodyPr/>
                    <a:lstStyle/>
                    <a:p>
                      <a:pPr algn="l" fontAlgn="ctr"/>
                      <a:r>
                        <a:rPr lang="en-US" sz="1200">
                          <a:effectLst/>
                        </a:rPr>
                        <a:t>Route Source</a:t>
                      </a:r>
                    </a:p>
                  </a:txBody>
                  <a:tcPr marL="47625" marR="47625" marT="47625" marB="47625" anchor="ctr"/>
                </a:tc>
                <a:tc>
                  <a:txBody>
                    <a:bodyPr/>
                    <a:lstStyle/>
                    <a:p>
                      <a:pPr algn="l" fontAlgn="ctr"/>
                      <a:r>
                        <a:rPr lang="en-US" sz="1200" dirty="0">
                          <a:effectLst/>
                        </a:rPr>
                        <a:t>Administrative Distance</a:t>
                      </a:r>
                    </a:p>
                  </a:txBody>
                  <a:tcPr marL="47625" marR="47625" marT="47625" marB="47625" anchor="ctr"/>
                </a:tc>
                <a:extLst>
                  <a:ext uri="{0D108BD9-81ED-4DB2-BD59-A6C34878D82A}">
                    <a16:rowId xmlns:a16="http://schemas.microsoft.com/office/drawing/2014/main" val="2705007103"/>
                  </a:ext>
                </a:extLst>
              </a:tr>
              <a:tr h="291066">
                <a:tc>
                  <a:txBody>
                    <a:bodyPr/>
                    <a:lstStyle/>
                    <a:p>
                      <a:pPr fontAlgn="ctr"/>
                      <a:r>
                        <a:rPr lang="en-US" sz="1200" b="0">
                          <a:effectLst/>
                        </a:rPr>
                        <a:t>Directly connected</a:t>
                      </a:r>
                    </a:p>
                  </a:txBody>
                  <a:tcPr marL="47625" marR="47625" marT="47625" marB="47625" anchor="ctr"/>
                </a:tc>
                <a:tc>
                  <a:txBody>
                    <a:bodyPr/>
                    <a:lstStyle/>
                    <a:p>
                      <a:pPr algn="ctr" fontAlgn="ctr"/>
                      <a:r>
                        <a:rPr lang="en-US" sz="1200" b="0">
                          <a:effectLst/>
                        </a:rPr>
                        <a:t>0</a:t>
                      </a:r>
                    </a:p>
                  </a:txBody>
                  <a:tcPr marL="47625" marR="47625" marT="47625" marB="47625" anchor="ctr"/>
                </a:tc>
                <a:extLst>
                  <a:ext uri="{0D108BD9-81ED-4DB2-BD59-A6C34878D82A}">
                    <a16:rowId xmlns:a16="http://schemas.microsoft.com/office/drawing/2014/main" val="4253160660"/>
                  </a:ext>
                </a:extLst>
              </a:tr>
              <a:tr h="291066">
                <a:tc>
                  <a:txBody>
                    <a:bodyPr/>
                    <a:lstStyle/>
                    <a:p>
                      <a:pPr fontAlgn="ctr"/>
                      <a:r>
                        <a:rPr lang="en-US" sz="1200" b="0" dirty="0">
                          <a:effectLst/>
                        </a:rPr>
                        <a:t>Static route</a:t>
                      </a:r>
                    </a:p>
                  </a:txBody>
                  <a:tcPr marL="47625" marR="47625" marT="47625" marB="47625" anchor="ctr"/>
                </a:tc>
                <a:tc>
                  <a:txBody>
                    <a:bodyPr/>
                    <a:lstStyle/>
                    <a:p>
                      <a:pPr algn="ctr" fontAlgn="ctr"/>
                      <a:r>
                        <a:rPr lang="en-US" sz="1200" b="0">
                          <a:effectLst/>
                        </a:rPr>
                        <a:t>1</a:t>
                      </a:r>
                    </a:p>
                  </a:txBody>
                  <a:tcPr marL="47625" marR="47625" marT="47625" marB="47625" anchor="ctr"/>
                </a:tc>
                <a:extLst>
                  <a:ext uri="{0D108BD9-81ED-4DB2-BD59-A6C34878D82A}">
                    <a16:rowId xmlns:a16="http://schemas.microsoft.com/office/drawing/2014/main" val="813377383"/>
                  </a:ext>
                </a:extLst>
              </a:tr>
              <a:tr h="291066">
                <a:tc>
                  <a:txBody>
                    <a:bodyPr/>
                    <a:lstStyle/>
                    <a:p>
                      <a:pPr fontAlgn="ctr"/>
                      <a:r>
                        <a:rPr lang="en-US" sz="1200" b="0">
                          <a:effectLst/>
                        </a:rPr>
                        <a:t>EIGRP summary route</a:t>
                      </a:r>
                    </a:p>
                  </a:txBody>
                  <a:tcPr marL="47625" marR="47625" marT="47625" marB="47625" anchor="ctr"/>
                </a:tc>
                <a:tc>
                  <a:txBody>
                    <a:bodyPr/>
                    <a:lstStyle/>
                    <a:p>
                      <a:pPr algn="ctr" fontAlgn="ctr"/>
                      <a:r>
                        <a:rPr lang="en-US" sz="1200" b="0">
                          <a:effectLst/>
                        </a:rPr>
                        <a:t>5</a:t>
                      </a:r>
                    </a:p>
                  </a:txBody>
                  <a:tcPr marL="47625" marR="47625" marT="47625" marB="47625" anchor="ctr"/>
                </a:tc>
                <a:extLst>
                  <a:ext uri="{0D108BD9-81ED-4DB2-BD59-A6C34878D82A}">
                    <a16:rowId xmlns:a16="http://schemas.microsoft.com/office/drawing/2014/main" val="657262967"/>
                  </a:ext>
                </a:extLst>
              </a:tr>
              <a:tr h="291066">
                <a:tc>
                  <a:txBody>
                    <a:bodyPr/>
                    <a:lstStyle/>
                    <a:p>
                      <a:pPr fontAlgn="ctr"/>
                      <a:r>
                        <a:rPr lang="en-US" sz="1200" b="0" dirty="0">
                          <a:effectLst/>
                        </a:rPr>
                        <a:t>External BGP</a:t>
                      </a:r>
                    </a:p>
                  </a:txBody>
                  <a:tcPr marL="47625" marR="47625" marT="47625" marB="47625" anchor="ctr"/>
                </a:tc>
                <a:tc>
                  <a:txBody>
                    <a:bodyPr/>
                    <a:lstStyle/>
                    <a:p>
                      <a:pPr algn="ctr" fontAlgn="ctr"/>
                      <a:r>
                        <a:rPr lang="en-US" sz="1200" b="0">
                          <a:effectLst/>
                        </a:rPr>
                        <a:t>20</a:t>
                      </a:r>
                    </a:p>
                  </a:txBody>
                  <a:tcPr marL="47625" marR="47625" marT="47625" marB="47625" anchor="ctr"/>
                </a:tc>
                <a:extLst>
                  <a:ext uri="{0D108BD9-81ED-4DB2-BD59-A6C34878D82A}">
                    <a16:rowId xmlns:a16="http://schemas.microsoft.com/office/drawing/2014/main" val="800788556"/>
                  </a:ext>
                </a:extLst>
              </a:tr>
              <a:tr h="291066">
                <a:tc>
                  <a:txBody>
                    <a:bodyPr/>
                    <a:lstStyle/>
                    <a:p>
                      <a:pPr fontAlgn="ctr"/>
                      <a:r>
                        <a:rPr lang="en-US" sz="1200" b="0">
                          <a:effectLst/>
                        </a:rPr>
                        <a:t>Internal EIGRP</a:t>
                      </a:r>
                    </a:p>
                  </a:txBody>
                  <a:tcPr marL="47625" marR="47625" marT="47625" marB="47625" anchor="ctr"/>
                </a:tc>
                <a:tc>
                  <a:txBody>
                    <a:bodyPr/>
                    <a:lstStyle/>
                    <a:p>
                      <a:pPr algn="ctr" fontAlgn="ctr"/>
                      <a:r>
                        <a:rPr lang="en-US" sz="1200" b="0">
                          <a:effectLst/>
                        </a:rPr>
                        <a:t>90</a:t>
                      </a:r>
                    </a:p>
                  </a:txBody>
                  <a:tcPr marL="47625" marR="47625" marT="47625" marB="47625" anchor="ctr"/>
                </a:tc>
                <a:extLst>
                  <a:ext uri="{0D108BD9-81ED-4DB2-BD59-A6C34878D82A}">
                    <a16:rowId xmlns:a16="http://schemas.microsoft.com/office/drawing/2014/main" val="3922839219"/>
                  </a:ext>
                </a:extLst>
              </a:tr>
              <a:tr h="291066">
                <a:tc>
                  <a:txBody>
                    <a:bodyPr/>
                    <a:lstStyle/>
                    <a:p>
                      <a:pPr fontAlgn="ctr"/>
                      <a:r>
                        <a:rPr lang="en-US" sz="1200" b="0">
                          <a:effectLst/>
                        </a:rPr>
                        <a:t>OSPF</a:t>
                      </a:r>
                    </a:p>
                  </a:txBody>
                  <a:tcPr marL="47625" marR="47625" marT="47625" marB="47625" anchor="ctr"/>
                </a:tc>
                <a:tc>
                  <a:txBody>
                    <a:bodyPr/>
                    <a:lstStyle/>
                    <a:p>
                      <a:pPr algn="ctr" fontAlgn="ctr"/>
                      <a:r>
                        <a:rPr lang="en-US" sz="1200" b="0">
                          <a:effectLst/>
                        </a:rPr>
                        <a:t>110</a:t>
                      </a:r>
                    </a:p>
                  </a:txBody>
                  <a:tcPr marL="47625" marR="47625" marT="47625" marB="47625" anchor="ctr"/>
                </a:tc>
                <a:extLst>
                  <a:ext uri="{0D108BD9-81ED-4DB2-BD59-A6C34878D82A}">
                    <a16:rowId xmlns:a16="http://schemas.microsoft.com/office/drawing/2014/main" val="1253352517"/>
                  </a:ext>
                </a:extLst>
              </a:tr>
              <a:tr h="291066">
                <a:tc>
                  <a:txBody>
                    <a:bodyPr/>
                    <a:lstStyle/>
                    <a:p>
                      <a:pPr fontAlgn="ctr"/>
                      <a:r>
                        <a:rPr lang="en-US" sz="1200" b="0">
                          <a:effectLst/>
                        </a:rPr>
                        <a:t>IS-IS</a:t>
                      </a:r>
                    </a:p>
                  </a:txBody>
                  <a:tcPr marL="47625" marR="47625" marT="47625" marB="47625" anchor="ctr"/>
                </a:tc>
                <a:tc>
                  <a:txBody>
                    <a:bodyPr/>
                    <a:lstStyle/>
                    <a:p>
                      <a:pPr algn="ctr" fontAlgn="ctr"/>
                      <a:r>
                        <a:rPr lang="en-US" sz="1200" b="0">
                          <a:effectLst/>
                        </a:rPr>
                        <a:t>115</a:t>
                      </a:r>
                    </a:p>
                  </a:txBody>
                  <a:tcPr marL="47625" marR="47625" marT="47625" marB="47625" anchor="ctr"/>
                </a:tc>
                <a:extLst>
                  <a:ext uri="{0D108BD9-81ED-4DB2-BD59-A6C34878D82A}">
                    <a16:rowId xmlns:a16="http://schemas.microsoft.com/office/drawing/2014/main" val="337094963"/>
                  </a:ext>
                </a:extLst>
              </a:tr>
              <a:tr h="291066">
                <a:tc>
                  <a:txBody>
                    <a:bodyPr/>
                    <a:lstStyle/>
                    <a:p>
                      <a:pPr fontAlgn="ctr"/>
                      <a:r>
                        <a:rPr lang="en-US" sz="1200" b="0">
                          <a:effectLst/>
                        </a:rPr>
                        <a:t>RIP</a:t>
                      </a:r>
                    </a:p>
                  </a:txBody>
                  <a:tcPr marL="47625" marR="47625" marT="47625" marB="47625" anchor="ctr"/>
                </a:tc>
                <a:tc>
                  <a:txBody>
                    <a:bodyPr/>
                    <a:lstStyle/>
                    <a:p>
                      <a:pPr algn="ctr" fontAlgn="ctr"/>
                      <a:r>
                        <a:rPr lang="en-US" sz="1200" b="0">
                          <a:effectLst/>
                        </a:rPr>
                        <a:t>120</a:t>
                      </a:r>
                    </a:p>
                  </a:txBody>
                  <a:tcPr marL="47625" marR="47625" marT="47625" marB="47625" anchor="ctr"/>
                </a:tc>
                <a:extLst>
                  <a:ext uri="{0D108BD9-81ED-4DB2-BD59-A6C34878D82A}">
                    <a16:rowId xmlns:a16="http://schemas.microsoft.com/office/drawing/2014/main" val="1076498315"/>
                  </a:ext>
                </a:extLst>
              </a:tr>
              <a:tr h="291066">
                <a:tc>
                  <a:txBody>
                    <a:bodyPr/>
                    <a:lstStyle/>
                    <a:p>
                      <a:pPr fontAlgn="ctr"/>
                      <a:r>
                        <a:rPr lang="en-US" sz="1200" b="0">
                          <a:effectLst/>
                        </a:rPr>
                        <a:t>External EIGRP</a:t>
                      </a:r>
                    </a:p>
                  </a:txBody>
                  <a:tcPr marL="47625" marR="47625" marT="47625" marB="47625" anchor="ctr"/>
                </a:tc>
                <a:tc>
                  <a:txBody>
                    <a:bodyPr/>
                    <a:lstStyle/>
                    <a:p>
                      <a:pPr algn="ctr" fontAlgn="ctr"/>
                      <a:r>
                        <a:rPr lang="en-US" sz="1200" b="0">
                          <a:effectLst/>
                        </a:rPr>
                        <a:t>170</a:t>
                      </a:r>
                    </a:p>
                  </a:txBody>
                  <a:tcPr marL="47625" marR="47625" marT="47625" marB="47625" anchor="ctr"/>
                </a:tc>
                <a:extLst>
                  <a:ext uri="{0D108BD9-81ED-4DB2-BD59-A6C34878D82A}">
                    <a16:rowId xmlns:a16="http://schemas.microsoft.com/office/drawing/2014/main" val="1345330693"/>
                  </a:ext>
                </a:extLst>
              </a:tr>
              <a:tr h="291066">
                <a:tc>
                  <a:txBody>
                    <a:bodyPr/>
                    <a:lstStyle/>
                    <a:p>
                      <a:pPr fontAlgn="ctr"/>
                      <a:r>
                        <a:rPr lang="en-US" sz="1200" b="0">
                          <a:effectLst/>
                        </a:rPr>
                        <a:t>Internal BGP</a:t>
                      </a:r>
                    </a:p>
                  </a:txBody>
                  <a:tcPr marL="47625" marR="47625" marT="47625" marB="47625" anchor="ctr"/>
                </a:tc>
                <a:tc>
                  <a:txBody>
                    <a:bodyPr/>
                    <a:lstStyle/>
                    <a:p>
                      <a:pPr algn="ctr" fontAlgn="ctr"/>
                      <a:r>
                        <a:rPr lang="en-US" sz="1200" b="0" dirty="0">
                          <a:effectLst/>
                        </a:rPr>
                        <a:t>200</a:t>
                      </a:r>
                    </a:p>
                  </a:txBody>
                  <a:tcPr marL="47625" marR="47625" marT="47625" marB="47625" anchor="ctr"/>
                </a:tc>
                <a:extLst>
                  <a:ext uri="{0D108BD9-81ED-4DB2-BD59-A6C34878D82A}">
                    <a16:rowId xmlns:a16="http://schemas.microsoft.com/office/drawing/2014/main" val="947398185"/>
                  </a:ext>
                </a:extLst>
              </a:tr>
            </a:tbl>
          </a:graphicData>
        </a:graphic>
      </p:graphicFrame>
    </p:spTree>
    <p:extLst>
      <p:ext uri="{BB962C8B-B14F-4D97-AF65-F5344CB8AC3E}">
        <p14:creationId xmlns:p14="http://schemas.microsoft.com/office/powerpoint/2010/main" val="369914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Static and Dynamic Routing</a:t>
            </a:r>
          </a:p>
        </p:txBody>
      </p:sp>
    </p:spTree>
    <p:custDataLst>
      <p:tags r:id="rId1"/>
    </p:custDataLst>
    <p:extLst>
      <p:ext uri="{BB962C8B-B14F-4D97-AF65-F5344CB8AC3E}">
        <p14:creationId xmlns:p14="http://schemas.microsoft.com/office/powerpoint/2010/main" val="406590916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266317" y="986480"/>
            <a:ext cx="8280057" cy="3689897"/>
          </a:xfrm>
        </p:spPr>
        <p:txBody>
          <a:bodyPr/>
          <a:lstStyle/>
          <a:p>
            <a:pPr marL="0" indent="0" algn="just"/>
            <a:r>
              <a:rPr lang="en-US" sz="1600" dirty="0">
                <a:solidFill>
                  <a:srgbClr val="000000"/>
                </a:solidFill>
              </a:rPr>
              <a:t>Static and dynamic routing are not mutually exclusive. Rather, most networks use a combination of dynamic routing protocols and static routes.</a:t>
            </a:r>
          </a:p>
          <a:p>
            <a:pPr marL="0" indent="0" algn="just"/>
            <a:endParaRPr lang="en-US" sz="1600" b="1" dirty="0">
              <a:solidFill>
                <a:srgbClr val="000000"/>
              </a:solidFill>
            </a:endParaRPr>
          </a:p>
          <a:p>
            <a:pPr marL="0" indent="0" algn="just"/>
            <a:r>
              <a:rPr lang="en-US" sz="1600" dirty="0">
                <a:solidFill>
                  <a:srgbClr val="000000"/>
                </a:solidFill>
              </a:rPr>
              <a:t>Static routes are commonly used in the following scenarios:</a:t>
            </a:r>
          </a:p>
          <a:p>
            <a:pPr marL="358835" lvl="1" indent="-285750" algn="just">
              <a:buFont typeface="Arial" panose="020B0604020202020204" pitchFamily="34" charset="0"/>
              <a:buChar char="•"/>
            </a:pPr>
            <a:r>
              <a:rPr lang="en-US" sz="1600" dirty="0">
                <a:solidFill>
                  <a:srgbClr val="000000"/>
                </a:solidFill>
              </a:rPr>
              <a:t>As a default route forwarding packets to a service provider</a:t>
            </a:r>
          </a:p>
          <a:p>
            <a:pPr marL="358835" lvl="1" indent="-285750" algn="just">
              <a:buFont typeface="Arial" panose="020B0604020202020204" pitchFamily="34" charset="0"/>
              <a:buChar char="•"/>
            </a:pPr>
            <a:r>
              <a:rPr lang="en-US" sz="1600" dirty="0">
                <a:solidFill>
                  <a:srgbClr val="000000"/>
                </a:solidFill>
              </a:rPr>
              <a:t>For routes outside the routing domain and not learned by the dynamic routing protocol</a:t>
            </a:r>
          </a:p>
          <a:p>
            <a:pPr marL="358835" lvl="1" indent="-285750" algn="just">
              <a:buFont typeface="Arial" panose="020B0604020202020204" pitchFamily="34" charset="0"/>
              <a:buChar char="•"/>
            </a:pPr>
            <a:r>
              <a:rPr lang="en-US" sz="1600" dirty="0">
                <a:solidFill>
                  <a:srgbClr val="000000"/>
                </a:solidFill>
              </a:rPr>
              <a:t>When the network administrator wants to explicitly define the path for a specific network</a:t>
            </a:r>
          </a:p>
          <a:p>
            <a:pPr marL="358835" lvl="1" indent="-285750" algn="just">
              <a:buFont typeface="Arial" panose="020B0604020202020204" pitchFamily="34" charset="0"/>
              <a:buChar char="•"/>
            </a:pPr>
            <a:r>
              <a:rPr lang="en-US" sz="1600" dirty="0">
                <a:solidFill>
                  <a:srgbClr val="000000"/>
                </a:solidFill>
              </a:rPr>
              <a:t>For routing between stub networks</a:t>
            </a:r>
          </a:p>
          <a:p>
            <a:pPr marL="0" indent="0" algn="just"/>
            <a:endParaRPr lang="en-US" sz="1600" dirty="0">
              <a:solidFill>
                <a:srgbClr val="000000"/>
              </a:solidFill>
            </a:endParaRPr>
          </a:p>
          <a:p>
            <a:pPr marL="0" indent="0" algn="just"/>
            <a:r>
              <a:rPr lang="en-US" sz="1600" dirty="0">
                <a:solidFill>
                  <a:srgbClr val="000000"/>
                </a:solidFill>
              </a:rPr>
              <a:t>Static routes are useful for smaller networks with only one path to an outside network. They also provide security in a larger network for certain types of traffic, or links to other networks that need more control.</a:t>
            </a:r>
          </a:p>
          <a:p>
            <a:pPr marL="285750" indent="-28575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308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31971" y="1102227"/>
            <a:ext cx="8280057" cy="3689897"/>
          </a:xfrm>
        </p:spPr>
        <p:txBody>
          <a:bodyPr/>
          <a:lstStyle/>
          <a:p>
            <a:pPr marL="0" indent="0" algn="just"/>
            <a:r>
              <a:rPr lang="en-US" sz="1600" dirty="0">
                <a:solidFill>
                  <a:srgbClr val="000000"/>
                </a:solidFill>
              </a:rPr>
              <a:t>Dynamic routing protocols are implemented in any type of network consisting of more than just a few routers. Dynamic routing protocols are scalable and automatically determine better routes if there is a change in the topology.</a:t>
            </a:r>
          </a:p>
          <a:p>
            <a:pPr marL="0" indent="0" algn="just"/>
            <a:endParaRPr lang="en-US" sz="1600" dirty="0">
              <a:solidFill>
                <a:srgbClr val="000000"/>
              </a:solidFill>
            </a:endParaRPr>
          </a:p>
          <a:p>
            <a:pPr marL="0" indent="0" algn="just"/>
            <a:r>
              <a:rPr lang="en-US" sz="1600" dirty="0">
                <a:solidFill>
                  <a:srgbClr val="000000"/>
                </a:solidFill>
              </a:rPr>
              <a:t>Dynamic routing protocols are commonly used in the following scenarios:</a:t>
            </a:r>
          </a:p>
          <a:p>
            <a:pPr marL="415985" lvl="1" indent="-342900" algn="just">
              <a:buFont typeface="Arial" panose="020B0604020202020204" pitchFamily="34" charset="0"/>
              <a:buChar char="•"/>
            </a:pPr>
            <a:r>
              <a:rPr lang="en-US" sz="1800" dirty="0">
                <a:solidFill>
                  <a:srgbClr val="000000"/>
                </a:solidFill>
              </a:rPr>
              <a:t>In networks consisting of </a:t>
            </a:r>
            <a:r>
              <a:rPr lang="en-US" sz="1800" dirty="0">
                <a:solidFill>
                  <a:srgbClr val="00B050"/>
                </a:solidFill>
              </a:rPr>
              <a:t>more than just a few routers</a:t>
            </a:r>
          </a:p>
          <a:p>
            <a:pPr marL="415985" lvl="1" indent="-342900" algn="just">
              <a:buFont typeface="Arial" panose="020B0604020202020204" pitchFamily="34" charset="0"/>
              <a:buChar char="•"/>
            </a:pPr>
            <a:r>
              <a:rPr lang="en-US" sz="1800" dirty="0">
                <a:solidFill>
                  <a:srgbClr val="000000"/>
                </a:solidFill>
              </a:rPr>
              <a:t>When a </a:t>
            </a:r>
            <a:r>
              <a:rPr lang="en-US" sz="1800" dirty="0">
                <a:solidFill>
                  <a:srgbClr val="00B050"/>
                </a:solidFill>
              </a:rPr>
              <a:t>change in the network topology</a:t>
            </a:r>
            <a:r>
              <a:rPr lang="en-US" sz="1800" dirty="0">
                <a:solidFill>
                  <a:srgbClr val="000000"/>
                </a:solidFill>
              </a:rPr>
              <a:t> requires the network to </a:t>
            </a:r>
            <a:r>
              <a:rPr lang="en-US" sz="1800" dirty="0">
                <a:solidFill>
                  <a:srgbClr val="00B050"/>
                </a:solidFill>
              </a:rPr>
              <a:t>automatically</a:t>
            </a:r>
            <a:r>
              <a:rPr lang="en-US" sz="1800" dirty="0">
                <a:solidFill>
                  <a:srgbClr val="000000"/>
                </a:solidFill>
              </a:rPr>
              <a:t> determine another path</a:t>
            </a:r>
          </a:p>
          <a:p>
            <a:pPr marL="415985" lvl="1" indent="-342900" algn="just">
              <a:buFont typeface="Arial" panose="020B0604020202020204" pitchFamily="34" charset="0"/>
              <a:buChar char="•"/>
            </a:pPr>
            <a:r>
              <a:rPr lang="en-US" sz="1800" dirty="0">
                <a:solidFill>
                  <a:srgbClr val="000000"/>
                </a:solidFill>
              </a:rPr>
              <a:t>For </a:t>
            </a:r>
            <a:r>
              <a:rPr lang="en-US" sz="1800" dirty="0">
                <a:solidFill>
                  <a:srgbClr val="00B050"/>
                </a:solidFill>
              </a:rPr>
              <a:t>scalability. </a:t>
            </a:r>
            <a:r>
              <a:rPr lang="en-US" sz="1800" dirty="0">
                <a:solidFill>
                  <a:srgbClr val="000000"/>
                </a:solidFill>
              </a:rPr>
              <a:t>As the network grows, the dynamic routing protocol automatically learns about any new networks.</a:t>
            </a:r>
          </a:p>
          <a:p>
            <a:pPr marL="73085" lvl="1" indent="0" algn="just">
              <a:buNone/>
            </a:pPr>
            <a:endParaRPr lang="en-US" dirty="0">
              <a:solidFill>
                <a:srgbClr val="000000"/>
              </a:solidFill>
            </a:endParaRPr>
          </a:p>
          <a:p>
            <a:pPr marL="415985" lvl="1" indent="-342900" algn="just">
              <a:buFont typeface="Arial" panose="020B0604020202020204" pitchFamily="34" charset="0"/>
              <a:buChar char="•"/>
            </a:pPr>
            <a:endParaRPr lang="en-US"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44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785"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416009" y="972815"/>
            <a:ext cx="7042150"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endParaRPr lang="en-US" dirty="0"/>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8C1754EE-C916-46B9-8AE9-DC16FB141BD6}"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7" name="Content Placeholder 2">
            <a:extLst>
              <a:ext uri="{FF2B5EF4-FFF2-40B4-BE49-F238E27FC236}">
                <a16:creationId xmlns:a16="http://schemas.microsoft.com/office/drawing/2014/main" id="{3F90B1D2-14FA-44F2-BBDE-FB94A41C39DE}"/>
              </a:ext>
            </a:extLst>
          </p:cNvPr>
          <p:cNvSpPr txBox="1">
            <a:spLocks/>
          </p:cNvSpPr>
          <p:nvPr/>
        </p:nvSpPr>
        <p:spPr bwMode="auto">
          <a:xfrm>
            <a:off x="648182" y="1580607"/>
            <a:ext cx="3541853" cy="239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a:lstStyle>
          <a:p>
            <a:pPr>
              <a:buFont typeface="Arial" panose="020B0604020202020204" pitchFamily="34" charset="0"/>
              <a:buChar char="•"/>
            </a:pPr>
            <a:r>
              <a:rPr lang="en-US" sz="1600" dirty="0"/>
              <a:t>best path</a:t>
            </a:r>
          </a:p>
          <a:p>
            <a:pPr>
              <a:buFont typeface="Arial" panose="020B0604020202020204" pitchFamily="34" charset="0"/>
              <a:buChar char="•"/>
            </a:pPr>
            <a:r>
              <a:rPr lang="en-US" sz="1600" dirty="0"/>
              <a:t>longest match</a:t>
            </a:r>
          </a:p>
          <a:p>
            <a:pPr>
              <a:buFont typeface="Arial" panose="020B0604020202020204" pitchFamily="34" charset="0"/>
              <a:buChar char="•"/>
            </a:pPr>
            <a:r>
              <a:rPr lang="en-US" sz="1600" dirty="0"/>
              <a:t>prefix length</a:t>
            </a:r>
          </a:p>
          <a:p>
            <a:pPr>
              <a:buFont typeface="Arial" panose="020B0604020202020204" pitchFamily="34" charset="0"/>
              <a:buChar char="•"/>
            </a:pPr>
            <a:r>
              <a:rPr lang="en-US" sz="1600" dirty="0"/>
              <a:t>next-hop router</a:t>
            </a:r>
          </a:p>
          <a:p>
            <a:pPr>
              <a:buFont typeface="Arial" panose="020B0604020202020204" pitchFamily="34" charset="0"/>
              <a:buChar char="•"/>
            </a:pPr>
            <a:r>
              <a:rPr lang="en-US" sz="1600" dirty="0"/>
              <a:t>process switching</a:t>
            </a:r>
          </a:p>
          <a:p>
            <a:pPr>
              <a:buFont typeface="Arial" panose="020B0604020202020204" pitchFamily="34" charset="0"/>
              <a:buChar char="•"/>
            </a:pPr>
            <a:r>
              <a:rPr lang="en-US" sz="1600" dirty="0"/>
              <a:t>fast switching</a:t>
            </a:r>
          </a:p>
          <a:p>
            <a:pPr>
              <a:buFont typeface="Arial" panose="020B0604020202020204" pitchFamily="34" charset="0"/>
              <a:buChar char="•"/>
            </a:pPr>
            <a:r>
              <a:rPr lang="en-US" sz="1600" dirty="0"/>
              <a:t>Cisco Express Forwarding (CEF)</a:t>
            </a:r>
          </a:p>
          <a:p>
            <a:pPr>
              <a:buFont typeface="Arial" panose="020B0604020202020204" pitchFamily="34" charset="0"/>
              <a:buChar char="•"/>
            </a:pPr>
            <a:r>
              <a:rPr lang="en-US" sz="1600" dirty="0"/>
              <a:t>route sources</a:t>
            </a:r>
          </a:p>
          <a:p>
            <a:pPr>
              <a:buFont typeface="Arial" panose="020B0604020202020204" pitchFamily="34" charset="0"/>
              <a:buChar char="•"/>
            </a:pPr>
            <a:r>
              <a:rPr lang="en-US" sz="1600" dirty="0"/>
              <a:t>static routes</a:t>
            </a:r>
          </a:p>
          <a:p>
            <a:pPr>
              <a:buFont typeface="Arial" panose="020B0604020202020204" pitchFamily="34" charset="0"/>
              <a:buChar char="•"/>
            </a:pPr>
            <a:r>
              <a:rPr lang="en-US" sz="1600" dirty="0"/>
              <a:t>dynamic routing protocols</a:t>
            </a:r>
          </a:p>
          <a:p>
            <a:pPr marL="257175" marR="0" lvl="0" indent="-257175" algn="l" defTabSz="914400" rtl="0" eaLnBrk="1" fontAlgn="base" latinLnBrk="0" hangingPunct="1">
              <a:lnSpc>
                <a:spcPct val="100000"/>
              </a:lnSpc>
              <a:spcBef>
                <a:spcPts val="0"/>
              </a:spcBef>
              <a:spcAft>
                <a:spcPts val="0"/>
              </a:spcAft>
              <a:buClrTx/>
              <a:buSzTx/>
              <a:buFontTx/>
              <a:buChar char="•"/>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 name="Content Placeholder 2">
            <a:extLst>
              <a:ext uri="{FF2B5EF4-FFF2-40B4-BE49-F238E27FC236}">
                <a16:creationId xmlns:a16="http://schemas.microsoft.com/office/drawing/2014/main" id="{F825F7CC-259D-47B7-AE7B-9696C4ACEA45}"/>
              </a:ext>
            </a:extLst>
          </p:cNvPr>
          <p:cNvSpPr txBox="1">
            <a:spLocks/>
          </p:cNvSpPr>
          <p:nvPr/>
        </p:nvSpPr>
        <p:spPr bwMode="auto">
          <a:xfrm>
            <a:off x="4148479" y="1580607"/>
            <a:ext cx="3541853" cy="239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a:lstStyle>
          <a:p>
            <a:pPr>
              <a:buFont typeface="Arial" panose="020B0604020202020204" pitchFamily="34" charset="0"/>
              <a:buChar char="•"/>
            </a:pPr>
            <a:r>
              <a:rPr lang="en-US" sz="1600" dirty="0" err="1"/>
              <a:t>ip</a:t>
            </a:r>
            <a:r>
              <a:rPr lang="en-US" sz="1600" dirty="0"/>
              <a:t> route, Default Route</a:t>
            </a:r>
          </a:p>
          <a:p>
            <a:pPr>
              <a:buFont typeface="Arial" panose="020B0604020202020204" pitchFamily="34" charset="0"/>
              <a:buChar char="•"/>
            </a:pPr>
            <a:r>
              <a:rPr lang="en-US" sz="1600" dirty="0" err="1"/>
              <a:t>ip</a:t>
            </a:r>
            <a:r>
              <a:rPr lang="en-US" sz="1600" dirty="0"/>
              <a:t> route 0.0.0.0 0.0.0.0 [ exit-if | next-hop-</a:t>
            </a:r>
            <a:r>
              <a:rPr lang="en-US" sz="1600" dirty="0" err="1"/>
              <a:t>ip</a:t>
            </a:r>
            <a:r>
              <a:rPr lang="en-US" sz="1600" dirty="0"/>
              <a:t> ]</a:t>
            </a:r>
          </a:p>
          <a:p>
            <a:pPr>
              <a:buFont typeface="Arial" panose="020B0604020202020204" pitchFamily="34" charset="0"/>
              <a:buChar char="•"/>
            </a:pPr>
            <a:r>
              <a:rPr lang="en-US" sz="1600" dirty="0"/>
              <a:t>ipv6 route ::/0 [ exit-if | next-hop-ipv6 ]</a:t>
            </a:r>
          </a:p>
          <a:p>
            <a:pPr>
              <a:buFont typeface="Arial" panose="020B0604020202020204" pitchFamily="34" charset="0"/>
              <a:buChar char="•"/>
            </a:pPr>
            <a:r>
              <a:rPr lang="en-US" sz="1600" dirty="0"/>
              <a:t> Administrative Distance</a:t>
            </a:r>
          </a:p>
          <a:p>
            <a:pPr>
              <a:buFont typeface="Arial" panose="020B0604020202020204" pitchFamily="34" charset="0"/>
              <a:buChar char="•"/>
            </a:pPr>
            <a:r>
              <a:rPr lang="en-US" sz="1600" dirty="0"/>
              <a:t>RIPv2, OSPFv2</a:t>
            </a:r>
          </a:p>
          <a:p>
            <a:pPr>
              <a:buFont typeface="Arial" panose="020B0604020202020204" pitchFamily="34" charset="0"/>
              <a:buChar char="•"/>
            </a:pPr>
            <a:r>
              <a:rPr lang="en-US" sz="1600" dirty="0"/>
              <a:t>EIGRP, EIGRP for IPv6</a:t>
            </a:r>
          </a:p>
          <a:p>
            <a:pPr>
              <a:buFont typeface="Arial" panose="020B0604020202020204" pitchFamily="34" charset="0"/>
              <a:buChar char="•"/>
            </a:pPr>
            <a:r>
              <a:rPr lang="en-US" sz="1600" dirty="0"/>
              <a:t>OSPFv3, IS-IS</a:t>
            </a:r>
          </a:p>
          <a:p>
            <a:pPr marL="257175" marR="0" lvl="0" indent="-257175" algn="l" defTabSz="914400" rtl="0" eaLnBrk="1" fontAlgn="base" latinLnBrk="0" hangingPunct="1">
              <a:lnSpc>
                <a:spcPct val="100000"/>
              </a:lnSpc>
              <a:spcBef>
                <a:spcPts val="0"/>
              </a:spcBef>
              <a:spcAft>
                <a:spcPts val="0"/>
              </a:spcAft>
              <a:buClrTx/>
              <a:buSzTx/>
              <a:buFontTx/>
              <a:buChar char="•"/>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761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4" name="Content Placeholder 3">
            <a:extLst>
              <a:ext uri="{FF2B5EF4-FFF2-40B4-BE49-F238E27FC236}">
                <a16:creationId xmlns:a16="http://schemas.microsoft.com/office/drawing/2014/main" id="{766719C4-8CFD-984D-B643-9966103A75E0}"/>
              </a:ext>
            </a:extLst>
          </p:cNvPr>
          <p:cNvSpPr>
            <a:spLocks noGrp="1"/>
          </p:cNvSpPr>
          <p:nvPr>
            <p:ph idx="1"/>
          </p:nvPr>
        </p:nvSpPr>
        <p:spPr>
          <a:xfrm>
            <a:off x="304650" y="974177"/>
            <a:ext cx="8280057" cy="3689897"/>
          </a:xfrm>
        </p:spPr>
        <p:txBody>
          <a:bodyPr/>
          <a:lstStyle/>
          <a:p>
            <a:pPr marL="0" indent="0" algn="just"/>
            <a:r>
              <a:rPr lang="en-US" sz="1600" dirty="0">
                <a:solidFill>
                  <a:srgbClr val="000000"/>
                </a:solidFill>
              </a:rPr>
              <a:t>The table shows a comparison of some the differences between dynamic and static routing.</a:t>
            </a:r>
          </a:p>
        </p:txBody>
      </p:sp>
      <p:graphicFrame>
        <p:nvGraphicFramePr>
          <p:cNvPr id="6" name="Table 5">
            <a:extLst>
              <a:ext uri="{FF2B5EF4-FFF2-40B4-BE49-F238E27FC236}">
                <a16:creationId xmlns:a16="http://schemas.microsoft.com/office/drawing/2014/main" id="{46171DEF-51C2-6F4D-9FFB-C6E35EA8E4EA}"/>
              </a:ext>
            </a:extLst>
          </p:cNvPr>
          <p:cNvGraphicFramePr>
            <a:graphicFrameLocks noGrp="1"/>
          </p:cNvGraphicFramePr>
          <p:nvPr>
            <p:extLst>
              <p:ext uri="{D42A27DB-BD31-4B8C-83A1-F6EECF244321}">
                <p14:modId xmlns:p14="http://schemas.microsoft.com/office/powerpoint/2010/main" val="3560057966"/>
              </p:ext>
            </p:extLst>
          </p:nvPr>
        </p:nvGraphicFramePr>
        <p:xfrm>
          <a:off x="1015126" y="1544697"/>
          <a:ext cx="7696902" cy="3200400"/>
        </p:xfrm>
        <a:graphic>
          <a:graphicData uri="http://schemas.openxmlformats.org/drawingml/2006/table">
            <a:tbl>
              <a:tblPr firstRow="1" bandRow="1">
                <a:tableStyleId>{5C22544A-7EE6-4342-B048-85BDC9FD1C3A}</a:tableStyleId>
              </a:tblPr>
              <a:tblGrid>
                <a:gridCol w="2115878">
                  <a:extLst>
                    <a:ext uri="{9D8B030D-6E8A-4147-A177-3AD203B41FA5}">
                      <a16:colId xmlns:a16="http://schemas.microsoft.com/office/drawing/2014/main" val="2853051979"/>
                    </a:ext>
                  </a:extLst>
                </a:gridCol>
                <a:gridCol w="2796363">
                  <a:extLst>
                    <a:ext uri="{9D8B030D-6E8A-4147-A177-3AD203B41FA5}">
                      <a16:colId xmlns:a16="http://schemas.microsoft.com/office/drawing/2014/main" val="4208238044"/>
                    </a:ext>
                  </a:extLst>
                </a:gridCol>
                <a:gridCol w="2784661">
                  <a:extLst>
                    <a:ext uri="{9D8B030D-6E8A-4147-A177-3AD203B41FA5}">
                      <a16:colId xmlns:a16="http://schemas.microsoft.com/office/drawing/2014/main" val="3643888410"/>
                    </a:ext>
                  </a:extLst>
                </a:gridCol>
              </a:tblGrid>
              <a:tr h="370840">
                <a:tc>
                  <a:txBody>
                    <a:bodyPr/>
                    <a:lstStyle/>
                    <a:p>
                      <a:pPr algn="l" fontAlgn="ctr"/>
                      <a:r>
                        <a:rPr lang="en-US" dirty="0">
                          <a:effectLst/>
                        </a:rPr>
                        <a:t>Feature</a:t>
                      </a:r>
                    </a:p>
                  </a:txBody>
                  <a:tcPr marL="47625" marR="47625" marT="47625" marB="47625" anchor="ctr"/>
                </a:tc>
                <a:tc>
                  <a:txBody>
                    <a:bodyPr/>
                    <a:lstStyle/>
                    <a:p>
                      <a:pPr algn="l" fontAlgn="ctr"/>
                      <a:r>
                        <a:rPr lang="en-US" dirty="0">
                          <a:effectLst/>
                        </a:rPr>
                        <a:t>Dynamic Routing</a:t>
                      </a:r>
                    </a:p>
                  </a:txBody>
                  <a:tcPr marL="47625" marR="47625" marT="47625" marB="47625" anchor="ctr"/>
                </a:tc>
                <a:tc>
                  <a:txBody>
                    <a:bodyPr/>
                    <a:lstStyle/>
                    <a:p>
                      <a:pPr algn="l" fontAlgn="ctr"/>
                      <a:r>
                        <a:rPr lang="en-US">
                          <a:effectLst/>
                        </a:rPr>
                        <a:t>Static Routing</a:t>
                      </a:r>
                    </a:p>
                  </a:txBody>
                  <a:tcPr marL="47625" marR="47625" marT="47625" marB="47625" anchor="ctr"/>
                </a:tc>
                <a:extLst>
                  <a:ext uri="{0D108BD9-81ED-4DB2-BD59-A6C34878D82A}">
                    <a16:rowId xmlns:a16="http://schemas.microsoft.com/office/drawing/2014/main" val="2687243114"/>
                  </a:ext>
                </a:extLst>
              </a:tr>
              <a:tr h="370840">
                <a:tc>
                  <a:txBody>
                    <a:bodyPr/>
                    <a:lstStyle/>
                    <a:p>
                      <a:pPr fontAlgn="ctr"/>
                      <a:r>
                        <a:rPr lang="en-US" b="0" dirty="0">
                          <a:solidFill>
                            <a:schemeClr val="bg1"/>
                          </a:solidFill>
                          <a:effectLst/>
                        </a:rPr>
                        <a:t>Configuration complexity</a:t>
                      </a:r>
                    </a:p>
                  </a:txBody>
                  <a:tcPr marL="47625" marR="47625" marT="47625" marB="47625" anchor="ctr">
                    <a:solidFill>
                      <a:schemeClr val="accent1"/>
                    </a:solidFill>
                  </a:tcPr>
                </a:tc>
                <a:tc>
                  <a:txBody>
                    <a:bodyPr/>
                    <a:lstStyle/>
                    <a:p>
                      <a:pPr fontAlgn="ctr"/>
                      <a:r>
                        <a:rPr lang="en-US" b="0" dirty="0">
                          <a:effectLst/>
                        </a:rPr>
                        <a:t>Independent of network size</a:t>
                      </a:r>
                    </a:p>
                  </a:txBody>
                  <a:tcPr marL="47625" marR="47625" marT="47625" marB="47625" anchor="ctr"/>
                </a:tc>
                <a:tc>
                  <a:txBody>
                    <a:bodyPr/>
                    <a:lstStyle/>
                    <a:p>
                      <a:pPr fontAlgn="ctr"/>
                      <a:r>
                        <a:rPr lang="en-US" b="0">
                          <a:effectLst/>
                        </a:rPr>
                        <a:t>Increases with network size</a:t>
                      </a:r>
                    </a:p>
                  </a:txBody>
                  <a:tcPr marL="47625" marR="47625" marT="47625" marB="47625" anchor="ctr"/>
                </a:tc>
                <a:extLst>
                  <a:ext uri="{0D108BD9-81ED-4DB2-BD59-A6C34878D82A}">
                    <a16:rowId xmlns:a16="http://schemas.microsoft.com/office/drawing/2014/main" val="2775754087"/>
                  </a:ext>
                </a:extLst>
              </a:tr>
              <a:tr h="370840">
                <a:tc>
                  <a:txBody>
                    <a:bodyPr/>
                    <a:lstStyle/>
                    <a:p>
                      <a:pPr fontAlgn="ctr"/>
                      <a:r>
                        <a:rPr lang="en-US" b="0" dirty="0">
                          <a:solidFill>
                            <a:schemeClr val="bg1"/>
                          </a:solidFill>
                          <a:effectLst/>
                        </a:rPr>
                        <a:t>Topology changes</a:t>
                      </a:r>
                    </a:p>
                  </a:txBody>
                  <a:tcPr marL="47625" marR="47625" marT="47625" marB="47625" anchor="ctr">
                    <a:solidFill>
                      <a:schemeClr val="accent1"/>
                    </a:solidFill>
                  </a:tcPr>
                </a:tc>
                <a:tc>
                  <a:txBody>
                    <a:bodyPr/>
                    <a:lstStyle/>
                    <a:p>
                      <a:pPr fontAlgn="ctr"/>
                      <a:r>
                        <a:rPr lang="en-US" b="0">
                          <a:effectLst/>
                        </a:rPr>
                        <a:t>Automatically adapts to topology changes</a:t>
                      </a:r>
                    </a:p>
                  </a:txBody>
                  <a:tcPr marL="47625" marR="47625" marT="47625" marB="47625" anchor="ctr"/>
                </a:tc>
                <a:tc>
                  <a:txBody>
                    <a:bodyPr/>
                    <a:lstStyle/>
                    <a:p>
                      <a:pPr fontAlgn="ctr"/>
                      <a:r>
                        <a:rPr lang="en-US" b="0">
                          <a:effectLst/>
                        </a:rPr>
                        <a:t>Administrator intervention required</a:t>
                      </a:r>
                    </a:p>
                  </a:txBody>
                  <a:tcPr marL="47625" marR="47625" marT="47625" marB="47625" anchor="ctr"/>
                </a:tc>
                <a:extLst>
                  <a:ext uri="{0D108BD9-81ED-4DB2-BD59-A6C34878D82A}">
                    <a16:rowId xmlns:a16="http://schemas.microsoft.com/office/drawing/2014/main" val="982232348"/>
                  </a:ext>
                </a:extLst>
              </a:tr>
              <a:tr h="370840">
                <a:tc>
                  <a:txBody>
                    <a:bodyPr/>
                    <a:lstStyle/>
                    <a:p>
                      <a:pPr fontAlgn="ctr"/>
                      <a:r>
                        <a:rPr lang="en-US" b="0" dirty="0">
                          <a:solidFill>
                            <a:schemeClr val="bg1"/>
                          </a:solidFill>
                          <a:effectLst/>
                        </a:rPr>
                        <a:t>Scalability</a:t>
                      </a:r>
                    </a:p>
                  </a:txBody>
                  <a:tcPr marL="47625" marR="47625" marT="47625" marB="47625" anchor="ctr">
                    <a:solidFill>
                      <a:schemeClr val="accent1"/>
                    </a:solidFill>
                  </a:tcPr>
                </a:tc>
                <a:tc>
                  <a:txBody>
                    <a:bodyPr/>
                    <a:lstStyle/>
                    <a:p>
                      <a:pPr fontAlgn="ctr"/>
                      <a:r>
                        <a:rPr lang="en-US" b="0">
                          <a:effectLst/>
                        </a:rPr>
                        <a:t>Suitable for simple to complex network topologies</a:t>
                      </a:r>
                    </a:p>
                  </a:txBody>
                  <a:tcPr marL="47625" marR="47625" marT="47625" marB="47625" anchor="ctr"/>
                </a:tc>
                <a:tc>
                  <a:txBody>
                    <a:bodyPr/>
                    <a:lstStyle/>
                    <a:p>
                      <a:pPr fontAlgn="ctr"/>
                      <a:r>
                        <a:rPr lang="en-US" b="0">
                          <a:effectLst/>
                        </a:rPr>
                        <a:t>Suitable for simple topologies</a:t>
                      </a:r>
                    </a:p>
                  </a:txBody>
                  <a:tcPr marL="47625" marR="47625" marT="47625" marB="47625" anchor="ctr"/>
                </a:tc>
                <a:extLst>
                  <a:ext uri="{0D108BD9-81ED-4DB2-BD59-A6C34878D82A}">
                    <a16:rowId xmlns:a16="http://schemas.microsoft.com/office/drawing/2014/main" val="1746941744"/>
                  </a:ext>
                </a:extLst>
              </a:tr>
              <a:tr h="370840">
                <a:tc>
                  <a:txBody>
                    <a:bodyPr/>
                    <a:lstStyle/>
                    <a:p>
                      <a:pPr fontAlgn="ctr"/>
                      <a:r>
                        <a:rPr lang="en-US" b="0" dirty="0">
                          <a:solidFill>
                            <a:schemeClr val="bg1"/>
                          </a:solidFill>
                          <a:effectLst/>
                        </a:rPr>
                        <a:t>Security</a:t>
                      </a:r>
                    </a:p>
                  </a:txBody>
                  <a:tcPr marL="47625" marR="47625" marT="47625" marB="47625" anchor="ctr">
                    <a:solidFill>
                      <a:schemeClr val="accent1"/>
                    </a:solidFill>
                  </a:tcPr>
                </a:tc>
                <a:tc>
                  <a:txBody>
                    <a:bodyPr/>
                    <a:lstStyle/>
                    <a:p>
                      <a:pPr fontAlgn="ctr"/>
                      <a:r>
                        <a:rPr lang="en-US" b="0">
                          <a:effectLst/>
                        </a:rPr>
                        <a:t>Security must be configured</a:t>
                      </a:r>
                    </a:p>
                  </a:txBody>
                  <a:tcPr marL="47625" marR="47625" marT="47625" marB="47625" anchor="ctr"/>
                </a:tc>
                <a:tc>
                  <a:txBody>
                    <a:bodyPr/>
                    <a:lstStyle/>
                    <a:p>
                      <a:pPr fontAlgn="ctr"/>
                      <a:r>
                        <a:rPr lang="en-US" b="0">
                          <a:effectLst/>
                        </a:rPr>
                        <a:t>Security is inherent</a:t>
                      </a:r>
                    </a:p>
                  </a:txBody>
                  <a:tcPr marL="47625" marR="47625" marT="47625" marB="47625" anchor="ctr"/>
                </a:tc>
                <a:extLst>
                  <a:ext uri="{0D108BD9-81ED-4DB2-BD59-A6C34878D82A}">
                    <a16:rowId xmlns:a16="http://schemas.microsoft.com/office/drawing/2014/main" val="1687909195"/>
                  </a:ext>
                </a:extLst>
              </a:tr>
              <a:tr h="370840">
                <a:tc>
                  <a:txBody>
                    <a:bodyPr/>
                    <a:lstStyle/>
                    <a:p>
                      <a:pPr fontAlgn="ctr"/>
                      <a:r>
                        <a:rPr lang="en-US" b="0" dirty="0">
                          <a:solidFill>
                            <a:schemeClr val="bg1"/>
                          </a:solidFill>
                          <a:effectLst/>
                        </a:rPr>
                        <a:t>Resource Usage</a:t>
                      </a:r>
                    </a:p>
                  </a:txBody>
                  <a:tcPr marL="47625" marR="47625" marT="47625" marB="47625" anchor="ctr">
                    <a:solidFill>
                      <a:schemeClr val="accent1"/>
                    </a:solidFill>
                  </a:tcPr>
                </a:tc>
                <a:tc>
                  <a:txBody>
                    <a:bodyPr/>
                    <a:lstStyle/>
                    <a:p>
                      <a:pPr fontAlgn="ctr"/>
                      <a:r>
                        <a:rPr lang="en-US" b="0">
                          <a:effectLst/>
                        </a:rPr>
                        <a:t>Uses CPU, memory, and link bandwidth</a:t>
                      </a:r>
                    </a:p>
                  </a:txBody>
                  <a:tcPr marL="47625" marR="47625" marT="47625" marB="47625" anchor="ctr"/>
                </a:tc>
                <a:tc>
                  <a:txBody>
                    <a:bodyPr/>
                    <a:lstStyle/>
                    <a:p>
                      <a:pPr fontAlgn="ctr"/>
                      <a:r>
                        <a:rPr lang="en-US" b="0">
                          <a:effectLst/>
                        </a:rPr>
                        <a:t>No additional resources needed</a:t>
                      </a:r>
                    </a:p>
                  </a:txBody>
                  <a:tcPr marL="47625" marR="47625" marT="47625" marB="47625" anchor="ctr"/>
                </a:tc>
                <a:extLst>
                  <a:ext uri="{0D108BD9-81ED-4DB2-BD59-A6C34878D82A}">
                    <a16:rowId xmlns:a16="http://schemas.microsoft.com/office/drawing/2014/main" val="452984166"/>
                  </a:ext>
                </a:extLst>
              </a:tr>
              <a:tr h="370840">
                <a:tc>
                  <a:txBody>
                    <a:bodyPr/>
                    <a:lstStyle/>
                    <a:p>
                      <a:pPr fontAlgn="ctr"/>
                      <a:r>
                        <a:rPr lang="en-US" b="0" dirty="0">
                          <a:solidFill>
                            <a:schemeClr val="bg1"/>
                          </a:solidFill>
                          <a:effectLst/>
                        </a:rPr>
                        <a:t>Path Predictability</a:t>
                      </a:r>
                    </a:p>
                  </a:txBody>
                  <a:tcPr marL="47625" marR="47625" marT="47625" marB="47625" anchor="ctr">
                    <a:solidFill>
                      <a:schemeClr val="accent1"/>
                    </a:solidFill>
                  </a:tcPr>
                </a:tc>
                <a:tc>
                  <a:txBody>
                    <a:bodyPr/>
                    <a:lstStyle/>
                    <a:p>
                      <a:pPr fontAlgn="ctr"/>
                      <a:r>
                        <a:rPr lang="en-US" b="0">
                          <a:effectLst/>
                        </a:rPr>
                        <a:t>Route depends on topology and routing protocol used</a:t>
                      </a:r>
                    </a:p>
                  </a:txBody>
                  <a:tcPr marL="47625" marR="47625" marT="47625" marB="47625" anchor="ctr"/>
                </a:tc>
                <a:tc>
                  <a:txBody>
                    <a:bodyPr/>
                    <a:lstStyle/>
                    <a:p>
                      <a:pPr fontAlgn="ctr"/>
                      <a:r>
                        <a:rPr lang="en-US" b="0" dirty="0">
                          <a:effectLst/>
                        </a:rPr>
                        <a:t>Explicitly defined by the administrator</a:t>
                      </a:r>
                    </a:p>
                  </a:txBody>
                  <a:tcPr marL="47625" marR="47625" marT="47625" marB="47625" anchor="ctr"/>
                </a:tc>
                <a:extLst>
                  <a:ext uri="{0D108BD9-81ED-4DB2-BD59-A6C34878D82A}">
                    <a16:rowId xmlns:a16="http://schemas.microsoft.com/office/drawing/2014/main" val="1008491071"/>
                  </a:ext>
                </a:extLst>
              </a:tr>
            </a:tbl>
          </a:graphicData>
        </a:graphic>
      </p:graphicFrame>
    </p:spTree>
    <p:extLst>
      <p:ext uri="{BB962C8B-B14F-4D97-AF65-F5344CB8AC3E}">
        <p14:creationId xmlns:p14="http://schemas.microsoft.com/office/powerpoint/2010/main" val="16602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335765" y="1044353"/>
            <a:ext cx="8280057" cy="3689897"/>
          </a:xfrm>
        </p:spPr>
        <p:txBody>
          <a:bodyPr/>
          <a:lstStyle/>
          <a:p>
            <a:pPr marL="0" indent="0" algn="just"/>
            <a:r>
              <a:rPr lang="en-US" sz="1600" dirty="0">
                <a:solidFill>
                  <a:srgbClr val="000000"/>
                </a:solidFill>
              </a:rPr>
              <a:t>Dynamic routing protocols have been used in networks since the late 1980s. One of the first routing protocols was RIP. RIPv1 was released in 1988, but some of the basic algorithms within the protocol were used on the Advanced Research Projects Agency Network (ARPANET) as early as 1969. As networks evolved and became more complex, new routing protocols emerged. </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23D22CF-CAB0-C149-9136-2EF107597CF8}"/>
              </a:ext>
            </a:extLst>
          </p:cNvPr>
          <p:cNvPicPr>
            <a:picLocks noChangeAspect="1"/>
          </p:cNvPicPr>
          <p:nvPr/>
        </p:nvPicPr>
        <p:blipFill>
          <a:blip r:embed="rId3"/>
          <a:stretch>
            <a:fillRect/>
          </a:stretch>
        </p:blipFill>
        <p:spPr>
          <a:xfrm>
            <a:off x="1774456" y="2321103"/>
            <a:ext cx="5595088" cy="2552759"/>
          </a:xfrm>
          <a:prstGeom prst="rect">
            <a:avLst/>
          </a:prstGeom>
        </p:spPr>
      </p:pic>
    </p:spTree>
    <p:extLst>
      <p:ext uri="{BB962C8B-B14F-4D97-AF65-F5344CB8AC3E}">
        <p14:creationId xmlns:p14="http://schemas.microsoft.com/office/powerpoint/2010/main" val="123722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 (Cont.)</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185195" y="1157732"/>
            <a:ext cx="8526833" cy="1778001"/>
          </a:xfrm>
        </p:spPr>
        <p:txBody>
          <a:bodyPr/>
          <a:lstStyle/>
          <a:p>
            <a:pPr marL="0" indent="0" algn="just"/>
            <a:r>
              <a:rPr lang="en-US" sz="1600" dirty="0">
                <a:solidFill>
                  <a:srgbClr val="000000"/>
                </a:solidFill>
              </a:rPr>
              <a:t>The table classifies the current routing protocols. </a:t>
            </a:r>
            <a:r>
              <a:rPr lang="en-US" sz="1600" b="1" dirty="0">
                <a:solidFill>
                  <a:srgbClr val="C00000"/>
                </a:solidFill>
              </a:rPr>
              <a:t>Interior Gateway Protocols (IGPs) </a:t>
            </a:r>
            <a:r>
              <a:rPr lang="en-US" sz="1600" dirty="0">
                <a:solidFill>
                  <a:srgbClr val="000000"/>
                </a:solidFill>
              </a:rPr>
              <a:t>are routing protocols used to exchange routing information </a:t>
            </a:r>
            <a:r>
              <a:rPr lang="en-US" sz="1600" dirty="0">
                <a:solidFill>
                  <a:srgbClr val="C00000"/>
                </a:solidFill>
              </a:rPr>
              <a:t>within a routing domain administered by a single organization. </a:t>
            </a:r>
          </a:p>
          <a:p>
            <a:pPr marL="0" indent="0" algn="just"/>
            <a:r>
              <a:rPr lang="en-US" sz="1600" dirty="0">
                <a:solidFill>
                  <a:srgbClr val="000000"/>
                </a:solidFill>
              </a:rPr>
              <a:t>There is only one EGP and it is BGP. BGP is used to exchange routing information between </a:t>
            </a:r>
            <a:r>
              <a:rPr lang="en-US" sz="1600" b="1" dirty="0">
                <a:solidFill>
                  <a:srgbClr val="C00000"/>
                </a:solidFill>
              </a:rPr>
              <a:t>different organizations</a:t>
            </a:r>
            <a:r>
              <a:rPr lang="en-US" sz="1600" dirty="0">
                <a:solidFill>
                  <a:srgbClr val="000000"/>
                </a:solidFill>
              </a:rPr>
              <a:t>, known as autonomous systems (AS). BGP is used by ISPs to route packets over the internet. </a:t>
            </a:r>
            <a:r>
              <a:rPr lang="en-US" sz="1600" b="1" dirty="0">
                <a:solidFill>
                  <a:srgbClr val="00B050"/>
                </a:solidFill>
              </a:rPr>
              <a:t>Distance vector, link-state, and path vector routing protocols refer to the type of routing algorithm </a:t>
            </a:r>
            <a:r>
              <a:rPr lang="en-US" sz="1600" dirty="0">
                <a:solidFill>
                  <a:srgbClr val="000000"/>
                </a:solidFill>
              </a:rPr>
              <a:t>used to determine best path.</a:t>
            </a:r>
          </a:p>
        </p:txBody>
      </p:sp>
      <p:graphicFrame>
        <p:nvGraphicFramePr>
          <p:cNvPr id="2" name="Table 1">
            <a:extLst>
              <a:ext uri="{FF2B5EF4-FFF2-40B4-BE49-F238E27FC236}">
                <a16:creationId xmlns:a16="http://schemas.microsoft.com/office/drawing/2014/main" id="{8D1BD308-6049-C64D-9E30-BBE57975B6F6}"/>
              </a:ext>
            </a:extLst>
          </p:cNvPr>
          <p:cNvGraphicFramePr>
            <a:graphicFrameLocks noGrp="1"/>
          </p:cNvGraphicFramePr>
          <p:nvPr>
            <p:extLst>
              <p:ext uri="{D42A27DB-BD31-4B8C-83A1-F6EECF244321}">
                <p14:modId xmlns:p14="http://schemas.microsoft.com/office/powerpoint/2010/main" val="796622698"/>
              </p:ext>
            </p:extLst>
          </p:nvPr>
        </p:nvGraphicFramePr>
        <p:xfrm>
          <a:off x="602185" y="3048847"/>
          <a:ext cx="7939627" cy="1630680"/>
        </p:xfrm>
        <a:graphic>
          <a:graphicData uri="http://schemas.openxmlformats.org/drawingml/2006/table">
            <a:tbl>
              <a:tblPr firstRow="1" bandRow="1">
                <a:tableStyleId>{5C22544A-7EE6-4342-B048-85BDC9FD1C3A}</a:tableStyleId>
              </a:tblPr>
              <a:tblGrid>
                <a:gridCol w="1006302">
                  <a:extLst>
                    <a:ext uri="{9D8B030D-6E8A-4147-A177-3AD203B41FA5}">
                      <a16:colId xmlns:a16="http://schemas.microsoft.com/office/drawing/2014/main" val="806955637"/>
                    </a:ext>
                  </a:extLst>
                </a:gridCol>
                <a:gridCol w="850804">
                  <a:extLst>
                    <a:ext uri="{9D8B030D-6E8A-4147-A177-3AD203B41FA5}">
                      <a16:colId xmlns:a16="http://schemas.microsoft.com/office/drawing/2014/main" val="340555182"/>
                    </a:ext>
                  </a:extLst>
                </a:gridCol>
                <a:gridCol w="1212576">
                  <a:extLst>
                    <a:ext uri="{9D8B030D-6E8A-4147-A177-3AD203B41FA5}">
                      <a16:colId xmlns:a16="http://schemas.microsoft.com/office/drawing/2014/main" val="939922169"/>
                    </a:ext>
                  </a:extLst>
                </a:gridCol>
                <a:gridCol w="1087839">
                  <a:extLst>
                    <a:ext uri="{9D8B030D-6E8A-4147-A177-3AD203B41FA5}">
                      <a16:colId xmlns:a16="http://schemas.microsoft.com/office/drawing/2014/main" val="2504549430"/>
                    </a:ext>
                  </a:extLst>
                </a:gridCol>
                <a:gridCol w="1078319">
                  <a:extLst>
                    <a:ext uri="{9D8B030D-6E8A-4147-A177-3AD203B41FA5}">
                      <a16:colId xmlns:a16="http://schemas.microsoft.com/office/drawing/2014/main" val="836460247"/>
                    </a:ext>
                  </a:extLst>
                </a:gridCol>
                <a:gridCol w="2703787">
                  <a:extLst>
                    <a:ext uri="{9D8B030D-6E8A-4147-A177-3AD203B41FA5}">
                      <a16:colId xmlns:a16="http://schemas.microsoft.com/office/drawing/2014/main" val="2517227646"/>
                    </a:ext>
                  </a:extLst>
                </a:gridCol>
              </a:tblGrid>
              <a:tr h="370840">
                <a:tc>
                  <a:txBody>
                    <a:bodyPr/>
                    <a:lstStyle/>
                    <a:p>
                      <a:endParaRPr lang="en-US" dirty="0"/>
                    </a:p>
                  </a:txBody>
                  <a:tcPr/>
                </a:tc>
                <a:tc gridSpan="4">
                  <a:txBody>
                    <a:bodyPr/>
                    <a:lstStyle/>
                    <a:p>
                      <a:r>
                        <a:rPr lang="en-US" dirty="0"/>
                        <a:t>Interior Gateway Protocols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a:t>Exterior Gateway Protocols</a:t>
                      </a:r>
                    </a:p>
                  </a:txBody>
                  <a:tcPr/>
                </a:tc>
                <a:extLst>
                  <a:ext uri="{0D108BD9-81ED-4DB2-BD59-A6C34878D82A}">
                    <a16:rowId xmlns:a16="http://schemas.microsoft.com/office/drawing/2014/main" val="216770892"/>
                  </a:ext>
                </a:extLst>
              </a:tr>
              <a:tr h="370840">
                <a:tc>
                  <a:txBody>
                    <a:bodyPr/>
                    <a:lstStyle/>
                    <a:p>
                      <a:endParaRPr lang="en-US" dirty="0"/>
                    </a:p>
                  </a:txBody>
                  <a:tcPr/>
                </a:tc>
                <a:tc gridSpan="2">
                  <a:txBody>
                    <a:bodyPr/>
                    <a:lstStyle/>
                    <a:p>
                      <a:r>
                        <a:rPr lang="en-US" dirty="0"/>
                        <a:t>Distance Vector</a:t>
                      </a:r>
                    </a:p>
                  </a:txBody>
                  <a:tcPr/>
                </a:tc>
                <a:tc hMerge="1">
                  <a:txBody>
                    <a:bodyPr/>
                    <a:lstStyle/>
                    <a:p>
                      <a:endParaRPr lang="en-US"/>
                    </a:p>
                  </a:txBody>
                  <a:tcPr/>
                </a:tc>
                <a:tc gridSpan="2">
                  <a:txBody>
                    <a:bodyPr/>
                    <a:lstStyle/>
                    <a:p>
                      <a:r>
                        <a:rPr lang="en-US" dirty="0"/>
                        <a:t>Link-State</a:t>
                      </a:r>
                    </a:p>
                  </a:txBody>
                  <a:tcPr/>
                </a:tc>
                <a:tc hMerge="1">
                  <a:txBody>
                    <a:bodyPr/>
                    <a:lstStyle/>
                    <a:p>
                      <a:endParaRPr lang="en-US"/>
                    </a:p>
                  </a:txBody>
                  <a:tcPr/>
                </a:tc>
                <a:tc>
                  <a:txBody>
                    <a:bodyPr/>
                    <a:lstStyle/>
                    <a:p>
                      <a:r>
                        <a:rPr lang="en-US" dirty="0"/>
                        <a:t>Path Vector</a:t>
                      </a:r>
                    </a:p>
                  </a:txBody>
                  <a:tcPr/>
                </a:tc>
                <a:extLst>
                  <a:ext uri="{0D108BD9-81ED-4DB2-BD59-A6C34878D82A}">
                    <a16:rowId xmlns:a16="http://schemas.microsoft.com/office/drawing/2014/main" val="1826465723"/>
                  </a:ext>
                </a:extLst>
              </a:tr>
              <a:tr h="370840">
                <a:tc>
                  <a:txBody>
                    <a:bodyPr/>
                    <a:lstStyle/>
                    <a:p>
                      <a:r>
                        <a:rPr lang="en-US" dirty="0"/>
                        <a:t>IPv4</a:t>
                      </a:r>
                    </a:p>
                  </a:txBody>
                  <a:tcPr/>
                </a:tc>
                <a:tc>
                  <a:txBody>
                    <a:bodyPr/>
                    <a:lstStyle/>
                    <a:p>
                      <a:r>
                        <a:rPr lang="en-US" dirty="0"/>
                        <a:t>RIPv2</a:t>
                      </a:r>
                    </a:p>
                  </a:txBody>
                  <a:tcPr/>
                </a:tc>
                <a:tc>
                  <a:txBody>
                    <a:bodyPr/>
                    <a:lstStyle/>
                    <a:p>
                      <a:r>
                        <a:rPr lang="en-US" dirty="0"/>
                        <a:t>EIGRP</a:t>
                      </a:r>
                    </a:p>
                  </a:txBody>
                  <a:tcPr/>
                </a:tc>
                <a:tc>
                  <a:txBody>
                    <a:bodyPr/>
                    <a:lstStyle/>
                    <a:p>
                      <a:r>
                        <a:rPr lang="en-US" dirty="0"/>
                        <a:t>OSPFv2</a:t>
                      </a:r>
                    </a:p>
                  </a:txBody>
                  <a:tcPr/>
                </a:tc>
                <a:tc>
                  <a:txBody>
                    <a:bodyPr/>
                    <a:lstStyle/>
                    <a:p>
                      <a:r>
                        <a:rPr lang="en-US" dirty="0"/>
                        <a:t>IS-IS</a:t>
                      </a:r>
                    </a:p>
                  </a:txBody>
                  <a:tcPr/>
                </a:tc>
                <a:tc>
                  <a:txBody>
                    <a:bodyPr/>
                    <a:lstStyle/>
                    <a:p>
                      <a:r>
                        <a:rPr lang="en-US" dirty="0"/>
                        <a:t>BGP-4</a:t>
                      </a:r>
                    </a:p>
                  </a:txBody>
                  <a:tcPr/>
                </a:tc>
                <a:extLst>
                  <a:ext uri="{0D108BD9-81ED-4DB2-BD59-A6C34878D82A}">
                    <a16:rowId xmlns:a16="http://schemas.microsoft.com/office/drawing/2014/main" val="310896320"/>
                  </a:ext>
                </a:extLst>
              </a:tr>
              <a:tr h="370840">
                <a:tc>
                  <a:txBody>
                    <a:bodyPr/>
                    <a:lstStyle/>
                    <a:p>
                      <a:r>
                        <a:rPr lang="en-US" dirty="0"/>
                        <a:t>IPv6</a:t>
                      </a:r>
                    </a:p>
                  </a:txBody>
                  <a:tcPr/>
                </a:tc>
                <a:tc>
                  <a:txBody>
                    <a:bodyPr/>
                    <a:lstStyle/>
                    <a:p>
                      <a:r>
                        <a:rPr lang="en-US" dirty="0" err="1"/>
                        <a:t>RIPng</a:t>
                      </a:r>
                      <a:endParaRPr lang="en-US" dirty="0"/>
                    </a:p>
                  </a:txBody>
                  <a:tcPr/>
                </a:tc>
                <a:tc>
                  <a:txBody>
                    <a:bodyPr/>
                    <a:lstStyle/>
                    <a:p>
                      <a:r>
                        <a:rPr lang="en-US" dirty="0"/>
                        <a:t>EIGRP for IPv6</a:t>
                      </a:r>
                    </a:p>
                  </a:txBody>
                  <a:tcPr/>
                </a:tc>
                <a:tc>
                  <a:txBody>
                    <a:bodyPr/>
                    <a:lstStyle/>
                    <a:p>
                      <a:r>
                        <a:rPr lang="en-US" dirty="0"/>
                        <a:t>OSPFv3</a:t>
                      </a:r>
                    </a:p>
                  </a:txBody>
                  <a:tcPr/>
                </a:tc>
                <a:tc>
                  <a:txBody>
                    <a:bodyPr/>
                    <a:lstStyle/>
                    <a:p>
                      <a:r>
                        <a:rPr lang="en-US" dirty="0"/>
                        <a:t>IS-IS for IPv6</a:t>
                      </a:r>
                    </a:p>
                  </a:txBody>
                  <a:tcPr/>
                </a:tc>
                <a:tc>
                  <a:txBody>
                    <a:bodyPr/>
                    <a:lstStyle/>
                    <a:p>
                      <a:r>
                        <a:rPr lang="en-US" dirty="0"/>
                        <a:t>BGP-MP</a:t>
                      </a:r>
                    </a:p>
                  </a:txBody>
                  <a:tcPr/>
                </a:tc>
                <a:extLst>
                  <a:ext uri="{0D108BD9-81ED-4DB2-BD59-A6C34878D82A}">
                    <a16:rowId xmlns:a16="http://schemas.microsoft.com/office/drawing/2014/main" val="3782529501"/>
                  </a:ext>
                </a:extLst>
              </a:tr>
            </a:tbl>
          </a:graphicData>
        </a:graphic>
      </p:graphicFrame>
    </p:spTree>
    <p:extLst>
      <p:ext uri="{BB962C8B-B14F-4D97-AF65-F5344CB8AC3E}">
        <p14:creationId xmlns:p14="http://schemas.microsoft.com/office/powerpoint/2010/main" val="26450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31971" y="1194824"/>
            <a:ext cx="8280057" cy="3689897"/>
          </a:xfrm>
        </p:spPr>
        <p:txBody>
          <a:bodyPr/>
          <a:lstStyle/>
          <a:p>
            <a:pPr marL="0" indent="0" algn="just"/>
            <a:r>
              <a:rPr lang="en-US" sz="1600" dirty="0">
                <a:solidFill>
                  <a:srgbClr val="000000"/>
                </a:solidFill>
              </a:rPr>
              <a:t>A routing protocol is a set of </a:t>
            </a:r>
            <a:r>
              <a:rPr lang="en-US" sz="1600" b="1" dirty="0">
                <a:solidFill>
                  <a:srgbClr val="00B050"/>
                </a:solidFill>
              </a:rPr>
              <a:t>processes, algorithms, and messages </a:t>
            </a:r>
            <a:r>
              <a:rPr lang="en-US" sz="1600" dirty="0">
                <a:solidFill>
                  <a:srgbClr val="000000"/>
                </a:solidFill>
              </a:rPr>
              <a:t>that are used to exchange routing information and populate the routing table with the choice of best paths. The purpose of dynamic routing protocols includes the following:</a:t>
            </a:r>
          </a:p>
          <a:p>
            <a:pPr marL="415985" lvl="1" indent="-342900" algn="just">
              <a:buFont typeface="Arial" panose="020B0604020202020204" pitchFamily="34" charset="0"/>
              <a:buChar char="•"/>
            </a:pPr>
            <a:r>
              <a:rPr lang="en-US" sz="1600" dirty="0">
                <a:solidFill>
                  <a:srgbClr val="000000"/>
                </a:solidFill>
              </a:rPr>
              <a:t>Discovery of </a:t>
            </a:r>
            <a:r>
              <a:rPr lang="en-US" sz="1600" dirty="0">
                <a:solidFill>
                  <a:srgbClr val="C00000"/>
                </a:solidFill>
              </a:rPr>
              <a:t>remote networks</a:t>
            </a:r>
          </a:p>
          <a:p>
            <a:pPr marL="415985" lvl="1" indent="-342900" algn="just">
              <a:buFont typeface="Arial" panose="020B0604020202020204" pitchFamily="34" charset="0"/>
              <a:buChar char="•"/>
            </a:pPr>
            <a:r>
              <a:rPr lang="en-US" sz="1600" dirty="0">
                <a:solidFill>
                  <a:srgbClr val="000000"/>
                </a:solidFill>
              </a:rPr>
              <a:t>Maintaining </a:t>
            </a:r>
            <a:r>
              <a:rPr lang="en-US" sz="1600" dirty="0">
                <a:solidFill>
                  <a:srgbClr val="C00000"/>
                </a:solidFill>
              </a:rPr>
              <a:t>up-to-date routing </a:t>
            </a:r>
            <a:r>
              <a:rPr lang="en-US" sz="1600" dirty="0">
                <a:solidFill>
                  <a:srgbClr val="000000"/>
                </a:solidFill>
              </a:rPr>
              <a:t>information</a:t>
            </a:r>
          </a:p>
          <a:p>
            <a:pPr marL="415985" lvl="1" indent="-342900" algn="just">
              <a:buFont typeface="Arial" panose="020B0604020202020204" pitchFamily="34" charset="0"/>
              <a:buChar char="•"/>
            </a:pPr>
            <a:r>
              <a:rPr lang="en-US" sz="1600" dirty="0">
                <a:solidFill>
                  <a:srgbClr val="000000"/>
                </a:solidFill>
              </a:rPr>
              <a:t>Choosing the </a:t>
            </a:r>
            <a:r>
              <a:rPr lang="en-US" sz="1600" dirty="0">
                <a:solidFill>
                  <a:srgbClr val="C00000"/>
                </a:solidFill>
              </a:rPr>
              <a:t>best path </a:t>
            </a:r>
            <a:r>
              <a:rPr lang="en-US" sz="1600" dirty="0">
                <a:solidFill>
                  <a:srgbClr val="000000"/>
                </a:solidFill>
              </a:rPr>
              <a:t>to destination networks</a:t>
            </a:r>
          </a:p>
          <a:p>
            <a:pPr marL="415985" lvl="1" indent="-342900" algn="just">
              <a:buFont typeface="Arial" panose="020B0604020202020204" pitchFamily="34" charset="0"/>
              <a:buChar char="•"/>
            </a:pPr>
            <a:r>
              <a:rPr lang="en-US" sz="1600" dirty="0">
                <a:solidFill>
                  <a:srgbClr val="000000"/>
                </a:solidFill>
              </a:rPr>
              <a:t>Ability to find a </a:t>
            </a:r>
            <a:r>
              <a:rPr lang="en-US" sz="1600" dirty="0">
                <a:solidFill>
                  <a:srgbClr val="C00000"/>
                </a:solidFill>
              </a:rPr>
              <a:t>new best path </a:t>
            </a:r>
            <a:r>
              <a:rPr lang="en-US" sz="1600" dirty="0">
                <a:solidFill>
                  <a:srgbClr val="000000"/>
                </a:solidFill>
              </a:rPr>
              <a:t>if the current path is no longer available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461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 (Cont.)</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31971" y="1125376"/>
            <a:ext cx="8280057" cy="3689897"/>
          </a:xfrm>
        </p:spPr>
        <p:txBody>
          <a:bodyPr/>
          <a:lstStyle/>
          <a:p>
            <a:pPr marL="0" indent="0" algn="just"/>
            <a:r>
              <a:rPr lang="en-US" sz="1600" dirty="0">
                <a:solidFill>
                  <a:srgbClr val="000000"/>
                </a:solidFill>
              </a:rPr>
              <a:t>The main components of dynamic routing protocols include the following:</a:t>
            </a:r>
          </a:p>
          <a:p>
            <a:pPr marL="358835" lvl="1" indent="-285750" algn="just">
              <a:buFont typeface="Arial" panose="020B0604020202020204" pitchFamily="34" charset="0"/>
              <a:buChar char="•"/>
            </a:pPr>
            <a:r>
              <a:rPr lang="en-US" sz="1600" b="1" dirty="0">
                <a:solidFill>
                  <a:srgbClr val="000000"/>
                </a:solidFill>
              </a:rPr>
              <a:t>Data structures -</a:t>
            </a:r>
            <a:r>
              <a:rPr lang="en-US" sz="1600" dirty="0">
                <a:solidFill>
                  <a:srgbClr val="000000"/>
                </a:solidFill>
              </a:rPr>
              <a:t> Routing protocols typically use tables or databases for their operations. This information is kept in RAM.</a:t>
            </a:r>
          </a:p>
          <a:p>
            <a:pPr marL="358835" lvl="1" indent="-285750" algn="just">
              <a:buFont typeface="Arial" panose="020B0604020202020204" pitchFamily="34" charset="0"/>
              <a:buChar char="•"/>
            </a:pPr>
            <a:r>
              <a:rPr lang="en-US" sz="1600" b="1" dirty="0">
                <a:solidFill>
                  <a:srgbClr val="000000"/>
                </a:solidFill>
              </a:rPr>
              <a:t>Routing protocol messages -</a:t>
            </a:r>
            <a:r>
              <a:rPr lang="en-US" sz="1600" dirty="0">
                <a:solidFill>
                  <a:srgbClr val="000000"/>
                </a:solidFill>
              </a:rPr>
              <a:t> Routing protocols use various types of messages to discover neighboring routers, exchange routing information, and other tasks to learn and maintain accurate information about the network.</a:t>
            </a:r>
          </a:p>
          <a:p>
            <a:pPr marL="358835" lvl="1" indent="-285750" algn="just">
              <a:buFont typeface="Arial" panose="020B0604020202020204" pitchFamily="34" charset="0"/>
              <a:buChar char="•"/>
            </a:pPr>
            <a:r>
              <a:rPr lang="en-US" sz="1600" b="1" dirty="0">
                <a:solidFill>
                  <a:srgbClr val="000000"/>
                </a:solidFill>
              </a:rPr>
              <a:t>Algorithm -</a:t>
            </a:r>
            <a:r>
              <a:rPr lang="en-US" sz="1600" dirty="0">
                <a:solidFill>
                  <a:srgbClr val="000000"/>
                </a:solidFill>
              </a:rPr>
              <a:t> An algorithm is a finite list of steps used to accomplish a task. Routing protocols use algorithms for facilitating routing information and for the best path determination.</a:t>
            </a:r>
          </a:p>
          <a:p>
            <a:pPr marL="285750" indent="-285750" algn="just">
              <a:buFont typeface="Arial" panose="020B0604020202020204" pitchFamily="34" charset="0"/>
              <a:buChar char="•"/>
            </a:pPr>
            <a:endParaRPr lang="en-US" sz="1600" dirty="0">
              <a:solidFill>
                <a:srgbClr val="000000"/>
              </a:solidFill>
            </a:endParaRPr>
          </a:p>
          <a:p>
            <a:pPr marL="0" indent="0" algn="just"/>
            <a:r>
              <a:rPr lang="en-US" sz="1600" dirty="0">
                <a:solidFill>
                  <a:srgbClr val="000000"/>
                </a:solidFill>
              </a:rPr>
              <a:t>Routing protocols </a:t>
            </a:r>
            <a:r>
              <a:rPr lang="en-US" sz="1600" dirty="0">
                <a:solidFill>
                  <a:srgbClr val="C00000"/>
                </a:solidFill>
              </a:rPr>
              <a:t>determine the best path, or route, to each network</a:t>
            </a:r>
            <a:r>
              <a:rPr lang="en-US" sz="1600" dirty="0">
                <a:solidFill>
                  <a:srgbClr val="000000"/>
                </a:solidFill>
              </a:rPr>
              <a:t>. That route is then offered to the routing table. The route will be installed in the routing table if there is not another routing source </a:t>
            </a:r>
            <a:r>
              <a:rPr lang="en-US" sz="1600" b="1" dirty="0">
                <a:solidFill>
                  <a:srgbClr val="00B050"/>
                </a:solidFill>
              </a:rPr>
              <a:t>with a lower AD</a:t>
            </a:r>
            <a:r>
              <a:rPr lang="en-US" sz="1600" dirty="0">
                <a:solidFill>
                  <a:srgbClr val="000000"/>
                </a:solidFill>
              </a:rPr>
              <a:t>. </a:t>
            </a:r>
          </a:p>
        </p:txBody>
      </p:sp>
    </p:spTree>
    <p:extLst>
      <p:ext uri="{BB962C8B-B14F-4D97-AF65-F5344CB8AC3E}">
        <p14:creationId xmlns:p14="http://schemas.microsoft.com/office/powerpoint/2010/main" val="41250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Best Path</a:t>
            </a:r>
          </a:p>
        </p:txBody>
      </p:sp>
      <p:sp>
        <p:nvSpPr>
          <p:cNvPr id="4" name="Content Placeholder 3">
            <a:extLst>
              <a:ext uri="{FF2B5EF4-FFF2-40B4-BE49-F238E27FC236}">
                <a16:creationId xmlns:a16="http://schemas.microsoft.com/office/drawing/2014/main" id="{FEC92C78-AE58-D446-8385-EEE3464D0F02}"/>
              </a:ext>
            </a:extLst>
          </p:cNvPr>
          <p:cNvSpPr>
            <a:spLocks noGrp="1"/>
          </p:cNvSpPr>
          <p:nvPr>
            <p:ph idx="1"/>
          </p:nvPr>
        </p:nvSpPr>
        <p:spPr>
          <a:xfrm>
            <a:off x="227356" y="1079080"/>
            <a:ext cx="8689288" cy="1745402"/>
          </a:xfrm>
        </p:spPr>
        <p:txBody>
          <a:bodyPr/>
          <a:lstStyle/>
          <a:p>
            <a:pPr marL="0" indent="0" algn="just"/>
            <a:r>
              <a:rPr lang="en-US" sz="1600" dirty="0">
                <a:solidFill>
                  <a:srgbClr val="000000"/>
                </a:solidFill>
              </a:rPr>
              <a:t>The best path is selected by a routing protocol based on the value or metric it uses to determine the distance to reach a network. A metric is the quantitative value used to measure the distance to a given network. The best path to a network is the </a:t>
            </a:r>
            <a:r>
              <a:rPr lang="en-US" sz="1600" dirty="0">
                <a:solidFill>
                  <a:srgbClr val="C00000"/>
                </a:solidFill>
              </a:rPr>
              <a:t>path with the lowest metric</a:t>
            </a:r>
            <a:r>
              <a:rPr lang="en-US" sz="1600" dirty="0">
                <a:solidFill>
                  <a:srgbClr val="000000"/>
                </a:solidFill>
              </a:rPr>
              <a:t>.</a:t>
            </a:r>
          </a:p>
          <a:p>
            <a:pPr marL="0" indent="0" algn="just"/>
            <a:r>
              <a:rPr lang="en-US" sz="1600" dirty="0">
                <a:solidFill>
                  <a:srgbClr val="000000"/>
                </a:solidFill>
              </a:rPr>
              <a:t>Dynamic routing protocols typically use their own rules and metrics to build and update routing tables. The following table lists common dynamic protocols and their metrics.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56BA8494-F3FA-0744-A03A-718FD4CD5BD8}"/>
              </a:ext>
            </a:extLst>
          </p:cNvPr>
          <p:cNvGraphicFramePr>
            <a:graphicFrameLocks noGrp="1"/>
          </p:cNvGraphicFramePr>
          <p:nvPr>
            <p:extLst>
              <p:ext uri="{D42A27DB-BD31-4B8C-83A1-F6EECF244321}">
                <p14:modId xmlns:p14="http://schemas.microsoft.com/office/powerpoint/2010/main" val="314002133"/>
              </p:ext>
            </p:extLst>
          </p:nvPr>
        </p:nvGraphicFramePr>
        <p:xfrm>
          <a:off x="289368" y="2666261"/>
          <a:ext cx="8627276" cy="1933197"/>
        </p:xfrm>
        <a:graphic>
          <a:graphicData uri="http://schemas.openxmlformats.org/drawingml/2006/table">
            <a:tbl>
              <a:tblPr firstRow="1" bandRow="1">
                <a:tableStyleId>{5C22544A-7EE6-4342-B048-85BDC9FD1C3A}</a:tableStyleId>
              </a:tblPr>
              <a:tblGrid>
                <a:gridCol w="2071867">
                  <a:extLst>
                    <a:ext uri="{9D8B030D-6E8A-4147-A177-3AD203B41FA5}">
                      <a16:colId xmlns:a16="http://schemas.microsoft.com/office/drawing/2014/main" val="3206744767"/>
                    </a:ext>
                  </a:extLst>
                </a:gridCol>
                <a:gridCol w="6555409">
                  <a:extLst>
                    <a:ext uri="{9D8B030D-6E8A-4147-A177-3AD203B41FA5}">
                      <a16:colId xmlns:a16="http://schemas.microsoft.com/office/drawing/2014/main" val="1344843564"/>
                    </a:ext>
                  </a:extLst>
                </a:gridCol>
              </a:tblGrid>
              <a:tr h="246772">
                <a:tc>
                  <a:txBody>
                    <a:bodyPr/>
                    <a:lstStyle/>
                    <a:p>
                      <a:pPr algn="l" fontAlgn="ctr"/>
                      <a:r>
                        <a:rPr lang="en-US" sz="1200" b="1" dirty="0">
                          <a:effectLst/>
                        </a:rPr>
                        <a:t>Routing Protocol</a:t>
                      </a:r>
                      <a:endParaRPr lang="en-US" sz="1200" dirty="0">
                        <a:effectLst/>
                      </a:endParaRPr>
                    </a:p>
                  </a:txBody>
                  <a:tcPr marL="47625" marR="47625" marT="47625" marB="47625" anchor="ctr"/>
                </a:tc>
                <a:tc>
                  <a:txBody>
                    <a:bodyPr/>
                    <a:lstStyle/>
                    <a:p>
                      <a:pPr algn="l" fontAlgn="ctr"/>
                      <a:r>
                        <a:rPr lang="en-US" sz="1200" b="1">
                          <a:effectLst/>
                        </a:rPr>
                        <a:t>Metric</a:t>
                      </a:r>
                      <a:endParaRPr lang="en-US" sz="1200">
                        <a:effectLst/>
                      </a:endParaRPr>
                    </a:p>
                  </a:txBody>
                  <a:tcPr marL="47625" marR="47625" marT="47625" marB="47625" anchor="ctr"/>
                </a:tc>
                <a:extLst>
                  <a:ext uri="{0D108BD9-81ED-4DB2-BD59-A6C34878D82A}">
                    <a16:rowId xmlns:a16="http://schemas.microsoft.com/office/drawing/2014/main" val="4218101839"/>
                  </a:ext>
                </a:extLst>
              </a:tr>
              <a:tr h="540695">
                <a:tc>
                  <a:txBody>
                    <a:bodyPr/>
                    <a:lstStyle/>
                    <a:p>
                      <a:pPr fontAlgn="ctr"/>
                      <a:r>
                        <a:rPr lang="en-US" sz="1200" b="1">
                          <a:effectLst/>
                        </a:rPr>
                        <a:t>Routing Information Protocol (RIP)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 metric is “hop count”.</a:t>
                      </a:r>
                    </a:p>
                    <a:p>
                      <a:pPr fontAlgn="ctr">
                        <a:buFont typeface="Arial" panose="020B0604020202020204" pitchFamily="34" charset="0"/>
                        <a:buChar char="•"/>
                      </a:pPr>
                      <a:r>
                        <a:rPr lang="en-US" sz="1200" b="0" dirty="0">
                          <a:effectLst/>
                        </a:rPr>
                        <a:t>Each router along a path adds a hop to the hop count.</a:t>
                      </a:r>
                    </a:p>
                    <a:p>
                      <a:pPr fontAlgn="ctr">
                        <a:buFont typeface="Arial" panose="020B0604020202020204" pitchFamily="34" charset="0"/>
                        <a:buChar char="•"/>
                      </a:pPr>
                      <a:r>
                        <a:rPr lang="en-US" sz="1200" b="0" dirty="0">
                          <a:effectLst/>
                        </a:rPr>
                        <a:t>A maximum of 15 hops allowed.</a:t>
                      </a:r>
                    </a:p>
                  </a:txBody>
                  <a:tcPr marL="47625" marR="47625" marT="47625" marB="47625" anchor="ctr"/>
                </a:tc>
                <a:extLst>
                  <a:ext uri="{0D108BD9-81ED-4DB2-BD59-A6C34878D82A}">
                    <a16:rowId xmlns:a16="http://schemas.microsoft.com/office/drawing/2014/main" val="4070743645"/>
                  </a:ext>
                </a:extLst>
              </a:tr>
              <a:tr h="550167">
                <a:tc>
                  <a:txBody>
                    <a:bodyPr/>
                    <a:lstStyle/>
                    <a:p>
                      <a:pPr fontAlgn="ctr"/>
                      <a:r>
                        <a:rPr lang="en-US" sz="1200" b="1">
                          <a:effectLst/>
                        </a:rPr>
                        <a:t>Open Shortest Path First (OSPF)</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“cost” which is the based on the cumulative bandwidth from source to destination.</a:t>
                      </a:r>
                    </a:p>
                    <a:p>
                      <a:pPr fontAlgn="ctr">
                        <a:buFont typeface="Arial" panose="020B0604020202020204" pitchFamily="34" charset="0"/>
                        <a:buChar char="•"/>
                      </a:pPr>
                      <a:r>
                        <a:rPr lang="en-US" sz="1200" b="0">
                          <a:effectLst/>
                        </a:rPr>
                        <a:t>Faster links are assigned lower costs compared to slower (higher cost) links.</a:t>
                      </a:r>
                    </a:p>
                  </a:txBody>
                  <a:tcPr marL="47625" marR="47625" marT="47625" marB="47625" anchor="ctr"/>
                </a:tc>
                <a:extLst>
                  <a:ext uri="{0D108BD9-81ED-4DB2-BD59-A6C34878D82A}">
                    <a16:rowId xmlns:a16="http://schemas.microsoft.com/office/drawing/2014/main" val="600989251"/>
                  </a:ext>
                </a:extLst>
              </a:tr>
              <a:tr h="428471">
                <a:tc>
                  <a:txBody>
                    <a:bodyPr/>
                    <a:lstStyle/>
                    <a:p>
                      <a:pPr fontAlgn="ctr"/>
                      <a:r>
                        <a:rPr lang="en-US" sz="1200" b="1">
                          <a:effectLst/>
                        </a:rPr>
                        <a:t>Enhanced Interior Gateway Routing Protocol (EIGRP)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It calculates a metric based on the slowest bandwidth and delay values.</a:t>
                      </a:r>
                    </a:p>
                    <a:p>
                      <a:pPr fontAlgn="ctr">
                        <a:buFont typeface="Arial" panose="020B0604020202020204" pitchFamily="34" charset="0"/>
                        <a:buChar char="•"/>
                      </a:pPr>
                      <a:r>
                        <a:rPr lang="en-US" sz="1200" b="0" dirty="0">
                          <a:effectLst/>
                        </a:rPr>
                        <a:t>It could also include load and reliability into the metric calculation.</a:t>
                      </a:r>
                    </a:p>
                  </a:txBody>
                  <a:tcPr marL="47625" marR="47625" marT="47625" marB="47625" anchor="ctr"/>
                </a:tc>
                <a:extLst>
                  <a:ext uri="{0D108BD9-81ED-4DB2-BD59-A6C34878D82A}">
                    <a16:rowId xmlns:a16="http://schemas.microsoft.com/office/drawing/2014/main" val="4092164397"/>
                  </a:ext>
                </a:extLst>
              </a:tr>
            </a:tbl>
          </a:graphicData>
        </a:graphic>
      </p:graphicFrame>
    </p:spTree>
    <p:extLst>
      <p:ext uri="{BB962C8B-B14F-4D97-AF65-F5344CB8AC3E}">
        <p14:creationId xmlns:p14="http://schemas.microsoft.com/office/powerpoint/2010/main" val="1191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Load Balancing</a:t>
            </a:r>
          </a:p>
        </p:txBody>
      </p:sp>
      <p:sp>
        <p:nvSpPr>
          <p:cNvPr id="6" name="Content Placeholder 5">
            <a:extLst>
              <a:ext uri="{FF2B5EF4-FFF2-40B4-BE49-F238E27FC236}">
                <a16:creationId xmlns:a16="http://schemas.microsoft.com/office/drawing/2014/main" id="{90403F49-8AE6-6644-85B0-7A74AF2A5AB2}"/>
              </a:ext>
            </a:extLst>
          </p:cNvPr>
          <p:cNvSpPr>
            <a:spLocks noGrp="1"/>
          </p:cNvSpPr>
          <p:nvPr>
            <p:ph idx="1"/>
          </p:nvPr>
        </p:nvSpPr>
        <p:spPr>
          <a:xfrm>
            <a:off x="104273" y="1171675"/>
            <a:ext cx="8761935" cy="3689897"/>
          </a:xfrm>
        </p:spPr>
        <p:txBody>
          <a:bodyPr/>
          <a:lstStyle/>
          <a:p>
            <a:pPr marL="0" indent="0" algn="just"/>
            <a:r>
              <a:rPr lang="en-US" sz="1600" dirty="0">
                <a:solidFill>
                  <a:srgbClr val="000000"/>
                </a:solidFill>
              </a:rPr>
              <a:t>When a router has </a:t>
            </a:r>
            <a:r>
              <a:rPr lang="en-US" sz="1600" b="1" dirty="0">
                <a:solidFill>
                  <a:srgbClr val="C00000"/>
                </a:solidFill>
              </a:rPr>
              <a:t>two or more paths to a destination with equal cost metrics</a:t>
            </a:r>
            <a:r>
              <a:rPr lang="en-US" sz="1600" dirty="0">
                <a:solidFill>
                  <a:srgbClr val="000000"/>
                </a:solidFill>
              </a:rPr>
              <a:t>, then the router forwards the packets using both paths equally. This is called </a:t>
            </a:r>
            <a:r>
              <a:rPr lang="en-US" sz="1600" dirty="0">
                <a:solidFill>
                  <a:srgbClr val="00B050"/>
                </a:solidFill>
              </a:rPr>
              <a:t>equal cost load balancing</a:t>
            </a:r>
            <a:r>
              <a:rPr lang="en-US" sz="1600" dirty="0">
                <a:solidFill>
                  <a:srgbClr val="000000"/>
                </a:solidFill>
              </a:rPr>
              <a:t>. </a:t>
            </a:r>
          </a:p>
          <a:p>
            <a:pPr marL="342900" indent="-342900" algn="just">
              <a:buFont typeface="Arial" panose="020B0604020202020204" pitchFamily="34" charset="0"/>
              <a:buChar char="•"/>
            </a:pPr>
            <a:r>
              <a:rPr lang="en-US" sz="1600" dirty="0">
                <a:solidFill>
                  <a:srgbClr val="000000"/>
                </a:solidFill>
              </a:rPr>
              <a:t>The routing table contains the single destination network, but has multiple exit interfaces, one for each equal cost path. The router </a:t>
            </a:r>
            <a:r>
              <a:rPr lang="en-US" sz="1600" dirty="0">
                <a:solidFill>
                  <a:srgbClr val="C00000"/>
                </a:solidFill>
              </a:rPr>
              <a:t>forwards packets using the multiple exit interfaces listed in the routing table.</a:t>
            </a:r>
          </a:p>
          <a:p>
            <a:pPr marL="342900" indent="-342900" algn="just">
              <a:buFont typeface="Arial" panose="020B0604020202020204" pitchFamily="34" charset="0"/>
              <a:buChar char="•"/>
            </a:pPr>
            <a:r>
              <a:rPr lang="en-US" sz="1600" dirty="0">
                <a:solidFill>
                  <a:srgbClr val="000000"/>
                </a:solidFill>
              </a:rPr>
              <a:t>If configured correctly, load balancing can increase the effectiveness and performance of the network.</a:t>
            </a:r>
          </a:p>
          <a:p>
            <a:pPr marL="342900" indent="-342900" algn="just">
              <a:buFont typeface="Arial" panose="020B0604020202020204" pitchFamily="34" charset="0"/>
              <a:buChar char="•"/>
            </a:pPr>
            <a:r>
              <a:rPr lang="en-US" sz="1600" dirty="0">
                <a:solidFill>
                  <a:srgbClr val="000000"/>
                </a:solidFill>
              </a:rPr>
              <a:t>Equal cost load balancing is implemented automatically by dynamic routing protocols. It is enabled with static routes when there are multiple static routes to the same destination network using different next-hop routers.</a:t>
            </a:r>
          </a:p>
          <a:p>
            <a:pPr marL="0" indent="0" algn="just"/>
            <a:endParaRPr lang="en-US" sz="1600" b="1" dirty="0">
              <a:solidFill>
                <a:srgbClr val="000000"/>
              </a:solidFill>
            </a:endParaRPr>
          </a:p>
          <a:p>
            <a:pPr marL="0" indent="0" algn="just"/>
            <a:r>
              <a:rPr lang="en-US" sz="1600" b="1" dirty="0">
                <a:solidFill>
                  <a:srgbClr val="000000"/>
                </a:solidFill>
              </a:rPr>
              <a:t>Note</a:t>
            </a:r>
            <a:r>
              <a:rPr lang="en-US" sz="1600" dirty="0">
                <a:solidFill>
                  <a:srgbClr val="000000"/>
                </a:solidFill>
              </a:rPr>
              <a:t>: Only EIGRP supports unequal cost load balancing.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52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Century Gothic" panose="020B0502020202020204" pitchFamily="34" charset="0"/>
              </a:rPr>
              <a:t>Refer to Quiz - Chapter 14 in Cisco Networking Academy platform</a:t>
            </a:r>
          </a:p>
          <a:p>
            <a:r>
              <a:rPr lang="en-US" sz="2400" dirty="0">
                <a:latin typeface="Century Gothic" panose="020B0502020202020204" pitchFamily="34" charset="0"/>
              </a:rPr>
              <a:t>In this Packet Tracer, you will complete the following:</a:t>
            </a:r>
          </a:p>
          <a:p>
            <a:pPr lvl="1"/>
            <a:r>
              <a:rPr lang="en-US" dirty="0">
                <a:latin typeface="Century Gothic" panose="020B0502020202020204" pitchFamily="34" charset="0"/>
              </a:rPr>
              <a:t>Configure Static and Dynamic Routing Protocols</a:t>
            </a:r>
          </a:p>
          <a:p>
            <a:pPr marL="0" indent="0">
              <a:buNone/>
            </a:pPr>
            <a:endParaRPr lang="en-US" sz="2400" dirty="0">
              <a:latin typeface="Century Gothic" panose="020B0502020202020204" pitchFamily="34" charset="0"/>
            </a:endParaRPr>
          </a:p>
          <a:p>
            <a:pPr marL="0" indent="0">
              <a:buNone/>
            </a:pPr>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90773AB8-3D04-489B-AF7B-BEDEC604F372}"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48</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1613119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980751"/>
            <a:ext cx="8833618" cy="3394472"/>
          </a:xfrm>
        </p:spPr>
        <p:txBody>
          <a:bodyPr/>
          <a:lstStyle/>
          <a:p>
            <a:pPr algn="just">
              <a:spcBef>
                <a:spcPts val="0"/>
              </a:spcBef>
              <a:spcAft>
                <a:spcPts val="0"/>
              </a:spcAft>
              <a:buFont typeface="Arial" panose="020B0604020202020204" pitchFamily="34" charset="0"/>
              <a:buChar char="•"/>
            </a:pPr>
            <a:r>
              <a:rPr lang="en-US" sz="1800" dirty="0"/>
              <a:t>Routers learn about remote networks in two ways: static routes and with dynamic routing protocols. </a:t>
            </a:r>
          </a:p>
          <a:p>
            <a:pPr algn="just">
              <a:spcBef>
                <a:spcPts val="0"/>
              </a:spcBef>
              <a:spcAft>
                <a:spcPts val="0"/>
              </a:spcAft>
              <a:buFont typeface="Arial" panose="020B0604020202020204" pitchFamily="34" charset="0"/>
              <a:buChar char="•"/>
            </a:pPr>
            <a:r>
              <a:rPr lang="en-US" sz="1800" dirty="0"/>
              <a:t>After a router determines the correct path, it can forward the packet on a directly connected network, it can forward the packet to a next-hop router, or it can drop the packet. </a:t>
            </a:r>
          </a:p>
          <a:p>
            <a:pPr algn="just">
              <a:spcBef>
                <a:spcPts val="0"/>
              </a:spcBef>
              <a:spcAft>
                <a:spcPts val="0"/>
              </a:spcAft>
              <a:buFont typeface="Arial" panose="020B0604020202020204" pitchFamily="34" charset="0"/>
              <a:buChar char="•"/>
            </a:pPr>
            <a:r>
              <a:rPr lang="en-US" sz="1800" dirty="0"/>
              <a:t>Routers support three packet forwarding mechanisms: process switching, fast switching, and CEF. </a:t>
            </a:r>
          </a:p>
          <a:p>
            <a:pPr algn="just">
              <a:spcBef>
                <a:spcPts val="0"/>
              </a:spcBef>
              <a:spcAft>
                <a:spcPts val="0"/>
              </a:spcAft>
              <a:buFont typeface="Arial" panose="020B0604020202020204" pitchFamily="34" charset="0"/>
              <a:buChar char="•"/>
            </a:pPr>
            <a:r>
              <a:rPr lang="en-US" sz="1800" dirty="0"/>
              <a:t>There are several configuration and verification commands for routers, including show </a:t>
            </a:r>
            <a:r>
              <a:rPr lang="en-US" sz="1800" dirty="0" err="1"/>
              <a:t>ip</a:t>
            </a:r>
            <a:r>
              <a:rPr lang="en-US" sz="1800" dirty="0"/>
              <a:t> route, show </a:t>
            </a:r>
            <a:r>
              <a:rPr lang="en-US" sz="1800" dirty="0" err="1"/>
              <a:t>ip</a:t>
            </a:r>
            <a:r>
              <a:rPr lang="en-US" sz="1800" dirty="0"/>
              <a:t> interface, show </a:t>
            </a:r>
            <a:r>
              <a:rPr lang="en-US" sz="1800" dirty="0" err="1"/>
              <a:t>ip</a:t>
            </a:r>
            <a:r>
              <a:rPr lang="en-US" sz="1800" dirty="0"/>
              <a:t> interface brief and show running-config. </a:t>
            </a:r>
          </a:p>
          <a:p>
            <a:pPr algn="just">
              <a:spcBef>
                <a:spcPts val="0"/>
              </a:spcBef>
              <a:spcAft>
                <a:spcPts val="0"/>
              </a:spcAft>
              <a:buFont typeface="Arial" panose="020B0604020202020204" pitchFamily="34" charset="0"/>
              <a:buChar char="•"/>
            </a:pPr>
            <a:r>
              <a:rPr lang="en-US" sz="1800" dirty="0"/>
              <a:t>Routing table entries include the route source, destination network, AD, metric, next-hop, route timestamp, and exit interface.</a:t>
            </a:r>
          </a:p>
          <a:p>
            <a:pPr algn="just">
              <a:spcBef>
                <a:spcPts val="0"/>
              </a:spcBef>
              <a:spcAft>
                <a:spcPts val="0"/>
              </a:spcAft>
              <a:buFont typeface="Arial" panose="020B0604020202020204" pitchFamily="34" charset="0"/>
              <a:buChar char="•"/>
            </a:pPr>
            <a:r>
              <a:rPr lang="en-US" sz="1800" dirty="0"/>
              <a:t>Static routes are manually configured and define an explicit path between two networking devices. </a:t>
            </a:r>
          </a:p>
          <a:p>
            <a:pPr algn="just">
              <a:spcBef>
                <a:spcPts val="0"/>
              </a:spcBef>
              <a:spcAft>
                <a:spcPts val="0"/>
              </a:spcAft>
              <a:buFont typeface="Arial" panose="020B0604020202020204" pitchFamily="34" charset="0"/>
              <a:buChar char="•"/>
            </a:pPr>
            <a:endParaRPr lang="en-US" sz="1800" dirty="0"/>
          </a:p>
          <a:p>
            <a:pPr algn="just"/>
            <a:endParaRPr lang="en-US" sz="18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49</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2"/>
          <p:cNvSpPr txBox="1">
            <a:spLocks noChangeArrowheads="1"/>
          </p:cNvSpPr>
          <p:nvPr/>
        </p:nvSpPr>
        <p:spPr bwMode="auto">
          <a:xfrm>
            <a:off x="1356097" y="29681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146907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Path Determination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984979"/>
            <a:ext cx="8966200" cy="3394472"/>
          </a:xfrm>
        </p:spPr>
        <p:txBody>
          <a:bodyPr/>
          <a:lstStyle/>
          <a:p>
            <a:pPr algn="just">
              <a:spcBef>
                <a:spcPts val="0"/>
              </a:spcBef>
              <a:spcAft>
                <a:spcPts val="0"/>
              </a:spcAft>
              <a:buFont typeface="Arial" panose="020B0604020202020204" pitchFamily="34" charset="0"/>
              <a:buChar char="•"/>
            </a:pPr>
            <a:r>
              <a:rPr lang="en-US" sz="1800" dirty="0"/>
              <a:t>Dynamic routing protocols can discover a network, maintain routing tables, select a best path, and automatically discover a new best path if the topology changes. </a:t>
            </a:r>
          </a:p>
          <a:p>
            <a:pPr algn="just">
              <a:spcBef>
                <a:spcPts val="0"/>
              </a:spcBef>
              <a:spcAft>
                <a:spcPts val="0"/>
              </a:spcAft>
              <a:buFont typeface="Arial" panose="020B0604020202020204" pitchFamily="34" charset="0"/>
              <a:buChar char="•"/>
            </a:pPr>
            <a:r>
              <a:rPr lang="en-US" sz="1800" dirty="0"/>
              <a:t>The default route specifies a next-hop router to use when the routing table does not contain a specific route that matches the destination IP address. A default route can be either a static route or learned automatically from a dynamic routing protocol. </a:t>
            </a:r>
          </a:p>
          <a:p>
            <a:pPr algn="just">
              <a:spcBef>
                <a:spcPts val="0"/>
              </a:spcBef>
              <a:spcAft>
                <a:spcPts val="0"/>
              </a:spcAft>
              <a:buFont typeface="Arial" panose="020B0604020202020204" pitchFamily="34" charset="0"/>
              <a:buChar char="•"/>
            </a:pPr>
            <a:r>
              <a:rPr lang="en-US" sz="1800" dirty="0"/>
              <a:t>Dynamic routing protocol are commonly used in networks consisting of more than just a few routers, when a change in the network topology requires the network to automatically determine another path, and for scalability. As the network grows, the dynamic routing protocol automatically learns about any new networks.</a:t>
            </a:r>
          </a:p>
          <a:p>
            <a:pPr algn="just">
              <a:spcBef>
                <a:spcPts val="0"/>
              </a:spcBef>
              <a:spcAft>
                <a:spcPts val="0"/>
              </a:spcAft>
              <a:buFont typeface="Arial" panose="020B0604020202020204" pitchFamily="34" charset="0"/>
              <a:buChar char="•"/>
            </a:pPr>
            <a:r>
              <a:rPr lang="en-US" sz="1800" dirty="0"/>
              <a:t>Current routing protocols include IGPs and EGPs. IGPs exchange routing information within a routing domain administered by a single organization. The only EGP is BGP. BGP exchanges routing information between different </a:t>
            </a:r>
            <a:r>
              <a:rPr lang="en-US" sz="1800" dirty="0" err="1"/>
              <a:t>organizations.BGP</a:t>
            </a:r>
            <a:r>
              <a:rPr lang="en-US" sz="1800" dirty="0"/>
              <a:t> is used by ISPs to route packets over the internet. </a:t>
            </a:r>
          </a:p>
          <a:p>
            <a:pPr algn="just">
              <a:spcBef>
                <a:spcPts val="0"/>
              </a:spcBef>
              <a:spcAft>
                <a:spcPts val="0"/>
              </a:spcAft>
              <a:buFont typeface="Arial" panose="020B0604020202020204" pitchFamily="34" charset="0"/>
              <a:buChar char="•"/>
            </a:pPr>
            <a:endParaRPr lang="en-US" sz="1800" dirty="0"/>
          </a:p>
          <a:p>
            <a:pPr algn="just"/>
            <a:endParaRPr lang="en-US" sz="18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50</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2"/>
          <p:cNvSpPr txBox="1">
            <a:spLocks noChangeArrowheads="1"/>
          </p:cNvSpPr>
          <p:nvPr/>
        </p:nvSpPr>
        <p:spPr bwMode="auto">
          <a:xfrm>
            <a:off x="1668000" y="13784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5E90936-F74F-4C91-9923-CA704BD4FFFE}"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51</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7200" b="0" i="0" u="none" strike="noStrike" kern="1200" cap="none" spc="0" normalizeH="0" baseline="0" noProof="0" dirty="0">
                <a:ln>
                  <a:noFill/>
                </a:ln>
                <a:solidFill>
                  <a:srgbClr val="000000"/>
                </a:solidFill>
                <a:effectLst/>
                <a:uLnTx/>
                <a:uFillTx/>
                <a:latin typeface="Arial" panose="020B0604020202020204" pitchFamily="34" charset="0"/>
                <a:ea typeface="新細明體" pitchFamily="18" charset="-120"/>
                <a:cs typeface="+mn-cs"/>
              </a:rPr>
              <a:t>Q &amp; A</a:t>
            </a:r>
          </a:p>
        </p:txBody>
      </p:sp>
    </p:spTree>
    <p:extLst>
      <p:ext uri="{BB962C8B-B14F-4D97-AF65-F5344CB8AC3E}">
        <p14:creationId xmlns:p14="http://schemas.microsoft.com/office/powerpoint/2010/main" val="1264808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DHCPV4</a:t>
            </a: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3F49DD0D-5B4E-4F33-8A46-06C4C1B13AA2}"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52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3"/>
          <p:cNvSpPr txBox="1">
            <a:spLocks noGrp="1" noChangeArrowheads="1"/>
          </p:cNvSpPr>
          <p:nvPr>
            <p:ph type="title"/>
          </p:nvPr>
        </p:nvSpPr>
        <p:spPr bwMode="auto">
          <a:xfrm>
            <a:off x="2112967" y="380689"/>
            <a:ext cx="40703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316230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Two Functions of a Router</a:t>
            </a:r>
          </a:p>
        </p:txBody>
      </p:sp>
      <p:sp>
        <p:nvSpPr>
          <p:cNvPr id="4" name="Content Placeholder 3">
            <a:extLst>
              <a:ext uri="{FF2B5EF4-FFF2-40B4-BE49-F238E27FC236}">
                <a16:creationId xmlns:a16="http://schemas.microsoft.com/office/drawing/2014/main" id="{FC96270B-23A1-2C47-96B8-2E7D9AC485BB}"/>
              </a:ext>
            </a:extLst>
          </p:cNvPr>
          <p:cNvSpPr>
            <a:spLocks noGrp="1"/>
          </p:cNvSpPr>
          <p:nvPr>
            <p:ph idx="1"/>
          </p:nvPr>
        </p:nvSpPr>
        <p:spPr>
          <a:xfrm>
            <a:off x="431971" y="1171675"/>
            <a:ext cx="8280057" cy="3689897"/>
          </a:xfrm>
        </p:spPr>
        <p:txBody>
          <a:bodyPr/>
          <a:lstStyle/>
          <a:p>
            <a:pPr marL="0" indent="0" algn="just"/>
            <a:r>
              <a:rPr lang="en-US" sz="1600" dirty="0">
                <a:solidFill>
                  <a:srgbClr val="000000"/>
                </a:solidFill>
              </a:rPr>
              <a:t>When a router receives an IP packet on one interface, it determines which interface to use to forward the packet to the destination. This is known as routing. </a:t>
            </a:r>
          </a:p>
          <a:p>
            <a:pPr marL="0" indent="0" algn="just"/>
            <a:endParaRPr lang="en-US" sz="1600" dirty="0">
              <a:solidFill>
                <a:srgbClr val="000000"/>
              </a:solidFill>
            </a:endParaRPr>
          </a:p>
          <a:p>
            <a:pPr marL="0" indent="0" algn="just"/>
            <a:r>
              <a:rPr lang="en-US" sz="1600" dirty="0">
                <a:solidFill>
                  <a:srgbClr val="000000"/>
                </a:solidFill>
              </a:rPr>
              <a:t>The interface that the router uses to forward the packet may be the final destination, or it may be a network connected to another router that is used to reach the destination network. </a:t>
            </a:r>
          </a:p>
          <a:p>
            <a:pPr marL="0" indent="0" algn="just"/>
            <a:endParaRPr lang="en-US" sz="1600" dirty="0">
              <a:solidFill>
                <a:srgbClr val="000000"/>
              </a:solidFill>
            </a:endParaRPr>
          </a:p>
          <a:p>
            <a:pPr marL="0" indent="0" algn="just"/>
            <a:r>
              <a:rPr lang="en-US" sz="1600" dirty="0">
                <a:solidFill>
                  <a:srgbClr val="000000"/>
                </a:solidFill>
              </a:rPr>
              <a:t>The primary functions of a router are to </a:t>
            </a:r>
            <a:r>
              <a:rPr lang="en-US" sz="1600" dirty="0">
                <a:solidFill>
                  <a:srgbClr val="C00000"/>
                </a:solidFill>
              </a:rPr>
              <a:t>determine the best path </a:t>
            </a:r>
            <a:r>
              <a:rPr lang="en-US" sz="1600" dirty="0">
                <a:solidFill>
                  <a:srgbClr val="000000"/>
                </a:solidFill>
              </a:rPr>
              <a:t>to forward packets based on the information in its routing table, and to forward packets toward their destination.</a:t>
            </a: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Router Functions Example</a:t>
            </a:r>
          </a:p>
        </p:txBody>
      </p:sp>
      <p:sp>
        <p:nvSpPr>
          <p:cNvPr id="5" name="Content Placeholder 4">
            <a:extLst>
              <a:ext uri="{FF2B5EF4-FFF2-40B4-BE49-F238E27FC236}">
                <a16:creationId xmlns:a16="http://schemas.microsoft.com/office/drawing/2014/main" id="{8DA360E1-1CA2-934F-8906-1F26B1ACFA49}"/>
              </a:ext>
            </a:extLst>
          </p:cNvPr>
          <p:cNvSpPr>
            <a:spLocks noGrp="1"/>
          </p:cNvSpPr>
          <p:nvPr>
            <p:ph idx="1"/>
          </p:nvPr>
        </p:nvSpPr>
        <p:spPr>
          <a:xfrm>
            <a:off x="266317" y="1231861"/>
            <a:ext cx="2789533" cy="3351919"/>
          </a:xfrm>
        </p:spPr>
        <p:txBody>
          <a:bodyPr/>
          <a:lstStyle/>
          <a:p>
            <a:pPr marL="0" indent="0" algn="just"/>
            <a:r>
              <a:rPr lang="en-US" sz="1600" dirty="0">
                <a:solidFill>
                  <a:srgbClr val="000000"/>
                </a:solidFill>
              </a:rPr>
              <a:t>The router uses its IP routing table to determine which path (route) to use to forward a packet. R1 and R2 will use </a:t>
            </a:r>
            <a:r>
              <a:rPr lang="en-US" sz="1600" b="1" dirty="0">
                <a:solidFill>
                  <a:srgbClr val="C00000"/>
                </a:solidFill>
              </a:rPr>
              <a:t>their respective IP </a:t>
            </a:r>
            <a:r>
              <a:rPr lang="en-US" sz="1600" dirty="0">
                <a:solidFill>
                  <a:srgbClr val="000000"/>
                </a:solidFill>
              </a:rPr>
              <a:t>routing tables to first determine the best path, and then forward the packet.</a:t>
            </a:r>
          </a:p>
        </p:txBody>
      </p:sp>
      <p:pic>
        <p:nvPicPr>
          <p:cNvPr id="4" name="Picture 3">
            <a:extLst>
              <a:ext uri="{FF2B5EF4-FFF2-40B4-BE49-F238E27FC236}">
                <a16:creationId xmlns:a16="http://schemas.microsoft.com/office/drawing/2014/main" id="{D87C60BC-0F34-0C4E-BFED-6A6CC74230AC}"/>
              </a:ext>
            </a:extLst>
          </p:cNvPr>
          <p:cNvPicPr>
            <a:picLocks noChangeAspect="1"/>
          </p:cNvPicPr>
          <p:nvPr/>
        </p:nvPicPr>
        <p:blipFill>
          <a:blip r:embed="rId3"/>
          <a:stretch>
            <a:fillRect/>
          </a:stretch>
        </p:blipFill>
        <p:spPr>
          <a:xfrm>
            <a:off x="3155304" y="1221232"/>
            <a:ext cx="5865695" cy="3740309"/>
          </a:xfrm>
          <a:prstGeom prst="rect">
            <a:avLst/>
          </a:prstGeom>
        </p:spPr>
      </p:pic>
    </p:spTree>
    <p:extLst>
      <p:ext uri="{BB962C8B-B14F-4D97-AF65-F5344CB8AC3E}">
        <p14:creationId xmlns:p14="http://schemas.microsoft.com/office/powerpoint/2010/main" val="170082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Best Path Equals Longest Match</a:t>
            </a:r>
          </a:p>
        </p:txBody>
      </p:sp>
      <p:sp>
        <p:nvSpPr>
          <p:cNvPr id="4" name="Content Placeholder 3">
            <a:extLst>
              <a:ext uri="{FF2B5EF4-FFF2-40B4-BE49-F238E27FC236}">
                <a16:creationId xmlns:a16="http://schemas.microsoft.com/office/drawing/2014/main" id="{E7E03756-D884-1D4C-99D5-D0BE6418AA3F}"/>
              </a:ext>
            </a:extLst>
          </p:cNvPr>
          <p:cNvSpPr>
            <a:spLocks noGrp="1"/>
          </p:cNvSpPr>
          <p:nvPr>
            <p:ph idx="1"/>
          </p:nvPr>
        </p:nvSpPr>
        <p:spPr>
          <a:xfrm>
            <a:off x="269926" y="1160100"/>
            <a:ext cx="8280057" cy="3689897"/>
          </a:xfrm>
        </p:spPr>
        <p:txBody>
          <a:bodyPr/>
          <a:lstStyle/>
          <a:p>
            <a:pPr marL="342900" indent="-342900" algn="just">
              <a:buFont typeface="Arial" panose="020B0604020202020204" pitchFamily="34" charset="0"/>
              <a:buChar char="•"/>
            </a:pPr>
            <a:r>
              <a:rPr lang="en-US" sz="1600" dirty="0">
                <a:solidFill>
                  <a:srgbClr val="000000"/>
                </a:solidFill>
              </a:rPr>
              <a:t>The best path in the routing table is also known as the longest match.</a:t>
            </a:r>
          </a:p>
          <a:p>
            <a:pPr marL="342900" indent="-342900" algn="just">
              <a:buFont typeface="Arial" panose="020B0604020202020204" pitchFamily="34" charset="0"/>
              <a:buChar char="•"/>
            </a:pPr>
            <a:r>
              <a:rPr lang="en-US" sz="1600" dirty="0">
                <a:solidFill>
                  <a:srgbClr val="000000"/>
                </a:solidFill>
              </a:rPr>
              <a:t>The routing table contains route entries consisting of a </a:t>
            </a:r>
            <a:r>
              <a:rPr lang="en-US" sz="1600" b="1" dirty="0">
                <a:solidFill>
                  <a:srgbClr val="C00000"/>
                </a:solidFill>
              </a:rPr>
              <a:t>prefix (network address</a:t>
            </a:r>
            <a:r>
              <a:rPr lang="en-US" sz="1600" dirty="0">
                <a:solidFill>
                  <a:srgbClr val="000000"/>
                </a:solidFill>
              </a:rPr>
              <a:t>) and </a:t>
            </a:r>
            <a:r>
              <a:rPr lang="en-US" sz="1600" dirty="0">
                <a:solidFill>
                  <a:srgbClr val="C00000"/>
                </a:solidFill>
              </a:rPr>
              <a:t>prefix length</a:t>
            </a:r>
            <a:r>
              <a:rPr lang="en-US" sz="1600" dirty="0">
                <a:solidFill>
                  <a:srgbClr val="000000"/>
                </a:solidFill>
              </a:rPr>
              <a:t>. For there to be a match between the destination IP address of a packet and a route in the routing table</a:t>
            </a:r>
            <a:r>
              <a:rPr lang="en-US" sz="1600" dirty="0">
                <a:solidFill>
                  <a:srgbClr val="C00000"/>
                </a:solidFill>
              </a:rPr>
              <a:t>, a minimum number of far-left bits </a:t>
            </a:r>
            <a:r>
              <a:rPr lang="en-US" sz="1600" dirty="0">
                <a:solidFill>
                  <a:srgbClr val="000000"/>
                </a:solidFill>
              </a:rPr>
              <a:t>must match between the IP address of the packet and the route in the routing table. The prefix length of the route in the routing table is used to determine the minimum number of far-left bits that must match. </a:t>
            </a:r>
          </a:p>
          <a:p>
            <a:pPr marL="342900" indent="-342900" algn="just">
              <a:buFont typeface="Arial" panose="020B0604020202020204" pitchFamily="34" charset="0"/>
              <a:buChar char="•"/>
            </a:pPr>
            <a:r>
              <a:rPr lang="en-US" sz="1600" dirty="0">
                <a:solidFill>
                  <a:srgbClr val="000000"/>
                </a:solidFill>
              </a:rPr>
              <a:t>The </a:t>
            </a:r>
            <a:r>
              <a:rPr lang="en-US" sz="1600" b="1" dirty="0">
                <a:solidFill>
                  <a:srgbClr val="C00000"/>
                </a:solidFill>
              </a:rPr>
              <a:t>longest match</a:t>
            </a:r>
            <a:r>
              <a:rPr lang="en-US" sz="1600" dirty="0">
                <a:solidFill>
                  <a:srgbClr val="000000"/>
                </a:solidFill>
              </a:rPr>
              <a:t> is the route in the routing table that</a:t>
            </a:r>
            <a:r>
              <a:rPr lang="en-US" sz="1600" dirty="0">
                <a:solidFill>
                  <a:srgbClr val="00B050"/>
                </a:solidFill>
              </a:rPr>
              <a:t> has the greatest number of far-left matching bits with the destination IP address of the packet</a:t>
            </a:r>
            <a:r>
              <a:rPr lang="en-US" sz="1600" dirty="0">
                <a:solidFill>
                  <a:srgbClr val="000000"/>
                </a:solidFill>
              </a:rPr>
              <a:t>. The longest match is always the preferred route.</a:t>
            </a:r>
          </a:p>
          <a:p>
            <a:pPr marL="0" indent="0" algn="just"/>
            <a:endParaRPr lang="en-US" sz="1600" b="1" dirty="0">
              <a:solidFill>
                <a:srgbClr val="000000"/>
              </a:solidFill>
            </a:endParaRPr>
          </a:p>
          <a:p>
            <a:pPr marL="0" indent="0" algn="just"/>
            <a:r>
              <a:rPr lang="en-US" sz="1600" b="1" dirty="0">
                <a:solidFill>
                  <a:srgbClr val="000000"/>
                </a:solidFill>
              </a:rPr>
              <a:t>Note</a:t>
            </a:r>
            <a:r>
              <a:rPr lang="en-US" sz="1600" dirty="0">
                <a:solidFill>
                  <a:srgbClr val="000000"/>
                </a:solidFill>
              </a:rPr>
              <a:t>: The term prefix length will be used to refer to the network portion of both IPv4 and IPv6 addresses.</a:t>
            </a: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5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IPv4 Longest Match Example</a:t>
            </a:r>
          </a:p>
        </p:txBody>
      </p:sp>
      <p:sp>
        <p:nvSpPr>
          <p:cNvPr id="5" name="Content Placeholder 4">
            <a:extLst>
              <a:ext uri="{FF2B5EF4-FFF2-40B4-BE49-F238E27FC236}">
                <a16:creationId xmlns:a16="http://schemas.microsoft.com/office/drawing/2014/main" id="{5C7823D0-3393-B44E-BCEB-42C02BEADA06}"/>
              </a:ext>
            </a:extLst>
          </p:cNvPr>
          <p:cNvSpPr>
            <a:spLocks noGrp="1"/>
          </p:cNvSpPr>
          <p:nvPr>
            <p:ph idx="1"/>
          </p:nvPr>
        </p:nvSpPr>
        <p:spPr>
          <a:xfrm>
            <a:off x="225756" y="1125377"/>
            <a:ext cx="8692488" cy="3689897"/>
          </a:xfrm>
        </p:spPr>
        <p:txBody>
          <a:bodyPr/>
          <a:lstStyle/>
          <a:p>
            <a:pPr marL="0" indent="0" algn="just"/>
            <a:r>
              <a:rPr lang="en-US" sz="1600" dirty="0">
                <a:solidFill>
                  <a:srgbClr val="000000"/>
                </a:solidFill>
              </a:rPr>
              <a:t>In the table, an IPv4 packet has the </a:t>
            </a:r>
            <a:r>
              <a:rPr lang="en-US" sz="1600" b="1" dirty="0">
                <a:solidFill>
                  <a:srgbClr val="C00000"/>
                </a:solidFill>
              </a:rPr>
              <a:t>destination IPv4 address 172.16.0.10</a:t>
            </a:r>
            <a:r>
              <a:rPr lang="en-US" sz="1600" dirty="0">
                <a:solidFill>
                  <a:srgbClr val="000000"/>
                </a:solidFill>
              </a:rPr>
              <a:t>. The router has three route entries in its IPv4 routing table that match this packet: 172.16.0.0/12, 172.16.0.0/18, and 172.16.0.0/26. Of the three routes, 172.16.0.0/26 has </a:t>
            </a:r>
            <a:r>
              <a:rPr lang="en-US" sz="1600" b="1" dirty="0">
                <a:solidFill>
                  <a:srgbClr val="00B050"/>
                </a:solidFill>
              </a:rPr>
              <a:t>the longest match </a:t>
            </a:r>
            <a:r>
              <a:rPr lang="en-US" sz="1600" dirty="0">
                <a:solidFill>
                  <a:srgbClr val="000000"/>
                </a:solidFill>
              </a:rPr>
              <a:t>and would be chosen to forward the packet. For any of these routes to be considered a match there must be at least the number of matching bits indicated by the subnet mask of the route.</a:t>
            </a:r>
          </a:p>
        </p:txBody>
      </p:sp>
      <p:graphicFrame>
        <p:nvGraphicFramePr>
          <p:cNvPr id="6" name="Table 5">
            <a:extLst>
              <a:ext uri="{FF2B5EF4-FFF2-40B4-BE49-F238E27FC236}">
                <a16:creationId xmlns:a16="http://schemas.microsoft.com/office/drawing/2014/main" id="{609510E1-B472-4C48-A8F6-30F29CA0F817}"/>
              </a:ext>
            </a:extLst>
          </p:cNvPr>
          <p:cNvGraphicFramePr>
            <a:graphicFrameLocks noGrp="1"/>
          </p:cNvGraphicFramePr>
          <p:nvPr>
            <p:extLst>
              <p:ext uri="{D42A27DB-BD31-4B8C-83A1-F6EECF244321}">
                <p14:modId xmlns:p14="http://schemas.microsoft.com/office/powerpoint/2010/main" val="2518170531"/>
              </p:ext>
            </p:extLst>
          </p:nvPr>
        </p:nvGraphicFramePr>
        <p:xfrm>
          <a:off x="1006321" y="2497636"/>
          <a:ext cx="7548046" cy="2225040"/>
        </p:xfrm>
        <a:graphic>
          <a:graphicData uri="http://schemas.openxmlformats.org/drawingml/2006/table">
            <a:tbl>
              <a:tblPr firstRow="1" bandRow="1">
                <a:tableStyleId>{5C22544A-7EE6-4342-B048-85BDC9FD1C3A}</a:tableStyleId>
              </a:tblPr>
              <a:tblGrid>
                <a:gridCol w="1105251">
                  <a:extLst>
                    <a:ext uri="{9D8B030D-6E8A-4147-A177-3AD203B41FA5}">
                      <a16:colId xmlns:a16="http://schemas.microsoft.com/office/drawing/2014/main" val="2127096387"/>
                    </a:ext>
                  </a:extLst>
                </a:gridCol>
                <a:gridCol w="2052619">
                  <a:extLst>
                    <a:ext uri="{9D8B030D-6E8A-4147-A177-3AD203B41FA5}">
                      <a16:colId xmlns:a16="http://schemas.microsoft.com/office/drawing/2014/main" val="2763306768"/>
                    </a:ext>
                  </a:extLst>
                </a:gridCol>
                <a:gridCol w="4390176">
                  <a:extLst>
                    <a:ext uri="{9D8B030D-6E8A-4147-A177-3AD203B41FA5}">
                      <a16:colId xmlns:a16="http://schemas.microsoft.com/office/drawing/2014/main" val="3267492099"/>
                    </a:ext>
                  </a:extLst>
                </a:gridCol>
              </a:tblGrid>
              <a:tr h="370840">
                <a:tc gridSpan="2">
                  <a:txBody>
                    <a:bodyPr/>
                    <a:lstStyle/>
                    <a:p>
                      <a:pPr algn="l" fontAlgn="ctr"/>
                      <a:r>
                        <a:rPr lang="en-US" dirty="0">
                          <a:effectLst/>
                        </a:rPr>
                        <a:t>Destination IPv4 Address</a:t>
                      </a:r>
                    </a:p>
                  </a:txBody>
                  <a:tcPr marL="47625" marR="47625" marT="47625" marB="47625" anchor="ctr"/>
                </a:tc>
                <a:tc hMerge="1">
                  <a:txBody>
                    <a:bodyPr/>
                    <a:lstStyle/>
                    <a:p>
                      <a:endParaRPr lang="en-US"/>
                    </a:p>
                  </a:txBody>
                  <a:tcPr/>
                </a:tc>
                <a:tc>
                  <a:txBody>
                    <a:bodyPr/>
                    <a:lstStyle/>
                    <a:p>
                      <a:pPr algn="l" fontAlgn="ctr"/>
                      <a:r>
                        <a:rPr lang="en-US" dirty="0">
                          <a:effectLst/>
                        </a:rPr>
                        <a:t>Address in Binary</a:t>
                      </a:r>
                    </a:p>
                  </a:txBody>
                  <a:tcPr marL="47625" marR="47625" marT="47625" marB="47625" anchor="ctr"/>
                </a:tc>
                <a:extLst>
                  <a:ext uri="{0D108BD9-81ED-4DB2-BD59-A6C34878D82A}">
                    <a16:rowId xmlns:a16="http://schemas.microsoft.com/office/drawing/2014/main" val="35115582"/>
                  </a:ext>
                </a:extLst>
              </a:tr>
              <a:tr h="370840">
                <a:tc gridSpan="2">
                  <a:txBody>
                    <a:bodyPr/>
                    <a:lstStyle/>
                    <a:p>
                      <a:pPr fontAlgn="ctr"/>
                      <a:r>
                        <a:rPr lang="en-US" b="1" dirty="0">
                          <a:solidFill>
                            <a:srgbClr val="C00000"/>
                          </a:solidFill>
                          <a:effectLst/>
                        </a:rPr>
                        <a:t>172.16.0.10</a:t>
                      </a:r>
                    </a:p>
                  </a:txBody>
                  <a:tcPr marL="47625" marR="47625" marT="47625" marB="47625" anchor="ctr"/>
                </a:tc>
                <a:tc hMerge="1">
                  <a:txBody>
                    <a:bodyPr/>
                    <a:lstStyle/>
                    <a:p>
                      <a:endParaRPr lang="en-US"/>
                    </a:p>
                  </a:txBody>
                  <a:tcP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4171924536"/>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857871476"/>
                  </a:ext>
                </a:extLst>
              </a:tr>
              <a:tr h="370840">
                <a:tc>
                  <a:txBody>
                    <a:bodyPr/>
                    <a:lstStyle/>
                    <a:p>
                      <a:pPr fontAlgn="ctr"/>
                      <a:r>
                        <a:rPr lang="en-US" b="0">
                          <a:effectLst/>
                        </a:rPr>
                        <a:t>1</a:t>
                      </a:r>
                    </a:p>
                  </a:txBody>
                  <a:tcPr marL="47625" marR="47625" marT="47625" marB="47625" anchor="ctr"/>
                </a:tc>
                <a:tc>
                  <a:txBody>
                    <a:bodyPr/>
                    <a:lstStyle/>
                    <a:p>
                      <a:pPr fontAlgn="ctr"/>
                      <a:r>
                        <a:rPr lang="en-US" b="0" dirty="0">
                          <a:effectLst/>
                        </a:rPr>
                        <a:t>172.16.0.0</a:t>
                      </a:r>
                      <a:r>
                        <a:rPr lang="en-US" b="1" dirty="0">
                          <a:effectLst/>
                        </a:rPr>
                        <a:t>/12</a:t>
                      </a:r>
                      <a:endParaRPr lang="en-US" b="0" dirty="0">
                        <a:effectLst/>
                      </a:endParaRPr>
                    </a:p>
                  </a:txBody>
                  <a:tcPr marL="47625" marR="47625" marT="47625" marB="47625" anchor="ctr"/>
                </a:tc>
                <a:tc>
                  <a:txBody>
                    <a:bodyPr/>
                    <a:lstStyle/>
                    <a:p>
                      <a:pPr fontAlgn="ctr"/>
                      <a:r>
                        <a:rPr lang="en-US" b="1" dirty="0">
                          <a:effectLst/>
                        </a:rPr>
                        <a:t>10101100.0001</a:t>
                      </a:r>
                      <a:r>
                        <a:rPr lang="en-US" b="0" dirty="0">
                          <a:effectLst/>
                        </a:rPr>
                        <a:t>0000.00000000.00001010</a:t>
                      </a:r>
                    </a:p>
                  </a:txBody>
                  <a:tcPr marL="47625" marR="47625" marT="47625" marB="47625" anchor="ctr"/>
                </a:tc>
                <a:extLst>
                  <a:ext uri="{0D108BD9-81ED-4DB2-BD59-A6C34878D82A}">
                    <a16:rowId xmlns:a16="http://schemas.microsoft.com/office/drawing/2014/main" val="803855328"/>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172.16.0.0</a:t>
                      </a:r>
                      <a:r>
                        <a:rPr lang="en-US" b="1">
                          <a:effectLst/>
                        </a:rPr>
                        <a:t>/18</a:t>
                      </a:r>
                      <a:endParaRPr lang="en-US" b="0">
                        <a:effectLst/>
                      </a:endParaRPr>
                    </a:p>
                  </a:txBody>
                  <a:tcPr marL="47625" marR="47625" marT="47625" marB="47625" anchor="ctr"/>
                </a:tc>
                <a:tc>
                  <a:txBody>
                    <a:bodyPr/>
                    <a:lstStyle/>
                    <a:p>
                      <a:pPr fontAlgn="ctr"/>
                      <a:r>
                        <a:rPr lang="en-US" b="1" dirty="0">
                          <a:effectLst/>
                        </a:rPr>
                        <a:t>10101100.00010000.00</a:t>
                      </a:r>
                      <a:r>
                        <a:rPr lang="en-US" b="0" dirty="0">
                          <a:effectLst/>
                        </a:rPr>
                        <a:t>000000.00001010</a:t>
                      </a:r>
                    </a:p>
                  </a:txBody>
                  <a:tcPr marL="47625" marR="47625" marT="47625" marB="47625" anchor="ctr"/>
                </a:tc>
                <a:extLst>
                  <a:ext uri="{0D108BD9-81ED-4DB2-BD59-A6C34878D82A}">
                    <a16:rowId xmlns:a16="http://schemas.microsoft.com/office/drawing/2014/main" val="3977272778"/>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172.16.0.0</a:t>
                      </a:r>
                      <a:r>
                        <a:rPr lang="en-US" b="1">
                          <a:effectLst/>
                        </a:rPr>
                        <a:t>/26</a:t>
                      </a:r>
                      <a:endParaRPr lang="en-US" b="0">
                        <a:effectLst/>
                      </a:endParaRPr>
                    </a:p>
                  </a:txBody>
                  <a:tcPr marL="47625" marR="47625" marT="47625" marB="47625" anchor="ctr"/>
                </a:tc>
                <a:tc>
                  <a:txBody>
                    <a:bodyPr/>
                    <a:lstStyle/>
                    <a:p>
                      <a:pPr fontAlgn="ctr"/>
                      <a:r>
                        <a:rPr lang="en-US" b="1" dirty="0">
                          <a:solidFill>
                            <a:srgbClr val="C00000"/>
                          </a:solidFill>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143080834"/>
                  </a:ext>
                </a:extLst>
              </a:tr>
            </a:tbl>
          </a:graphicData>
        </a:graphic>
      </p:graphicFrame>
    </p:spTree>
    <p:extLst>
      <p:ext uri="{BB962C8B-B14F-4D97-AF65-F5344CB8AC3E}">
        <p14:creationId xmlns:p14="http://schemas.microsoft.com/office/powerpoint/2010/main" val="35829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6280</TotalTime>
  <Words>6871</Words>
  <Application>Microsoft Office PowerPoint</Application>
  <PresentationFormat>On-screen Show (16:9)</PresentationFormat>
  <Paragraphs>629</Paragraphs>
  <Slides>52</Slides>
  <Notes>50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52</vt:i4>
      </vt:variant>
    </vt:vector>
  </HeadingPairs>
  <TitlesOfParts>
    <vt:vector size="61" baseType="lpstr">
      <vt:lpstr>Arial</vt:lpstr>
      <vt:lpstr>Calibri</vt:lpstr>
      <vt:lpstr>Century Gothic</vt:lpstr>
      <vt:lpstr>CiscoSans</vt:lpstr>
      <vt:lpstr>CiscoSans ExtraLight</vt:lpstr>
      <vt:lpstr>Courier New</vt:lpstr>
      <vt:lpstr>Default Theme</vt:lpstr>
      <vt:lpstr>UCTI-Template-foundation-level</vt:lpstr>
      <vt:lpstr>1_Default Theme</vt:lpstr>
      <vt:lpstr>Switching and Routing Essentials CT122-3-2 SRE</vt:lpstr>
      <vt:lpstr>Topic &amp; Structure of The Lesson</vt:lpstr>
      <vt:lpstr>Learning Outcomes</vt:lpstr>
      <vt:lpstr>Key Terms You Must Be Able To Use</vt:lpstr>
      <vt:lpstr>Path Determination</vt:lpstr>
      <vt:lpstr>Path Determination Two Functions of a Router</vt:lpstr>
      <vt:lpstr>Path Determination Router Functions Example</vt:lpstr>
      <vt:lpstr>Path Determination Best Path Equals Longest Match</vt:lpstr>
      <vt:lpstr>Path Determination IPv4 Longest Match Example</vt:lpstr>
      <vt:lpstr>Path Determination IPv6 Longest Match Example</vt:lpstr>
      <vt:lpstr>Path Determination Build the Routing Table</vt:lpstr>
      <vt:lpstr>Packet Forwarding</vt:lpstr>
      <vt:lpstr>Packet Forwarding Packet Forwarding Decision Process</vt:lpstr>
      <vt:lpstr>Packet Forwarding Packet Forwarding Decision Process (Cont.)</vt:lpstr>
      <vt:lpstr>Packet Forwarding Packet Forwarding Decision Process (Cont.)</vt:lpstr>
      <vt:lpstr>Packet Forwarding Packet Forwarding Decision Process (Cont.)</vt:lpstr>
      <vt:lpstr>Packet Forwarding End-to-End Packet Forwarding</vt:lpstr>
      <vt:lpstr>Packet Forwarding Packet Forwarding Mechanisms</vt:lpstr>
      <vt:lpstr>Packet Forwarding Packet Forwarding Mechanisms (Cont.)</vt:lpstr>
      <vt:lpstr>Packet Forwarding Packet Forwarding Mechanisms (Cont.)</vt:lpstr>
      <vt:lpstr>Packet Forwarding Packet Forwarding Mechanisms (Cont.)</vt:lpstr>
      <vt:lpstr>IP Routing Table</vt:lpstr>
      <vt:lpstr>IP Routing Table Route Sources</vt:lpstr>
      <vt:lpstr>IP Routing Table Routing Table Principles</vt:lpstr>
      <vt:lpstr>IP Routing Table Routing Table Entries</vt:lpstr>
      <vt:lpstr>IP Routing Table Directly Connected Networks</vt:lpstr>
      <vt:lpstr>IP Routing Table Static Routes</vt:lpstr>
      <vt:lpstr>IP Routing Table Static Routes in the IP Routing Table</vt:lpstr>
      <vt:lpstr>IP Routing Table Dynamic Routing Protocols</vt:lpstr>
      <vt:lpstr>IP Routing Table Dynamic Routes in the Routing Table</vt:lpstr>
      <vt:lpstr>IP Routing Table Default Route</vt:lpstr>
      <vt:lpstr>IP Routing Table Structure of an IPv4 Routing Table</vt:lpstr>
      <vt:lpstr>IP Routing Table Structure of an IPv4 Routing Table</vt:lpstr>
      <vt:lpstr>IP Routing Table Structure of an IPv6 Routing Table</vt:lpstr>
      <vt:lpstr>IP Routing Table Administrative Distance</vt:lpstr>
      <vt:lpstr>IP Routing Table Administrative Distance (Cont.)</vt:lpstr>
      <vt:lpstr>Static and Dynamic Routing</vt:lpstr>
      <vt:lpstr>Static and Dynamic Routing Static or Dynamic?</vt:lpstr>
      <vt:lpstr>Static and Dynamic Routing Static or Dynamic? (Cont.)</vt:lpstr>
      <vt:lpstr>Static and Dynamic Routing Static or Dynamic? (Cont.)</vt:lpstr>
      <vt:lpstr>Static and Dynamic Routing Dynamic Routing Evolution</vt:lpstr>
      <vt:lpstr>Static and Dynamic Routing Dynamic Routing Evolution (Cont.)</vt:lpstr>
      <vt:lpstr>Static and Dynamic Routing Dynamic Routing Protocol Concepts</vt:lpstr>
      <vt:lpstr>Static and Dynamic Routing Dynamic Routing Protocol Concepts (Cont.)</vt:lpstr>
      <vt:lpstr>Static and Dynamic Routing Best Path</vt:lpstr>
      <vt:lpstr>Static and Dynamic Routing Load Balancing</vt:lpstr>
      <vt:lpstr>Module Practice and Quiz</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Ismail</cp:lastModifiedBy>
  <cp:revision>376</cp:revision>
  <dcterms:created xsi:type="dcterms:W3CDTF">2019-10-18T06:21:22Z</dcterms:created>
  <dcterms:modified xsi:type="dcterms:W3CDTF">2020-12-31T08:58:34Z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