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44" r:id="rId3"/>
  </p:sldMasterIdLst>
  <p:notesMasterIdLst>
    <p:notesMasterId r:id="rId37"/>
  </p:notesMasterIdLst>
  <p:sldIdLst>
    <p:sldId id="266" r:id="rId4"/>
    <p:sldId id="267" r:id="rId5"/>
    <p:sldId id="268" r:id="rId6"/>
    <p:sldId id="269" r:id="rId7"/>
    <p:sldId id="759" r:id="rId8"/>
    <p:sldId id="1108" r:id="rId9"/>
    <p:sldId id="1177" r:id="rId10"/>
    <p:sldId id="1178" r:id="rId11"/>
    <p:sldId id="1179" r:id="rId12"/>
    <p:sldId id="1103" r:id="rId13"/>
    <p:sldId id="1172" r:id="rId14"/>
    <p:sldId id="1180" r:id="rId15"/>
    <p:sldId id="1196" r:id="rId16"/>
    <p:sldId id="1181" r:id="rId17"/>
    <p:sldId id="1182" r:id="rId18"/>
    <p:sldId id="1183" r:id="rId19"/>
    <p:sldId id="1184" r:id="rId20"/>
    <p:sldId id="1186" r:id="rId21"/>
    <p:sldId id="1185" r:id="rId22"/>
    <p:sldId id="1187" r:id="rId23"/>
    <p:sldId id="1188" r:id="rId24"/>
    <p:sldId id="1189" r:id="rId25"/>
    <p:sldId id="1190" r:id="rId26"/>
    <p:sldId id="1191" r:id="rId27"/>
    <p:sldId id="1171" r:id="rId28"/>
    <p:sldId id="1173" r:id="rId29"/>
    <p:sldId id="1192" r:id="rId30"/>
    <p:sldId id="1193" r:id="rId31"/>
    <p:sldId id="1211" r:id="rId32"/>
    <p:sldId id="1212" r:id="rId33"/>
    <p:sldId id="1213" r:id="rId34"/>
    <p:sldId id="1214" r:id="rId35"/>
    <p:sldId id="1215" r:id="rId36"/>
  </p:sldIdLst>
  <p:sldSz cx="9144000" cy="5143500" type="screen16x9"/>
  <p:notesSz cx="6858000" cy="9144000"/>
  <p:custDataLst>
    <p:tags r:id="rId3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93" autoAdjust="0"/>
    <p:restoredTop sz="82527" autoAdjust="0"/>
  </p:normalViewPr>
  <p:slideViewPr>
    <p:cSldViewPr snapToGrid="0" showGuides="1">
      <p:cViewPr varScale="1">
        <p:scale>
          <a:sx n="79" d="100"/>
          <a:sy n="79" d="100"/>
        </p:scale>
        <p:origin x="606"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718403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38895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7.2.9 – </a:t>
            </a:r>
            <a:r>
              <a:rPr lang="en-US" sz="1200" dirty="0"/>
              <a:t>Other Service Broadcasts Relayed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612065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7.2.10 – Packet Tracer – Configure DHCPv4</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27014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7.3.3 – </a:t>
            </a:r>
            <a:r>
              <a:rPr lang="en-US" sz="1200" dirty="0"/>
              <a:t>Home Router as a DHCPv4 Client</a:t>
            </a:r>
          </a:p>
          <a:p>
            <a:r>
              <a:rPr lang="en-US" sz="1200" dirty="0"/>
              <a:t>7.3.4 – Syntax Checker – Configure a Cisco IOS Router as DHCP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17011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200" dirty="0"/>
              <a:t>The DHCPv4 server dynamically assigns, or leases, an IPv4 address to a client from a pool of addresses for a limited period of time chosen by the server, or until the client no longer needs the address. </a:t>
            </a:r>
          </a:p>
          <a:p>
            <a:pPr>
              <a:spcBef>
                <a:spcPts val="0"/>
              </a:spcBef>
              <a:spcAft>
                <a:spcPts val="0"/>
              </a:spcAft>
              <a:buFont typeface="Arial" panose="020B0604020202020204" pitchFamily="34" charset="0"/>
              <a:buChar char="•"/>
            </a:pPr>
            <a:r>
              <a:rPr lang="en-US" sz="1200" dirty="0"/>
              <a:t>The DHCPv4 lease process begins with the client sending message requesting the services of a DHCP server. If there is a DHCPv4 server that receives the message it will respond with an IPv4 address and possible other network configuration information. </a:t>
            </a:r>
          </a:p>
          <a:p>
            <a:pPr>
              <a:spcBef>
                <a:spcPts val="0"/>
              </a:spcBef>
              <a:spcAft>
                <a:spcPts val="0"/>
              </a:spcAft>
              <a:buFont typeface="Arial" panose="020B0604020202020204" pitchFamily="34" charset="0"/>
              <a:buChar char="•"/>
            </a:pPr>
            <a:r>
              <a:rPr lang="en-US" sz="1200" dirty="0"/>
              <a:t>The client must contact the DHCP server periodically to extend the lease. This lease mechanism ensures that clients that move or power off do not keep addresses that they no longer need. </a:t>
            </a:r>
          </a:p>
          <a:p>
            <a:pPr>
              <a:spcBef>
                <a:spcPts val="0"/>
              </a:spcBef>
              <a:spcAft>
                <a:spcPts val="0"/>
              </a:spcAft>
              <a:buFont typeface="Arial" panose="020B0604020202020204" pitchFamily="34" charset="0"/>
              <a:buChar char="•"/>
            </a:pPr>
            <a:r>
              <a:rPr lang="en-US" sz="1200" dirty="0"/>
              <a:t>When the client boots (or otherwise wants to join a network), it begins a four-step process to obtain a lease: DHCPDISCOVER, then DHCPOFFER, then DHCPREQUEST, and finally DHCPACK. Prior to lease expiration, the client begins a two-step process to renew the lease with the DHCPv4 server: DHCPREQUEST then DHCPACK.</a:t>
            </a:r>
          </a:p>
          <a:p>
            <a:pPr>
              <a:spcBef>
                <a:spcPts val="0"/>
              </a:spcBef>
              <a:spcAft>
                <a:spcPts val="0"/>
              </a:spcAft>
              <a:buFont typeface="Arial" panose="020B0604020202020204" pitchFamily="34" charset="0"/>
              <a:buChar char="•"/>
            </a:pPr>
            <a:r>
              <a:rPr lang="en-US" sz="1200" dirty="0"/>
              <a:t>A Cisco router running Cisco IOS software can be configured to act as a DHCPv4 server. </a:t>
            </a:r>
          </a:p>
          <a:p>
            <a:pPr>
              <a:spcBef>
                <a:spcPts val="0"/>
              </a:spcBef>
              <a:spcAft>
                <a:spcPts val="0"/>
              </a:spcAft>
              <a:buFont typeface="Arial" panose="020B0604020202020204" pitchFamily="34" charset="0"/>
              <a:buChar char="•"/>
            </a:pPr>
            <a:r>
              <a:rPr lang="en-US" sz="1200" dirty="0"/>
              <a:t>Use the following steps to configure a Cisco IOS DHCPv4 server: exclude IPv4 addresses, define a DHCPv4 pool name, and configure the DHCPv4 pool. </a:t>
            </a:r>
          </a:p>
          <a:p>
            <a:pPr>
              <a:spcBef>
                <a:spcPts val="0"/>
              </a:spcBef>
              <a:spcAft>
                <a:spcPts val="0"/>
              </a:spcAft>
              <a:buFont typeface="Arial" panose="020B0604020202020204" pitchFamily="34" charset="0"/>
              <a:buChar char="•"/>
            </a:pPr>
            <a:r>
              <a:rPr lang="en-US" sz="1200" dirty="0"/>
              <a:t>Verify your configuration using the </a:t>
            </a:r>
            <a:r>
              <a:rPr lang="en-US" sz="1200" b="1" dirty="0"/>
              <a:t>show running-config | section </a:t>
            </a:r>
            <a:r>
              <a:rPr lang="en-US" sz="1200" b="1" dirty="0" err="1"/>
              <a:t>dhcp</a:t>
            </a:r>
            <a:r>
              <a:rPr lang="en-US" sz="1200" dirty="0"/>
              <a:t>, </a:t>
            </a:r>
            <a:r>
              <a:rPr lang="en-US" sz="1200" b="1" dirty="0"/>
              <a:t>show </a:t>
            </a:r>
            <a:r>
              <a:rPr lang="en-US" sz="1200" b="1" dirty="0" err="1"/>
              <a:t>ip</a:t>
            </a:r>
            <a:r>
              <a:rPr lang="en-US" sz="1200" b="1" dirty="0"/>
              <a:t> </a:t>
            </a:r>
            <a:r>
              <a:rPr lang="en-US" sz="1200" b="1" dirty="0" err="1"/>
              <a:t>dhcp</a:t>
            </a:r>
            <a:r>
              <a:rPr lang="en-US" sz="1200" b="1" dirty="0"/>
              <a:t> binding</a:t>
            </a:r>
            <a:r>
              <a:rPr lang="en-US" sz="1200" dirty="0"/>
              <a:t>, and </a:t>
            </a:r>
            <a:r>
              <a:rPr lang="en-US" sz="1200" b="1" dirty="0"/>
              <a:t>show </a:t>
            </a:r>
            <a:r>
              <a:rPr lang="en-US" sz="1200" b="1" dirty="0" err="1"/>
              <a:t>ip</a:t>
            </a:r>
            <a:r>
              <a:rPr lang="en-US" sz="1200" b="1" dirty="0"/>
              <a:t> </a:t>
            </a:r>
            <a:r>
              <a:rPr lang="en-US" sz="1200" b="1" dirty="0" err="1"/>
              <a:t>dhcp</a:t>
            </a:r>
            <a:r>
              <a:rPr lang="en-US" sz="1200" b="1" dirty="0"/>
              <a:t> server statistics</a:t>
            </a:r>
            <a:r>
              <a:rPr lang="en-US" sz="1200" dirty="0"/>
              <a:t> commands. </a:t>
            </a:r>
          </a:p>
          <a:p>
            <a:pPr>
              <a:spcBef>
                <a:spcPts val="0"/>
              </a:spcBef>
              <a:spcAft>
                <a:spcPts val="0"/>
              </a:spcAft>
              <a:buFont typeface="Arial" panose="020B0604020202020204" pitchFamily="34" charset="0"/>
              <a:buChar char="•"/>
            </a:pPr>
            <a:r>
              <a:rPr lang="en-US" sz="1200" dirty="0"/>
              <a:t>The DHCPv4 service is enabled, by default. To disable the service, use the </a:t>
            </a:r>
            <a:r>
              <a:rPr lang="en-US" sz="1200" b="1" dirty="0"/>
              <a:t>no service </a:t>
            </a:r>
            <a:r>
              <a:rPr lang="en-US" sz="1200" b="1" dirty="0" err="1"/>
              <a:t>dhcp</a:t>
            </a:r>
            <a:r>
              <a:rPr lang="en-US" sz="1200" dirty="0"/>
              <a:t> global configuration mode command.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35985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400" dirty="0"/>
              <a:t>Network clients are not typically on the same subnet as enterprise servers providing DHCP, DNS, TFTP, and FTP services for the network. In order to locate the servers and receive services, clients often use broadcast messages. The router must be configured to relay DHCPv4 messages to the DHCPv4 server. </a:t>
            </a:r>
          </a:p>
          <a:p>
            <a:pPr>
              <a:spcBef>
                <a:spcPts val="0"/>
              </a:spcBef>
              <a:spcAft>
                <a:spcPts val="0"/>
              </a:spcAft>
              <a:buFont typeface="Arial" panose="020B0604020202020204" pitchFamily="34" charset="0"/>
              <a:buChar char="•"/>
            </a:pPr>
            <a:r>
              <a:rPr lang="en-US" sz="1400" dirty="0"/>
              <a:t>The network administrator can configure the router with the </a:t>
            </a:r>
            <a:r>
              <a:rPr lang="en-US" sz="1400" b="1" dirty="0" err="1"/>
              <a:t>ip</a:t>
            </a:r>
            <a:r>
              <a:rPr lang="en-US" sz="1400" b="1" dirty="0"/>
              <a:t> helper-address </a:t>
            </a:r>
            <a:r>
              <a:rPr lang="en-US" sz="1400" b="1" i="1" dirty="0"/>
              <a:t>address</a:t>
            </a:r>
            <a:r>
              <a:rPr lang="en-US" sz="1400" b="1" dirty="0"/>
              <a:t> </a:t>
            </a:r>
            <a:r>
              <a:rPr lang="en-US" sz="1400" dirty="0"/>
              <a:t>interface configuration command and use the </a:t>
            </a:r>
            <a:r>
              <a:rPr lang="en-US" sz="1400" b="1" dirty="0"/>
              <a:t>show </a:t>
            </a:r>
            <a:r>
              <a:rPr lang="en-US" sz="1400" b="1" dirty="0" err="1"/>
              <a:t>ip</a:t>
            </a:r>
            <a:r>
              <a:rPr lang="en-US" sz="1400" b="1" dirty="0"/>
              <a:t> interface</a:t>
            </a:r>
            <a:r>
              <a:rPr lang="en-US" sz="1400" dirty="0"/>
              <a:t> command to verify the configuration. </a:t>
            </a:r>
          </a:p>
          <a:p>
            <a:pPr>
              <a:spcBef>
                <a:spcPts val="0"/>
              </a:spcBef>
              <a:spcAft>
                <a:spcPts val="0"/>
              </a:spcAft>
              <a:buFont typeface="Arial" panose="020B0604020202020204" pitchFamily="34" charset="0"/>
              <a:buChar char="•"/>
            </a:pPr>
            <a:r>
              <a:rPr lang="en-US" sz="1400" dirty="0"/>
              <a:t>By default, the </a:t>
            </a:r>
            <a:r>
              <a:rPr lang="en-US" sz="1400" dirty="0" err="1"/>
              <a:t>ip</a:t>
            </a:r>
            <a:r>
              <a:rPr lang="en-US" sz="1400" dirty="0"/>
              <a:t> helper-address command forwards the following eight UDP services:</a:t>
            </a:r>
          </a:p>
          <a:p>
            <a:pPr lvl="1">
              <a:spcBef>
                <a:spcPts val="0"/>
              </a:spcBef>
              <a:spcAft>
                <a:spcPts val="0"/>
              </a:spcAft>
              <a:buFont typeface="Arial" panose="020B0604020202020204" pitchFamily="34" charset="0"/>
              <a:buChar char="•"/>
            </a:pPr>
            <a:r>
              <a:rPr lang="en-US" sz="1300" dirty="0"/>
              <a:t>Port 37: Time</a:t>
            </a:r>
          </a:p>
          <a:p>
            <a:pPr lvl="1">
              <a:spcBef>
                <a:spcPts val="0"/>
              </a:spcBef>
              <a:spcAft>
                <a:spcPts val="0"/>
              </a:spcAft>
              <a:buFont typeface="Arial" panose="020B0604020202020204" pitchFamily="34" charset="0"/>
              <a:buChar char="•"/>
            </a:pPr>
            <a:r>
              <a:rPr lang="en-US" sz="1300" dirty="0"/>
              <a:t>Port 49: TACACS</a:t>
            </a:r>
          </a:p>
          <a:p>
            <a:pPr lvl="1">
              <a:spcBef>
                <a:spcPts val="0"/>
              </a:spcBef>
              <a:spcAft>
                <a:spcPts val="0"/>
              </a:spcAft>
              <a:buFont typeface="Arial" panose="020B0604020202020204" pitchFamily="34" charset="0"/>
              <a:buChar char="•"/>
            </a:pPr>
            <a:r>
              <a:rPr lang="en-US" sz="1300" dirty="0"/>
              <a:t>Port 53: DNS</a:t>
            </a:r>
          </a:p>
          <a:p>
            <a:pPr lvl="1">
              <a:spcBef>
                <a:spcPts val="0"/>
              </a:spcBef>
              <a:spcAft>
                <a:spcPts val="0"/>
              </a:spcAft>
              <a:buFont typeface="Arial" panose="020B0604020202020204" pitchFamily="34" charset="0"/>
              <a:buChar char="•"/>
            </a:pPr>
            <a:r>
              <a:rPr lang="en-US" sz="1300" dirty="0"/>
              <a:t>Port 67: DHCP/BOOTP server</a:t>
            </a:r>
          </a:p>
          <a:p>
            <a:pPr lvl="1">
              <a:spcBef>
                <a:spcPts val="0"/>
              </a:spcBef>
              <a:spcAft>
                <a:spcPts val="0"/>
              </a:spcAft>
              <a:buFont typeface="Arial" panose="020B0604020202020204" pitchFamily="34" charset="0"/>
              <a:buChar char="•"/>
            </a:pPr>
            <a:r>
              <a:rPr lang="en-US" sz="1300" dirty="0"/>
              <a:t>Port 68: DHCP/BOOTP client</a:t>
            </a:r>
          </a:p>
          <a:p>
            <a:pPr lvl="1">
              <a:spcBef>
                <a:spcPts val="0"/>
              </a:spcBef>
              <a:spcAft>
                <a:spcPts val="0"/>
              </a:spcAft>
              <a:buFont typeface="Arial" panose="020B0604020202020204" pitchFamily="34" charset="0"/>
              <a:buChar char="•"/>
            </a:pPr>
            <a:r>
              <a:rPr lang="en-US" sz="1300" dirty="0"/>
              <a:t>Port 69: TFTP</a:t>
            </a:r>
          </a:p>
          <a:p>
            <a:pPr lvl="1">
              <a:spcBef>
                <a:spcPts val="0"/>
              </a:spcBef>
              <a:spcAft>
                <a:spcPts val="0"/>
              </a:spcAft>
              <a:buFont typeface="Arial" panose="020B0604020202020204" pitchFamily="34" charset="0"/>
              <a:buChar char="•"/>
            </a:pPr>
            <a:r>
              <a:rPr lang="en-US" sz="1300" dirty="0"/>
              <a:t>Port 137: NetBIOS name service</a:t>
            </a:r>
          </a:p>
          <a:p>
            <a:pPr lvl="1">
              <a:spcBef>
                <a:spcPts val="0"/>
              </a:spcBef>
              <a:spcAft>
                <a:spcPts val="0"/>
              </a:spcAft>
              <a:buFont typeface="Arial" panose="020B0604020202020204" pitchFamily="34" charset="0"/>
              <a:buChar char="•"/>
            </a:pPr>
            <a:r>
              <a:rPr lang="en-US" sz="1300" dirty="0"/>
              <a:t>Port 138: NetBIOS datagram service</a:t>
            </a:r>
          </a:p>
          <a:p>
            <a:pPr>
              <a:spcBef>
                <a:spcPts val="0"/>
              </a:spcBef>
              <a:spcAft>
                <a:spcPts val="0"/>
              </a:spcAft>
              <a:buFont typeface="Arial" panose="020B0604020202020204" pitchFamily="34" charset="0"/>
              <a:buChar char="•"/>
            </a:pPr>
            <a:r>
              <a:rPr lang="en-US" sz="1400" dirty="0"/>
              <a:t>To configure an Ethernet interface as a DHCP client, use the </a:t>
            </a:r>
            <a:r>
              <a:rPr lang="en-US" sz="1400" b="1" dirty="0" err="1"/>
              <a:t>ip</a:t>
            </a:r>
            <a:r>
              <a:rPr lang="en-US" sz="1400" b="1" dirty="0"/>
              <a:t> address </a:t>
            </a:r>
            <a:r>
              <a:rPr lang="en-US" sz="1400" b="1" dirty="0" err="1"/>
              <a:t>dhcp</a:t>
            </a:r>
            <a:r>
              <a:rPr lang="en-US" sz="1400" b="1" dirty="0"/>
              <a:t> </a:t>
            </a:r>
            <a:r>
              <a:rPr lang="en-US" sz="1400" dirty="0"/>
              <a:t>interface configuration mode command. </a:t>
            </a:r>
          </a:p>
          <a:p>
            <a:pPr>
              <a:spcBef>
                <a:spcPts val="0"/>
              </a:spcBef>
              <a:spcAft>
                <a:spcPts val="0"/>
              </a:spcAft>
              <a:buFont typeface="Arial" panose="020B0604020202020204" pitchFamily="34" charset="0"/>
              <a:buChar char="•"/>
            </a:pPr>
            <a:r>
              <a:rPr lang="en-US" sz="1400" dirty="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spcBef>
                <a:spcPts val="0"/>
              </a:spcBef>
              <a:spcAft>
                <a:spcPts val="0"/>
              </a:spcAft>
              <a:buFont typeface="Arial" panose="020B0604020202020204" pitchFamily="34" charset="0"/>
              <a:buChar char="•"/>
            </a:pPr>
            <a:r>
              <a:rPr lang="en-US" sz="1200" b="1" kern="0" dirty="0"/>
              <a:t>channel-group </a:t>
            </a:r>
            <a:r>
              <a:rPr lang="en-US" sz="1200" b="1" i="1" kern="0" dirty="0"/>
              <a:t>X</a:t>
            </a:r>
            <a:r>
              <a:rPr lang="en-US" sz="1200" b="1" kern="0" dirty="0"/>
              <a:t> mode [ desirable | auto | active | passive ]</a:t>
            </a:r>
          </a:p>
          <a:p>
            <a:pPr defTabSz="914400">
              <a:spcBef>
                <a:spcPts val="0"/>
              </a:spcBef>
              <a:spcAft>
                <a:spcPts val="0"/>
              </a:spcAft>
              <a:buFont typeface="Arial" panose="020B0604020202020204" pitchFamily="34" charset="0"/>
              <a:buChar char="•"/>
            </a:pPr>
            <a:r>
              <a:rPr lang="en-US" sz="1200" b="1" kern="0" dirty="0"/>
              <a:t>interface port-channel </a:t>
            </a:r>
            <a:r>
              <a:rPr lang="en-US" sz="1200" b="1" i="1" kern="0" dirty="0"/>
              <a:t>X</a:t>
            </a:r>
          </a:p>
          <a:p>
            <a:pPr defTabSz="914400">
              <a:spcBef>
                <a:spcPts val="0"/>
              </a:spcBef>
              <a:spcAft>
                <a:spcPts val="0"/>
              </a:spcAft>
              <a:buFont typeface="Arial" panose="020B0604020202020204" pitchFamily="34" charset="0"/>
              <a:buChar char="•"/>
            </a:pPr>
            <a:r>
              <a:rPr lang="en-US" sz="1200" b="1" kern="0" dirty="0"/>
              <a:t>show interfaces port-channel</a:t>
            </a:r>
          </a:p>
          <a:p>
            <a:pPr defTabSz="914400">
              <a:spcBef>
                <a:spcPts val="0"/>
              </a:spcBef>
              <a:spcAft>
                <a:spcPts val="0"/>
              </a:spcAft>
              <a:buFont typeface="Arial" panose="020B0604020202020204" pitchFamily="34" charset="0"/>
              <a:buChar char="•"/>
            </a:pPr>
            <a:r>
              <a:rPr lang="en-US" sz="1200" b="1" kern="0" dirty="0"/>
              <a:t>show </a:t>
            </a:r>
            <a:r>
              <a:rPr lang="en-US" sz="1200" b="1" kern="0" dirty="0" err="1"/>
              <a:t>etherchannel</a:t>
            </a:r>
            <a:r>
              <a:rPr lang="en-US" sz="1200" b="1" kern="0" dirty="0"/>
              <a:t> summary</a:t>
            </a:r>
          </a:p>
          <a:p>
            <a:pPr defTabSz="914400">
              <a:spcBef>
                <a:spcPts val="0"/>
              </a:spcBef>
              <a:spcAft>
                <a:spcPts val="0"/>
              </a:spcAft>
              <a:buFont typeface="Arial" panose="020B0604020202020204" pitchFamily="34" charset="0"/>
              <a:buChar char="•"/>
            </a:pPr>
            <a:r>
              <a:rPr lang="en-US" sz="1200" b="1" kern="0" dirty="0"/>
              <a:t>show </a:t>
            </a:r>
            <a:r>
              <a:rPr lang="en-US" sz="1200" b="1" kern="0" dirty="0" err="1"/>
              <a:t>etherchannel</a:t>
            </a:r>
            <a:r>
              <a:rPr lang="en-US" sz="1200" b="1" kern="0" dirty="0"/>
              <a:t> port-channel</a:t>
            </a:r>
          </a:p>
          <a:p>
            <a:pPr defTabSz="914400">
              <a:spcBef>
                <a:spcPts val="0"/>
              </a:spcBef>
              <a:spcAft>
                <a:spcPts val="0"/>
              </a:spcAft>
              <a:buFont typeface="Arial" panose="020B0604020202020204" pitchFamily="34" charset="0"/>
              <a:buChar char="•"/>
            </a:pPr>
            <a:r>
              <a:rPr lang="en-US" sz="1200" b="1" kern="0" dirty="0"/>
              <a:t>show interfaces </a:t>
            </a:r>
            <a:r>
              <a:rPr lang="en-US" sz="1200" b="1" kern="0" dirty="0" err="1"/>
              <a:t>etherchannel</a:t>
            </a:r>
            <a:endParaRPr lang="en-US" sz="1200" b="1" kern="0"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3880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98587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160" y="1877438"/>
            <a:ext cx="1934960" cy="16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635510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694072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11832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657847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695520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91043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02005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545461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650071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996748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127603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160" y="1877438"/>
            <a:ext cx="1934960" cy="16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489272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372750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3998013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764199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10386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715058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525374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108057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234380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3673194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9384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58D4E4B4-CC0F-436A-853E-06F03FEF3F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E72C3461-45B9-4E09-AEEF-45F860313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3BB11BFD-FC0C-40F2-B1D5-AA5FE22735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F3FB0695-366A-4469-AAD6-76D72438BB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85E8FC27-74B3-4E39-BD02-3E0490109A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a:latin typeface="Calibri" pitchFamily="34" charset="0"/>
                <a:cs typeface="Calibri" pitchFamily="34" charset="0"/>
              </a:rPr>
              <a:t>CT1333-3-2 Switching </a:t>
            </a:r>
            <a:r>
              <a:rPr lang="en-GB" sz="600" dirty="0">
                <a:latin typeface="Calibri" pitchFamily="34" charset="0"/>
                <a:cs typeface="Calibri" pitchFamily="34" charset="0"/>
              </a:rPr>
              <a:t>and Routing Essentials </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DHCPV4</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534469"/>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41275" y="4966097"/>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 </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DHCPV4</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185266"/>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67175" y="2672112"/>
            <a:ext cx="5076825" cy="1314450"/>
          </a:xfrm>
        </p:spPr>
        <p:txBody>
          <a:bodyPr/>
          <a:lstStyle/>
          <a:p>
            <a:r>
              <a:rPr lang="en-US" dirty="0">
                <a:latin typeface="Arial" charset="0"/>
              </a:rPr>
              <a:t>DHCPv4</a:t>
            </a:r>
            <a:endParaRPr lang="en-US" dirty="0"/>
          </a:p>
        </p:txBody>
      </p:sp>
      <p:sp>
        <p:nvSpPr>
          <p:cNvPr id="5" name="Text Box 6"/>
          <p:cNvSpPr txBox="1">
            <a:spLocks noGrp="1" noChangeArrowheads="1"/>
          </p:cNvSpPr>
          <p:nvPr>
            <p:ph type="ctrTitle"/>
          </p:nvPr>
        </p:nvSpPr>
        <p:spPr bwMode="auto">
          <a:xfrm>
            <a:off x="3493394" y="1501892"/>
            <a:ext cx="5650606" cy="96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CT122-3-2 SRE</a:t>
            </a:r>
            <a:endParaRPr lang="en-US" sz="2850" dirty="0"/>
          </a:p>
        </p:txBody>
      </p:sp>
    </p:spTree>
    <p:extLst>
      <p:ext uri="{BB962C8B-B14F-4D97-AF65-F5344CB8AC3E}">
        <p14:creationId xmlns:p14="http://schemas.microsoft.com/office/powerpoint/2010/main" val="48197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65431" y="1044161"/>
            <a:ext cx="8968841" cy="1201466"/>
          </a:xfrm>
        </p:spPr>
        <p:txBody>
          <a:bodyPr/>
          <a:lstStyle/>
          <a:p>
            <a:pPr marL="0" indent="0" algn="just"/>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789490" y="2379739"/>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79590" y="1243901"/>
            <a:ext cx="8718106" cy="3689897"/>
          </a:xfrm>
        </p:spPr>
        <p:txBody>
          <a:bodyPr/>
          <a:lstStyle/>
          <a:p>
            <a:pPr marL="0" indent="0" algn="just"/>
            <a:r>
              <a:rPr lang="en-US" sz="1800" dirty="0">
                <a:solidFill>
                  <a:srgbClr val="000000"/>
                </a:solidFill>
              </a:rPr>
              <a:t>Use the following steps to configure a Cisco IOS DHCPv4 server:</a:t>
            </a:r>
          </a:p>
          <a:p>
            <a:pPr marL="171450" indent="-171450" algn="just">
              <a:buFont typeface="Arial" panose="020B0604020202020204" pitchFamily="34" charset="0"/>
              <a:buChar char="•"/>
            </a:pPr>
            <a:r>
              <a:rPr lang="en-US" sz="1800" b="1" dirty="0">
                <a:solidFill>
                  <a:srgbClr val="000000"/>
                </a:solidFill>
              </a:rPr>
              <a:t>Step 1</a:t>
            </a:r>
            <a:r>
              <a:rPr lang="en-US" sz="1800" dirty="0">
                <a:solidFill>
                  <a:srgbClr val="000000"/>
                </a:solidFill>
              </a:rPr>
              <a:t>. Exclude IPv4 addresses. A single address or a range of addresses can be excluded by specifying the </a:t>
            </a:r>
            <a:r>
              <a:rPr lang="en-US" sz="1800" i="1" dirty="0">
                <a:solidFill>
                  <a:srgbClr val="000000"/>
                </a:solidFill>
              </a:rPr>
              <a:t>low-address</a:t>
            </a:r>
            <a:r>
              <a:rPr lang="en-US" sz="1800" dirty="0">
                <a:solidFill>
                  <a:srgbClr val="000000"/>
                </a:solidFill>
              </a:rPr>
              <a:t> and </a:t>
            </a:r>
            <a:r>
              <a:rPr lang="en-US" sz="1800" i="1" dirty="0">
                <a:solidFill>
                  <a:srgbClr val="000000"/>
                </a:solidFill>
              </a:rPr>
              <a:t>high-address</a:t>
            </a:r>
            <a:r>
              <a:rPr lang="en-US" sz="18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800" b="1" dirty="0">
                <a:solidFill>
                  <a:srgbClr val="000000"/>
                </a:solidFill>
                <a:cs typeface="Courier New" panose="02070309020205020404" pitchFamily="49" charset="0"/>
              </a:rPr>
              <a:t>ip dhcp excluded-address </a:t>
            </a:r>
            <a:r>
              <a:rPr lang="en-US" sz="1800" b="1" i="1" dirty="0">
                <a:solidFill>
                  <a:srgbClr val="000000"/>
                </a:solidFill>
                <a:cs typeface="Courier New" panose="02070309020205020404" pitchFamily="49" charset="0"/>
              </a:rPr>
              <a:t>low-address [high-address]</a:t>
            </a:r>
          </a:p>
          <a:p>
            <a:pPr marL="171450" indent="-171450" algn="just">
              <a:buFont typeface="Arial" panose="020B0604020202020204" pitchFamily="34" charset="0"/>
              <a:buChar char="•"/>
            </a:pPr>
            <a:r>
              <a:rPr lang="en-US" sz="1800" b="1" dirty="0">
                <a:solidFill>
                  <a:srgbClr val="000000"/>
                </a:solidFill>
              </a:rPr>
              <a:t>Step 2</a:t>
            </a:r>
            <a:r>
              <a:rPr lang="en-US" sz="1800" dirty="0">
                <a:solidFill>
                  <a:srgbClr val="000000"/>
                </a:solidFill>
              </a:rPr>
              <a:t>. Define a DHCPv4 pool name. The </a:t>
            </a:r>
            <a:r>
              <a:rPr lang="en-US" sz="1800" b="1" dirty="0">
                <a:solidFill>
                  <a:srgbClr val="000000"/>
                </a:solidFill>
              </a:rPr>
              <a:t>ip dhcp pool</a:t>
            </a:r>
            <a:r>
              <a:rPr lang="en-US" sz="1800" dirty="0">
                <a:solidFill>
                  <a:srgbClr val="000000"/>
                </a:solidFill>
              </a:rPr>
              <a:t> </a:t>
            </a:r>
            <a:r>
              <a:rPr lang="en-US" sz="1800" b="1" i="1" dirty="0">
                <a:solidFill>
                  <a:srgbClr val="000000"/>
                </a:solidFill>
              </a:rPr>
              <a:t>pool-name</a:t>
            </a:r>
            <a:r>
              <a:rPr lang="en-US" sz="1800" dirty="0">
                <a:solidFill>
                  <a:srgbClr val="000000"/>
                </a:solidFill>
              </a:rPr>
              <a:t> command creates a pool with the specified name and puts the router in DHCPv4 configuration mode, which is identified by the prompt </a:t>
            </a:r>
            <a:r>
              <a:rPr lang="en-US" sz="1800" b="1" dirty="0">
                <a:solidFill>
                  <a:srgbClr val="000000"/>
                </a:solidFill>
              </a:rPr>
              <a:t>Router(dhcp-config)#.</a:t>
            </a:r>
          </a:p>
          <a:p>
            <a:pPr marL="0" indent="0" algn="just"/>
            <a:endParaRPr lang="en-US" sz="1100" dirty="0">
              <a:solidFill>
                <a:srgbClr val="000000"/>
              </a:solidFill>
            </a:endParaRPr>
          </a:p>
          <a:p>
            <a:pPr marL="342900" indent="-342900" algn="just">
              <a:buFont typeface="Arial" panose="020B0604020202020204" pitchFamily="34" charset="0"/>
              <a:buChar char="•"/>
            </a:pPr>
            <a:endParaRPr lang="en-US" sz="11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125404" y="1158558"/>
            <a:ext cx="8908868" cy="1027294"/>
          </a:xfrm>
        </p:spPr>
        <p:txBody>
          <a:bodyPr/>
          <a:lstStyle/>
          <a:p>
            <a:pPr marL="171450" indent="-171450" algn="just">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just">
              <a:buFont typeface="Arial" panose="020B0604020202020204" pitchFamily="34" charset="0"/>
              <a:buChar char="•"/>
            </a:pPr>
            <a:endParaRPr lang="en-US" sz="1200" dirty="0">
              <a:solidFill>
                <a:srgbClr val="000000"/>
              </a:solidFill>
            </a:endParaRPr>
          </a:p>
          <a:p>
            <a:pPr marL="342900" indent="-342900" algn="just">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85228680"/>
              </p:ext>
            </p:extLst>
          </p:nvPr>
        </p:nvGraphicFramePr>
        <p:xfrm>
          <a:off x="1001024" y="2312997"/>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172356" y="12057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157670" y="1231710"/>
            <a:ext cx="8852218" cy="1070836"/>
          </a:xfrm>
        </p:spPr>
        <p:txBody>
          <a:bodyPr/>
          <a:lstStyle/>
          <a:p>
            <a:pPr marL="0" indent="0" algn="just"/>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just">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038808" y="2169414"/>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65431" y="1134174"/>
            <a:ext cx="8932265" cy="861832"/>
          </a:xfrm>
        </p:spPr>
        <p:txBody>
          <a:bodyPr/>
          <a:lstStyle/>
          <a:p>
            <a:pPr marL="0" indent="0" algn="just"/>
            <a:r>
              <a:rPr lang="en-US" b="1" dirty="0">
                <a:solidFill>
                  <a:srgbClr val="000000"/>
                </a:solidFill>
              </a:rPr>
              <a:t>Verify DHCPv4 Bindings: </a:t>
            </a:r>
            <a:r>
              <a:rPr lang="en-US" dirty="0">
                <a:solidFill>
                  <a:srgbClr val="000000"/>
                </a:solidFill>
              </a:rPr>
              <a:t>As shown in the example, the operation of DHCPv4 can be verified using the </a:t>
            </a:r>
            <a:r>
              <a:rPr lang="en-US" b="1" dirty="0">
                <a:solidFill>
                  <a:srgbClr val="000000"/>
                </a:solidFill>
              </a:rPr>
              <a:t>show ip dhcp binding</a:t>
            </a:r>
            <a:r>
              <a:rPr lang="en-US"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2571750"/>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4523232" cy="3463791"/>
          </a:xfrm>
        </p:spPr>
        <p:txBody>
          <a:bodyPr/>
          <a:lstStyle/>
          <a:p>
            <a:pPr marL="0" indent="0" algn="just"/>
            <a:r>
              <a:rPr lang="en-US" b="1" dirty="0">
                <a:solidFill>
                  <a:srgbClr val="000000"/>
                </a:solidFill>
              </a:rPr>
              <a:t>Verify DHCPv4 Statistics: </a:t>
            </a:r>
            <a:r>
              <a:rPr lang="en-US" dirty="0">
                <a:solidFill>
                  <a:srgbClr val="000000"/>
                </a:solidFill>
              </a:rPr>
              <a:t>The output of the </a:t>
            </a:r>
            <a:r>
              <a:rPr lang="en-US" b="1" dirty="0">
                <a:solidFill>
                  <a:srgbClr val="000000"/>
                </a:solidFill>
              </a:rPr>
              <a:t>show ip dhcp server statistics</a:t>
            </a:r>
            <a:r>
              <a:rPr lang="en-US" dirty="0">
                <a:solidFill>
                  <a:srgbClr val="000000"/>
                </a:solidFill>
              </a:rPr>
              <a:t> is used to verify that messages are being received or sent by the router. </a:t>
            </a:r>
          </a:p>
          <a:p>
            <a:pPr marL="0" indent="0" algn="just"/>
            <a:r>
              <a:rPr lang="en-US" dirty="0">
                <a:solidFill>
                  <a:srgbClr val="000000"/>
                </a:solidFill>
              </a:rPr>
              <a:t>This command displays count information regarding the number of DHCPv4 messages that have been sent and received.</a:t>
            </a:r>
          </a:p>
          <a:p>
            <a:pPr marL="342900" indent="-342900" algn="just">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1006048"/>
            <a:ext cx="3866606" cy="3753611"/>
          </a:xfrm>
        </p:spPr>
        <p:txBody>
          <a:bodyPr/>
          <a:lstStyle/>
          <a:p>
            <a:pPr marL="0" indent="0" algn="just"/>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a:t>
            </a:r>
          </a:p>
          <a:p>
            <a:pPr marL="0" indent="0" algn="just"/>
            <a:r>
              <a:rPr lang="en-US" sz="1500" dirty="0">
                <a:solidFill>
                  <a:srgbClr val="000000"/>
                </a:solidFill>
              </a:rPr>
              <a:t>No DHCP-specific router interface configuration is required. If a PC is connected to a network segment that has a DHCPv4 pool available, the PC can obtain an IPv4 address from the appropriate pool automatically.</a:t>
            </a:r>
          </a:p>
          <a:p>
            <a:pPr marL="0" indent="0" algn="just"/>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4078784" y="1145930"/>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D5FD16A9-8C6A-4461-8C10-119E4B147955}" type="slidenum">
              <a:rPr lang="en-GB" smtClean="0"/>
              <a:t>2</a:t>
            </a:fld>
            <a:r>
              <a:rPr lang="en-GB" dirty="0"/>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8" name="Table 7">
            <a:extLst>
              <a:ext uri="{FF2B5EF4-FFF2-40B4-BE49-F238E27FC236}">
                <a16:creationId xmlns:a16="http://schemas.microsoft.com/office/drawing/2014/main" id="{968AFB43-3AED-4007-945C-DF9849E26607}"/>
              </a:ext>
            </a:extLst>
          </p:cNvPr>
          <p:cNvGraphicFramePr>
            <a:graphicFrameLocks noGrp="1"/>
          </p:cNvGraphicFramePr>
          <p:nvPr>
            <p:extLst>
              <p:ext uri="{D42A27DB-BD31-4B8C-83A1-F6EECF244321}">
                <p14:modId xmlns:p14="http://schemas.microsoft.com/office/powerpoint/2010/main" val="716718967"/>
              </p:ext>
            </p:extLst>
          </p:nvPr>
        </p:nvGraphicFramePr>
        <p:xfrm>
          <a:off x="655782" y="1732166"/>
          <a:ext cx="7555085" cy="1619250"/>
        </p:xfrm>
        <a:graphic>
          <a:graphicData uri="http://schemas.openxmlformats.org/drawingml/2006/table">
            <a:tbl>
              <a:tblPr firstRow="1" bandRow="1"/>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Objective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DHCP4 Concepts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DHCPv4 operates in a small- to medium-sized business network.</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a router as a DHCPv4 server.</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a DHCP4 Client</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a router as a DHCPv4 client.</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bl>
          </a:graphicData>
        </a:graphic>
      </p:graphicFrame>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681068" cy="3689897"/>
          </a:xfrm>
        </p:spPr>
        <p:txBody>
          <a:bodyPr/>
          <a:lstStyle/>
          <a:p>
            <a:pPr marL="0" indent="0" algn="just"/>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a:t>
            </a:r>
          </a:p>
          <a:p>
            <a:pPr marL="0" indent="0" algn="just"/>
            <a:r>
              <a:rPr lang="en-US" sz="1600" dirty="0">
                <a:solidFill>
                  <a:srgbClr val="000000"/>
                </a:solidFill>
              </a:rPr>
              <a:t>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a:t>
            </a:r>
          </a:p>
          <a:p>
            <a:pPr marL="0" indent="0" algn="just"/>
            <a:r>
              <a:rPr lang="en-US" sz="1600" dirty="0">
                <a:solidFill>
                  <a:srgbClr val="000000"/>
                </a:solidFill>
              </a:rPr>
              <a:t>Enabling the service has no effect if the parameters are not configured.</a:t>
            </a:r>
          </a:p>
          <a:p>
            <a:pPr marL="0" indent="0" algn="just"/>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just"/>
            <a:endParaRPr lang="en-US" sz="1600" dirty="0">
              <a:solidFill>
                <a:srgbClr val="000000"/>
              </a:solidFill>
            </a:endParaRPr>
          </a:p>
          <a:p>
            <a:pPr marL="0" indent="0" algn="just"/>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118438" y="975678"/>
            <a:ext cx="8867066" cy="1454014"/>
          </a:xfrm>
        </p:spPr>
        <p:txBody>
          <a:bodyPr/>
          <a:lstStyle/>
          <a:p>
            <a:pPr marL="342900" indent="-342900" algn="just">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just">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just">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870964"/>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0" y="1159935"/>
            <a:ext cx="9022080" cy="2107140"/>
          </a:xfrm>
        </p:spPr>
        <p:txBody>
          <a:bodyPr/>
          <a:lstStyle/>
          <a:p>
            <a:pPr marL="342900" indent="-342900" algn="just">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just">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967487" y="3331726"/>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3588" y="3267075"/>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206438" y="1207325"/>
            <a:ext cx="8815642" cy="3689897"/>
          </a:xfrm>
        </p:spPr>
        <p:txBody>
          <a:bodyPr/>
          <a:lstStyle/>
          <a:p>
            <a:pPr marL="0" indent="0" algn="just"/>
            <a:r>
              <a:rPr lang="en-US" sz="1600" dirty="0">
                <a:solidFill>
                  <a:srgbClr val="000000"/>
                </a:solidFill>
              </a:rPr>
              <a:t>DHCPv4 is not the only service that the router can be configured to relay. By default, the </a:t>
            </a:r>
            <a:r>
              <a:rPr lang="en-US" sz="1600" b="1" dirty="0">
                <a:solidFill>
                  <a:srgbClr val="000000"/>
                </a:solidFill>
              </a:rPr>
              <a:t>ip helper-address</a:t>
            </a:r>
            <a:r>
              <a:rPr lang="en-US" sz="1600" dirty="0">
                <a:solidFill>
                  <a:srgbClr val="000000"/>
                </a:solidFill>
              </a:rPr>
              <a:t> command forwards the following eight UDP services:</a:t>
            </a:r>
          </a:p>
          <a:p>
            <a:pPr marL="342900" indent="-342900" algn="just">
              <a:buFont typeface="Arial" panose="020B0604020202020204" pitchFamily="34" charset="0"/>
              <a:buChar char="•"/>
            </a:pPr>
            <a:r>
              <a:rPr lang="en-US" sz="1600" dirty="0">
                <a:solidFill>
                  <a:srgbClr val="000000"/>
                </a:solidFill>
              </a:rPr>
              <a:t>Port 37: Time</a:t>
            </a:r>
          </a:p>
          <a:p>
            <a:pPr marL="342900" indent="-342900" algn="just">
              <a:buFont typeface="Arial" panose="020B0604020202020204" pitchFamily="34" charset="0"/>
              <a:buChar char="•"/>
            </a:pPr>
            <a:r>
              <a:rPr lang="en-US" sz="1600" dirty="0">
                <a:solidFill>
                  <a:srgbClr val="000000"/>
                </a:solidFill>
              </a:rPr>
              <a:t>Port 49: TACACS</a:t>
            </a:r>
          </a:p>
          <a:p>
            <a:pPr marL="342900" indent="-342900" algn="just">
              <a:buFont typeface="Arial" panose="020B0604020202020204" pitchFamily="34" charset="0"/>
              <a:buChar char="•"/>
            </a:pPr>
            <a:r>
              <a:rPr lang="en-US" sz="1600" dirty="0">
                <a:solidFill>
                  <a:srgbClr val="000000"/>
                </a:solidFill>
              </a:rPr>
              <a:t>Port 53: DNS</a:t>
            </a:r>
          </a:p>
          <a:p>
            <a:pPr marL="342900" indent="-342900" algn="just">
              <a:buFont typeface="Arial" panose="020B0604020202020204" pitchFamily="34" charset="0"/>
              <a:buChar char="•"/>
            </a:pPr>
            <a:r>
              <a:rPr lang="en-US" sz="1600" dirty="0">
                <a:solidFill>
                  <a:srgbClr val="000000"/>
                </a:solidFill>
              </a:rPr>
              <a:t>Port 67: DHCP/BOOTP server</a:t>
            </a:r>
          </a:p>
          <a:p>
            <a:pPr marL="342900" indent="-342900" algn="just">
              <a:buFont typeface="Arial" panose="020B0604020202020204" pitchFamily="34" charset="0"/>
              <a:buChar char="•"/>
            </a:pPr>
            <a:r>
              <a:rPr lang="en-US" sz="1600" dirty="0">
                <a:solidFill>
                  <a:srgbClr val="000000"/>
                </a:solidFill>
              </a:rPr>
              <a:t>Port 68: DHCP/BOOTP client</a:t>
            </a:r>
          </a:p>
          <a:p>
            <a:pPr marL="342900" indent="-342900" algn="just">
              <a:buFont typeface="Arial" panose="020B0604020202020204" pitchFamily="34" charset="0"/>
              <a:buChar char="•"/>
            </a:pPr>
            <a:r>
              <a:rPr lang="en-US" sz="1600" dirty="0">
                <a:solidFill>
                  <a:srgbClr val="000000"/>
                </a:solidFill>
              </a:rPr>
              <a:t>Port 69: TFTP</a:t>
            </a:r>
          </a:p>
          <a:p>
            <a:pPr marL="342900" indent="-342900" algn="just">
              <a:buFont typeface="Arial" panose="020B0604020202020204" pitchFamily="34" charset="0"/>
              <a:buChar char="•"/>
            </a:pPr>
            <a:r>
              <a:rPr lang="en-US" sz="1600" dirty="0">
                <a:solidFill>
                  <a:srgbClr val="000000"/>
                </a:solidFill>
              </a:rPr>
              <a:t>Port 137: NetBIOS name service</a:t>
            </a:r>
          </a:p>
          <a:p>
            <a:pPr marL="342900" indent="-342900" algn="just">
              <a:buFont typeface="Arial" panose="020B0604020202020204" pitchFamily="34" charset="0"/>
              <a:buChar char="•"/>
            </a:pPr>
            <a:r>
              <a:rPr lang="en-US" sz="1600" dirty="0">
                <a:solidFill>
                  <a:srgbClr val="000000"/>
                </a:solidFill>
              </a:rPr>
              <a:t>Port 138: NetBIOS datagram service</a:t>
            </a: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Packet Tracer – Configure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399256" y="1158557"/>
            <a:ext cx="8345488"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Configure a Router as a DHCP Server</a:t>
            </a:r>
          </a:p>
          <a:p>
            <a:pPr marL="342900" indent="-342900" algn="l">
              <a:buFont typeface="Arial" panose="020B0604020202020204" pitchFamily="34" charset="0"/>
              <a:buChar char="•"/>
            </a:pPr>
            <a:r>
              <a:rPr lang="en-US" sz="1600" dirty="0">
                <a:solidFill>
                  <a:srgbClr val="000000"/>
                </a:solidFill>
              </a:rPr>
              <a:t>Part 2: Configure DHCP Relay</a:t>
            </a:r>
          </a:p>
          <a:p>
            <a:pPr marL="342900" indent="-342900" algn="l">
              <a:buFont typeface="Arial" panose="020B0604020202020204" pitchFamily="34" charset="0"/>
              <a:buChar char="•"/>
            </a:pPr>
            <a:r>
              <a:rPr lang="en-US" sz="1600" dirty="0">
                <a:solidFill>
                  <a:srgbClr val="000000"/>
                </a:solidFill>
              </a:rPr>
              <a:t>Part 3: Configure a Router as a DHCP Client</a:t>
            </a:r>
          </a:p>
          <a:p>
            <a:pPr marL="342900" indent="-342900" algn="l">
              <a:buFont typeface="Arial" panose="020B0604020202020204" pitchFamily="34" charset="0"/>
              <a:buChar char="•"/>
            </a:pPr>
            <a:r>
              <a:rPr lang="en-US" sz="1600" dirty="0">
                <a:solidFill>
                  <a:srgbClr val="000000"/>
                </a:solidFill>
              </a:rPr>
              <a:t>Part 4: Verify DHCP and Connectivity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5431" y="169409"/>
            <a:ext cx="8345488" cy="731837"/>
          </a:xfrm>
        </p:spPr>
        <p:txBody>
          <a:bodyPr/>
          <a:lstStyle/>
          <a:p>
            <a:r>
              <a:rPr lang="en-US" sz="1600" dirty="0"/>
              <a:t>Configure a DHCPv4 Client</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65431" y="1070655"/>
            <a:ext cx="8956649" cy="2533877"/>
          </a:xfrm>
        </p:spPr>
        <p:txBody>
          <a:bodyPr/>
          <a:lstStyle/>
          <a:p>
            <a:pPr marL="0" indent="0" algn="just"/>
            <a:r>
              <a:rPr lang="en-US" sz="1600" dirty="0">
                <a:solidFill>
                  <a:srgbClr val="000000"/>
                </a:solidFill>
              </a:rPr>
              <a:t>There are scenarios where you might have access to a DHCP server through your ISP. In these instances, you can configure a Cisco IOS router as a DHCPv4 client. </a:t>
            </a:r>
          </a:p>
          <a:p>
            <a:pPr marL="342900" indent="-342900" algn="just">
              <a:buFont typeface="Arial" panose="020B0604020202020204" pitchFamily="34" charset="0"/>
              <a:buChar char="•"/>
            </a:pPr>
            <a:r>
              <a:rPr lang="en-US" sz="16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just">
              <a:buFont typeface="Arial" panose="020B0604020202020204" pitchFamily="34" charset="0"/>
              <a:buChar char="•"/>
            </a:pPr>
            <a:r>
              <a:rPr lang="en-US" sz="1600" dirty="0">
                <a:solidFill>
                  <a:srgbClr val="000000"/>
                </a:solidFill>
              </a:rPr>
              <a:t>To configure an Ethernet interface as a DHCP client, use the </a:t>
            </a:r>
            <a:r>
              <a:rPr lang="en-US" sz="1600" b="1" dirty="0">
                <a:solidFill>
                  <a:srgbClr val="000000"/>
                </a:solidFill>
              </a:rPr>
              <a:t>ip address dhcp interface</a:t>
            </a:r>
            <a:r>
              <a:rPr lang="en-US" sz="1600" dirty="0">
                <a:solidFill>
                  <a:srgbClr val="000000"/>
                </a:solidFill>
              </a:rPr>
              <a:t> configuration mode command.</a:t>
            </a:r>
          </a:p>
          <a:p>
            <a:pPr marL="342900" indent="-342900" algn="just">
              <a:buFont typeface="Arial" panose="020B0604020202020204" pitchFamily="34" charset="0"/>
              <a:buChar char="•"/>
            </a:pPr>
            <a:r>
              <a:rPr lang="en-US" sz="1600" dirty="0">
                <a:solidFill>
                  <a:srgbClr val="000000"/>
                </a:solidFill>
              </a:rPr>
              <a:t>In the figure, assume that an ISP has been configured to provide select customers with IP addresses from the 209.165.201.0/27 network range after the G0/0/1 interface is configured with the </a:t>
            </a:r>
            <a:r>
              <a:rPr lang="en-US" sz="1600" b="1" dirty="0">
                <a:solidFill>
                  <a:srgbClr val="000000"/>
                </a:solidFill>
              </a:rPr>
              <a:t>ip address dhcp</a:t>
            </a:r>
            <a:r>
              <a:rPr lang="en-US" sz="1600" dirty="0">
                <a:solidFill>
                  <a:srgbClr val="000000"/>
                </a:solidFill>
              </a:rPr>
              <a:t> command.</a:t>
            </a:r>
          </a:p>
          <a:p>
            <a:pPr marL="342900" indent="-342900" algn="just">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176337" y="3943350"/>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180352" y="1118987"/>
            <a:ext cx="8805152" cy="1201239"/>
          </a:xfrm>
        </p:spPr>
        <p:txBody>
          <a:bodyPr/>
          <a:lstStyle/>
          <a:p>
            <a:pPr marL="171450" indent="-171450" algn="just">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just">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29552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42925" y="3609975"/>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46304" y="1084574"/>
            <a:ext cx="8900160" cy="1750106"/>
          </a:xfrm>
        </p:spPr>
        <p:txBody>
          <a:bodyPr/>
          <a:lstStyle/>
          <a:p>
            <a:pPr marL="0" indent="0" algn="just"/>
            <a:r>
              <a:rPr lang="en-US" sz="1500" dirty="0">
                <a:solidFill>
                  <a:srgbClr val="000000"/>
                </a:solidFill>
              </a:rPr>
              <a:t>Home routers are typically already set to receive IPv4 addressing information automatically from the ISP. This is so that customers can easily set up the router and connect to the internet.</a:t>
            </a:r>
          </a:p>
          <a:p>
            <a:pPr algn="just">
              <a:buFont typeface="Arial" panose="020B0604020202020204" pitchFamily="34" charset="0"/>
              <a:buChar char="•"/>
            </a:pPr>
            <a:r>
              <a:rPr lang="en-US" sz="1500" dirty="0">
                <a:solidFill>
                  <a:srgbClr val="000000"/>
                </a:solidFill>
              </a:rPr>
              <a:t>For example, the figure shows the default WAN setup page for a Packet Tracer wireless router. Notice that the internet connection type is set to </a:t>
            </a:r>
            <a:r>
              <a:rPr lang="en-US" sz="1500" b="1" dirty="0">
                <a:solidFill>
                  <a:srgbClr val="000000"/>
                </a:solidFill>
              </a:rPr>
              <a:t>Automatic Configuration - DHCP</a:t>
            </a:r>
            <a:r>
              <a:rPr lang="en-US" sz="1500" dirty="0">
                <a:solidFill>
                  <a:srgbClr val="000000"/>
                </a:solidFill>
              </a:rPr>
              <a:t>. This selection is used when the router is connected to a DSL or cable modem and acts as a DHCPv4 client, requesting an IPv4 address from the ISP.</a:t>
            </a:r>
          </a:p>
          <a:p>
            <a:pPr algn="just">
              <a:buFont typeface="Arial" panose="020B0604020202020204" pitchFamily="34" charset="0"/>
              <a:buChar char="•"/>
            </a:pPr>
            <a:r>
              <a:rPr lang="en-US" sz="1500" dirty="0">
                <a:solidFill>
                  <a:srgbClr val="000000"/>
                </a:solidFill>
              </a:rPr>
              <a:t>Various manufacturers of home routers will have a similar setup.</a:t>
            </a:r>
          </a:p>
          <a:p>
            <a:pPr marL="0" indent="0" algn="just"/>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834363"/>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Century Gothic" panose="020B0502020202020204" pitchFamily="34" charset="0"/>
              </a:rPr>
              <a:t>Refer to Quiz - Chapter 7 in Cisco Networking Academy platform</a:t>
            </a:r>
          </a:p>
          <a:p>
            <a:pPr algn="just"/>
            <a:r>
              <a:rPr lang="en-US" sz="2400" dirty="0">
                <a:latin typeface="Century Gothic" panose="020B0502020202020204" pitchFamily="34" charset="0"/>
              </a:rPr>
              <a:t>In this Packet Tracer, you will complete the following objectives:</a:t>
            </a:r>
          </a:p>
          <a:p>
            <a:pPr lvl="1" algn="just"/>
            <a:r>
              <a:rPr lang="en-US" dirty="0">
                <a:latin typeface="Century Gothic" panose="020B0502020202020204" pitchFamily="34" charset="0"/>
              </a:rPr>
              <a:t>Part 1: Configure a Router as a DCHP Server</a:t>
            </a:r>
          </a:p>
          <a:p>
            <a:pPr lvl="1" algn="just"/>
            <a:r>
              <a:rPr lang="en-US" dirty="0">
                <a:latin typeface="Century Gothic" panose="020B0502020202020204" pitchFamily="34" charset="0"/>
              </a:rPr>
              <a:t>Part 2: Configure DCHP Relay</a:t>
            </a:r>
          </a:p>
          <a:p>
            <a:pPr lvl="1" algn="just"/>
            <a:r>
              <a:rPr lang="en-US" dirty="0">
                <a:latin typeface="Century Gothic" panose="020B0502020202020204" pitchFamily="34" charset="0"/>
              </a:rPr>
              <a:t>Part 3: configure a Router as a DCHP Client</a:t>
            </a:r>
          </a:p>
          <a:p>
            <a:pPr algn="just"/>
            <a:endParaRPr lang="en-US" sz="24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29</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763" y="874514"/>
            <a:ext cx="8229600" cy="3394472"/>
          </a:xfrm>
        </p:spPr>
        <p:txBody>
          <a:bodyPr/>
          <a:lstStyle/>
          <a:p>
            <a:pPr algn="just"/>
            <a:r>
              <a:rPr lang="en-US" altLang="zh-TW" b="1" dirty="0">
                <a:latin typeface="Century Gothic" panose="020B0502020202020204" pitchFamily="34" charset="0"/>
                <a:ea typeface="新細明體" pitchFamily="18" charset="-120"/>
              </a:rPr>
              <a:t>At the end of this topic, You should be able to:</a:t>
            </a:r>
          </a:p>
          <a:p>
            <a:pPr lvl="1" algn="just">
              <a:spcBef>
                <a:spcPts val="0"/>
              </a:spcBef>
              <a:spcAft>
                <a:spcPts val="0"/>
              </a:spcAft>
              <a:buFont typeface="Arial" panose="020B0604020202020204" pitchFamily="34" charset="0"/>
              <a:buChar char="•"/>
            </a:pPr>
            <a:r>
              <a:rPr lang="en-US" dirty="0"/>
              <a:t>Explain how DHCPv4 operates across multiple LANs.</a:t>
            </a:r>
          </a:p>
          <a:p>
            <a:pPr lvl="1" algn="just">
              <a:spcBef>
                <a:spcPts val="0"/>
              </a:spcBef>
              <a:spcAft>
                <a:spcPts val="0"/>
              </a:spcAft>
              <a:buFont typeface="Arial" panose="020B0604020202020204" pitchFamily="34" charset="0"/>
              <a:buChar char="•"/>
            </a:pPr>
            <a:r>
              <a:rPr lang="en-US" sz="1800" b="0" i="0" u="none" strike="noStrike" baseline="0" dirty="0">
                <a:latin typeface="ArialMT"/>
              </a:rPr>
              <a:t>Implement DHCPv4 to operate across multiple LANs.</a:t>
            </a:r>
            <a:endParaRPr lang="en-US" dirty="0"/>
          </a:p>
          <a:p>
            <a:pPr lvl="1" algn="just">
              <a:spcBef>
                <a:spcPts val="0"/>
              </a:spcBef>
              <a:spcAft>
                <a:spcPts val="0"/>
              </a:spcAft>
              <a:buFont typeface="Arial" panose="020B0604020202020204" pitchFamily="34" charset="0"/>
              <a:buChar char="•"/>
            </a:pPr>
            <a:r>
              <a:rPr lang="en-US" dirty="0"/>
              <a:t>Configure a router as a DHCPv4 server.</a:t>
            </a:r>
          </a:p>
          <a:p>
            <a:pPr lvl="1" algn="just">
              <a:spcBef>
                <a:spcPts val="0"/>
              </a:spcBef>
              <a:spcAft>
                <a:spcPts val="0"/>
              </a:spcAft>
              <a:buFont typeface="Arial" panose="020B0604020202020204" pitchFamily="34" charset="0"/>
              <a:buChar char="•"/>
            </a:pPr>
            <a:r>
              <a:rPr lang="en-US" sz="1800" b="0" i="0" u="none" strike="noStrike" baseline="0" dirty="0">
                <a:latin typeface="ArialMT"/>
              </a:rPr>
              <a:t>Configure a router as a DHCPv4 client.</a:t>
            </a:r>
            <a:endParaRPr lang="en-US" dirty="0"/>
          </a:p>
        </p:txBody>
      </p:sp>
      <p:sp>
        <p:nvSpPr>
          <p:cNvPr id="4" name="Footer Placeholder 3"/>
          <p:cNvSpPr>
            <a:spLocks noGrp="1"/>
          </p:cNvSpPr>
          <p:nvPr>
            <p:ph type="ftr" sz="quarter" idx="10"/>
          </p:nvPr>
        </p:nvSpPr>
        <p:spPr/>
        <p:txBody>
          <a:bodyPr/>
          <a:lstStyle/>
          <a:p>
            <a:pPr>
              <a:defRPr/>
            </a:pPr>
            <a:r>
              <a:rPr lang="en-GB" dirty="0"/>
              <a:t>Slide ‹</a:t>
            </a:r>
            <a:fld id="{E5DBE6D7-844C-4C7F-9823-966AC4DC7EB8}" type="slidenum">
              <a:rPr lang="en-GB" smtClean="0"/>
              <a:t>3</a:t>
            </a:fld>
            <a:r>
              <a:rPr lang="en-GB" dirty="0"/>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061774"/>
            <a:ext cx="8833618" cy="3394472"/>
          </a:xfrm>
        </p:spPr>
        <p:txBody>
          <a:bodyPr/>
          <a:lstStyle/>
          <a:p>
            <a:pPr algn="just">
              <a:spcBef>
                <a:spcPts val="0"/>
              </a:spcBef>
              <a:spcAft>
                <a:spcPts val="0"/>
              </a:spcAft>
              <a:buFont typeface="Arial" panose="020B0604020202020204" pitchFamily="34" charset="0"/>
              <a:buChar char="•"/>
            </a:pPr>
            <a:r>
              <a:rPr lang="en-US" sz="2400" dirty="0"/>
              <a:t>The DHCPv4 server dynamically assigns, or leases, an IPv4 address to a client from a pool of addresses for a limited period of time chosen by the server, or until the client no longer needs the address. </a:t>
            </a:r>
          </a:p>
          <a:p>
            <a:pPr algn="just">
              <a:spcBef>
                <a:spcPts val="0"/>
              </a:spcBef>
              <a:spcAft>
                <a:spcPts val="0"/>
              </a:spcAft>
              <a:buFont typeface="Arial" panose="020B0604020202020204" pitchFamily="34" charset="0"/>
              <a:buChar char="•"/>
            </a:pPr>
            <a:r>
              <a:rPr lang="en-US" sz="2400" dirty="0"/>
              <a:t>The client must contact the DHCP server periodically to extend the lease. This lease mechanism ensures that clients that move or power off do not keep addresses that they no longer need. </a:t>
            </a: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146907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109246"/>
            <a:ext cx="8966200" cy="3394472"/>
          </a:xfrm>
        </p:spPr>
        <p:txBody>
          <a:bodyPr/>
          <a:lstStyle/>
          <a:p>
            <a:pPr algn="just">
              <a:spcBef>
                <a:spcPts val="0"/>
              </a:spcBef>
              <a:spcAft>
                <a:spcPts val="0"/>
              </a:spcAft>
              <a:buFont typeface="Arial" panose="020B0604020202020204" pitchFamily="34" charset="0"/>
              <a:buChar char="•"/>
            </a:pPr>
            <a:r>
              <a:rPr lang="en-US" dirty="0"/>
              <a:t>To locate the servers and receive services, clients often use broadcast messages. The router must be configured to relay DHCPv4 messages to the DHCPv4 server. </a:t>
            </a:r>
          </a:p>
          <a:p>
            <a:pPr algn="just">
              <a:spcBef>
                <a:spcPts val="0"/>
              </a:spcBef>
              <a:spcAft>
                <a:spcPts val="0"/>
              </a:spcAft>
              <a:buFont typeface="Arial" panose="020B0604020202020204" pitchFamily="34" charset="0"/>
              <a:buChar char="•"/>
            </a:pPr>
            <a:r>
              <a:rPr lang="en-US" dirty="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2"/>
          <p:cNvSpPr txBox="1">
            <a:spLocks noChangeArrowheads="1"/>
          </p:cNvSpPr>
          <p:nvPr/>
        </p:nvSpPr>
        <p:spPr bwMode="auto">
          <a:xfrm>
            <a:off x="1668000" y="13784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1264808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Wireless LAN Concepts and Configuration</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31623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785"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416009" y="972815"/>
            <a:ext cx="7042150"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endParaRPr lang="en-US" dirty="0"/>
          </a:p>
        </p:txBody>
      </p:sp>
      <p:sp>
        <p:nvSpPr>
          <p:cNvPr id="4" name="Footer Placeholder 3"/>
          <p:cNvSpPr>
            <a:spLocks noGrp="1"/>
          </p:cNvSpPr>
          <p:nvPr>
            <p:ph type="ftr" sz="quarter" idx="10"/>
          </p:nvPr>
        </p:nvSpPr>
        <p:spPr/>
        <p:txBody>
          <a:bodyPr/>
          <a:lstStyle/>
          <a:p>
            <a:pPr>
              <a:defRPr/>
            </a:pPr>
            <a:r>
              <a:rPr lang="en-GB" dirty="0"/>
              <a:t>Slide ‹</a:t>
            </a:r>
            <a:fld id="{8C1754EE-C916-46B9-8AE9-DC16FB141BD6}" type="slidenum">
              <a:rPr lang="en-GB" smtClean="0"/>
              <a:t>4</a:t>
            </a:fld>
            <a:r>
              <a:rPr lang="en-GB" dirty="0"/>
              <a:t>› of 9</a:t>
            </a:r>
          </a:p>
        </p:txBody>
      </p:sp>
      <p:sp>
        <p:nvSpPr>
          <p:cNvPr id="7" name="Content Placeholder 2">
            <a:extLst>
              <a:ext uri="{FF2B5EF4-FFF2-40B4-BE49-F238E27FC236}">
                <a16:creationId xmlns:a16="http://schemas.microsoft.com/office/drawing/2014/main" id="{3F90B1D2-14FA-44F2-BBDE-FB94A41C39DE}"/>
              </a:ext>
            </a:extLst>
          </p:cNvPr>
          <p:cNvSpPr txBox="1">
            <a:spLocks/>
          </p:cNvSpPr>
          <p:nvPr/>
        </p:nvSpPr>
        <p:spPr bwMode="auto">
          <a:xfrm>
            <a:off x="850349" y="1580607"/>
            <a:ext cx="4703064" cy="239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marL="169863" marR="0" lvl="0" indent="-169863" algn="l" defTabSz="684213" rtl="0" eaLnBrk="1" fontAlgn="base" latinLnBrk="0" hangingPunct="1">
              <a:lnSpc>
                <a:spcPct val="100000"/>
              </a:lnSpc>
              <a:spcBef>
                <a:spcPts val="0"/>
              </a:spcBef>
              <a:spcAft>
                <a:spcPts val="0"/>
              </a:spcAft>
              <a:buClr>
                <a:srgbClr val="58585B"/>
              </a:buClr>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Dynamic Host Configuration Protocol (DHCP)</a:t>
            </a:r>
          </a:p>
          <a:p>
            <a:pPr marL="169863" marR="0" lvl="0" indent="-169863" algn="l" defTabSz="684213" rtl="0" eaLnBrk="1" fontAlgn="base" latinLnBrk="0" hangingPunct="1">
              <a:lnSpc>
                <a:spcPct val="100000"/>
              </a:lnSpc>
              <a:spcBef>
                <a:spcPts val="0"/>
              </a:spcBef>
              <a:spcAft>
                <a:spcPts val="0"/>
              </a:spcAft>
              <a:buClr>
                <a:srgbClr val="58585B"/>
              </a:buClr>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DHCP Discover (DHCPDISCOVER)</a:t>
            </a:r>
          </a:p>
          <a:p>
            <a:pPr marL="169863" marR="0" lvl="0" indent="-169863" algn="l" defTabSz="684213" rtl="0" eaLnBrk="1" fontAlgn="base" latinLnBrk="0" hangingPunct="1">
              <a:lnSpc>
                <a:spcPct val="100000"/>
              </a:lnSpc>
              <a:spcBef>
                <a:spcPts val="0"/>
              </a:spcBef>
              <a:spcAft>
                <a:spcPts val="0"/>
              </a:spcAft>
              <a:buClr>
                <a:srgbClr val="58585B"/>
              </a:buClr>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DHCP Offer (DHCPOFFER)</a:t>
            </a:r>
          </a:p>
          <a:p>
            <a:pPr marL="169863" marR="0" lvl="0" indent="-169863" algn="l" defTabSz="684213" rtl="0" eaLnBrk="1" fontAlgn="base" latinLnBrk="0" hangingPunct="1">
              <a:lnSpc>
                <a:spcPct val="100000"/>
              </a:lnSpc>
              <a:spcBef>
                <a:spcPts val="0"/>
              </a:spcBef>
              <a:spcAft>
                <a:spcPts val="0"/>
              </a:spcAft>
              <a:buClr>
                <a:srgbClr val="58585B"/>
              </a:buClr>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DHCP Request (DHCPREQUEST)</a:t>
            </a:r>
          </a:p>
          <a:p>
            <a:pPr marL="169863" marR="0" lvl="0" indent="-169863" algn="l" defTabSz="684213" rtl="0" eaLnBrk="1" fontAlgn="base" latinLnBrk="0" hangingPunct="1">
              <a:lnSpc>
                <a:spcPct val="100000"/>
              </a:lnSpc>
              <a:spcBef>
                <a:spcPts val="0"/>
              </a:spcBef>
              <a:spcAft>
                <a:spcPts val="0"/>
              </a:spcAft>
              <a:buClr>
                <a:srgbClr val="58585B"/>
              </a:buClr>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DHCP Acknowledgment (DHCPACK)</a:t>
            </a:r>
          </a:p>
        </p:txBody>
      </p:sp>
    </p:spTree>
    <p:extLst>
      <p:ext uri="{BB962C8B-B14F-4D97-AF65-F5344CB8AC3E}">
        <p14:creationId xmlns:p14="http://schemas.microsoft.com/office/powerpoint/2010/main" val="166076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133004" y="1030541"/>
            <a:ext cx="8877991" cy="3689897"/>
          </a:xfrm>
        </p:spPr>
        <p:txBody>
          <a:bodyPr/>
          <a:lstStyle/>
          <a:p>
            <a:pPr marL="342900" indent="-342900" algn="just">
              <a:buFont typeface="Arial" panose="020B0604020202020204" pitchFamily="34" charset="0"/>
              <a:buChar char="•"/>
            </a:pPr>
            <a:r>
              <a:rPr lang="en-US" sz="1600" dirty="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just">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just">
              <a:buFont typeface="Arial" panose="020B0604020202020204" pitchFamily="34" charset="0"/>
              <a:buChar char="•"/>
            </a:pPr>
            <a:r>
              <a:rPr lang="en-US" sz="1600" dirty="0">
                <a:solidFill>
                  <a:srgbClr val="000000"/>
                </a:solidFill>
              </a:rPr>
              <a:t>The DHCPv4 server dynamically assigns, or leases, an IPv4 address from a pool of addresses for a limited period of time chosen by the server, or until the client no longer needs the address.</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206438" y="1073213"/>
            <a:ext cx="8766874" cy="3689897"/>
          </a:xfrm>
        </p:spPr>
        <p:txBody>
          <a:bodyPr/>
          <a:lstStyle/>
          <a:p>
            <a:pPr marL="0" indent="0" algn="just"/>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0" indent="0" algn="just"/>
            <a:endParaRPr lang="en-US" sz="1600" dirty="0">
              <a:solidFill>
                <a:srgbClr val="000000"/>
              </a:solidFill>
            </a:endParaRPr>
          </a:p>
          <a:p>
            <a:pPr marL="0" indent="0" algn="just"/>
            <a:r>
              <a:rPr lang="en-US" sz="1600" dirty="0">
                <a:solidFill>
                  <a:srgbClr val="000000"/>
                </a:solidFill>
              </a:rPr>
              <a:t>DHCPv4 works in a client/server mode. When a client communicates with a DHCPv4 server, the server assigns or leases an IPv4 address to that client. </a:t>
            </a:r>
          </a:p>
          <a:p>
            <a:pPr marL="285750" indent="-285750" algn="just">
              <a:buFont typeface="Arial" panose="020B0604020202020204" pitchFamily="34" charset="0"/>
              <a:buChar char="•"/>
            </a:pPr>
            <a:r>
              <a:rPr lang="en-US" sz="1600" dirty="0">
                <a:solidFill>
                  <a:srgbClr val="000000"/>
                </a:solidFill>
              </a:rPr>
              <a:t>The client connects to the network with that leased IPv4 address until the lease expires. The client must contact the DHCP server periodically to extend the lease. </a:t>
            </a:r>
          </a:p>
          <a:p>
            <a:pPr marL="285750" indent="-285750" algn="just">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just">
              <a:buFont typeface="Arial" panose="020B0604020202020204" pitchFamily="34" charset="0"/>
              <a:buChar char="•"/>
            </a:pPr>
            <a:r>
              <a:rPr lang="en-US" sz="1600"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1101265"/>
            <a:ext cx="2996774" cy="2985433"/>
          </a:xfrm>
          <a:prstGeom prst="rect">
            <a:avLst/>
          </a:prstGeom>
          <a:noFill/>
        </p:spPr>
        <p:txBody>
          <a:bodyPr wrap="square" rtlCol="0">
            <a:spAutoFit/>
          </a:bodyPr>
          <a:lstStyle/>
          <a:p>
            <a:pPr algn="just"/>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1101265"/>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pPr algn="just"/>
            <a:r>
              <a:rPr lang="en-US" sz="1400" dirty="0">
                <a:solidFill>
                  <a:srgbClr val="000000"/>
                </a:solidFill>
              </a:rPr>
              <a:t>Prior to lease expiration, the client begins a two-step process to renew the lease with the DHCPv4 server, as shown in the figure:</a:t>
            </a:r>
          </a:p>
          <a:p>
            <a:pPr algn="just"/>
            <a:endParaRPr lang="en-US" sz="1400" dirty="0">
              <a:solidFill>
                <a:srgbClr val="000000"/>
              </a:solidFill>
            </a:endParaRPr>
          </a:p>
          <a:p>
            <a:pPr algn="just"/>
            <a:r>
              <a:rPr lang="en-US" sz="1400" b="1" dirty="0">
                <a:solidFill>
                  <a:srgbClr val="000000"/>
                </a:solidFill>
              </a:rPr>
              <a:t>1. DHCP Request (DHCPREQUEST)</a:t>
            </a:r>
            <a:endParaRPr lang="en-US" sz="1400" dirty="0">
              <a:solidFill>
                <a:srgbClr val="000000"/>
              </a:solidFill>
            </a:endParaRPr>
          </a:p>
          <a:p>
            <a:pPr algn="just"/>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pPr algn="just"/>
            <a:endParaRPr lang="en-US" sz="1400" dirty="0">
              <a:solidFill>
                <a:srgbClr val="000000"/>
              </a:solidFill>
            </a:endParaRPr>
          </a:p>
          <a:p>
            <a:pPr algn="just"/>
            <a:r>
              <a:rPr lang="en-US" sz="1400" b="1" dirty="0">
                <a:solidFill>
                  <a:srgbClr val="000000"/>
                </a:solidFill>
              </a:rPr>
              <a:t>2. DHCP Acknowledgment (DHCPACK)</a:t>
            </a:r>
            <a:endParaRPr lang="en-US" sz="1400" dirty="0">
              <a:solidFill>
                <a:srgbClr val="000000"/>
              </a:solidFill>
            </a:endParaRPr>
          </a:p>
          <a:p>
            <a:pPr algn="just"/>
            <a:r>
              <a:rPr lang="en-US" sz="1400" dirty="0">
                <a:solidFill>
                  <a:srgbClr val="000000"/>
                </a:solidFill>
              </a:rPr>
              <a:t>On receiving the DHCPREQUEST message, the server verifies the lease information by returning a DHCPACK.</a:t>
            </a:r>
          </a:p>
          <a:p>
            <a:pPr algn="just"/>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750008" y="1178582"/>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5390</TotalTime>
  <Words>3505</Words>
  <Application>Microsoft Office PowerPoint</Application>
  <PresentationFormat>On-screen Show (16:9)</PresentationFormat>
  <Paragraphs>288</Paragraphs>
  <Slides>33</Slides>
  <Notes>30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ArialMT</vt:lpstr>
      <vt:lpstr>Calibri</vt:lpstr>
      <vt:lpstr>Century Gothic</vt:lpstr>
      <vt:lpstr>CiscoSans ExtraLight</vt:lpstr>
      <vt:lpstr>Default Theme</vt:lpstr>
      <vt:lpstr>UCTI-Template-foundation-level</vt:lpstr>
      <vt:lpstr>1_UCTI-Template-foundation-level</vt:lpstr>
      <vt:lpstr>Switching and Routing Essentials CT122-3-2 SRE</vt:lpstr>
      <vt:lpstr>Topic &amp; Structure of The Lesson</vt:lpstr>
      <vt:lpstr>Learning Outcomes</vt:lpstr>
      <vt:lpstr>Key Terms You Must Be Able To Use</vt:lpstr>
      <vt:lpstr>DHCPv4 Concepts</vt:lpstr>
      <vt:lpstr>DHCPv4 Concepts DHCPv4 Server and Client</vt:lpstr>
      <vt:lpstr>DHCPv4 Concepts DHCPv4 Operation</vt:lpstr>
      <vt:lpstr>DHCPv4 Concepts Steps to Obtain a Lease</vt:lpstr>
      <vt:lpstr>DHCPv4 Concepts Steps to Renew a Lease</vt:lpstr>
      <vt:lpstr>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Configure a Cisco IOS DHCPv4 Server Packet Tracer – Configure DHCPv4</vt:lpstr>
      <vt:lpstr>Configure a DHCPv4 Client</vt:lpstr>
      <vt:lpstr>Configure a DHCPv4 Client Cisco Router as a DHCPv4 Client</vt:lpstr>
      <vt:lpstr>Configure a DHCPv4 Client Configuration Example</vt:lpstr>
      <vt:lpstr>Configure a DHCPv4 Client Home Router as a DHCPv4 Client</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Binti Ismail</cp:lastModifiedBy>
  <cp:revision>388</cp:revision>
  <dcterms:created xsi:type="dcterms:W3CDTF">2019-10-18T06:21:22Z</dcterms:created>
  <dcterms:modified xsi:type="dcterms:W3CDTF">2020-10-16T13:44:22Z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