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4.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5.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6.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7.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4"/>
    <p:sldMasterId id="2147484032" r:id="rId5"/>
  </p:sldMasterIdLst>
  <p:notesMasterIdLst>
    <p:notesMasterId r:id="rId50"/>
  </p:notesMasterIdLst>
  <p:handoutMasterIdLst>
    <p:handoutMasterId r:id="rId51"/>
  </p:handoutMasterIdLst>
  <p:sldIdLst>
    <p:sldId id="1209" r:id="rId6"/>
    <p:sldId id="267" r:id="rId7"/>
    <p:sldId id="268" r:id="rId8"/>
    <p:sldId id="1210" r:id="rId9"/>
    <p:sldId id="759" r:id="rId10"/>
    <p:sldId id="1108" r:id="rId11"/>
    <p:sldId id="1143" r:id="rId12"/>
    <p:sldId id="1141" r:id="rId13"/>
    <p:sldId id="1142" r:id="rId14"/>
    <p:sldId id="1144" r:id="rId15"/>
    <p:sldId id="1056" r:id="rId16"/>
    <p:sldId id="1145" r:id="rId17"/>
    <p:sldId id="1146" r:id="rId18"/>
    <p:sldId id="1147" r:id="rId19"/>
    <p:sldId id="1148" r:id="rId20"/>
    <p:sldId id="1149" r:id="rId21"/>
    <p:sldId id="1150" r:id="rId22"/>
    <p:sldId id="1103" r:id="rId23"/>
    <p:sldId id="1151" r:id="rId24"/>
    <p:sldId id="1152" r:id="rId25"/>
    <p:sldId id="1153" r:id="rId26"/>
    <p:sldId id="1104" r:id="rId27"/>
    <p:sldId id="1118" r:id="rId28"/>
    <p:sldId id="1154" r:id="rId29"/>
    <p:sldId id="1155" r:id="rId30"/>
    <p:sldId id="1139" r:id="rId31"/>
    <p:sldId id="1156" r:id="rId32"/>
    <p:sldId id="1157" r:id="rId33"/>
    <p:sldId id="1158" r:id="rId34"/>
    <p:sldId id="1159" r:id="rId35"/>
    <p:sldId id="1160" r:id="rId36"/>
    <p:sldId id="1161" r:id="rId37"/>
    <p:sldId id="1162" r:id="rId38"/>
    <p:sldId id="1163" r:id="rId39"/>
    <p:sldId id="1164" r:id="rId40"/>
    <p:sldId id="1213" r:id="rId41"/>
    <p:sldId id="1165" r:id="rId42"/>
    <p:sldId id="1166" r:id="rId43"/>
    <p:sldId id="957" r:id="rId44"/>
    <p:sldId id="1211" r:id="rId45"/>
    <p:sldId id="272" r:id="rId46"/>
    <p:sldId id="1212" r:id="rId47"/>
    <p:sldId id="273" r:id="rId48"/>
    <p:sldId id="274" r:id="rId49"/>
  </p:sldIdLst>
  <p:sldSz cx="9144000" cy="5143500" type="screen16x9"/>
  <p:notesSz cx="6858000" cy="9144000"/>
  <p:custDataLst>
    <p:tags r:id="rId52"/>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00"/>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037433-C0DD-4CDD-AC71-C0E87C8E401A}" v="1" dt="2022-02-27T08:54:03.2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75082" autoAdjust="0"/>
  </p:normalViewPr>
  <p:slideViewPr>
    <p:cSldViewPr snapToGrid="0" showGuides="1">
      <p:cViewPr varScale="1">
        <p:scale>
          <a:sx n="74" d="100"/>
          <a:sy n="74" d="100"/>
        </p:scale>
        <p:origin x="60" y="66"/>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1254"/>
    </p:cViewPr>
  </p:sorterViewPr>
  <p:notesViewPr>
    <p:cSldViewPr snapToGrid="0">
      <p:cViewPr varScale="1">
        <p:scale>
          <a:sx n="56" d="100"/>
          <a:sy n="56" d="100"/>
        </p:scale>
        <p:origin x="2586"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commentAuthors" Target="commentAuthors.xml"/><Relationship Id="rId58" Type="http://schemas.microsoft.com/office/2016/11/relationships/changesInfo" Target="changesInfos/changesInfo1.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M WIN" userId="S::tp062407@mail.apu.edu.my::14dd7bb0-d390-4975-bed6-9617158571c7" providerId="AD" clId="Web-{F5037433-C0DD-4CDD-AC71-C0E87C8E401A}"/>
    <pc:docChg chg="modSld">
      <pc:chgData name="LIM WIN" userId="S::tp062407@mail.apu.edu.my::14dd7bb0-d390-4975-bed6-9617158571c7" providerId="AD" clId="Web-{F5037433-C0DD-4CDD-AC71-C0E87C8E401A}" dt="2022-02-27T08:54:03.237" v="0" actId="1076"/>
      <pc:docMkLst>
        <pc:docMk/>
      </pc:docMkLst>
      <pc:sldChg chg="modSp">
        <pc:chgData name="LIM WIN" userId="S::tp062407@mail.apu.edu.my::14dd7bb0-d390-4975-bed6-9617158571c7" providerId="AD" clId="Web-{F5037433-C0DD-4CDD-AC71-C0E87C8E401A}" dt="2022-02-27T08:54:03.237" v="0" actId="1076"/>
        <pc:sldMkLst>
          <pc:docMk/>
          <pc:sldMk cId="2448834523" sldId="1158"/>
        </pc:sldMkLst>
        <pc:picChg chg="mod">
          <ac:chgData name="LIM WIN" userId="S::tp062407@mail.apu.edu.my::14dd7bb0-d390-4975-bed6-9617158571c7" providerId="AD" clId="Web-{F5037433-C0DD-4CDD-AC71-C0E87C8E401A}" dt="2022-02-27T08:54:03.237" v="0" actId="1076"/>
          <ac:picMkLst>
            <pc:docMk/>
            <pc:sldMk cId="2448834523" sldId="1158"/>
            <ac:picMk id="7" creationId="{FD648B0F-E410-414F-9542-BE09438DAE2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8A7F919-EFDB-4B5E-88A5-6194967434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34E81CF-8EC7-4836-AAFB-31B42F71462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ECC9B8-6892-4C68-9CAA-A50BA7331443}" type="datetimeFigureOut">
              <a:rPr lang="en-US" smtClean="0"/>
              <a:t>2/27/2022</a:t>
            </a:fld>
            <a:endParaRPr lang="en-US"/>
          </a:p>
        </p:txBody>
      </p:sp>
      <p:sp>
        <p:nvSpPr>
          <p:cNvPr id="4" name="Footer Placeholder 3">
            <a:extLst>
              <a:ext uri="{FF2B5EF4-FFF2-40B4-BE49-F238E27FC236}">
                <a16:creationId xmlns:a16="http://schemas.microsoft.com/office/drawing/2014/main" id="{9A0DF8D2-3086-4219-B3F8-5F711AB084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49F72FD-2B91-452E-BA64-952ED98ED5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598DA6-5167-40BD-AFA1-2207C9BAB054}" type="slidenum">
              <a:rPr lang="en-US" smtClean="0"/>
              <a:t>‹#›</a:t>
            </a:fld>
            <a:endParaRPr lang="en-US"/>
          </a:p>
        </p:txBody>
      </p:sp>
    </p:spTree>
    <p:extLst>
      <p:ext uri="{BB962C8B-B14F-4D97-AF65-F5344CB8AC3E}">
        <p14:creationId xmlns:p14="http://schemas.microsoft.com/office/powerpoint/2010/main" val="612391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2/27/2022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r>
              <a:rPr lang="en-US" dirty="0"/>
              <a:t>10.2.1 – Authentication with a Local Password</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691726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r>
              <a:rPr lang="en-US" dirty="0"/>
              <a:t>10.2.2 – AAA Components</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315394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r>
              <a:rPr lang="en-US" dirty="0"/>
              <a:t>10.2.3 - Authentication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682175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r>
              <a:rPr lang="en-US" dirty="0"/>
              <a:t>10.2.4 - Authorization</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519569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r>
              <a:rPr lang="en-US" dirty="0"/>
              <a:t>10.2.5 - Accounting</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031285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r>
              <a:rPr lang="en-US" dirty="0"/>
              <a:t>10.2.6 – 802.1X</a:t>
            </a:r>
          </a:p>
          <a:p>
            <a:r>
              <a:rPr lang="en-US" dirty="0"/>
              <a:t>10.2.7 – Check Your Understanding – Access Control</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4287480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10.3 – Layer 2 Security Threats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10.3 – Layer 2 Security Threats</a:t>
            </a:r>
          </a:p>
          <a:p>
            <a:r>
              <a:rPr lang="en-US" dirty="0"/>
              <a:t>10.3.1 -  Layer 2 Vulnerabilities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252495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10.3 – Layer 2 Security Threats</a:t>
            </a:r>
          </a:p>
          <a:p>
            <a:r>
              <a:rPr lang="en-US" dirty="0"/>
              <a:t>10.3.2 -  Switch Attack Categories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6614552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10.3 – Layer 2 Security Threats</a:t>
            </a:r>
          </a:p>
          <a:p>
            <a:r>
              <a:rPr lang="en-US" dirty="0"/>
              <a:t>10.3.3 -  Switch Attack Mitigation Techniques</a:t>
            </a:r>
          </a:p>
          <a:p>
            <a:r>
              <a:rPr lang="en-US" dirty="0"/>
              <a:t>10.3.4 – Check Your Understanding– Layer 2 Security Threats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843226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4234476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10.4 – MAC Address Table Attack</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10.4 – MAC Address Table Attack</a:t>
            </a:r>
          </a:p>
          <a:p>
            <a:r>
              <a:rPr lang="en-US" dirty="0"/>
              <a:t>10.4.1 – Switch Operation Review</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21015713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10.4 – MAC Address Table Attack</a:t>
            </a:r>
          </a:p>
          <a:p>
            <a:r>
              <a:rPr lang="en-US" dirty="0"/>
              <a:t>10.4.2 – MAC Address Table Flooding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1688998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10.4 – MAC Address Table Attack</a:t>
            </a:r>
          </a:p>
          <a:p>
            <a:r>
              <a:rPr lang="en-US" dirty="0"/>
              <a:t>10.4.3 – MAC Address Table Attack Mitigation</a:t>
            </a:r>
          </a:p>
          <a:p>
            <a:r>
              <a:rPr lang="en-US" dirty="0"/>
              <a:t>10.4.4 – Check Your Understanding – MAC Address Table Attacks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578913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9622305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10.5.1 – Video – VLAN and DHCP Attacks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4624230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10.5.2 – VLAN Hopping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8774086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10.5.3 – VLAN Double-Tagging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4744602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10.5.3 – VLAN Double-Tagging Attacks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6343782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10.5.4 – DHCP Messages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782175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10.1 – Endpoint Security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10.5.5 – DHCP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814701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10.5.6 - </a:t>
            </a:r>
            <a:r>
              <a:rPr lang="en-US" sz="1200" dirty="0"/>
              <a:t>Video – ARP Attacks, STP Attacks, and CDP Reconnaissance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6541680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10.5.7- </a:t>
            </a:r>
            <a:r>
              <a:rPr lang="en-US" sz="1200" dirty="0"/>
              <a:t>ARP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7908604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10.5.8 – Address Spoofing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19474768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10.5.8 – Address Spoofing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2597134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10.5.9 – STP Attack</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2587785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10.5.10 – CDP Reconnaissance</a:t>
            </a:r>
          </a:p>
          <a:p>
            <a:r>
              <a:rPr lang="en-US" dirty="0"/>
              <a:t>10.5.11 – Check Your Understanding – LAN Attacks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dirty="0">
                <a:solidFill>
                  <a:srgbClr val="000000"/>
                </a:solidFill>
              </a:rPr>
              <a:t>Note</a:t>
            </a:r>
            <a:r>
              <a:rPr lang="en-US" sz="1200" dirty="0">
                <a:solidFill>
                  <a:srgbClr val="000000"/>
                </a:solidFill>
              </a:rPr>
              <a:t>: Link Layer Discovery Protocol (LLDP) is also vulnerable to reconnaissance attacks. Configure </a:t>
            </a:r>
            <a:r>
              <a:rPr lang="en-US" sz="1200" b="1" dirty="0">
                <a:solidFill>
                  <a:srgbClr val="000000"/>
                </a:solidFill>
              </a:rPr>
              <a:t>no </a:t>
            </a:r>
            <a:r>
              <a:rPr lang="en-US" sz="1200" b="1" dirty="0" err="1">
                <a:solidFill>
                  <a:srgbClr val="000000"/>
                </a:solidFill>
              </a:rPr>
              <a:t>lldp</a:t>
            </a:r>
            <a:r>
              <a:rPr lang="en-US" sz="1200" b="1" dirty="0">
                <a:solidFill>
                  <a:srgbClr val="000000"/>
                </a:solidFill>
              </a:rPr>
              <a:t> run</a:t>
            </a:r>
            <a:r>
              <a:rPr lang="en-US" sz="1200" dirty="0">
                <a:solidFill>
                  <a:srgbClr val="000000"/>
                </a:solidFill>
              </a:rPr>
              <a:t> to disable LLDP globally. To disable LLDP on the interface, configure </a:t>
            </a:r>
            <a:r>
              <a:rPr lang="en-US" sz="1200" b="1" dirty="0">
                <a:solidFill>
                  <a:srgbClr val="000000"/>
                </a:solidFill>
              </a:rPr>
              <a:t>no </a:t>
            </a:r>
            <a:r>
              <a:rPr lang="en-US" sz="1200" b="1" dirty="0" err="1">
                <a:solidFill>
                  <a:srgbClr val="000000"/>
                </a:solidFill>
              </a:rPr>
              <a:t>lldp</a:t>
            </a:r>
            <a:r>
              <a:rPr lang="en-US" sz="1200" b="1" dirty="0">
                <a:solidFill>
                  <a:srgbClr val="000000"/>
                </a:solidFill>
              </a:rPr>
              <a:t> transmit</a:t>
            </a:r>
            <a:r>
              <a:rPr lang="en-US" sz="1200" dirty="0">
                <a:solidFill>
                  <a:srgbClr val="000000"/>
                </a:solidFill>
              </a:rPr>
              <a:t> and </a:t>
            </a:r>
            <a:r>
              <a:rPr lang="en-US" sz="1200" b="1" dirty="0">
                <a:solidFill>
                  <a:srgbClr val="000000"/>
                </a:solidFill>
              </a:rPr>
              <a:t>no </a:t>
            </a:r>
            <a:r>
              <a:rPr lang="en-US" sz="1200" b="1" dirty="0" err="1">
                <a:solidFill>
                  <a:srgbClr val="000000"/>
                </a:solidFill>
              </a:rPr>
              <a:t>lldp</a:t>
            </a:r>
            <a:r>
              <a:rPr lang="en-US" sz="1200" b="1" dirty="0">
                <a:solidFill>
                  <a:srgbClr val="000000"/>
                </a:solidFill>
              </a:rPr>
              <a:t> receive</a:t>
            </a:r>
            <a:r>
              <a:rPr lang="en-US" sz="1200" dirty="0">
                <a:solidFill>
                  <a:srgbClr val="000000"/>
                </a:solidFill>
              </a:rPr>
              <a:t>.</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17372386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15.6 -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buFont typeface="Arial" panose="020B0604020202020204" pitchFamily="34" charset="0"/>
              <a:buChar char="•"/>
            </a:pPr>
            <a:r>
              <a:rPr lang="en-US" sz="1200" dirty="0"/>
              <a:t>Endpoints are particularly susceptible to malware-related attacks that originate through email or web browsing, such as DDOS, date breaches, and malware. These endpoints have typically used traditional host-based security features, such as antivirus/antimalware, host-based firewalls, and host-based intrusion prevention systems (HIPSs). Endpoints are best protected by a combination of NAC, host-based AMP software, an email security appliance (ESA), and a web security appliance (WSA).</a:t>
            </a:r>
          </a:p>
          <a:p>
            <a:pPr>
              <a:spcBef>
                <a:spcPts val="0"/>
              </a:spcBef>
              <a:spcAft>
                <a:spcPts val="0"/>
              </a:spcAft>
              <a:buFont typeface="Arial" panose="020B0604020202020204" pitchFamily="34" charset="0"/>
              <a:buChar char="•"/>
            </a:pPr>
            <a:r>
              <a:rPr lang="en-US" sz="1200" dirty="0"/>
              <a:t>AAA controls who is permitted to access a network (authenticate), what they can do while they are there (authorize), and to audit what actions they performed while accessing the network (accounting).</a:t>
            </a:r>
          </a:p>
          <a:p>
            <a:pPr>
              <a:spcBef>
                <a:spcPts val="0"/>
              </a:spcBef>
              <a:spcAft>
                <a:spcPts val="0"/>
              </a:spcAft>
              <a:buFont typeface="Arial" panose="020B0604020202020204" pitchFamily="34" charset="0"/>
              <a:buChar char="•"/>
            </a:pPr>
            <a:r>
              <a:rPr lang="en-US" sz="1200" dirty="0"/>
              <a:t>The IEEE 802.1X standard is a port-based access control and authentication protocol that restricts unauthorized workstations from connecting to a LAN through publicly accessible switch ports.</a:t>
            </a:r>
          </a:p>
          <a:p>
            <a:pPr>
              <a:spcBef>
                <a:spcPts val="0"/>
              </a:spcBef>
              <a:spcAft>
                <a:spcPts val="0"/>
              </a:spcAft>
              <a:buFont typeface="Arial" panose="020B0604020202020204" pitchFamily="34" charset="0"/>
              <a:buChar char="•"/>
            </a:pPr>
            <a:r>
              <a:rPr lang="en-US" sz="1200" dirty="0"/>
              <a:t>If Layer 2 is compromised, then all layers above it are also affected. The first step in mitigating attacks on the Layer 2 infrastructure is to understand the underlying operation of Layer 2 and the Layer 2 solutions: Port Security, DHCP Snooping, DAI, and IPSG. These won’t work unless management protocols are secured.</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641018C-6CAF-B84E-B92C-ECB119457FBA}"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33691790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buFont typeface="Arial" panose="020B0604020202020204" pitchFamily="34" charset="0"/>
              <a:buChar char="•"/>
            </a:pPr>
            <a:r>
              <a:rPr lang="en-US" sz="1600" dirty="0"/>
              <a:t>MAC address flooding attacks bombard the switch with fake source MAC addresses until the switch MAC address table is full.</a:t>
            </a:r>
          </a:p>
          <a:p>
            <a:pPr>
              <a:spcBef>
                <a:spcPts val="0"/>
              </a:spcBef>
              <a:spcAft>
                <a:spcPts val="0"/>
              </a:spcAft>
              <a:buFont typeface="Arial" panose="020B0604020202020204" pitchFamily="34" charset="0"/>
              <a:buChar char="•"/>
            </a:pPr>
            <a:r>
              <a:rPr lang="en-US" sz="1600" dirty="0"/>
              <a:t>A VLAN hopping attack enables traffic from one VLAN to be seen by another VLAN without the aid of a router.</a:t>
            </a:r>
          </a:p>
          <a:p>
            <a:pPr>
              <a:spcBef>
                <a:spcPts val="0"/>
              </a:spcBef>
              <a:spcAft>
                <a:spcPts val="0"/>
              </a:spcAft>
              <a:buFont typeface="Arial" panose="020B0604020202020204" pitchFamily="34" charset="0"/>
              <a:buChar char="•"/>
            </a:pPr>
            <a:r>
              <a:rPr lang="en-US" sz="1600" dirty="0"/>
              <a:t>A VLAN double-tagging attack is unidirectional and works only when the threat actor is connected to a port residing in the same VLAN as the native VLAN of the trunk port.</a:t>
            </a:r>
          </a:p>
          <a:p>
            <a:pPr>
              <a:buFont typeface="Arial" panose="020B0604020202020204" pitchFamily="34" charset="0"/>
              <a:buChar char="•"/>
            </a:pPr>
            <a:r>
              <a:rPr lang="en-US" sz="1600" dirty="0"/>
              <a:t>VLAN hopping and VLAN double-tagging attacks can be prevented by implementing the following trunk security guidelines:</a:t>
            </a:r>
          </a:p>
          <a:p>
            <a:pPr lvl="1">
              <a:buFont typeface="Arial" panose="020B0604020202020204" pitchFamily="34" charset="0"/>
              <a:buChar char="•"/>
            </a:pPr>
            <a:r>
              <a:rPr lang="en-US" sz="1600" dirty="0"/>
              <a:t>Disable </a:t>
            </a:r>
            <a:r>
              <a:rPr lang="en-US" sz="1600" dirty="0" err="1"/>
              <a:t>trunking</a:t>
            </a:r>
            <a:r>
              <a:rPr lang="en-US" sz="1600" dirty="0"/>
              <a:t> on all access ports.</a:t>
            </a:r>
          </a:p>
          <a:p>
            <a:pPr lvl="1">
              <a:buFont typeface="Arial" panose="020B0604020202020204" pitchFamily="34" charset="0"/>
              <a:buChar char="•"/>
            </a:pPr>
            <a:r>
              <a:rPr lang="en-US" sz="1600" dirty="0"/>
              <a:t>Disable auto </a:t>
            </a:r>
            <a:r>
              <a:rPr lang="en-US" sz="1600" dirty="0" err="1"/>
              <a:t>trunking</a:t>
            </a:r>
            <a:r>
              <a:rPr lang="en-US" sz="1600" dirty="0"/>
              <a:t> on trunk links so that trunks must be manually enabled.</a:t>
            </a:r>
          </a:p>
          <a:p>
            <a:pPr lvl="1">
              <a:buFont typeface="Arial" panose="020B0604020202020204" pitchFamily="34" charset="0"/>
              <a:buChar char="•"/>
            </a:pPr>
            <a:r>
              <a:rPr lang="en-US" sz="1600" dirty="0"/>
              <a:t>Be sure that the native VLAN is only used for trunk links.</a:t>
            </a:r>
          </a:p>
          <a:p>
            <a:pPr>
              <a:spcBef>
                <a:spcPts val="0"/>
              </a:spcBef>
              <a:spcAft>
                <a:spcPts val="0"/>
              </a:spcAft>
              <a:buFont typeface="Arial" panose="020B0604020202020204" pitchFamily="34" charset="0"/>
              <a:buChar char="•"/>
            </a:pPr>
            <a:r>
              <a:rPr lang="en-US" sz="1600" dirty="0"/>
              <a:t>Two types of DHCP attacks are DHCP starvation and DHCP spoofing. Both attacks are mitigated by implementing DHCP snooping.</a:t>
            </a:r>
          </a:p>
          <a:p>
            <a:r>
              <a:rPr lang="en-US" dirty="0"/>
              <a:t>==============</a:t>
            </a:r>
          </a:p>
          <a:p>
            <a:pPr>
              <a:spcBef>
                <a:spcPts val="0"/>
              </a:spcBef>
              <a:spcAft>
                <a:spcPts val="0"/>
              </a:spcAft>
              <a:buFont typeface="Arial" panose="020B0604020202020204" pitchFamily="34" charset="0"/>
              <a:buChar char="•"/>
            </a:pPr>
            <a:r>
              <a:rPr lang="en-US" dirty="0"/>
              <a:t>ARP Attack: A threat actor sends a gratuitous ARP message containing a spoofed MAC address to a switch, and the switch updates its MAC table accordingly. Now the threat actor sends unsolicited ARP Replies to other hosts on the subnet with the MAC Address of the threat actor and the IP address of the default gateway. ARP spoofing and ARP poisoning are mitigated by implementing DAI.</a:t>
            </a:r>
          </a:p>
          <a:p>
            <a:pPr>
              <a:spcBef>
                <a:spcPts val="0"/>
              </a:spcBef>
              <a:spcAft>
                <a:spcPts val="0"/>
              </a:spcAft>
              <a:buFont typeface="Arial" panose="020B0604020202020204" pitchFamily="34" charset="0"/>
              <a:buChar char="•"/>
            </a:pPr>
            <a:r>
              <a:rPr lang="en-US" dirty="0"/>
              <a:t>Address Spoofing Attack: IP address spoofing is when a threat actor hijacks a valid IP address of another device on the subnet or uses a random IP address. MAC address spoofing attacks occur when the threat actors alter the MAC address of their host to match another known MAC address of a target host. IP and MAC address spoofing can be mitigated by implementing IPSG.</a:t>
            </a:r>
          </a:p>
          <a:p>
            <a:pPr>
              <a:spcBef>
                <a:spcPts val="0"/>
              </a:spcBef>
              <a:spcAft>
                <a:spcPts val="0"/>
              </a:spcAft>
              <a:buFont typeface="Arial" panose="020B0604020202020204" pitchFamily="34" charset="0"/>
              <a:buChar char="•"/>
            </a:pPr>
            <a:r>
              <a:rPr lang="en-US" dirty="0"/>
              <a:t>STP Attack: Threat actors manipulate STP to conduct an attack by spoofing the root bridge and changing the topology of a network. Threat actors make their hosts appear as root bridges; therefore, capturing all traffic for the immediate switched domain. This STP attack is mitigated by implementing BPDU Guard on all access ports.</a:t>
            </a:r>
          </a:p>
          <a:p>
            <a:pPr>
              <a:spcBef>
                <a:spcPts val="0"/>
              </a:spcBef>
              <a:spcAft>
                <a:spcPts val="0"/>
              </a:spcAft>
              <a:buFont typeface="Arial" panose="020B0604020202020204" pitchFamily="34" charset="0"/>
              <a:buChar char="•"/>
            </a:pPr>
            <a:r>
              <a:rPr lang="en-US" dirty="0"/>
              <a:t>CDP Reconnaissance: CDP information is sent out CDP-enabled ports in periodic, unencrypted broadcasts. CDP information includes the IP address of the device, IOS software version, platform, capabilities, and the native VLAN. The device receiving the CDP message updates its CDP database. the information provided by CDP can also be used by a threat actor to discover network infrastructure vulnerabilities. To mitigate the exploitation of CDP, limit the use of CDP on devices or ports.</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641018C-6CAF-B84E-B92C-ECB119457FBA}"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549131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10.1 – Endpoint Security</a:t>
            </a:r>
          </a:p>
          <a:p>
            <a:r>
              <a:rPr lang="en-US" dirty="0"/>
              <a:t>10.1.1 – Network Attacks Today</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1542198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10.1 – Endpoint Security</a:t>
            </a:r>
          </a:p>
          <a:p>
            <a:r>
              <a:rPr lang="en-US" dirty="0"/>
              <a:t>10.1.2 – Network Security Devices</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1846363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10.1 – Endpoint Security</a:t>
            </a:r>
          </a:p>
          <a:p>
            <a:r>
              <a:rPr lang="en-US" dirty="0"/>
              <a:t>10.1.3 – Endpoint Protection</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474161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10.1 – Endpoint Security</a:t>
            </a:r>
          </a:p>
          <a:p>
            <a:r>
              <a:rPr lang="en-US" dirty="0"/>
              <a:t>10.1.4 – Cisco Email Security Appliance</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1890582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10.1 – Endpoint Security</a:t>
            </a:r>
          </a:p>
          <a:p>
            <a:r>
              <a:rPr lang="en-US" dirty="0"/>
              <a:t>10.1.5 – Cisco Web Security Appliance</a:t>
            </a:r>
          </a:p>
          <a:p>
            <a:r>
              <a:rPr lang="en-US" dirty="0"/>
              <a:t>10.1.6 – Check Your Understanding – Endpoint Security</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4003401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3963291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4" name="Picture 10" descr="APU Logo Final-medium.jpg">
            <a:extLst>
              <a:ext uri="{FF2B5EF4-FFF2-40B4-BE49-F238E27FC236}">
                <a16:creationId xmlns:a16="http://schemas.microsoft.com/office/drawing/2014/main" id="{492E72D5-48D0-4D10-91AC-83DB9F9FBD8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9250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257175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682885"/>
            <a:ext cx="2261135" cy="195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464469"/>
            <a:ext cx="6754812" cy="1102519"/>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2914650"/>
            <a:ext cx="6769100" cy="131445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855172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873044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3112664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87363" y="1272778"/>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78363" y="1272778"/>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20868061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35935710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3786180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1709676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endParaRPr lang="en-GB"/>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20497004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8417015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41524069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05978"/>
            <a:ext cx="2057400" cy="446127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85775" y="205978"/>
            <a:ext cx="6021388" cy="44612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856875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pic>
        <p:nvPicPr>
          <p:cNvPr id="2" name="Picture 10" descr="APU Logo Final-medium.jpg">
            <a:extLst>
              <a:ext uri="{FF2B5EF4-FFF2-40B4-BE49-F238E27FC236}">
                <a16:creationId xmlns:a16="http://schemas.microsoft.com/office/drawing/2014/main" id="{758681CC-19BC-4D84-B25C-49C1F97D143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pic>
        <p:nvPicPr>
          <p:cNvPr id="3" name="Picture 10" descr="APU Logo Final-medium.jpg">
            <a:extLst>
              <a:ext uri="{FF2B5EF4-FFF2-40B4-BE49-F238E27FC236}">
                <a16:creationId xmlns:a16="http://schemas.microsoft.com/office/drawing/2014/main" id="{E84F7897-35DB-4F8F-ADBD-E1E5B8075DF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pic>
        <p:nvPicPr>
          <p:cNvPr id="3" name="Picture 10" descr="APU Logo Final-medium.jpg">
            <a:extLst>
              <a:ext uri="{FF2B5EF4-FFF2-40B4-BE49-F238E27FC236}">
                <a16:creationId xmlns:a16="http://schemas.microsoft.com/office/drawing/2014/main" id="{E2A92FCE-23C0-4027-9328-A76CC282E77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pic>
        <p:nvPicPr>
          <p:cNvPr id="3" name="Picture 10" descr="APU Logo Final-medium.jpg">
            <a:extLst>
              <a:ext uri="{FF2B5EF4-FFF2-40B4-BE49-F238E27FC236}">
                <a16:creationId xmlns:a16="http://schemas.microsoft.com/office/drawing/2014/main" id="{7EB4A8A8-8625-4B9A-9BAA-F112064AEFF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pic>
        <p:nvPicPr>
          <p:cNvPr id="3" name="Picture 10" descr="APU Logo Final-medium.jpg">
            <a:extLst>
              <a:ext uri="{FF2B5EF4-FFF2-40B4-BE49-F238E27FC236}">
                <a16:creationId xmlns:a16="http://schemas.microsoft.com/office/drawing/2014/main" id="{67557BE7-33DA-431B-88B8-7A5B109B523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4.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31"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1927623"/>
            <a:ext cx="7207250" cy="3074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4966098"/>
            <a:ext cx="9144000" cy="177403"/>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272778"/>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6"/>
          <p:cNvSpPr>
            <a:spLocks noGrp="1" noChangeArrowheads="1"/>
          </p:cNvSpPr>
          <p:nvPr>
            <p:ph type="title"/>
          </p:nvPr>
        </p:nvSpPr>
        <p:spPr bwMode="auto">
          <a:xfrm>
            <a:off x="485775" y="205979"/>
            <a:ext cx="70421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6023" name="Rectangle 7"/>
          <p:cNvSpPr>
            <a:spLocks noChangeArrowheads="1"/>
          </p:cNvSpPr>
          <p:nvPr/>
        </p:nvSpPr>
        <p:spPr bwMode="auto">
          <a:xfrm>
            <a:off x="0" y="4948237"/>
            <a:ext cx="2711450" cy="195263"/>
          </a:xfrm>
          <a:prstGeom prst="rect">
            <a:avLst/>
          </a:prstGeom>
          <a:noFill/>
          <a:ln w="9525">
            <a:noFill/>
            <a:miter lim="800000"/>
            <a:headEnd/>
            <a:tailEnd/>
          </a:ln>
          <a:effectLst/>
        </p:spPr>
        <p:txBody>
          <a:bodyPr/>
          <a:lstStyle/>
          <a:p>
            <a:pPr>
              <a:defRPr/>
            </a:pPr>
            <a:r>
              <a:rPr lang="en-GB" sz="600" dirty="0">
                <a:latin typeface="Calibri" pitchFamily="34" charset="0"/>
                <a:cs typeface="Calibri" pitchFamily="34" charset="0"/>
              </a:rPr>
              <a:t>CT133-3-2 Switching and Routing Concepts</a:t>
            </a:r>
          </a:p>
        </p:txBody>
      </p:sp>
      <p:sp>
        <p:nvSpPr>
          <p:cNvPr id="86024" name="Rectangle 8"/>
          <p:cNvSpPr>
            <a:spLocks noGrp="1" noChangeArrowheads="1"/>
          </p:cNvSpPr>
          <p:nvPr>
            <p:ph type="ftr" sz="quarter" idx="3"/>
          </p:nvPr>
        </p:nvSpPr>
        <p:spPr bwMode="auto">
          <a:xfrm>
            <a:off x="6248400" y="4967287"/>
            <a:ext cx="2895600" cy="1762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600">
                <a:latin typeface="Calibri" panose="020F0502020204030204" pitchFamily="34" charset="0"/>
                <a:cs typeface="Calibri" panose="020F0502020204030204" pitchFamily="34" charset="0"/>
              </a:defRPr>
            </a:lvl1pPr>
          </a:lstStyle>
          <a:p>
            <a:r>
              <a:rPr lang="en-US" altLang="en-US"/>
              <a:t>Slide ‹#› of 9</a:t>
            </a:r>
          </a:p>
        </p:txBody>
      </p:sp>
      <p:sp>
        <p:nvSpPr>
          <p:cNvPr id="86025" name="Rectangle 9"/>
          <p:cNvSpPr>
            <a:spLocks noChangeArrowheads="1"/>
          </p:cNvSpPr>
          <p:nvPr/>
        </p:nvSpPr>
        <p:spPr bwMode="auto">
          <a:xfrm>
            <a:off x="3175000" y="4948237"/>
            <a:ext cx="2711450" cy="195263"/>
          </a:xfrm>
          <a:prstGeom prst="rect">
            <a:avLst/>
          </a:prstGeom>
          <a:noFill/>
          <a:ln w="9525">
            <a:noFill/>
            <a:miter lim="800000"/>
            <a:headEnd/>
            <a:tailEnd/>
          </a:ln>
          <a:effectLst/>
        </p:spPr>
        <p:txBody>
          <a:bodyPr/>
          <a:lstStyle/>
          <a:p>
            <a:pPr algn="ctr">
              <a:defRPr/>
            </a:pPr>
            <a:r>
              <a:rPr lang="en-GB" sz="600" dirty="0">
                <a:latin typeface="Calibri" pitchFamily="34" charset="0"/>
                <a:cs typeface="Calibri" pitchFamily="34" charset="0"/>
              </a:rPr>
              <a:t>LAN Security Concepts</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3507811"/>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hf hdr="0" dt="0"/>
  <p:txStyles>
    <p:titleStyle>
      <a:lvl1pPr algn="ctr" rtl="0" eaLnBrk="1" fontAlgn="base" hangingPunct="1">
        <a:spcBef>
          <a:spcPct val="0"/>
        </a:spcBef>
        <a:spcAft>
          <a:spcPct val="0"/>
        </a:spcAft>
        <a:defRPr sz="2700">
          <a:solidFill>
            <a:schemeClr val="tx2"/>
          </a:solidFill>
          <a:latin typeface="+mj-lt"/>
          <a:ea typeface="+mj-ea"/>
          <a:cs typeface="+mj-cs"/>
        </a:defRPr>
      </a:lvl1pPr>
      <a:lvl2pPr algn="ctr" rtl="0" eaLnBrk="1" fontAlgn="base" hangingPunct="1">
        <a:spcBef>
          <a:spcPct val="0"/>
        </a:spcBef>
        <a:spcAft>
          <a:spcPct val="0"/>
        </a:spcAft>
        <a:defRPr sz="2700">
          <a:solidFill>
            <a:schemeClr val="tx2"/>
          </a:solidFill>
          <a:latin typeface="Arial" charset="0"/>
        </a:defRPr>
      </a:lvl2pPr>
      <a:lvl3pPr algn="ctr" rtl="0" eaLnBrk="1" fontAlgn="base" hangingPunct="1">
        <a:spcBef>
          <a:spcPct val="0"/>
        </a:spcBef>
        <a:spcAft>
          <a:spcPct val="0"/>
        </a:spcAft>
        <a:defRPr sz="2700">
          <a:solidFill>
            <a:schemeClr val="tx2"/>
          </a:solidFill>
          <a:latin typeface="Arial" charset="0"/>
        </a:defRPr>
      </a:lvl3pPr>
      <a:lvl4pPr algn="ctr" rtl="0" eaLnBrk="1" fontAlgn="base" hangingPunct="1">
        <a:spcBef>
          <a:spcPct val="0"/>
        </a:spcBef>
        <a:spcAft>
          <a:spcPct val="0"/>
        </a:spcAft>
        <a:defRPr sz="2700">
          <a:solidFill>
            <a:schemeClr val="tx2"/>
          </a:solidFill>
          <a:latin typeface="Arial" charset="0"/>
        </a:defRPr>
      </a:lvl4pPr>
      <a:lvl5pPr algn="ctr" rtl="0" eaLnBrk="1" fontAlgn="base" hangingPunct="1">
        <a:spcBef>
          <a:spcPct val="0"/>
        </a:spcBef>
        <a:spcAft>
          <a:spcPct val="0"/>
        </a:spcAft>
        <a:defRPr sz="2700">
          <a:solidFill>
            <a:schemeClr val="tx2"/>
          </a:solidFill>
          <a:latin typeface="Arial" charset="0"/>
        </a:defRPr>
      </a:lvl5pPr>
      <a:lvl6pPr marL="342900" algn="ctr" rtl="0" eaLnBrk="1" fontAlgn="base" hangingPunct="1">
        <a:spcBef>
          <a:spcPct val="0"/>
        </a:spcBef>
        <a:spcAft>
          <a:spcPct val="0"/>
        </a:spcAft>
        <a:defRPr sz="2700">
          <a:solidFill>
            <a:schemeClr val="tx2"/>
          </a:solidFill>
          <a:latin typeface="Arial" charset="0"/>
        </a:defRPr>
      </a:lvl6pPr>
      <a:lvl7pPr marL="685800" algn="ctr" rtl="0" eaLnBrk="1" fontAlgn="base" hangingPunct="1">
        <a:spcBef>
          <a:spcPct val="0"/>
        </a:spcBef>
        <a:spcAft>
          <a:spcPct val="0"/>
        </a:spcAft>
        <a:defRPr sz="2700">
          <a:solidFill>
            <a:schemeClr val="tx2"/>
          </a:solidFill>
          <a:latin typeface="Arial" charset="0"/>
        </a:defRPr>
      </a:lvl7pPr>
      <a:lvl8pPr marL="1028700" algn="ctr" rtl="0" eaLnBrk="1" fontAlgn="base" hangingPunct="1">
        <a:spcBef>
          <a:spcPct val="0"/>
        </a:spcBef>
        <a:spcAft>
          <a:spcPct val="0"/>
        </a:spcAft>
        <a:defRPr sz="2700">
          <a:solidFill>
            <a:schemeClr val="tx2"/>
          </a:solidFill>
          <a:latin typeface="Arial" charset="0"/>
        </a:defRPr>
      </a:lvl8pPr>
      <a:lvl9pPr marL="1371600" algn="ctr" rtl="0" eaLnBrk="1" fontAlgn="base" hangingPunct="1">
        <a:spcBef>
          <a:spcPct val="0"/>
        </a:spcBef>
        <a:spcAft>
          <a:spcPct val="0"/>
        </a:spcAft>
        <a:defRPr sz="2700">
          <a:solidFill>
            <a:schemeClr val="tx2"/>
          </a:solidFill>
          <a:latin typeface="Arial" charset="0"/>
        </a:defRPr>
      </a:lvl9pPr>
    </p:titleStyle>
    <p:bodyStyle>
      <a:lvl1pPr marL="257175" indent="-257175" algn="l" rtl="0" eaLnBrk="1" fontAlgn="base" hangingPunct="1">
        <a:spcBef>
          <a:spcPct val="20000"/>
        </a:spcBef>
        <a:spcAft>
          <a:spcPct val="0"/>
        </a:spcAft>
        <a:buChar char="•"/>
        <a:defRPr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a:solidFill>
            <a:schemeClr val="tx1"/>
          </a:solidFill>
          <a:latin typeface="+mn-lt"/>
        </a:defRPr>
      </a:lvl2pPr>
      <a:lvl3pPr marL="857250" indent="-171450" algn="l" rtl="0" eaLnBrk="1" fontAlgn="base" hangingPunct="1">
        <a:spcBef>
          <a:spcPct val="20000"/>
        </a:spcBef>
        <a:spcAft>
          <a:spcPct val="0"/>
        </a:spcAft>
        <a:buChar char="•"/>
        <a:defRPr sz="1800">
          <a:solidFill>
            <a:schemeClr val="tx1"/>
          </a:solidFill>
          <a:latin typeface="+mn-lt"/>
        </a:defRPr>
      </a:lvl3pPr>
      <a:lvl4pPr marL="1200150" indent="-171450" algn="l" rtl="0" eaLnBrk="1" fontAlgn="base" hangingPunct="1">
        <a:spcBef>
          <a:spcPct val="20000"/>
        </a:spcBef>
        <a:spcAft>
          <a:spcPct val="0"/>
        </a:spcAft>
        <a:buChar char="–"/>
        <a:defRPr sz="1500">
          <a:solidFill>
            <a:schemeClr val="tx1"/>
          </a:solidFill>
          <a:latin typeface="+mn-lt"/>
        </a:defRPr>
      </a:lvl4pPr>
      <a:lvl5pPr marL="1543050" indent="-171450" algn="l" rtl="0" eaLnBrk="1" fontAlgn="base" hangingPunct="1">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69205" y="2672112"/>
            <a:ext cx="5076825" cy="1314450"/>
          </a:xfrm>
        </p:spPr>
        <p:txBody>
          <a:bodyPr/>
          <a:lstStyle/>
          <a:p>
            <a:r>
              <a:rPr lang="en-US" dirty="0">
                <a:latin typeface="Arial" charset="0"/>
              </a:rPr>
              <a:t>LAN Security Concepts</a:t>
            </a:r>
            <a:endParaRPr lang="en-US" dirty="0"/>
          </a:p>
        </p:txBody>
      </p:sp>
      <p:sp>
        <p:nvSpPr>
          <p:cNvPr id="5" name="Text Box 6"/>
          <p:cNvSpPr txBox="1">
            <a:spLocks noGrp="1" noChangeArrowheads="1"/>
          </p:cNvSpPr>
          <p:nvPr>
            <p:ph type="ctrTitle"/>
          </p:nvPr>
        </p:nvSpPr>
        <p:spPr bwMode="auto">
          <a:xfrm>
            <a:off x="3395424" y="1501893"/>
            <a:ext cx="5650606" cy="9694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50" dirty="0"/>
              <a:t>Switching and Routing Essentials</a:t>
            </a:r>
            <a:br>
              <a:rPr lang="en-US" sz="2850"/>
            </a:br>
            <a:r>
              <a:rPr lang="en-US" sz="2850"/>
              <a:t>CT133-3-2 SRE</a:t>
            </a:r>
            <a:endParaRPr lang="en-US" sz="2850" dirty="0"/>
          </a:p>
        </p:txBody>
      </p:sp>
    </p:spTree>
    <p:extLst>
      <p:ext uri="{BB962C8B-B14F-4D97-AF65-F5344CB8AC3E}">
        <p14:creationId xmlns:p14="http://schemas.microsoft.com/office/powerpoint/2010/main" val="2186969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Endpoint Security</a:t>
            </a:r>
            <a:br>
              <a:rPr lang="en-US" dirty="0"/>
            </a:br>
            <a:r>
              <a:rPr lang="en-US" sz="2400" dirty="0"/>
              <a:t>Cisco Web Security Appliance</a:t>
            </a:r>
          </a:p>
        </p:txBody>
      </p:sp>
      <p:sp>
        <p:nvSpPr>
          <p:cNvPr id="5" name="Content Placeholder 4">
            <a:extLst>
              <a:ext uri="{FF2B5EF4-FFF2-40B4-BE49-F238E27FC236}">
                <a16:creationId xmlns:a16="http://schemas.microsoft.com/office/drawing/2014/main" id="{A3D5E8D4-6382-47F5-BEAB-D7AFE6B0D403}"/>
              </a:ext>
            </a:extLst>
          </p:cNvPr>
          <p:cNvSpPr>
            <a:spLocks noGrp="1"/>
          </p:cNvSpPr>
          <p:nvPr>
            <p:ph idx="1"/>
          </p:nvPr>
        </p:nvSpPr>
        <p:spPr>
          <a:xfrm>
            <a:off x="65431" y="1169159"/>
            <a:ext cx="8972552" cy="3689897"/>
          </a:xfrm>
        </p:spPr>
        <p:txBody>
          <a:bodyPr/>
          <a:lstStyle/>
          <a:p>
            <a:pPr marL="285750" indent="-285750" algn="just">
              <a:buFont typeface="Arial" panose="020B0604020202020204" pitchFamily="34" charset="0"/>
              <a:buChar char="•"/>
            </a:pPr>
            <a:r>
              <a:rPr lang="en-US" sz="1800" dirty="0">
                <a:solidFill>
                  <a:srgbClr val="000000"/>
                </a:solidFill>
              </a:rPr>
              <a:t>The Cisco Web Security Appliance (WSA) is a mitigation technology for</a:t>
            </a:r>
            <a:r>
              <a:rPr lang="en-US" sz="1800" dirty="0">
                <a:solidFill>
                  <a:srgbClr val="C00000"/>
                </a:solidFill>
              </a:rPr>
              <a:t> web-based threats. </a:t>
            </a:r>
            <a:r>
              <a:rPr lang="en-US" sz="1800" dirty="0">
                <a:solidFill>
                  <a:srgbClr val="000000"/>
                </a:solidFill>
              </a:rPr>
              <a:t>It helps organizations address the challenges of securing and controlling web traffic. </a:t>
            </a:r>
          </a:p>
          <a:p>
            <a:pPr marL="285750" indent="-285750" algn="just">
              <a:buFont typeface="Arial" panose="020B0604020202020204" pitchFamily="34" charset="0"/>
              <a:buChar char="•"/>
            </a:pPr>
            <a:r>
              <a:rPr lang="en-US" sz="1800" dirty="0">
                <a:solidFill>
                  <a:srgbClr val="000000"/>
                </a:solidFill>
              </a:rPr>
              <a:t>The Cisco WSA combines advanced malware protection, application visibility and control, acceptable use policy controls, and reporting.</a:t>
            </a:r>
          </a:p>
          <a:p>
            <a:pPr marL="285750" indent="-285750" algn="just">
              <a:buFont typeface="Arial" panose="020B0604020202020204" pitchFamily="34" charset="0"/>
              <a:buChar char="•"/>
            </a:pPr>
            <a:r>
              <a:rPr lang="en-US" sz="1800" dirty="0">
                <a:solidFill>
                  <a:srgbClr val="000000"/>
                </a:solidFill>
              </a:rPr>
              <a:t>Cisco WSA provides complete control over how users access the internet. Certain features and applications, such as chat, messaging, video and audio, can be allowed, restricted with time and bandwidth limits, or blocked, according to the organization’s requirements. </a:t>
            </a:r>
          </a:p>
          <a:p>
            <a:pPr marL="285750" indent="-285750" algn="just">
              <a:buFont typeface="Arial" panose="020B0604020202020204" pitchFamily="34" charset="0"/>
              <a:buChar char="•"/>
            </a:pPr>
            <a:r>
              <a:rPr lang="en-US" sz="1800" dirty="0">
                <a:solidFill>
                  <a:srgbClr val="000000"/>
                </a:solidFill>
              </a:rPr>
              <a:t>The WSA can perform blacklisting </a:t>
            </a:r>
            <a:r>
              <a:rPr lang="en-US" sz="1800" dirty="0">
                <a:solidFill>
                  <a:srgbClr val="C00000"/>
                </a:solidFill>
              </a:rPr>
              <a:t>of URLs, URL-filtering, malware scanning, URL categorization, Web application filtering, and encryption and decryption of web traffic.</a:t>
            </a:r>
          </a:p>
          <a:p>
            <a:pPr marL="285750" indent="-285750" algn="just">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71408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Access Control</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Access Control</a:t>
            </a:r>
            <a:br>
              <a:rPr lang="en-US" dirty="0"/>
            </a:br>
            <a:r>
              <a:rPr lang="en-US" sz="2400" dirty="0"/>
              <a:t>Authentication with a Local Password</a:t>
            </a:r>
          </a:p>
        </p:txBody>
      </p:sp>
      <p:sp>
        <p:nvSpPr>
          <p:cNvPr id="4" name="Content Placeholder 3">
            <a:extLst>
              <a:ext uri="{FF2B5EF4-FFF2-40B4-BE49-F238E27FC236}">
                <a16:creationId xmlns:a16="http://schemas.microsoft.com/office/drawing/2014/main" id="{03C9973F-CE82-4083-8DDD-A0DA84502960}"/>
              </a:ext>
            </a:extLst>
          </p:cNvPr>
          <p:cNvSpPr>
            <a:spLocks noGrp="1"/>
          </p:cNvSpPr>
          <p:nvPr>
            <p:ph idx="1"/>
          </p:nvPr>
        </p:nvSpPr>
        <p:spPr>
          <a:xfrm>
            <a:off x="101918" y="1099474"/>
            <a:ext cx="8940164" cy="548323"/>
          </a:xfrm>
        </p:spPr>
        <p:txBody>
          <a:bodyPr/>
          <a:lstStyle/>
          <a:p>
            <a:pPr marL="0" indent="0" algn="just"/>
            <a:r>
              <a:rPr lang="en-US" sz="1800" dirty="0">
                <a:solidFill>
                  <a:srgbClr val="000000"/>
                </a:solidFill>
              </a:rPr>
              <a:t>Many types of authentication can be performed on networking devices, and each method offers varying levels of security. </a:t>
            </a:r>
          </a:p>
        </p:txBody>
      </p:sp>
      <p:sp>
        <p:nvSpPr>
          <p:cNvPr id="5" name="Content Placeholder 3">
            <a:extLst>
              <a:ext uri="{FF2B5EF4-FFF2-40B4-BE49-F238E27FC236}">
                <a16:creationId xmlns:a16="http://schemas.microsoft.com/office/drawing/2014/main" id="{72153A09-85FF-4ACB-8507-A7BA6E0BB06B}"/>
              </a:ext>
            </a:extLst>
          </p:cNvPr>
          <p:cNvSpPr txBox="1">
            <a:spLocks/>
          </p:cNvSpPr>
          <p:nvPr/>
        </p:nvSpPr>
        <p:spPr>
          <a:xfrm>
            <a:off x="101918" y="1780319"/>
            <a:ext cx="5346192" cy="368989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The simplest method of remote access authentication is to configure a login and password combination on console, vty lines, and aux ports.</a:t>
            </a:r>
          </a:p>
          <a:p>
            <a:pPr marL="0" indent="0" algn="just"/>
            <a:r>
              <a:rPr lang="en-CA" sz="1600" dirty="0">
                <a:solidFill>
                  <a:srgbClr val="000000"/>
                </a:solidFill>
              </a:rPr>
              <a:t>SSH is a more secure form of remote access:</a:t>
            </a:r>
          </a:p>
          <a:p>
            <a:pPr marL="244535" lvl="1" indent="-171450">
              <a:buFont typeface="Arial" panose="020B0604020202020204" pitchFamily="34" charset="0"/>
              <a:buChar char="•"/>
            </a:pPr>
            <a:r>
              <a:rPr lang="en-CA" dirty="0">
                <a:solidFill>
                  <a:srgbClr val="000000"/>
                </a:solidFill>
              </a:rPr>
              <a:t>It requires a username and a password.</a:t>
            </a:r>
          </a:p>
          <a:p>
            <a:pPr marL="244535" lvl="1" indent="-171450">
              <a:buFont typeface="Arial" panose="020B0604020202020204" pitchFamily="34" charset="0"/>
              <a:buChar char="•"/>
            </a:pPr>
            <a:r>
              <a:rPr lang="en-CA" dirty="0">
                <a:solidFill>
                  <a:srgbClr val="000000"/>
                </a:solidFill>
              </a:rPr>
              <a:t>The username and password can be authenticated locally.</a:t>
            </a:r>
          </a:p>
          <a:p>
            <a:pPr marL="0" indent="0" algn="l"/>
            <a:r>
              <a:rPr lang="en-CA" sz="1600" dirty="0">
                <a:solidFill>
                  <a:srgbClr val="000000"/>
                </a:solidFill>
              </a:rPr>
              <a:t>The local database method has some limitations:</a:t>
            </a:r>
          </a:p>
          <a:p>
            <a:pPr marL="244535" lvl="1" indent="-171450">
              <a:buFont typeface="Arial" panose="020B0604020202020204" pitchFamily="34" charset="0"/>
              <a:buChar char="•"/>
            </a:pPr>
            <a:r>
              <a:rPr lang="en-CA" dirty="0">
                <a:solidFill>
                  <a:srgbClr val="000000"/>
                </a:solidFill>
              </a:rPr>
              <a:t>User accounts must be configured locally on each device which is not scalable.</a:t>
            </a:r>
          </a:p>
          <a:p>
            <a:pPr marL="244535" lvl="1" indent="-171450">
              <a:buFont typeface="Arial" panose="020B0604020202020204" pitchFamily="34" charset="0"/>
              <a:buChar char="•"/>
            </a:pPr>
            <a:r>
              <a:rPr lang="en-CA" dirty="0">
                <a:solidFill>
                  <a:srgbClr val="000000"/>
                </a:solidFill>
              </a:rPr>
              <a:t>The method provides no fallback authentication method. </a:t>
            </a:r>
          </a:p>
        </p:txBody>
      </p:sp>
      <p:pic>
        <p:nvPicPr>
          <p:cNvPr id="2" name="Picture 1">
            <a:extLst>
              <a:ext uri="{FF2B5EF4-FFF2-40B4-BE49-F238E27FC236}">
                <a16:creationId xmlns:a16="http://schemas.microsoft.com/office/drawing/2014/main" id="{7FFDAF46-C269-4B44-A171-8A301B4C0045}"/>
              </a:ext>
            </a:extLst>
          </p:cNvPr>
          <p:cNvPicPr>
            <a:picLocks noChangeAspect="1"/>
          </p:cNvPicPr>
          <p:nvPr/>
        </p:nvPicPr>
        <p:blipFill>
          <a:blip r:embed="rId3"/>
          <a:stretch>
            <a:fillRect/>
          </a:stretch>
        </p:blipFill>
        <p:spPr>
          <a:xfrm>
            <a:off x="6810489" y="2196412"/>
            <a:ext cx="1981302" cy="552478"/>
          </a:xfrm>
          <a:prstGeom prst="rect">
            <a:avLst/>
          </a:prstGeom>
        </p:spPr>
      </p:pic>
      <p:pic>
        <p:nvPicPr>
          <p:cNvPr id="6" name="Picture 5">
            <a:extLst>
              <a:ext uri="{FF2B5EF4-FFF2-40B4-BE49-F238E27FC236}">
                <a16:creationId xmlns:a16="http://schemas.microsoft.com/office/drawing/2014/main" id="{D027A625-C943-4271-BCA2-3EC7E2E7D240}"/>
              </a:ext>
            </a:extLst>
          </p:cNvPr>
          <p:cNvPicPr>
            <a:picLocks noChangeAspect="1"/>
          </p:cNvPicPr>
          <p:nvPr/>
        </p:nvPicPr>
        <p:blipFill>
          <a:blip r:embed="rId4"/>
          <a:stretch>
            <a:fillRect/>
          </a:stretch>
        </p:blipFill>
        <p:spPr>
          <a:xfrm>
            <a:off x="5346192" y="2841033"/>
            <a:ext cx="3695890" cy="1155759"/>
          </a:xfrm>
          <a:prstGeom prst="rect">
            <a:avLst/>
          </a:prstGeom>
        </p:spPr>
      </p:pic>
    </p:spTree>
    <p:extLst>
      <p:ext uri="{BB962C8B-B14F-4D97-AF65-F5344CB8AC3E}">
        <p14:creationId xmlns:p14="http://schemas.microsoft.com/office/powerpoint/2010/main" val="2801623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Access Control</a:t>
            </a:r>
            <a:br>
              <a:rPr lang="en-US" dirty="0"/>
            </a:br>
            <a:r>
              <a:rPr lang="en-US" sz="2400" dirty="0"/>
              <a:t>AAA Components</a:t>
            </a:r>
          </a:p>
        </p:txBody>
      </p:sp>
      <p:sp>
        <p:nvSpPr>
          <p:cNvPr id="5" name="Content Placeholder 4">
            <a:extLst>
              <a:ext uri="{FF2B5EF4-FFF2-40B4-BE49-F238E27FC236}">
                <a16:creationId xmlns:a16="http://schemas.microsoft.com/office/drawing/2014/main" id="{B87D6B45-365E-4860-9505-8F730D264CC8}"/>
              </a:ext>
            </a:extLst>
          </p:cNvPr>
          <p:cNvSpPr>
            <a:spLocks noGrp="1"/>
          </p:cNvSpPr>
          <p:nvPr>
            <p:ph idx="1"/>
          </p:nvPr>
        </p:nvSpPr>
        <p:spPr>
          <a:xfrm>
            <a:off x="262627" y="1453603"/>
            <a:ext cx="8695843" cy="3689897"/>
          </a:xfrm>
        </p:spPr>
        <p:txBody>
          <a:bodyPr/>
          <a:lstStyle/>
          <a:p>
            <a:pPr marL="0" indent="0" algn="just"/>
            <a:r>
              <a:rPr lang="en-US" sz="2400" dirty="0">
                <a:solidFill>
                  <a:srgbClr val="000000"/>
                </a:solidFill>
              </a:rPr>
              <a:t>AAA stands for </a:t>
            </a:r>
            <a:r>
              <a:rPr lang="en-US" sz="2400" b="1" dirty="0">
                <a:solidFill>
                  <a:srgbClr val="000000"/>
                </a:solidFill>
              </a:rPr>
              <a:t>Authentication, Authorization, and Accounting, </a:t>
            </a:r>
            <a:r>
              <a:rPr lang="en-US" sz="2400" dirty="0">
                <a:solidFill>
                  <a:srgbClr val="000000"/>
                </a:solidFill>
              </a:rPr>
              <a:t>and provides the primary framework to set up access control on a network device. </a:t>
            </a:r>
          </a:p>
          <a:p>
            <a:pPr marL="0" indent="0" algn="just"/>
            <a:r>
              <a:rPr lang="en-US" sz="2400" b="1" dirty="0">
                <a:solidFill>
                  <a:srgbClr val="000000"/>
                </a:solidFill>
              </a:rPr>
              <a:t>AAA is a way to control </a:t>
            </a:r>
            <a:r>
              <a:rPr lang="en-US" sz="2400" dirty="0">
                <a:solidFill>
                  <a:srgbClr val="000000"/>
                </a:solidFill>
              </a:rPr>
              <a:t>who is permitted to access a network (authenticate), what they can do while they are there (authorize), and to audit what actions they performed while accessing the network (accounting).</a:t>
            </a:r>
          </a:p>
        </p:txBody>
      </p:sp>
    </p:spTree>
    <p:extLst>
      <p:ext uri="{BB962C8B-B14F-4D97-AF65-F5344CB8AC3E}">
        <p14:creationId xmlns:p14="http://schemas.microsoft.com/office/powerpoint/2010/main" val="2686411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Access Control</a:t>
            </a:r>
            <a:br>
              <a:rPr lang="en-US" dirty="0"/>
            </a:br>
            <a:r>
              <a:rPr lang="en-US" sz="2400" dirty="0"/>
              <a:t>Authentication</a:t>
            </a:r>
          </a:p>
        </p:txBody>
      </p:sp>
      <p:sp>
        <p:nvSpPr>
          <p:cNvPr id="4" name="Content Placeholder 3">
            <a:extLst>
              <a:ext uri="{FF2B5EF4-FFF2-40B4-BE49-F238E27FC236}">
                <a16:creationId xmlns:a16="http://schemas.microsoft.com/office/drawing/2014/main" id="{5C1F8BF2-0F01-40AC-9598-B0E7AEC1C86D}"/>
              </a:ext>
            </a:extLst>
          </p:cNvPr>
          <p:cNvSpPr>
            <a:spLocks noGrp="1"/>
          </p:cNvSpPr>
          <p:nvPr>
            <p:ph idx="1"/>
          </p:nvPr>
        </p:nvSpPr>
        <p:spPr>
          <a:xfrm>
            <a:off x="215985" y="1036637"/>
            <a:ext cx="8712029" cy="3689897"/>
          </a:xfrm>
        </p:spPr>
        <p:txBody>
          <a:bodyPr/>
          <a:lstStyle/>
          <a:p>
            <a:pPr marL="0" indent="0" algn="l"/>
            <a:r>
              <a:rPr lang="en-US" sz="1800" dirty="0">
                <a:solidFill>
                  <a:srgbClr val="000000"/>
                </a:solidFill>
              </a:rPr>
              <a:t>Local and server-based are two common methods of implementing AAA authentication.</a:t>
            </a:r>
          </a:p>
          <a:p>
            <a:pPr marL="0" indent="0" algn="l"/>
            <a:r>
              <a:rPr lang="en-US" sz="1600" b="1" dirty="0">
                <a:solidFill>
                  <a:srgbClr val="000000"/>
                </a:solidFill>
              </a:rPr>
              <a:t>Local AAA Authentication: </a:t>
            </a:r>
          </a:p>
          <a:p>
            <a:pPr marL="342900" indent="-342900" algn="l">
              <a:buFont typeface="Arial" panose="020B0604020202020204" pitchFamily="34" charset="0"/>
              <a:buChar char="•"/>
            </a:pPr>
            <a:r>
              <a:rPr lang="en-US" sz="1600" dirty="0">
                <a:solidFill>
                  <a:srgbClr val="000000"/>
                </a:solidFill>
              </a:rPr>
              <a:t>Method stores usernames and passwords locally in a network device (e.g., Cisco router). </a:t>
            </a:r>
          </a:p>
          <a:p>
            <a:pPr marL="342900" indent="-342900" algn="l">
              <a:buFont typeface="Arial" panose="020B0604020202020204" pitchFamily="34" charset="0"/>
              <a:buChar char="•"/>
            </a:pPr>
            <a:r>
              <a:rPr lang="en-US" sz="1600" dirty="0">
                <a:solidFill>
                  <a:srgbClr val="000000"/>
                </a:solidFill>
              </a:rPr>
              <a:t>Users authenticate against the local database. </a:t>
            </a:r>
          </a:p>
          <a:p>
            <a:pPr marL="342900" indent="-342900" algn="l">
              <a:buFont typeface="Arial" panose="020B0604020202020204" pitchFamily="34" charset="0"/>
              <a:buChar char="•"/>
            </a:pPr>
            <a:r>
              <a:rPr lang="en-US" sz="1600" dirty="0">
                <a:solidFill>
                  <a:srgbClr val="000000"/>
                </a:solidFill>
              </a:rPr>
              <a:t>Local AAA is ideal for small networks.</a:t>
            </a:r>
          </a:p>
          <a:p>
            <a:pPr marL="0" indent="0" algn="l"/>
            <a:r>
              <a:rPr lang="en-US" sz="1600" b="1" dirty="0">
                <a:solidFill>
                  <a:srgbClr val="000000"/>
                </a:solidFill>
              </a:rPr>
              <a:t>Server-Based AAA Authentication: </a:t>
            </a:r>
          </a:p>
          <a:p>
            <a:pPr marL="342900" indent="-342900" algn="l">
              <a:buFont typeface="Arial" panose="020B0604020202020204" pitchFamily="34" charset="0"/>
              <a:buChar char="•"/>
            </a:pPr>
            <a:r>
              <a:rPr lang="en-US" sz="1600" dirty="0">
                <a:solidFill>
                  <a:srgbClr val="000000"/>
                </a:solidFill>
              </a:rPr>
              <a:t>With the server-based method, the router accesses a central AAA server. </a:t>
            </a:r>
          </a:p>
          <a:p>
            <a:pPr marL="342900" indent="-342900" algn="l">
              <a:buFont typeface="Arial" panose="020B0604020202020204" pitchFamily="34" charset="0"/>
              <a:buChar char="•"/>
            </a:pPr>
            <a:r>
              <a:rPr lang="en-US" sz="1600" dirty="0">
                <a:solidFill>
                  <a:srgbClr val="000000"/>
                </a:solidFill>
              </a:rPr>
              <a:t>The AAA server contains the usernames and password for all users. </a:t>
            </a:r>
          </a:p>
          <a:p>
            <a:pPr marL="342900" indent="-342900" algn="l">
              <a:buFont typeface="Arial" panose="020B0604020202020204" pitchFamily="34" charset="0"/>
              <a:buChar char="•"/>
            </a:pPr>
            <a:r>
              <a:rPr lang="en-US" sz="1600" dirty="0">
                <a:solidFill>
                  <a:srgbClr val="000000"/>
                </a:solidFill>
              </a:rPr>
              <a:t>The router uses either the Remote Authentication Dial-In User Service (RADIUS) or Terminal Access Controller Access Control System (TACACS+) protocols to communicate with the AAA server. </a:t>
            </a:r>
          </a:p>
          <a:p>
            <a:pPr marL="342900" indent="-342900" algn="l">
              <a:buFont typeface="Arial" panose="020B0604020202020204" pitchFamily="34" charset="0"/>
              <a:buChar char="•"/>
            </a:pPr>
            <a:r>
              <a:rPr lang="en-US" sz="1600" dirty="0">
                <a:solidFill>
                  <a:srgbClr val="000000"/>
                </a:solidFill>
              </a:rPr>
              <a:t>When there are multiple routers and switches, server-based AAA is more appropriate.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221757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Access Control</a:t>
            </a:r>
            <a:br>
              <a:rPr lang="en-US" dirty="0"/>
            </a:br>
            <a:r>
              <a:rPr lang="en-US" sz="2400" dirty="0"/>
              <a:t>Authorization</a:t>
            </a:r>
          </a:p>
        </p:txBody>
      </p:sp>
      <p:sp>
        <p:nvSpPr>
          <p:cNvPr id="5" name="Content Placeholder 4">
            <a:extLst>
              <a:ext uri="{FF2B5EF4-FFF2-40B4-BE49-F238E27FC236}">
                <a16:creationId xmlns:a16="http://schemas.microsoft.com/office/drawing/2014/main" id="{785A9BEB-1AEA-4323-931E-5E8EE2F82404}"/>
              </a:ext>
            </a:extLst>
          </p:cNvPr>
          <p:cNvSpPr>
            <a:spLocks noGrp="1"/>
          </p:cNvSpPr>
          <p:nvPr>
            <p:ph idx="1"/>
          </p:nvPr>
        </p:nvSpPr>
        <p:spPr>
          <a:xfrm>
            <a:off x="65431" y="1288429"/>
            <a:ext cx="8946047" cy="3689897"/>
          </a:xfrm>
        </p:spPr>
        <p:txBody>
          <a:bodyPr/>
          <a:lstStyle/>
          <a:p>
            <a:pPr marL="342900" indent="-342900" algn="just">
              <a:buFont typeface="Arial" panose="020B0604020202020204" pitchFamily="34" charset="0"/>
              <a:buChar char="•"/>
            </a:pPr>
            <a:r>
              <a:rPr lang="en-US" sz="2400" dirty="0">
                <a:solidFill>
                  <a:srgbClr val="000000"/>
                </a:solidFill>
              </a:rPr>
              <a:t>AAA authorization is automatic and does not require users to perform additional steps after authentication. </a:t>
            </a:r>
          </a:p>
          <a:p>
            <a:pPr marL="342900" indent="-342900" algn="just">
              <a:buFont typeface="Arial" panose="020B0604020202020204" pitchFamily="34" charset="0"/>
              <a:buChar char="•"/>
            </a:pPr>
            <a:r>
              <a:rPr lang="en-US" sz="2400" dirty="0">
                <a:solidFill>
                  <a:srgbClr val="000000"/>
                </a:solidFill>
              </a:rPr>
              <a:t>Authorization governs what users can and cannot do on the network after they are authenticated.</a:t>
            </a:r>
          </a:p>
          <a:p>
            <a:pPr marL="342900" indent="-342900" algn="just">
              <a:buFont typeface="Arial" panose="020B0604020202020204" pitchFamily="34" charset="0"/>
              <a:buChar char="•"/>
            </a:pPr>
            <a:r>
              <a:rPr lang="en-US" sz="2400" dirty="0">
                <a:solidFill>
                  <a:srgbClr val="000000"/>
                </a:solidFill>
              </a:rPr>
              <a:t>Authorization uses a set of attributes that describes the user’s access to the network. These attributes are used by the AAA server to determine privileges and restrictions for that user.</a:t>
            </a:r>
          </a:p>
          <a:p>
            <a:pPr marL="342900" indent="-342900" algn="just">
              <a:buFont typeface="Arial" panose="020B0604020202020204" pitchFamily="34" charset="0"/>
              <a:buChar char="•"/>
            </a:pPr>
            <a:endParaRPr lang="en-US" sz="3200" dirty="0">
              <a:solidFill>
                <a:srgbClr val="000000"/>
              </a:solidFill>
            </a:endParaRPr>
          </a:p>
        </p:txBody>
      </p:sp>
    </p:spTree>
    <p:extLst>
      <p:ext uri="{BB962C8B-B14F-4D97-AF65-F5344CB8AC3E}">
        <p14:creationId xmlns:p14="http://schemas.microsoft.com/office/powerpoint/2010/main" val="731697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Access Control</a:t>
            </a:r>
            <a:br>
              <a:rPr lang="en-US" dirty="0"/>
            </a:br>
            <a:r>
              <a:rPr lang="en-US" sz="2400" dirty="0"/>
              <a:t>Accounting</a:t>
            </a:r>
          </a:p>
        </p:txBody>
      </p:sp>
      <p:sp>
        <p:nvSpPr>
          <p:cNvPr id="4" name="Content Placeholder 3">
            <a:extLst>
              <a:ext uri="{FF2B5EF4-FFF2-40B4-BE49-F238E27FC236}">
                <a16:creationId xmlns:a16="http://schemas.microsoft.com/office/drawing/2014/main" id="{C9EDFD36-0218-4B82-A94F-2CA9410BD403}"/>
              </a:ext>
            </a:extLst>
          </p:cNvPr>
          <p:cNvSpPr>
            <a:spLocks noGrp="1"/>
          </p:cNvSpPr>
          <p:nvPr>
            <p:ph idx="1"/>
          </p:nvPr>
        </p:nvSpPr>
        <p:spPr>
          <a:xfrm>
            <a:off x="65431" y="1222167"/>
            <a:ext cx="8919543" cy="3689897"/>
          </a:xfrm>
        </p:spPr>
        <p:txBody>
          <a:bodyPr/>
          <a:lstStyle/>
          <a:p>
            <a:pPr marL="0" indent="0" algn="just"/>
            <a:r>
              <a:rPr lang="en-US" sz="1800" dirty="0">
                <a:solidFill>
                  <a:srgbClr val="000000"/>
                </a:solidFill>
              </a:rPr>
              <a:t>AAA accounting collects and reports usage data. This data can be used for such purposes as auditing or billing. The collected data might include the start and stop connection times, executed commands, number of packets, and number of bytes.</a:t>
            </a:r>
          </a:p>
          <a:p>
            <a:pPr marL="0" indent="0" algn="just"/>
            <a:r>
              <a:rPr lang="en-US" sz="1800" b="1" dirty="0">
                <a:solidFill>
                  <a:srgbClr val="000000"/>
                </a:solidFill>
              </a:rPr>
              <a:t>A primary use of accounting </a:t>
            </a:r>
            <a:r>
              <a:rPr lang="en-US" sz="1800" dirty="0">
                <a:solidFill>
                  <a:srgbClr val="000000"/>
                </a:solidFill>
              </a:rPr>
              <a:t>is to combine it with AAA authentication. </a:t>
            </a:r>
          </a:p>
          <a:p>
            <a:pPr marL="415985" lvl="1" indent="-342900" algn="just">
              <a:buFont typeface="Arial" panose="020B0604020202020204" pitchFamily="34" charset="0"/>
              <a:buChar char="•"/>
            </a:pPr>
            <a:r>
              <a:rPr lang="en-US" sz="1800" dirty="0">
                <a:solidFill>
                  <a:srgbClr val="000000"/>
                </a:solidFill>
              </a:rPr>
              <a:t>The AAA server keeps a detailed log of exactly what the authenticated user does on the device, as shown in the figure. This includes all EXEC and configuration commands issued by the user. </a:t>
            </a:r>
          </a:p>
          <a:p>
            <a:pPr marL="415985" lvl="1" indent="-342900" algn="just">
              <a:buFont typeface="Arial" panose="020B0604020202020204" pitchFamily="34" charset="0"/>
              <a:buChar char="•"/>
            </a:pPr>
            <a:r>
              <a:rPr lang="en-US" sz="1800" dirty="0">
                <a:solidFill>
                  <a:srgbClr val="000000"/>
                </a:solidFill>
              </a:rPr>
              <a:t>The log contains numerous data fields, including the username, the date and time, and the actual command that was entered by the user. This information is useful when troubleshooting devices. It also provides evidence for when individuals perform malicious acts.</a:t>
            </a:r>
          </a:p>
          <a:p>
            <a:pPr marL="342900" indent="-342900" algn="just">
              <a:buFont typeface="Arial" panose="020B0604020202020204" pitchFamily="34" charset="0"/>
              <a:buChar char="•"/>
            </a:pPr>
            <a:endParaRPr lang="en-US" sz="1800" dirty="0">
              <a:solidFill>
                <a:srgbClr val="000000"/>
              </a:solidFill>
            </a:endParaRPr>
          </a:p>
        </p:txBody>
      </p:sp>
    </p:spTree>
    <p:extLst>
      <p:ext uri="{BB962C8B-B14F-4D97-AF65-F5344CB8AC3E}">
        <p14:creationId xmlns:p14="http://schemas.microsoft.com/office/powerpoint/2010/main" val="959540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Access Control</a:t>
            </a:r>
            <a:br>
              <a:rPr lang="en-US" dirty="0"/>
            </a:br>
            <a:r>
              <a:rPr lang="en-US" sz="2400" dirty="0"/>
              <a:t>802.1X</a:t>
            </a:r>
          </a:p>
        </p:txBody>
      </p:sp>
      <p:sp>
        <p:nvSpPr>
          <p:cNvPr id="5" name="Content Placeholder 4">
            <a:extLst>
              <a:ext uri="{FF2B5EF4-FFF2-40B4-BE49-F238E27FC236}">
                <a16:creationId xmlns:a16="http://schemas.microsoft.com/office/drawing/2014/main" id="{7EA7A140-A893-48D6-8A79-1E62F8D58780}"/>
              </a:ext>
            </a:extLst>
          </p:cNvPr>
          <p:cNvSpPr>
            <a:spLocks noGrp="1"/>
          </p:cNvSpPr>
          <p:nvPr>
            <p:ph idx="1"/>
          </p:nvPr>
        </p:nvSpPr>
        <p:spPr>
          <a:xfrm>
            <a:off x="0" y="1121492"/>
            <a:ext cx="9037983" cy="2900515"/>
          </a:xfrm>
        </p:spPr>
        <p:txBody>
          <a:bodyPr/>
          <a:lstStyle/>
          <a:p>
            <a:pPr marL="0" indent="0" algn="just"/>
            <a:r>
              <a:rPr lang="en-US" sz="1400" dirty="0">
                <a:solidFill>
                  <a:srgbClr val="000000"/>
                </a:solidFill>
              </a:rPr>
              <a:t>The </a:t>
            </a:r>
            <a:r>
              <a:rPr lang="en-US" sz="1400" dirty="0">
                <a:solidFill>
                  <a:srgbClr val="C00000"/>
                </a:solidFill>
              </a:rPr>
              <a:t>IEEE 802.1X standard is a port-based access control and authentication protocol</a:t>
            </a:r>
            <a:r>
              <a:rPr lang="en-US" sz="1400" dirty="0">
                <a:solidFill>
                  <a:srgbClr val="000000"/>
                </a:solidFill>
              </a:rPr>
              <a:t>. This protocol restricts unauthorized workstations from connecting to a LAN through publicly accessible switch ports. The authentication server authenticates each workstation that is connected to a switch port before making available any services offered by the switch or the LAN.</a:t>
            </a:r>
          </a:p>
          <a:p>
            <a:pPr marL="0" indent="0" algn="just"/>
            <a:r>
              <a:rPr lang="en-US" sz="1400" dirty="0">
                <a:solidFill>
                  <a:srgbClr val="000000"/>
                </a:solidFill>
              </a:rPr>
              <a:t>With 802.1X port-based authentication, the devices in the network have specific roles:</a:t>
            </a:r>
          </a:p>
          <a:p>
            <a:pPr marL="415985" lvl="1" indent="-342900" algn="just">
              <a:buFont typeface="Arial" panose="020B0604020202020204" pitchFamily="34" charset="0"/>
              <a:buChar char="•"/>
            </a:pPr>
            <a:r>
              <a:rPr lang="en-US" sz="1200" b="1" dirty="0">
                <a:solidFill>
                  <a:srgbClr val="000000"/>
                </a:solidFill>
              </a:rPr>
              <a:t>Client (Supplicant)</a:t>
            </a:r>
            <a:r>
              <a:rPr lang="en-US" sz="1200" dirty="0">
                <a:solidFill>
                  <a:srgbClr val="000000"/>
                </a:solidFill>
              </a:rPr>
              <a:t> - This is a device running 802.1X-compliant client software, which is available for wired or wireless devices.</a:t>
            </a:r>
          </a:p>
          <a:p>
            <a:pPr marL="415985" lvl="1" indent="-342900" algn="just">
              <a:buFont typeface="Arial" panose="020B0604020202020204" pitchFamily="34" charset="0"/>
              <a:buChar char="•"/>
            </a:pPr>
            <a:r>
              <a:rPr lang="en-US" sz="1200" b="1" dirty="0">
                <a:solidFill>
                  <a:srgbClr val="000000"/>
                </a:solidFill>
              </a:rPr>
              <a:t>Switch (Authenticator)</a:t>
            </a:r>
            <a:r>
              <a:rPr lang="en-US" sz="1200" dirty="0">
                <a:solidFill>
                  <a:srgbClr val="000000"/>
                </a:solidFill>
              </a:rPr>
              <a:t> –The switch acts as an intermediary between the client and the authentication server. It requests identifying information from the client, verifies that information with the authentication server, and relays a response to the client. </a:t>
            </a:r>
            <a:r>
              <a:rPr lang="en-US" sz="1200" dirty="0">
                <a:solidFill>
                  <a:srgbClr val="C00000"/>
                </a:solidFill>
              </a:rPr>
              <a:t>Another device that could act as authenticator is a wireless access point.</a:t>
            </a:r>
          </a:p>
          <a:p>
            <a:pPr marL="415985" lvl="1" indent="-342900" algn="just">
              <a:buFont typeface="Arial" panose="020B0604020202020204" pitchFamily="34" charset="0"/>
              <a:buChar char="•"/>
            </a:pPr>
            <a:r>
              <a:rPr lang="en-US" sz="1200" b="1" dirty="0">
                <a:solidFill>
                  <a:srgbClr val="000000"/>
                </a:solidFill>
              </a:rPr>
              <a:t>Authentication server</a:t>
            </a:r>
            <a:r>
              <a:rPr lang="en-US" sz="1200" dirty="0">
                <a:solidFill>
                  <a:srgbClr val="000000"/>
                </a:solidFill>
              </a:rPr>
              <a:t> –The server validates the identity of the client and notifies the switch or wireless access point that the client is or is not authorized to access the LAN and switch services.</a:t>
            </a:r>
          </a:p>
          <a:p>
            <a:pPr marL="342900" indent="-342900" algn="just">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A84911CF-FD67-4279-BEC5-E3DCFECFE5B3}"/>
              </a:ext>
            </a:extLst>
          </p:cNvPr>
          <p:cNvPicPr>
            <a:picLocks noChangeAspect="1"/>
          </p:cNvPicPr>
          <p:nvPr/>
        </p:nvPicPr>
        <p:blipFill>
          <a:blip r:embed="rId3"/>
          <a:stretch>
            <a:fillRect/>
          </a:stretch>
        </p:blipFill>
        <p:spPr>
          <a:xfrm>
            <a:off x="1492941" y="3859417"/>
            <a:ext cx="5091833" cy="1284083"/>
          </a:xfrm>
          <a:prstGeom prst="rect">
            <a:avLst/>
          </a:prstGeom>
        </p:spPr>
      </p:pic>
    </p:spTree>
    <p:extLst>
      <p:ext uri="{BB962C8B-B14F-4D97-AF65-F5344CB8AC3E}">
        <p14:creationId xmlns:p14="http://schemas.microsoft.com/office/powerpoint/2010/main" val="170997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Layer 2 Security Threats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Layer 2 Security Threats</a:t>
            </a:r>
            <a:br>
              <a:rPr lang="en-US" dirty="0"/>
            </a:br>
            <a:r>
              <a:rPr lang="en-US" sz="2400" dirty="0"/>
              <a:t>Layer 2 Vulnerabilities</a:t>
            </a:r>
          </a:p>
        </p:txBody>
      </p:sp>
      <p:sp>
        <p:nvSpPr>
          <p:cNvPr id="5" name="Content Placeholder 4">
            <a:extLst>
              <a:ext uri="{FF2B5EF4-FFF2-40B4-BE49-F238E27FC236}">
                <a16:creationId xmlns:a16="http://schemas.microsoft.com/office/drawing/2014/main" id="{9D6EEE11-E390-48C9-B8AD-A5EEC852EA6A}"/>
              </a:ext>
            </a:extLst>
          </p:cNvPr>
          <p:cNvSpPr>
            <a:spLocks noGrp="1"/>
          </p:cNvSpPr>
          <p:nvPr>
            <p:ph idx="1"/>
          </p:nvPr>
        </p:nvSpPr>
        <p:spPr>
          <a:xfrm>
            <a:off x="85725" y="960829"/>
            <a:ext cx="4883840" cy="3689897"/>
          </a:xfrm>
        </p:spPr>
        <p:txBody>
          <a:bodyPr/>
          <a:lstStyle/>
          <a:p>
            <a:pPr marL="0" indent="0" algn="just"/>
            <a:r>
              <a:rPr lang="en-US" sz="1500" dirty="0">
                <a:solidFill>
                  <a:srgbClr val="000000"/>
                </a:solidFill>
              </a:rPr>
              <a:t>Recall that the OSI reference model is divided into seven layers which work independently of each other. The figure shows the function of each layer and the core elements that can be exploited.</a:t>
            </a:r>
          </a:p>
          <a:p>
            <a:pPr marL="0" indent="0" algn="just"/>
            <a:r>
              <a:rPr lang="en-US" sz="1500" dirty="0">
                <a:solidFill>
                  <a:srgbClr val="000000"/>
                </a:solidFill>
              </a:rPr>
              <a:t>Network administrators routinely implement security solutions to protect the elements in </a:t>
            </a:r>
            <a:r>
              <a:rPr lang="en-US" sz="1500" b="1" dirty="0">
                <a:solidFill>
                  <a:srgbClr val="000000"/>
                </a:solidFill>
              </a:rPr>
              <a:t>Layer 3 up through Layer 7. </a:t>
            </a:r>
          </a:p>
          <a:p>
            <a:pPr marL="0" indent="0" algn="just"/>
            <a:r>
              <a:rPr lang="en-US" sz="1500" dirty="0">
                <a:solidFill>
                  <a:srgbClr val="000000"/>
                </a:solidFill>
              </a:rPr>
              <a:t>They use </a:t>
            </a:r>
            <a:r>
              <a:rPr lang="en-US" sz="1500" b="1" dirty="0">
                <a:solidFill>
                  <a:srgbClr val="000000"/>
                </a:solidFill>
              </a:rPr>
              <a:t>VPNs, firewalls, and IPS devices </a:t>
            </a:r>
            <a:r>
              <a:rPr lang="en-US" sz="1500" dirty="0">
                <a:solidFill>
                  <a:srgbClr val="000000"/>
                </a:solidFill>
              </a:rPr>
              <a:t>to protect these elements. </a:t>
            </a:r>
            <a:r>
              <a:rPr lang="en-US" sz="1500" dirty="0">
                <a:solidFill>
                  <a:srgbClr val="C00000"/>
                </a:solidFill>
              </a:rPr>
              <a:t>However, if Layer 2 is compromised, then all the layers above it are also affected</a:t>
            </a:r>
            <a:r>
              <a:rPr lang="en-US" sz="1500" dirty="0">
                <a:solidFill>
                  <a:srgbClr val="000000"/>
                </a:solidFill>
              </a:rPr>
              <a:t>. For example, if a threat actor with access to the internal network captured Layer 2 frames, then all the security implemented on the layers above would be useless. </a:t>
            </a:r>
          </a:p>
          <a:p>
            <a:pPr marL="0" indent="0" algn="just"/>
            <a:r>
              <a:rPr lang="en-US" sz="1500" dirty="0">
                <a:solidFill>
                  <a:srgbClr val="000000"/>
                </a:solidFill>
              </a:rPr>
              <a:t>The </a:t>
            </a:r>
            <a:r>
              <a:rPr lang="en-US" sz="1500" b="1" dirty="0">
                <a:solidFill>
                  <a:srgbClr val="000000"/>
                </a:solidFill>
              </a:rPr>
              <a:t>threat actor </a:t>
            </a:r>
            <a:r>
              <a:rPr lang="en-US" sz="1500" dirty="0">
                <a:solidFill>
                  <a:srgbClr val="000000"/>
                </a:solidFill>
              </a:rPr>
              <a:t>could cause a lot of damage on the Layer 2 LAN networking infrastructure.</a:t>
            </a:r>
          </a:p>
        </p:txBody>
      </p:sp>
      <p:pic>
        <p:nvPicPr>
          <p:cNvPr id="2" name="Picture 1">
            <a:extLst>
              <a:ext uri="{FF2B5EF4-FFF2-40B4-BE49-F238E27FC236}">
                <a16:creationId xmlns:a16="http://schemas.microsoft.com/office/drawing/2014/main" id="{ADD97C98-D5FE-4955-901B-4D7693B4153E}"/>
              </a:ext>
            </a:extLst>
          </p:cNvPr>
          <p:cNvPicPr>
            <a:picLocks noChangeAspect="1"/>
          </p:cNvPicPr>
          <p:nvPr/>
        </p:nvPicPr>
        <p:blipFill>
          <a:blip r:embed="rId3"/>
          <a:stretch>
            <a:fillRect/>
          </a:stretch>
        </p:blipFill>
        <p:spPr>
          <a:xfrm>
            <a:off x="5099074" y="1463763"/>
            <a:ext cx="3959201" cy="2684030"/>
          </a:xfrm>
          <a:prstGeom prst="rect">
            <a:avLst/>
          </a:prstGeom>
        </p:spPr>
      </p:pic>
    </p:spTree>
    <p:extLst>
      <p:ext uri="{BB962C8B-B14F-4D97-AF65-F5344CB8AC3E}">
        <p14:creationId xmlns:p14="http://schemas.microsoft.com/office/powerpoint/2010/main" val="3051989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D5FD16A9-8C6A-4461-8C10-119E4B147955}" type="slidenum">
              <a:rPr kumimoji="0" lang="en-GB" sz="600" b="0" i="0" u="none" strike="noStrike" kern="1200" cap="none" spc="0" normalizeH="0" baseline="0" noProof="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685800" rtl="0" eaLnBrk="1" fontAlgn="base" latinLnBrk="0" hangingPunct="1">
                <a:lnSpc>
                  <a:spcPct val="100000"/>
                </a:lnSpc>
                <a:spcBef>
                  <a:spcPct val="0"/>
                </a:spcBef>
                <a:spcAft>
                  <a:spcPct val="0"/>
                </a:spcAft>
                <a:buClrTx/>
                <a:buSzTx/>
                <a:buFontTx/>
                <a:buNone/>
                <a:tabLst/>
                <a:defRPr/>
              </a:pPr>
              <a:t>2</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9</a:t>
            </a:r>
          </a:p>
        </p:txBody>
      </p:sp>
      <p:sp>
        <p:nvSpPr>
          <p:cNvPr id="6" name="Text Box 2"/>
          <p:cNvSpPr txBox="1">
            <a:spLocks noGrp="1" noChangeArrowheads="1"/>
          </p:cNvSpPr>
          <p:nvPr>
            <p:ph type="title"/>
          </p:nvPr>
        </p:nvSpPr>
        <p:spPr bwMode="auto">
          <a:xfrm>
            <a:off x="1562820" y="213420"/>
            <a:ext cx="527099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The Lesson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graphicFrame>
        <p:nvGraphicFramePr>
          <p:cNvPr id="5" name="Table 4">
            <a:extLst>
              <a:ext uri="{FF2B5EF4-FFF2-40B4-BE49-F238E27FC236}">
                <a16:creationId xmlns:a16="http://schemas.microsoft.com/office/drawing/2014/main" id="{18719597-EF29-4C46-8E0F-02AF3DFA1248}"/>
              </a:ext>
            </a:extLst>
          </p:cNvPr>
          <p:cNvGraphicFramePr>
            <a:graphicFrameLocks noGrp="1"/>
          </p:cNvGraphicFramePr>
          <p:nvPr>
            <p:extLst>
              <p:ext uri="{D42A27DB-BD31-4B8C-83A1-F6EECF244321}">
                <p14:modId xmlns:p14="http://schemas.microsoft.com/office/powerpoint/2010/main" val="1559919415"/>
              </p:ext>
            </p:extLst>
          </p:nvPr>
        </p:nvGraphicFramePr>
        <p:xfrm>
          <a:off x="642530" y="1323340"/>
          <a:ext cx="7555085" cy="2496820"/>
        </p:xfrm>
        <a:graphic>
          <a:graphicData uri="http://schemas.openxmlformats.org/drawingml/2006/table">
            <a:tbl>
              <a:tblPr firstRow="1" bandRow="1"/>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lvl1pPr marL="0" algn="l" defTabSz="685800" rtl="0" eaLnBrk="1" latinLnBrk="0" hangingPunct="1">
                        <a:defRPr sz="1350" b="1" kern="1200">
                          <a:solidFill>
                            <a:schemeClr val="lt1"/>
                          </a:solidFill>
                          <a:latin typeface="Arial"/>
                        </a:defRPr>
                      </a:lvl1pPr>
                      <a:lvl2pPr marL="342900" algn="l" defTabSz="685800" rtl="0" eaLnBrk="1" latinLnBrk="0" hangingPunct="1">
                        <a:defRPr sz="1350" b="1" kern="1200">
                          <a:solidFill>
                            <a:schemeClr val="lt1"/>
                          </a:solidFill>
                          <a:latin typeface="Arial"/>
                        </a:defRPr>
                      </a:lvl2pPr>
                      <a:lvl3pPr marL="685800" algn="l" defTabSz="685800" rtl="0" eaLnBrk="1" latinLnBrk="0" hangingPunct="1">
                        <a:defRPr sz="1350" b="1" kern="1200">
                          <a:solidFill>
                            <a:schemeClr val="lt1"/>
                          </a:solidFill>
                          <a:latin typeface="Arial"/>
                        </a:defRPr>
                      </a:lvl3pPr>
                      <a:lvl4pPr marL="1028700" algn="l" defTabSz="685800" rtl="0" eaLnBrk="1" latinLnBrk="0" hangingPunct="1">
                        <a:defRPr sz="1350" b="1" kern="1200">
                          <a:solidFill>
                            <a:schemeClr val="lt1"/>
                          </a:solidFill>
                          <a:latin typeface="Arial"/>
                        </a:defRPr>
                      </a:lvl4pPr>
                      <a:lvl5pPr marL="1371600" algn="l" defTabSz="685800" rtl="0" eaLnBrk="1" latinLnBrk="0" hangingPunct="1">
                        <a:defRPr sz="1350" b="1" kern="1200">
                          <a:solidFill>
                            <a:schemeClr val="lt1"/>
                          </a:solidFill>
                          <a:latin typeface="Arial"/>
                        </a:defRPr>
                      </a:lvl5pPr>
                      <a:lvl6pPr marL="1714500" algn="l" defTabSz="685800" rtl="0" eaLnBrk="1" latinLnBrk="0" hangingPunct="1">
                        <a:defRPr sz="1350" b="1" kern="1200">
                          <a:solidFill>
                            <a:schemeClr val="lt1"/>
                          </a:solidFill>
                          <a:latin typeface="Arial"/>
                        </a:defRPr>
                      </a:lvl6pPr>
                      <a:lvl7pPr marL="2057400" algn="l" defTabSz="685800" rtl="0" eaLnBrk="1" latinLnBrk="0" hangingPunct="1">
                        <a:defRPr sz="1350" b="1" kern="1200">
                          <a:solidFill>
                            <a:schemeClr val="lt1"/>
                          </a:solidFill>
                          <a:latin typeface="Arial"/>
                        </a:defRPr>
                      </a:lvl7pPr>
                      <a:lvl8pPr marL="2400300" algn="l" defTabSz="685800" rtl="0" eaLnBrk="1" latinLnBrk="0" hangingPunct="1">
                        <a:defRPr sz="1350" b="1" kern="1200">
                          <a:solidFill>
                            <a:schemeClr val="lt1"/>
                          </a:solidFill>
                          <a:latin typeface="Arial"/>
                        </a:defRPr>
                      </a:lvl8pPr>
                      <a:lvl9pPr marL="2743200" algn="l" defTabSz="685800" rtl="0" eaLnBrk="1" latinLnBrk="0" hangingPunct="1">
                        <a:defRPr sz="1350" b="1" kern="1200">
                          <a:solidFill>
                            <a:schemeClr val="lt1"/>
                          </a:solidFill>
                          <a:latin typeface="Arial"/>
                        </a:defRPr>
                      </a:lvl9pPr>
                    </a:lstStyle>
                    <a:p>
                      <a:pPr algn="l" fontAlgn="ctr"/>
                      <a:r>
                        <a:rPr lang="en-US" b="1" dirty="0">
                          <a:effectLst/>
                        </a:rPr>
                        <a:t>Topic Title</a:t>
                      </a:r>
                      <a:endParaRPr lang="en-US" dirty="0">
                        <a:effectLst/>
                      </a:endParaRPr>
                    </a:p>
                  </a:txBody>
                  <a:tcPr marL="47625" marR="47625" marT="47625" marB="47625"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4C69"/>
                    </a:solidFill>
                  </a:tcPr>
                </a:tc>
                <a:tc>
                  <a:txBody>
                    <a:bodyPr/>
                    <a:lstStyle>
                      <a:lvl1pPr marL="0" algn="l" defTabSz="685800" rtl="0" eaLnBrk="1" latinLnBrk="0" hangingPunct="1">
                        <a:defRPr sz="1350" b="1" kern="1200">
                          <a:solidFill>
                            <a:schemeClr val="lt1"/>
                          </a:solidFill>
                          <a:latin typeface="Arial"/>
                        </a:defRPr>
                      </a:lvl1pPr>
                      <a:lvl2pPr marL="342900" algn="l" defTabSz="685800" rtl="0" eaLnBrk="1" latinLnBrk="0" hangingPunct="1">
                        <a:defRPr sz="1350" b="1" kern="1200">
                          <a:solidFill>
                            <a:schemeClr val="lt1"/>
                          </a:solidFill>
                          <a:latin typeface="Arial"/>
                        </a:defRPr>
                      </a:lvl2pPr>
                      <a:lvl3pPr marL="685800" algn="l" defTabSz="685800" rtl="0" eaLnBrk="1" latinLnBrk="0" hangingPunct="1">
                        <a:defRPr sz="1350" b="1" kern="1200">
                          <a:solidFill>
                            <a:schemeClr val="lt1"/>
                          </a:solidFill>
                          <a:latin typeface="Arial"/>
                        </a:defRPr>
                      </a:lvl3pPr>
                      <a:lvl4pPr marL="1028700" algn="l" defTabSz="685800" rtl="0" eaLnBrk="1" latinLnBrk="0" hangingPunct="1">
                        <a:defRPr sz="1350" b="1" kern="1200">
                          <a:solidFill>
                            <a:schemeClr val="lt1"/>
                          </a:solidFill>
                          <a:latin typeface="Arial"/>
                        </a:defRPr>
                      </a:lvl4pPr>
                      <a:lvl5pPr marL="1371600" algn="l" defTabSz="685800" rtl="0" eaLnBrk="1" latinLnBrk="0" hangingPunct="1">
                        <a:defRPr sz="1350" b="1" kern="1200">
                          <a:solidFill>
                            <a:schemeClr val="lt1"/>
                          </a:solidFill>
                          <a:latin typeface="Arial"/>
                        </a:defRPr>
                      </a:lvl5pPr>
                      <a:lvl6pPr marL="1714500" algn="l" defTabSz="685800" rtl="0" eaLnBrk="1" latinLnBrk="0" hangingPunct="1">
                        <a:defRPr sz="1350" b="1" kern="1200">
                          <a:solidFill>
                            <a:schemeClr val="lt1"/>
                          </a:solidFill>
                          <a:latin typeface="Arial"/>
                        </a:defRPr>
                      </a:lvl6pPr>
                      <a:lvl7pPr marL="2057400" algn="l" defTabSz="685800" rtl="0" eaLnBrk="1" latinLnBrk="0" hangingPunct="1">
                        <a:defRPr sz="1350" b="1" kern="1200">
                          <a:solidFill>
                            <a:schemeClr val="lt1"/>
                          </a:solidFill>
                          <a:latin typeface="Arial"/>
                        </a:defRPr>
                      </a:lvl7pPr>
                      <a:lvl8pPr marL="2400300" algn="l" defTabSz="685800" rtl="0" eaLnBrk="1" latinLnBrk="0" hangingPunct="1">
                        <a:defRPr sz="1350" b="1" kern="1200">
                          <a:solidFill>
                            <a:schemeClr val="lt1"/>
                          </a:solidFill>
                          <a:latin typeface="Arial"/>
                        </a:defRPr>
                      </a:lvl8pPr>
                      <a:lvl9pPr marL="2743200" algn="l" defTabSz="685800" rtl="0" eaLnBrk="1" latinLnBrk="0" hangingPunct="1">
                        <a:defRPr sz="1350" b="1" kern="1200">
                          <a:solidFill>
                            <a:schemeClr val="lt1"/>
                          </a:solidFill>
                          <a:latin typeface="Arial"/>
                        </a:defRPr>
                      </a:lvl9pPr>
                    </a:lstStyle>
                    <a:p>
                      <a:pPr algn="l" fontAlgn="ctr"/>
                      <a:r>
                        <a:rPr lang="en-US" b="1" dirty="0">
                          <a:effectLst/>
                        </a:rPr>
                        <a:t>Topic Objective</a:t>
                      </a:r>
                      <a:endParaRPr lang="en-US" dirty="0">
                        <a:effectLst/>
                      </a:endParaRPr>
                    </a:p>
                  </a:txBody>
                  <a:tcPr marL="47625" marR="47625" marT="47625" marB="47625"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4C69"/>
                    </a:solidFill>
                  </a:tcPr>
                </a:tc>
                <a:extLst>
                  <a:ext uri="{0D108BD9-81ED-4DB2-BD59-A6C34878D82A}">
                    <a16:rowId xmlns:a16="http://schemas.microsoft.com/office/drawing/2014/main" val="742401779"/>
                  </a:ext>
                </a:extLst>
              </a:tr>
              <a:tr h="370840">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0" dirty="0">
                          <a:solidFill>
                            <a:schemeClr val="bg1"/>
                          </a:solidFill>
                          <a:effectLst/>
                        </a:rPr>
                        <a:t>Endpoint Security</a:t>
                      </a:r>
                    </a:p>
                  </a:txBody>
                  <a:tcPr marL="47625" marR="47625" marT="47625" marB="47625"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4C69"/>
                    </a:solidFill>
                  </a:tcP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0" dirty="0">
                          <a:effectLst/>
                        </a:rPr>
                        <a:t>Explain how to use endpoint security to mitigate attacks</a:t>
                      </a:r>
                    </a:p>
                  </a:txBody>
                  <a:tcPr marL="47625" marR="47625" marT="47625" marB="47625"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4C69">
                        <a:tint val="40000"/>
                      </a:srgbClr>
                    </a:solidFill>
                  </a:tcPr>
                </a:tc>
                <a:extLst>
                  <a:ext uri="{0D108BD9-81ED-4DB2-BD59-A6C34878D82A}">
                    <a16:rowId xmlns:a16="http://schemas.microsoft.com/office/drawing/2014/main" val="3150950737"/>
                  </a:ext>
                </a:extLst>
              </a:tr>
              <a:tr h="370840">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0" dirty="0">
                          <a:solidFill>
                            <a:schemeClr val="bg1"/>
                          </a:solidFill>
                          <a:effectLst/>
                        </a:rPr>
                        <a:t>Access Control</a:t>
                      </a: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solidFill>
                  </a:tcP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0" dirty="0">
                          <a:effectLst/>
                        </a:rPr>
                        <a:t>Explain how AAA and 802.1x are used to authenticate LAN endpoints and devices</a:t>
                      </a: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tint val="20000"/>
                      </a:srgbClr>
                    </a:solidFill>
                  </a:tcPr>
                </a:tc>
                <a:extLst>
                  <a:ext uri="{0D108BD9-81ED-4DB2-BD59-A6C34878D82A}">
                    <a16:rowId xmlns:a16="http://schemas.microsoft.com/office/drawing/2014/main" val="2772085455"/>
                  </a:ext>
                </a:extLst>
              </a:tr>
              <a:tr h="370840">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0" dirty="0">
                          <a:solidFill>
                            <a:schemeClr val="bg1"/>
                          </a:solidFill>
                          <a:effectLst/>
                        </a:rPr>
                        <a:t>Layer 2 Security Threats</a:t>
                      </a: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solidFill>
                  </a:tcP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0" dirty="0">
                          <a:effectLst/>
                        </a:rPr>
                        <a:t>Identify Layer 2 vulnerabilities</a:t>
                      </a: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tint val="40000"/>
                      </a:srgbClr>
                    </a:solidFill>
                  </a:tcPr>
                </a:tc>
                <a:extLst>
                  <a:ext uri="{0D108BD9-81ED-4DB2-BD59-A6C34878D82A}">
                    <a16:rowId xmlns:a16="http://schemas.microsoft.com/office/drawing/2014/main" val="3228802595"/>
                  </a:ext>
                </a:extLst>
              </a:tr>
              <a:tr h="370840">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0" dirty="0">
                          <a:solidFill>
                            <a:schemeClr val="bg1"/>
                          </a:solidFill>
                          <a:effectLst/>
                        </a:rPr>
                        <a:t>MAC Address Table Attack</a:t>
                      </a: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solidFill>
                  </a:tcP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0" dirty="0">
                          <a:effectLst/>
                        </a:rPr>
                        <a:t>Explain how a MAC address table attack compromised LAN security</a:t>
                      </a: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tint val="20000"/>
                      </a:srgbClr>
                    </a:solidFill>
                  </a:tcPr>
                </a:tc>
                <a:extLst>
                  <a:ext uri="{0D108BD9-81ED-4DB2-BD59-A6C34878D82A}">
                    <a16:rowId xmlns:a16="http://schemas.microsoft.com/office/drawing/2014/main" val="3134809945"/>
                  </a:ext>
                </a:extLst>
              </a:tr>
              <a:tr h="370840">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0" dirty="0">
                          <a:solidFill>
                            <a:schemeClr val="bg1"/>
                          </a:solidFill>
                          <a:effectLst/>
                        </a:rPr>
                        <a:t>LAN Attacks</a:t>
                      </a: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solidFill>
                  </a:tcP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0" dirty="0">
                          <a:effectLst/>
                        </a:rPr>
                        <a:t>Explain how LAN attacks compromise LAN security</a:t>
                      </a: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tint val="40000"/>
                      </a:srgbClr>
                    </a:solidFill>
                  </a:tcPr>
                </a:tc>
                <a:extLst>
                  <a:ext uri="{0D108BD9-81ED-4DB2-BD59-A6C34878D82A}">
                    <a16:rowId xmlns:a16="http://schemas.microsoft.com/office/drawing/2014/main" val="503933313"/>
                  </a:ext>
                </a:extLst>
              </a:tr>
            </a:tbl>
          </a:graphicData>
        </a:graphic>
      </p:graphicFrame>
    </p:spTree>
    <p:extLst>
      <p:ext uri="{BB962C8B-B14F-4D97-AF65-F5344CB8AC3E}">
        <p14:creationId xmlns:p14="http://schemas.microsoft.com/office/powerpoint/2010/main" val="152718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Layer 2 Security Threats</a:t>
            </a:r>
            <a:br>
              <a:rPr lang="en-US" dirty="0"/>
            </a:br>
            <a:r>
              <a:rPr lang="en-US" sz="2400" dirty="0"/>
              <a:t>Switch Attack Categories</a:t>
            </a:r>
          </a:p>
        </p:txBody>
      </p:sp>
      <p:sp>
        <p:nvSpPr>
          <p:cNvPr id="6" name="Content Placeholder 5">
            <a:extLst>
              <a:ext uri="{FF2B5EF4-FFF2-40B4-BE49-F238E27FC236}">
                <a16:creationId xmlns:a16="http://schemas.microsoft.com/office/drawing/2014/main" id="{07E04770-DC42-4A71-992B-9579F394C8B5}"/>
              </a:ext>
            </a:extLst>
          </p:cNvPr>
          <p:cNvSpPr>
            <a:spLocks noGrp="1"/>
          </p:cNvSpPr>
          <p:nvPr>
            <p:ph idx="1"/>
          </p:nvPr>
        </p:nvSpPr>
        <p:spPr>
          <a:xfrm>
            <a:off x="87701" y="1208916"/>
            <a:ext cx="8923777" cy="1011238"/>
          </a:xfrm>
        </p:spPr>
        <p:txBody>
          <a:bodyPr/>
          <a:lstStyle/>
          <a:p>
            <a:pPr marL="0" indent="0" algn="just"/>
            <a:r>
              <a:rPr lang="en-US" sz="1400" dirty="0">
                <a:solidFill>
                  <a:srgbClr val="000000"/>
                </a:solidFill>
              </a:rPr>
              <a:t>Security is only as strong as the weakest link in the system, and </a:t>
            </a:r>
            <a:r>
              <a:rPr lang="en-US" sz="1400" dirty="0">
                <a:solidFill>
                  <a:srgbClr val="C00000"/>
                </a:solidFill>
              </a:rPr>
              <a:t>Layer 2</a:t>
            </a:r>
            <a:r>
              <a:rPr lang="en-US" sz="1400" dirty="0">
                <a:solidFill>
                  <a:srgbClr val="000000"/>
                </a:solidFill>
              </a:rPr>
              <a:t> is considered to be that weak link. This is because LANs were traditionally under the administrative control of a single organization. We inherently trusted all persons and devices connected to our LAN. Today, with BYOD and more sophisticated attacks, our LANs have become more vulnerable to penetration.</a:t>
            </a:r>
          </a:p>
        </p:txBody>
      </p:sp>
      <p:graphicFrame>
        <p:nvGraphicFramePr>
          <p:cNvPr id="7" name="Table 7">
            <a:extLst>
              <a:ext uri="{FF2B5EF4-FFF2-40B4-BE49-F238E27FC236}">
                <a16:creationId xmlns:a16="http://schemas.microsoft.com/office/drawing/2014/main" id="{BA5E790A-570E-4B5F-8374-BABE6EF4DC2D}"/>
              </a:ext>
            </a:extLst>
          </p:cNvPr>
          <p:cNvGraphicFramePr>
            <a:graphicFrameLocks noGrp="1"/>
          </p:cNvGraphicFramePr>
          <p:nvPr>
            <p:extLst>
              <p:ext uri="{D42A27DB-BD31-4B8C-83A1-F6EECF244321}">
                <p14:modId xmlns:p14="http://schemas.microsoft.com/office/powerpoint/2010/main" val="1233147340"/>
              </p:ext>
            </p:extLst>
          </p:nvPr>
        </p:nvGraphicFramePr>
        <p:xfrm>
          <a:off x="356034" y="2366383"/>
          <a:ext cx="7989454" cy="2691393"/>
        </p:xfrm>
        <a:graphic>
          <a:graphicData uri="http://schemas.openxmlformats.org/drawingml/2006/table">
            <a:tbl>
              <a:tblPr firstRow="1" bandRow="1">
                <a:tableStyleId>{5C22544A-7EE6-4342-B048-85BDC9FD1C3A}</a:tableStyleId>
              </a:tblPr>
              <a:tblGrid>
                <a:gridCol w="2493818">
                  <a:extLst>
                    <a:ext uri="{9D8B030D-6E8A-4147-A177-3AD203B41FA5}">
                      <a16:colId xmlns:a16="http://schemas.microsoft.com/office/drawing/2014/main" val="1487031909"/>
                    </a:ext>
                  </a:extLst>
                </a:gridCol>
                <a:gridCol w="5495636">
                  <a:extLst>
                    <a:ext uri="{9D8B030D-6E8A-4147-A177-3AD203B41FA5}">
                      <a16:colId xmlns:a16="http://schemas.microsoft.com/office/drawing/2014/main" val="2361683790"/>
                    </a:ext>
                  </a:extLst>
                </a:gridCol>
              </a:tblGrid>
              <a:tr h="248313">
                <a:tc>
                  <a:txBody>
                    <a:bodyPr/>
                    <a:lstStyle/>
                    <a:p>
                      <a:pPr algn="l" fontAlgn="ctr"/>
                      <a:r>
                        <a:rPr lang="en-US" b="1" dirty="0">
                          <a:effectLst/>
                        </a:rPr>
                        <a:t>Category</a:t>
                      </a:r>
                      <a:endParaRPr lang="en-US" dirty="0">
                        <a:effectLst/>
                      </a:endParaRPr>
                    </a:p>
                  </a:txBody>
                  <a:tcPr marL="47625" marR="47625" marT="47625" marB="47625" anchor="ctr"/>
                </a:tc>
                <a:tc>
                  <a:txBody>
                    <a:bodyPr/>
                    <a:lstStyle/>
                    <a:p>
                      <a:pPr algn="l" fontAlgn="ctr"/>
                      <a:r>
                        <a:rPr lang="en-US" b="1" dirty="0">
                          <a:effectLst/>
                        </a:rPr>
                        <a:t>Examples</a:t>
                      </a:r>
                      <a:endParaRPr lang="en-US" dirty="0">
                        <a:effectLst/>
                      </a:endParaRPr>
                    </a:p>
                  </a:txBody>
                  <a:tcPr marL="47625" marR="47625" marT="47625" marB="47625" anchor="ctr"/>
                </a:tc>
                <a:extLst>
                  <a:ext uri="{0D108BD9-81ED-4DB2-BD59-A6C34878D82A}">
                    <a16:rowId xmlns:a16="http://schemas.microsoft.com/office/drawing/2014/main" val="3798506708"/>
                  </a:ext>
                </a:extLst>
              </a:tr>
              <a:tr h="349509">
                <a:tc>
                  <a:txBody>
                    <a:bodyPr/>
                    <a:lstStyle/>
                    <a:p>
                      <a:pPr fontAlgn="ctr"/>
                      <a:r>
                        <a:rPr lang="en-US" b="1" dirty="0">
                          <a:effectLst/>
                        </a:rPr>
                        <a:t>MAC Table Attacks</a:t>
                      </a:r>
                      <a:endParaRPr lang="en-US" b="0" dirty="0">
                        <a:effectLst/>
                      </a:endParaRPr>
                    </a:p>
                  </a:txBody>
                  <a:tcPr marL="47625" marR="47625" marT="47625" marB="47625" anchor="ctr"/>
                </a:tc>
                <a:tc>
                  <a:txBody>
                    <a:bodyPr/>
                    <a:lstStyle/>
                    <a:p>
                      <a:pPr fontAlgn="ctr"/>
                      <a:r>
                        <a:rPr lang="en-US" b="0" dirty="0">
                          <a:effectLst/>
                        </a:rPr>
                        <a:t>Includes MAC address flooding attacks.</a:t>
                      </a:r>
                    </a:p>
                  </a:txBody>
                  <a:tcPr marL="47625" marR="47625" marT="47625" marB="47625" anchor="ctr"/>
                </a:tc>
                <a:extLst>
                  <a:ext uri="{0D108BD9-81ED-4DB2-BD59-A6C34878D82A}">
                    <a16:rowId xmlns:a16="http://schemas.microsoft.com/office/drawing/2014/main" val="2970003718"/>
                  </a:ext>
                </a:extLst>
              </a:tr>
              <a:tr h="635238">
                <a:tc>
                  <a:txBody>
                    <a:bodyPr/>
                    <a:lstStyle/>
                    <a:p>
                      <a:pPr fontAlgn="ctr"/>
                      <a:r>
                        <a:rPr lang="en-US" b="1" dirty="0">
                          <a:effectLst/>
                        </a:rPr>
                        <a:t>VLAN Attacks</a:t>
                      </a:r>
                      <a:endParaRPr lang="en-US" b="0" dirty="0">
                        <a:effectLst/>
                      </a:endParaRPr>
                    </a:p>
                  </a:txBody>
                  <a:tcPr marL="47625" marR="47625" marT="47625" marB="47625" anchor="ctr"/>
                </a:tc>
                <a:tc>
                  <a:txBody>
                    <a:bodyPr/>
                    <a:lstStyle/>
                    <a:p>
                      <a:pPr fontAlgn="ctr"/>
                      <a:r>
                        <a:rPr lang="en-US" b="0" dirty="0">
                          <a:effectLst/>
                        </a:rPr>
                        <a:t>Includes VLAN hopping and VLAN double-tagging attacks. It also includes attacks between devices on a common VLAN.</a:t>
                      </a:r>
                    </a:p>
                  </a:txBody>
                  <a:tcPr marL="47625" marR="47625" marT="47625" marB="47625" anchor="ctr"/>
                </a:tc>
                <a:extLst>
                  <a:ext uri="{0D108BD9-81ED-4DB2-BD59-A6C34878D82A}">
                    <a16:rowId xmlns:a16="http://schemas.microsoft.com/office/drawing/2014/main" val="1851904030"/>
                  </a:ext>
                </a:extLst>
              </a:tr>
              <a:tr h="349509">
                <a:tc>
                  <a:txBody>
                    <a:bodyPr/>
                    <a:lstStyle/>
                    <a:p>
                      <a:pPr fontAlgn="ctr"/>
                      <a:r>
                        <a:rPr lang="en-US" b="1" dirty="0">
                          <a:effectLst/>
                        </a:rPr>
                        <a:t>DHCP Attacks</a:t>
                      </a:r>
                      <a:endParaRPr lang="en-US" b="0" dirty="0">
                        <a:effectLst/>
                      </a:endParaRPr>
                    </a:p>
                  </a:txBody>
                  <a:tcPr marL="47625" marR="47625" marT="47625" marB="47625" anchor="ctr"/>
                </a:tc>
                <a:tc>
                  <a:txBody>
                    <a:bodyPr/>
                    <a:lstStyle/>
                    <a:p>
                      <a:pPr fontAlgn="ctr"/>
                      <a:r>
                        <a:rPr lang="en-US" b="0" dirty="0">
                          <a:effectLst/>
                        </a:rPr>
                        <a:t>Includes DHCP starvation and DHCP spoofing attacks.</a:t>
                      </a:r>
                    </a:p>
                  </a:txBody>
                  <a:tcPr marL="47625" marR="47625" marT="47625" marB="47625" anchor="ctr"/>
                </a:tc>
                <a:extLst>
                  <a:ext uri="{0D108BD9-81ED-4DB2-BD59-A6C34878D82A}">
                    <a16:rowId xmlns:a16="http://schemas.microsoft.com/office/drawing/2014/main" val="4023516481"/>
                  </a:ext>
                </a:extLst>
              </a:tr>
              <a:tr h="349509">
                <a:tc>
                  <a:txBody>
                    <a:bodyPr/>
                    <a:lstStyle/>
                    <a:p>
                      <a:pPr fontAlgn="ctr"/>
                      <a:r>
                        <a:rPr lang="en-US" b="1" dirty="0">
                          <a:effectLst/>
                        </a:rPr>
                        <a:t>ARP Attacks</a:t>
                      </a:r>
                      <a:endParaRPr lang="en-US" b="0" dirty="0">
                        <a:effectLst/>
                      </a:endParaRPr>
                    </a:p>
                  </a:txBody>
                  <a:tcPr marL="47625" marR="47625" marT="47625" marB="47625" anchor="ctr"/>
                </a:tc>
                <a:tc>
                  <a:txBody>
                    <a:bodyPr/>
                    <a:lstStyle/>
                    <a:p>
                      <a:pPr fontAlgn="ctr"/>
                      <a:r>
                        <a:rPr lang="en-US" b="0" dirty="0">
                          <a:effectLst/>
                        </a:rPr>
                        <a:t>Includes ARP spoofing and ARP poisoning attacks.</a:t>
                      </a:r>
                    </a:p>
                  </a:txBody>
                  <a:tcPr marL="47625" marR="47625" marT="47625" marB="47625" anchor="ctr"/>
                </a:tc>
                <a:extLst>
                  <a:ext uri="{0D108BD9-81ED-4DB2-BD59-A6C34878D82A}">
                    <a16:rowId xmlns:a16="http://schemas.microsoft.com/office/drawing/2014/main" val="3106928135"/>
                  </a:ext>
                </a:extLst>
              </a:tr>
              <a:tr h="349509">
                <a:tc>
                  <a:txBody>
                    <a:bodyPr/>
                    <a:lstStyle/>
                    <a:p>
                      <a:pPr fontAlgn="ctr"/>
                      <a:r>
                        <a:rPr lang="en-US" b="1" dirty="0">
                          <a:effectLst/>
                        </a:rPr>
                        <a:t>Address Spoofing Attacks</a:t>
                      </a:r>
                      <a:endParaRPr lang="en-US" b="0" dirty="0">
                        <a:effectLst/>
                      </a:endParaRPr>
                    </a:p>
                  </a:txBody>
                  <a:tcPr marL="47625" marR="47625" marT="47625" marB="47625" anchor="ctr"/>
                </a:tc>
                <a:tc>
                  <a:txBody>
                    <a:bodyPr/>
                    <a:lstStyle/>
                    <a:p>
                      <a:pPr fontAlgn="ctr"/>
                      <a:r>
                        <a:rPr lang="en-US" b="0" dirty="0">
                          <a:effectLst/>
                        </a:rPr>
                        <a:t>Includes MAC address and IP address spoofing attacks.</a:t>
                      </a:r>
                    </a:p>
                  </a:txBody>
                  <a:tcPr marL="47625" marR="47625" marT="47625" marB="47625" anchor="ctr"/>
                </a:tc>
                <a:extLst>
                  <a:ext uri="{0D108BD9-81ED-4DB2-BD59-A6C34878D82A}">
                    <a16:rowId xmlns:a16="http://schemas.microsoft.com/office/drawing/2014/main" val="1219392657"/>
                  </a:ext>
                </a:extLst>
              </a:tr>
              <a:tr h="349509">
                <a:tc>
                  <a:txBody>
                    <a:bodyPr/>
                    <a:lstStyle/>
                    <a:p>
                      <a:pPr fontAlgn="ctr"/>
                      <a:r>
                        <a:rPr lang="en-US" b="1" dirty="0">
                          <a:effectLst/>
                        </a:rPr>
                        <a:t>STP Attacks</a:t>
                      </a:r>
                      <a:endParaRPr lang="en-US" b="0" dirty="0">
                        <a:effectLst/>
                      </a:endParaRPr>
                    </a:p>
                  </a:txBody>
                  <a:tcPr marL="47625" marR="47625" marT="47625" marB="47625" anchor="ctr"/>
                </a:tc>
                <a:tc>
                  <a:txBody>
                    <a:bodyPr/>
                    <a:lstStyle/>
                    <a:p>
                      <a:pPr fontAlgn="ctr"/>
                      <a:r>
                        <a:rPr lang="en-US" b="0" dirty="0">
                          <a:effectLst/>
                        </a:rPr>
                        <a:t>Includes Spanning Tree Protocol manipulation attacks.</a:t>
                      </a:r>
                    </a:p>
                  </a:txBody>
                  <a:tcPr marL="47625" marR="47625" marT="47625" marB="47625" anchor="ctr"/>
                </a:tc>
                <a:extLst>
                  <a:ext uri="{0D108BD9-81ED-4DB2-BD59-A6C34878D82A}">
                    <a16:rowId xmlns:a16="http://schemas.microsoft.com/office/drawing/2014/main" val="3044333517"/>
                  </a:ext>
                </a:extLst>
              </a:tr>
            </a:tbl>
          </a:graphicData>
        </a:graphic>
      </p:graphicFrame>
    </p:spTree>
    <p:extLst>
      <p:ext uri="{BB962C8B-B14F-4D97-AF65-F5344CB8AC3E}">
        <p14:creationId xmlns:p14="http://schemas.microsoft.com/office/powerpoint/2010/main" val="1353673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Layer 2 Security Threats</a:t>
            </a:r>
            <a:br>
              <a:rPr lang="en-US" dirty="0"/>
            </a:br>
            <a:r>
              <a:rPr lang="en-US" sz="2400" dirty="0"/>
              <a:t>Switch Attack Mitigation Techniques</a:t>
            </a:r>
          </a:p>
        </p:txBody>
      </p:sp>
      <p:graphicFrame>
        <p:nvGraphicFramePr>
          <p:cNvPr id="5" name="Table 7">
            <a:extLst>
              <a:ext uri="{FF2B5EF4-FFF2-40B4-BE49-F238E27FC236}">
                <a16:creationId xmlns:a16="http://schemas.microsoft.com/office/drawing/2014/main" id="{E5A786AC-29CB-4336-90C6-92E2F9CFE065}"/>
              </a:ext>
            </a:extLst>
          </p:cNvPr>
          <p:cNvGraphicFramePr>
            <a:graphicFrameLocks noGrp="1"/>
          </p:cNvGraphicFramePr>
          <p:nvPr>
            <p:ph idx="1"/>
            <p:extLst>
              <p:ext uri="{D42A27DB-BD31-4B8C-83A1-F6EECF244321}">
                <p14:modId xmlns:p14="http://schemas.microsoft.com/office/powerpoint/2010/main" val="1049949975"/>
              </p:ext>
            </p:extLst>
          </p:nvPr>
        </p:nvGraphicFramePr>
        <p:xfrm>
          <a:off x="431800" y="1152775"/>
          <a:ext cx="8280400" cy="1944370"/>
        </p:xfrm>
        <a:graphic>
          <a:graphicData uri="http://schemas.openxmlformats.org/drawingml/2006/table">
            <a:tbl>
              <a:tblPr firstRow="1" bandRow="1">
                <a:tableStyleId>{5C22544A-7EE6-4342-B048-85BDC9FD1C3A}</a:tableStyleId>
              </a:tblPr>
              <a:tblGrid>
                <a:gridCol w="2748828">
                  <a:extLst>
                    <a:ext uri="{9D8B030D-6E8A-4147-A177-3AD203B41FA5}">
                      <a16:colId xmlns:a16="http://schemas.microsoft.com/office/drawing/2014/main" val="1670194353"/>
                    </a:ext>
                  </a:extLst>
                </a:gridCol>
                <a:gridCol w="5531572">
                  <a:extLst>
                    <a:ext uri="{9D8B030D-6E8A-4147-A177-3AD203B41FA5}">
                      <a16:colId xmlns:a16="http://schemas.microsoft.com/office/drawing/2014/main" val="1766553380"/>
                    </a:ext>
                  </a:extLst>
                </a:gridCol>
              </a:tblGrid>
              <a:tr h="370840">
                <a:tc>
                  <a:txBody>
                    <a:bodyPr/>
                    <a:lstStyle/>
                    <a:p>
                      <a:pPr algn="l" fontAlgn="ctr"/>
                      <a:r>
                        <a:rPr lang="en-US" sz="1200" b="1" dirty="0">
                          <a:effectLst/>
                        </a:rPr>
                        <a:t>Solution</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2842029635"/>
                  </a:ext>
                </a:extLst>
              </a:tr>
              <a:tr h="370840">
                <a:tc>
                  <a:txBody>
                    <a:bodyPr/>
                    <a:lstStyle/>
                    <a:p>
                      <a:pPr fontAlgn="ctr"/>
                      <a:r>
                        <a:rPr lang="en-US" sz="1200" b="1" dirty="0">
                          <a:effectLst/>
                        </a:rPr>
                        <a:t>Port Security</a:t>
                      </a:r>
                      <a:endParaRPr lang="en-US" sz="1200" b="0" dirty="0">
                        <a:effectLst/>
                      </a:endParaRPr>
                    </a:p>
                  </a:txBody>
                  <a:tcPr marL="47625" marR="47625" marT="47625" marB="47625" anchor="ctr"/>
                </a:tc>
                <a:tc>
                  <a:txBody>
                    <a:bodyPr/>
                    <a:lstStyle/>
                    <a:p>
                      <a:pPr fontAlgn="ctr"/>
                      <a:r>
                        <a:rPr lang="en-US" sz="1200" b="0" dirty="0">
                          <a:effectLst/>
                        </a:rPr>
                        <a:t>Prevents many types of attacks including MAC address flooding attacks and DHCP starvation attacks.</a:t>
                      </a:r>
                    </a:p>
                  </a:txBody>
                  <a:tcPr marL="47625" marR="47625" marT="47625" marB="47625" anchor="ctr"/>
                </a:tc>
                <a:extLst>
                  <a:ext uri="{0D108BD9-81ED-4DB2-BD59-A6C34878D82A}">
                    <a16:rowId xmlns:a16="http://schemas.microsoft.com/office/drawing/2014/main" val="4128229561"/>
                  </a:ext>
                </a:extLst>
              </a:tr>
              <a:tr h="370840">
                <a:tc>
                  <a:txBody>
                    <a:bodyPr/>
                    <a:lstStyle/>
                    <a:p>
                      <a:pPr fontAlgn="ctr"/>
                      <a:r>
                        <a:rPr lang="en-US" sz="1200" b="1" dirty="0">
                          <a:effectLst/>
                        </a:rPr>
                        <a:t>DHCP Snooping</a:t>
                      </a:r>
                      <a:endParaRPr lang="en-US" sz="1200" b="0" dirty="0">
                        <a:effectLst/>
                      </a:endParaRPr>
                    </a:p>
                  </a:txBody>
                  <a:tcPr marL="47625" marR="47625" marT="47625" marB="47625" anchor="ctr"/>
                </a:tc>
                <a:tc>
                  <a:txBody>
                    <a:bodyPr/>
                    <a:lstStyle/>
                    <a:p>
                      <a:pPr fontAlgn="ctr"/>
                      <a:r>
                        <a:rPr lang="en-US" sz="1200" b="0" dirty="0">
                          <a:effectLst/>
                        </a:rPr>
                        <a:t>Prevents DHCP starvation and DHCP spoofing attacks.</a:t>
                      </a:r>
                    </a:p>
                  </a:txBody>
                  <a:tcPr marL="47625" marR="47625" marT="47625" marB="47625" anchor="ctr"/>
                </a:tc>
                <a:extLst>
                  <a:ext uri="{0D108BD9-81ED-4DB2-BD59-A6C34878D82A}">
                    <a16:rowId xmlns:a16="http://schemas.microsoft.com/office/drawing/2014/main" val="3588043224"/>
                  </a:ext>
                </a:extLst>
              </a:tr>
              <a:tr h="370840">
                <a:tc>
                  <a:txBody>
                    <a:bodyPr/>
                    <a:lstStyle/>
                    <a:p>
                      <a:pPr fontAlgn="ctr"/>
                      <a:r>
                        <a:rPr lang="en-US" sz="1200" b="1" dirty="0">
                          <a:effectLst/>
                        </a:rPr>
                        <a:t>Dynamic ARP Inspection (DAI)</a:t>
                      </a:r>
                      <a:endParaRPr lang="en-US" sz="1200" b="0" dirty="0">
                        <a:effectLst/>
                      </a:endParaRPr>
                    </a:p>
                  </a:txBody>
                  <a:tcPr marL="47625" marR="47625" marT="47625" marB="47625" anchor="ctr"/>
                </a:tc>
                <a:tc>
                  <a:txBody>
                    <a:bodyPr/>
                    <a:lstStyle/>
                    <a:p>
                      <a:pPr fontAlgn="ctr"/>
                      <a:r>
                        <a:rPr lang="en-US" sz="1200" b="0" dirty="0">
                          <a:effectLst/>
                        </a:rPr>
                        <a:t>Prevents ARP spoofing and ARP poisoning attacks.</a:t>
                      </a:r>
                    </a:p>
                  </a:txBody>
                  <a:tcPr marL="47625" marR="47625" marT="47625" marB="47625" anchor="ctr"/>
                </a:tc>
                <a:extLst>
                  <a:ext uri="{0D108BD9-81ED-4DB2-BD59-A6C34878D82A}">
                    <a16:rowId xmlns:a16="http://schemas.microsoft.com/office/drawing/2014/main" val="803318852"/>
                  </a:ext>
                </a:extLst>
              </a:tr>
              <a:tr h="370840">
                <a:tc>
                  <a:txBody>
                    <a:bodyPr/>
                    <a:lstStyle/>
                    <a:p>
                      <a:pPr fontAlgn="ctr"/>
                      <a:r>
                        <a:rPr lang="en-US" sz="1200" b="1" dirty="0">
                          <a:effectLst/>
                        </a:rPr>
                        <a:t>IP Source Guard (IPSG)</a:t>
                      </a:r>
                      <a:endParaRPr lang="en-US" sz="1200" b="0" dirty="0">
                        <a:effectLst/>
                      </a:endParaRPr>
                    </a:p>
                  </a:txBody>
                  <a:tcPr marL="47625" marR="47625" marT="47625" marB="47625" anchor="ctr"/>
                </a:tc>
                <a:tc>
                  <a:txBody>
                    <a:bodyPr/>
                    <a:lstStyle/>
                    <a:p>
                      <a:pPr fontAlgn="ctr"/>
                      <a:r>
                        <a:rPr lang="en-US" sz="1200" b="0" dirty="0">
                          <a:effectLst/>
                        </a:rPr>
                        <a:t>Prevents MAC and IP address spoofing attacks.</a:t>
                      </a:r>
                    </a:p>
                  </a:txBody>
                  <a:tcPr marL="47625" marR="47625" marT="47625" marB="47625" anchor="ctr"/>
                </a:tc>
                <a:extLst>
                  <a:ext uri="{0D108BD9-81ED-4DB2-BD59-A6C34878D82A}">
                    <a16:rowId xmlns:a16="http://schemas.microsoft.com/office/drawing/2014/main" val="1098723231"/>
                  </a:ext>
                </a:extLst>
              </a:tr>
            </a:tbl>
          </a:graphicData>
        </a:graphic>
      </p:graphicFrame>
      <p:sp>
        <p:nvSpPr>
          <p:cNvPr id="9" name="Rectangle 8">
            <a:extLst>
              <a:ext uri="{FF2B5EF4-FFF2-40B4-BE49-F238E27FC236}">
                <a16:creationId xmlns:a16="http://schemas.microsoft.com/office/drawing/2014/main" id="{D723C8E7-E6AC-4D8A-A0EF-09152327B461}"/>
              </a:ext>
            </a:extLst>
          </p:cNvPr>
          <p:cNvSpPr/>
          <p:nvPr/>
        </p:nvSpPr>
        <p:spPr>
          <a:xfrm>
            <a:off x="431800" y="3147186"/>
            <a:ext cx="8407400" cy="1708160"/>
          </a:xfrm>
          <a:prstGeom prst="rect">
            <a:avLst/>
          </a:prstGeom>
        </p:spPr>
        <p:txBody>
          <a:bodyPr wrap="square">
            <a:spAutoFit/>
          </a:bodyPr>
          <a:lstStyle/>
          <a:p>
            <a:pPr algn="just"/>
            <a:r>
              <a:rPr lang="en-US" sz="1500" dirty="0">
                <a:solidFill>
                  <a:srgbClr val="000000"/>
                </a:solidFill>
                <a:latin typeface="+mn-lt"/>
              </a:rPr>
              <a:t>These </a:t>
            </a:r>
            <a:r>
              <a:rPr lang="en-US" sz="1500" dirty="0">
                <a:solidFill>
                  <a:srgbClr val="C00000"/>
                </a:solidFill>
                <a:latin typeface="+mn-lt"/>
              </a:rPr>
              <a:t>Layer 2 solutions will not be effective </a:t>
            </a:r>
            <a:r>
              <a:rPr lang="en-US" sz="1500" dirty="0">
                <a:solidFill>
                  <a:srgbClr val="000000"/>
                </a:solidFill>
                <a:latin typeface="+mn-lt"/>
              </a:rPr>
              <a:t>if the management protocols are not secured. The following strategies are recommended:</a:t>
            </a:r>
          </a:p>
          <a:p>
            <a:pPr marL="285750" indent="-285750" algn="just">
              <a:buFont typeface="Arial" panose="020B0604020202020204" pitchFamily="34" charset="0"/>
              <a:buChar char="•"/>
            </a:pPr>
            <a:r>
              <a:rPr lang="en-US" sz="1500" dirty="0">
                <a:solidFill>
                  <a:srgbClr val="000000"/>
                </a:solidFill>
                <a:latin typeface="+mn-lt"/>
              </a:rPr>
              <a:t>Always use secure variants of management protocols such as </a:t>
            </a:r>
            <a:r>
              <a:rPr lang="en-US" sz="1500" dirty="0">
                <a:solidFill>
                  <a:srgbClr val="0000CC"/>
                </a:solidFill>
                <a:latin typeface="+mn-lt"/>
              </a:rPr>
              <a:t>SSH, Secure Copy Protocol (SCP), Secure FTP (SFTP), and Secure Socket Layer/Transport Layer Security (SSL/TLS</a:t>
            </a:r>
            <a:r>
              <a:rPr lang="en-US" sz="1500" dirty="0">
                <a:solidFill>
                  <a:srgbClr val="000000"/>
                </a:solidFill>
                <a:latin typeface="+mn-lt"/>
              </a:rPr>
              <a:t>).</a:t>
            </a:r>
          </a:p>
          <a:p>
            <a:pPr marL="285750" indent="-285750" algn="just">
              <a:buFont typeface="Arial" panose="020B0604020202020204" pitchFamily="34" charset="0"/>
              <a:buChar char="•"/>
            </a:pPr>
            <a:r>
              <a:rPr lang="en-US" sz="1500" dirty="0">
                <a:solidFill>
                  <a:srgbClr val="000000"/>
                </a:solidFill>
                <a:latin typeface="+mn-lt"/>
              </a:rPr>
              <a:t>Consider using out-of-band management network to manage devices.</a:t>
            </a:r>
          </a:p>
          <a:p>
            <a:pPr marL="285750" indent="-285750" algn="just">
              <a:buFont typeface="Arial" panose="020B0604020202020204" pitchFamily="34" charset="0"/>
              <a:buChar char="•"/>
            </a:pPr>
            <a:r>
              <a:rPr lang="en-US" sz="1500" dirty="0">
                <a:solidFill>
                  <a:srgbClr val="000000"/>
                </a:solidFill>
                <a:latin typeface="+mn-lt"/>
              </a:rPr>
              <a:t>Use a dedicated management VLAN where nothing but management traffic resides.</a:t>
            </a:r>
          </a:p>
          <a:p>
            <a:pPr marL="285750" indent="-285750" algn="just">
              <a:buFont typeface="Arial" panose="020B0604020202020204" pitchFamily="34" charset="0"/>
              <a:buChar char="•"/>
            </a:pPr>
            <a:r>
              <a:rPr lang="en-US" sz="1500" dirty="0">
                <a:solidFill>
                  <a:srgbClr val="000000"/>
                </a:solidFill>
                <a:latin typeface="+mn-lt"/>
              </a:rPr>
              <a:t>Use ACLs to filter unwanted access.</a:t>
            </a:r>
          </a:p>
        </p:txBody>
      </p:sp>
    </p:spTree>
    <p:extLst>
      <p:ext uri="{BB962C8B-B14F-4D97-AF65-F5344CB8AC3E}">
        <p14:creationId xmlns:p14="http://schemas.microsoft.com/office/powerpoint/2010/main" val="108246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MAC Address Table Attack</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MAC Address Table Attack</a:t>
            </a:r>
            <a:br>
              <a:rPr lang="en-US" dirty="0"/>
            </a:br>
            <a:r>
              <a:rPr lang="en-US" sz="2400" dirty="0"/>
              <a:t>Switch Operation Review</a:t>
            </a:r>
          </a:p>
        </p:txBody>
      </p:sp>
      <p:sp>
        <p:nvSpPr>
          <p:cNvPr id="4" name="Content Placeholder 3">
            <a:extLst>
              <a:ext uri="{FF2B5EF4-FFF2-40B4-BE49-F238E27FC236}">
                <a16:creationId xmlns:a16="http://schemas.microsoft.com/office/drawing/2014/main" id="{46383689-36A9-814E-A9D3-28285BD1A65F}"/>
              </a:ext>
            </a:extLst>
          </p:cNvPr>
          <p:cNvSpPr>
            <a:spLocks noGrp="1"/>
          </p:cNvSpPr>
          <p:nvPr>
            <p:ph idx="1"/>
          </p:nvPr>
        </p:nvSpPr>
        <p:spPr>
          <a:xfrm>
            <a:off x="65431" y="1129654"/>
            <a:ext cx="8972552" cy="1226989"/>
          </a:xfrm>
        </p:spPr>
        <p:txBody>
          <a:bodyPr/>
          <a:lstStyle/>
          <a:p>
            <a:pPr marL="0" indent="0" algn="just"/>
            <a:r>
              <a:rPr lang="en-US" dirty="0">
                <a:solidFill>
                  <a:srgbClr val="000000"/>
                </a:solidFill>
              </a:rPr>
              <a:t>Recall that to make forwarding decisions, a Layer 2 LAN switch builds a table based on the source MAC addresses in received frames. This is called a</a:t>
            </a:r>
            <a:r>
              <a:rPr lang="en-US" b="1" dirty="0">
                <a:solidFill>
                  <a:srgbClr val="000000"/>
                </a:solidFill>
              </a:rPr>
              <a:t> MAC address table.</a:t>
            </a:r>
            <a:r>
              <a:rPr lang="en-US" dirty="0">
                <a:solidFill>
                  <a:srgbClr val="000000"/>
                </a:solidFill>
              </a:rPr>
              <a:t> MAC address tables are stored in memory and are used to more efficiently switch frames.</a:t>
            </a:r>
          </a:p>
        </p:txBody>
      </p:sp>
      <p:pic>
        <p:nvPicPr>
          <p:cNvPr id="7" name="Picture 6">
            <a:extLst>
              <a:ext uri="{FF2B5EF4-FFF2-40B4-BE49-F238E27FC236}">
                <a16:creationId xmlns:a16="http://schemas.microsoft.com/office/drawing/2014/main" id="{BDD27C88-39C9-284B-8FEF-548FD631CC23}"/>
              </a:ext>
            </a:extLst>
          </p:cNvPr>
          <p:cNvPicPr>
            <a:picLocks noChangeAspect="1"/>
          </p:cNvPicPr>
          <p:nvPr/>
        </p:nvPicPr>
        <p:blipFill>
          <a:blip r:embed="rId3"/>
          <a:stretch>
            <a:fillRect/>
          </a:stretch>
        </p:blipFill>
        <p:spPr>
          <a:xfrm>
            <a:off x="1008652" y="2722562"/>
            <a:ext cx="7126695" cy="2078182"/>
          </a:xfrm>
          <a:prstGeom prst="rect">
            <a:avLst/>
          </a:prstGeom>
        </p:spPr>
      </p:pic>
    </p:spTree>
    <p:extLst>
      <p:ext uri="{BB962C8B-B14F-4D97-AF65-F5344CB8AC3E}">
        <p14:creationId xmlns:p14="http://schemas.microsoft.com/office/powerpoint/2010/main" val="64762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MAC Address Table Attack</a:t>
            </a:r>
            <a:br>
              <a:rPr lang="en-US" dirty="0"/>
            </a:br>
            <a:r>
              <a:rPr lang="en-US" sz="2400" dirty="0"/>
              <a:t>MAC Address Table Flooding</a:t>
            </a:r>
          </a:p>
        </p:txBody>
      </p:sp>
      <p:sp>
        <p:nvSpPr>
          <p:cNvPr id="4" name="Content Placeholder 3">
            <a:extLst>
              <a:ext uri="{FF2B5EF4-FFF2-40B4-BE49-F238E27FC236}">
                <a16:creationId xmlns:a16="http://schemas.microsoft.com/office/drawing/2014/main" id="{46383689-36A9-814E-A9D3-28285BD1A65F}"/>
              </a:ext>
            </a:extLst>
          </p:cNvPr>
          <p:cNvSpPr>
            <a:spLocks noGrp="1"/>
          </p:cNvSpPr>
          <p:nvPr>
            <p:ph idx="1"/>
          </p:nvPr>
        </p:nvSpPr>
        <p:spPr>
          <a:xfrm>
            <a:off x="117997" y="1187806"/>
            <a:ext cx="9051234" cy="2563292"/>
          </a:xfrm>
        </p:spPr>
        <p:txBody>
          <a:bodyPr/>
          <a:lstStyle/>
          <a:p>
            <a:pPr marL="0" indent="0" algn="just"/>
            <a:r>
              <a:rPr lang="en-US" sz="1600" dirty="0">
                <a:solidFill>
                  <a:srgbClr val="C00000"/>
                </a:solidFill>
              </a:rPr>
              <a:t>All MAC tables have a fixed size </a:t>
            </a:r>
            <a:r>
              <a:rPr lang="en-US" sz="1600" dirty="0">
                <a:solidFill>
                  <a:srgbClr val="000000"/>
                </a:solidFill>
              </a:rPr>
              <a:t>and consequently, a switch can run out of resources in which to store MAC addresses. </a:t>
            </a:r>
            <a:r>
              <a:rPr lang="en-US" sz="1600" dirty="0">
                <a:solidFill>
                  <a:srgbClr val="0000CC"/>
                </a:solidFill>
              </a:rPr>
              <a:t>MAC address flooding attacks </a:t>
            </a:r>
            <a:r>
              <a:rPr lang="en-US" sz="1600" dirty="0">
                <a:solidFill>
                  <a:srgbClr val="000000"/>
                </a:solidFill>
              </a:rPr>
              <a:t>take advantage of this limitation by bombarding the switch with fake source MAC addresses until the </a:t>
            </a:r>
            <a:r>
              <a:rPr lang="en-US" sz="1600" dirty="0">
                <a:solidFill>
                  <a:srgbClr val="0000CC"/>
                </a:solidFill>
              </a:rPr>
              <a:t>switch MAC address table is full</a:t>
            </a:r>
            <a:r>
              <a:rPr lang="en-US" sz="1600" dirty="0">
                <a:solidFill>
                  <a:srgbClr val="000000"/>
                </a:solidFill>
              </a:rPr>
              <a:t>.</a:t>
            </a:r>
          </a:p>
          <a:p>
            <a:pPr marL="0" indent="0" algn="just"/>
            <a:r>
              <a:rPr lang="en-US" sz="1600" dirty="0">
                <a:solidFill>
                  <a:srgbClr val="000000"/>
                </a:solidFill>
              </a:rPr>
              <a:t>When this occurs, the switch treats the frame as an unknown unicast and begins to flood all incoming traffic out all ports on the same VLAN without referencing the MAC table. This condition now allows a threat actor to capture all of the frames sent from one host to another on the local LAN or local VLAN.</a:t>
            </a:r>
          </a:p>
          <a:p>
            <a:pPr marL="0" indent="0" algn="just"/>
            <a:r>
              <a:rPr lang="en-US" sz="1400" b="1" dirty="0">
                <a:solidFill>
                  <a:srgbClr val="000000"/>
                </a:solidFill>
              </a:rPr>
              <a:t>Note</a:t>
            </a:r>
            <a:r>
              <a:rPr lang="en-US" sz="1400" dirty="0">
                <a:solidFill>
                  <a:srgbClr val="000000"/>
                </a:solidFill>
              </a:rPr>
              <a:t>: </a:t>
            </a:r>
            <a:r>
              <a:rPr lang="en-US" sz="1400" dirty="0">
                <a:solidFill>
                  <a:srgbClr val="0000CC"/>
                </a:solidFill>
              </a:rPr>
              <a:t>Traffic is flooded </a:t>
            </a:r>
            <a:r>
              <a:rPr lang="en-US" sz="1400" dirty="0">
                <a:solidFill>
                  <a:srgbClr val="000000"/>
                </a:solidFill>
              </a:rPr>
              <a:t>only within the local LAN or VLAN. The threat actor can only capture traffic within the local LAN or VLAN to which the threat actor is connected.</a:t>
            </a:r>
          </a:p>
          <a:p>
            <a:pPr marL="285750" indent="-285750" algn="just">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C0395C25-8E0B-6341-945A-114ACC3B9118}"/>
              </a:ext>
            </a:extLst>
          </p:cNvPr>
          <p:cNvPicPr>
            <a:picLocks noChangeAspect="1"/>
          </p:cNvPicPr>
          <p:nvPr/>
        </p:nvPicPr>
        <p:blipFill>
          <a:blip r:embed="rId3"/>
          <a:stretch>
            <a:fillRect/>
          </a:stretch>
        </p:blipFill>
        <p:spPr>
          <a:xfrm>
            <a:off x="2505933" y="3577361"/>
            <a:ext cx="4132133" cy="1534240"/>
          </a:xfrm>
          <a:prstGeom prst="rect">
            <a:avLst/>
          </a:prstGeom>
        </p:spPr>
      </p:pic>
    </p:spTree>
    <p:extLst>
      <p:ext uri="{BB962C8B-B14F-4D97-AF65-F5344CB8AC3E}">
        <p14:creationId xmlns:p14="http://schemas.microsoft.com/office/powerpoint/2010/main" val="389984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MAC Address Table Attack</a:t>
            </a:r>
            <a:br>
              <a:rPr lang="en-US" dirty="0"/>
            </a:br>
            <a:r>
              <a:rPr lang="en-US" sz="2400" dirty="0"/>
              <a:t>MAC Address Table Attack Mitigation</a:t>
            </a:r>
          </a:p>
        </p:txBody>
      </p:sp>
      <p:sp>
        <p:nvSpPr>
          <p:cNvPr id="4" name="Content Placeholder 3">
            <a:extLst>
              <a:ext uri="{FF2B5EF4-FFF2-40B4-BE49-F238E27FC236}">
                <a16:creationId xmlns:a16="http://schemas.microsoft.com/office/drawing/2014/main" id="{46383689-36A9-814E-A9D3-28285BD1A65F}"/>
              </a:ext>
            </a:extLst>
          </p:cNvPr>
          <p:cNvSpPr>
            <a:spLocks noGrp="1"/>
          </p:cNvSpPr>
          <p:nvPr>
            <p:ph idx="1"/>
          </p:nvPr>
        </p:nvSpPr>
        <p:spPr>
          <a:xfrm>
            <a:off x="0" y="1187805"/>
            <a:ext cx="8854868" cy="3657998"/>
          </a:xfrm>
        </p:spPr>
        <p:txBody>
          <a:bodyPr/>
          <a:lstStyle/>
          <a:p>
            <a:pPr marL="285750" indent="-285750" algn="just">
              <a:buFont typeface="Arial" panose="020B0604020202020204" pitchFamily="34" charset="0"/>
              <a:buChar char="•"/>
            </a:pPr>
            <a:r>
              <a:rPr lang="en-US" sz="1800" dirty="0">
                <a:solidFill>
                  <a:srgbClr val="000000"/>
                </a:solidFill>
              </a:rPr>
              <a:t>What makes tools such as </a:t>
            </a:r>
            <a:r>
              <a:rPr lang="en-US" sz="1800" b="1" dirty="0">
                <a:solidFill>
                  <a:srgbClr val="000000"/>
                </a:solidFill>
              </a:rPr>
              <a:t>macof</a:t>
            </a:r>
            <a:r>
              <a:rPr lang="en-US" sz="1800" dirty="0">
                <a:solidFill>
                  <a:srgbClr val="000000"/>
                </a:solidFill>
              </a:rPr>
              <a:t> so dangerous is that an attacker can create a MAC table overflow attack very quickly. For instance, a Catalyst 6500 switch can store 132,000 MAC addresses in its MAC address table. A tool such as </a:t>
            </a:r>
            <a:r>
              <a:rPr lang="en-US" sz="1800" b="1" dirty="0">
                <a:solidFill>
                  <a:srgbClr val="000000"/>
                </a:solidFill>
              </a:rPr>
              <a:t>macof</a:t>
            </a:r>
            <a:r>
              <a:rPr lang="en-US" sz="1800" dirty="0">
                <a:solidFill>
                  <a:srgbClr val="000000"/>
                </a:solidFill>
              </a:rPr>
              <a:t> can flood a switch with up to 8,000 bogus frames per second; creating a MAC address table overflow attack in a matter of a few seconds.</a:t>
            </a:r>
          </a:p>
          <a:p>
            <a:pPr marL="285750" indent="-285750" algn="just">
              <a:buFont typeface="Arial" panose="020B0604020202020204" pitchFamily="34" charset="0"/>
              <a:buChar char="•"/>
            </a:pPr>
            <a:r>
              <a:rPr lang="en-US" sz="1800" dirty="0">
                <a:solidFill>
                  <a:srgbClr val="000000"/>
                </a:solidFill>
              </a:rPr>
              <a:t>Another reason why these attack tools are dangerous is because they not only affect the local switch, they can also affect other connected Layer 2 switches. When the MAC address table of a switch is full, it starts flooding out all ports including those connected to other Layer 2 switches.</a:t>
            </a:r>
          </a:p>
          <a:p>
            <a:pPr marL="285750" indent="-285750" algn="just">
              <a:buFont typeface="Arial" panose="020B0604020202020204" pitchFamily="34" charset="0"/>
              <a:buChar char="•"/>
            </a:pPr>
            <a:r>
              <a:rPr lang="en-US" sz="1800" dirty="0">
                <a:solidFill>
                  <a:srgbClr val="000000"/>
                </a:solidFill>
              </a:rPr>
              <a:t>To </a:t>
            </a:r>
            <a:r>
              <a:rPr lang="en-US" sz="1800" b="1" dirty="0">
                <a:solidFill>
                  <a:srgbClr val="000000"/>
                </a:solidFill>
              </a:rPr>
              <a:t>mitigate MAC address table overflow attacks</a:t>
            </a:r>
            <a:r>
              <a:rPr lang="en-US" sz="1800" dirty="0">
                <a:solidFill>
                  <a:srgbClr val="000000"/>
                </a:solidFill>
              </a:rPr>
              <a:t>, network administrators must </a:t>
            </a:r>
            <a:r>
              <a:rPr lang="en-US" sz="1800" dirty="0">
                <a:solidFill>
                  <a:srgbClr val="C00000"/>
                </a:solidFill>
              </a:rPr>
              <a:t>implement port security</a:t>
            </a:r>
            <a:r>
              <a:rPr lang="en-US" sz="1800" dirty="0">
                <a:solidFill>
                  <a:srgbClr val="000000"/>
                </a:solidFill>
              </a:rPr>
              <a:t>. Port security will only allow a specified number of source MAC addresses to be learned on the port. Port security is further discussed in another module.</a:t>
            </a:r>
          </a:p>
        </p:txBody>
      </p:sp>
    </p:spTree>
    <p:extLst>
      <p:ext uri="{BB962C8B-B14F-4D97-AF65-F5344CB8AC3E}">
        <p14:creationId xmlns:p14="http://schemas.microsoft.com/office/powerpoint/2010/main" val="4196439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LAN Attacks</a:t>
            </a:r>
          </a:p>
        </p:txBody>
      </p:sp>
    </p:spTree>
    <p:custDataLst>
      <p:tags r:id="rId1"/>
    </p:custDataLst>
    <p:extLst>
      <p:ext uri="{BB962C8B-B14F-4D97-AF65-F5344CB8AC3E}">
        <p14:creationId xmlns:p14="http://schemas.microsoft.com/office/powerpoint/2010/main" val="2732502007"/>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Video – VLAN and DHCP Attacks</a:t>
            </a:r>
          </a:p>
        </p:txBody>
      </p:sp>
      <p:sp>
        <p:nvSpPr>
          <p:cNvPr id="5" name="Content Placeholder 4">
            <a:extLst>
              <a:ext uri="{FF2B5EF4-FFF2-40B4-BE49-F238E27FC236}">
                <a16:creationId xmlns:a16="http://schemas.microsoft.com/office/drawing/2014/main" id="{2A0034F6-AAB1-384F-9110-1C872704588C}"/>
              </a:ext>
            </a:extLst>
          </p:cNvPr>
          <p:cNvSpPr>
            <a:spLocks noGrp="1"/>
          </p:cNvSpPr>
          <p:nvPr>
            <p:ph idx="1"/>
          </p:nvPr>
        </p:nvSpPr>
        <p:spPr>
          <a:xfrm>
            <a:off x="262627" y="1267319"/>
            <a:ext cx="8280057" cy="3657998"/>
          </a:xfrm>
        </p:spPr>
        <p:txBody>
          <a:bodyPr/>
          <a:lstStyle/>
          <a:p>
            <a:pPr algn="l"/>
            <a:r>
              <a:rPr lang="en-US" sz="1800" dirty="0">
                <a:solidFill>
                  <a:srgbClr val="000000"/>
                </a:solidFill>
              </a:rPr>
              <a:t>This video will cover the following:</a:t>
            </a:r>
          </a:p>
          <a:p>
            <a:pPr marL="285750" indent="-285750" algn="l">
              <a:buFont typeface="Arial" panose="020B0604020202020204" pitchFamily="34" charset="0"/>
              <a:buChar char="•"/>
            </a:pPr>
            <a:r>
              <a:rPr lang="en-US" sz="1800" dirty="0">
                <a:solidFill>
                  <a:srgbClr val="000000"/>
                </a:solidFill>
              </a:rPr>
              <a:t>VLAN Hopping Attack</a:t>
            </a:r>
          </a:p>
          <a:p>
            <a:pPr marL="285750" indent="-285750" algn="l">
              <a:buFont typeface="Arial" panose="020B0604020202020204" pitchFamily="34" charset="0"/>
              <a:buChar char="•"/>
            </a:pPr>
            <a:r>
              <a:rPr lang="en-US" sz="1800" dirty="0">
                <a:solidFill>
                  <a:srgbClr val="000000"/>
                </a:solidFill>
              </a:rPr>
              <a:t>VLAN Double-Tagging Attack</a:t>
            </a:r>
          </a:p>
          <a:p>
            <a:pPr marL="285750" indent="-285750" algn="l">
              <a:buFont typeface="Arial" panose="020B0604020202020204" pitchFamily="34" charset="0"/>
              <a:buChar char="•"/>
            </a:pPr>
            <a:r>
              <a:rPr lang="en-US" sz="1800" dirty="0">
                <a:solidFill>
                  <a:srgbClr val="000000"/>
                </a:solidFill>
              </a:rPr>
              <a:t>DHCP Starvation Attack</a:t>
            </a:r>
          </a:p>
          <a:p>
            <a:pPr marL="285750" indent="-285750" algn="l">
              <a:buFont typeface="Arial" panose="020B0604020202020204" pitchFamily="34" charset="0"/>
              <a:buChar char="•"/>
            </a:pPr>
            <a:r>
              <a:rPr lang="en-US" sz="1800" dirty="0">
                <a:solidFill>
                  <a:srgbClr val="000000"/>
                </a:solidFill>
              </a:rPr>
              <a:t>DHCP Spoofing Attack</a:t>
            </a:r>
          </a:p>
        </p:txBody>
      </p:sp>
    </p:spTree>
    <p:extLst>
      <p:ext uri="{BB962C8B-B14F-4D97-AF65-F5344CB8AC3E}">
        <p14:creationId xmlns:p14="http://schemas.microsoft.com/office/powerpoint/2010/main" val="365837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VLAN Hopping Attacks</a:t>
            </a:r>
          </a:p>
        </p:txBody>
      </p:sp>
      <p:sp>
        <p:nvSpPr>
          <p:cNvPr id="4" name="Content Placeholder 3">
            <a:extLst>
              <a:ext uri="{FF2B5EF4-FFF2-40B4-BE49-F238E27FC236}">
                <a16:creationId xmlns:a16="http://schemas.microsoft.com/office/drawing/2014/main" id="{3B0A4675-4A69-B140-965F-8EBF6E6ACFA6}"/>
              </a:ext>
            </a:extLst>
          </p:cNvPr>
          <p:cNvSpPr>
            <a:spLocks noGrp="1"/>
          </p:cNvSpPr>
          <p:nvPr>
            <p:ph idx="1"/>
          </p:nvPr>
        </p:nvSpPr>
        <p:spPr>
          <a:xfrm>
            <a:off x="270414" y="883006"/>
            <a:ext cx="4557326" cy="3657998"/>
          </a:xfrm>
        </p:spPr>
        <p:txBody>
          <a:bodyPr/>
          <a:lstStyle/>
          <a:p>
            <a:pPr marL="0" indent="0" algn="just"/>
            <a:r>
              <a:rPr lang="en-US" sz="1500" dirty="0">
                <a:solidFill>
                  <a:srgbClr val="000000"/>
                </a:solidFill>
              </a:rPr>
              <a:t>A VLAN hopping attack enables traffic from one </a:t>
            </a:r>
            <a:r>
              <a:rPr lang="en-US" sz="1500" dirty="0">
                <a:solidFill>
                  <a:srgbClr val="C00000"/>
                </a:solidFill>
              </a:rPr>
              <a:t>VLAN to be seen by another VLAN without the aid of a router. </a:t>
            </a:r>
            <a:r>
              <a:rPr lang="en-US" sz="1500" dirty="0">
                <a:solidFill>
                  <a:srgbClr val="000000"/>
                </a:solidFill>
              </a:rPr>
              <a:t>In a basic VLAN hopping attack, the threat actor configures a host to act like a switch to take advantage of the automatic trunking port feature enabled by default on most switch ports.</a:t>
            </a:r>
          </a:p>
          <a:p>
            <a:pPr marL="0" indent="0" algn="just"/>
            <a:endParaRPr lang="en-US" sz="1500" dirty="0">
              <a:solidFill>
                <a:srgbClr val="000000"/>
              </a:solidFill>
            </a:endParaRPr>
          </a:p>
          <a:p>
            <a:pPr marL="0" indent="0" algn="just"/>
            <a:r>
              <a:rPr lang="en-US" sz="1500" dirty="0">
                <a:solidFill>
                  <a:srgbClr val="000000"/>
                </a:solidFill>
              </a:rPr>
              <a:t>The threat actor configures the host to spoof 802.1Q signaling and Cisco-proprietary Dynamic Trunking Protocol (DTP) signaling to trunk with the connecting switch. If successful, the switch establishes a trunk link with the host, as shown in the figure. Now the threat actor can access all the VLANs on the switch. The threat actor can send and receive traffic on any VLAN, effectively hopping between VLANs.</a:t>
            </a:r>
          </a:p>
          <a:p>
            <a:pPr marL="342900" indent="-342900" algn="just">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15B65ED4-6166-0049-9C4F-C32B940BCD6D}"/>
              </a:ext>
            </a:extLst>
          </p:cNvPr>
          <p:cNvPicPr>
            <a:picLocks noChangeAspect="1"/>
          </p:cNvPicPr>
          <p:nvPr/>
        </p:nvPicPr>
        <p:blipFill>
          <a:blip r:embed="rId3"/>
          <a:stretch>
            <a:fillRect/>
          </a:stretch>
        </p:blipFill>
        <p:spPr>
          <a:xfrm>
            <a:off x="4876968" y="1305783"/>
            <a:ext cx="3996618" cy="2178822"/>
          </a:xfrm>
          <a:prstGeom prst="rect">
            <a:avLst/>
          </a:prstGeom>
        </p:spPr>
      </p:pic>
    </p:spTree>
    <p:extLst>
      <p:ext uri="{BB962C8B-B14F-4D97-AF65-F5344CB8AC3E}">
        <p14:creationId xmlns:p14="http://schemas.microsoft.com/office/powerpoint/2010/main" val="304965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VLAN Double-Tagging Attacks</a:t>
            </a:r>
          </a:p>
        </p:txBody>
      </p:sp>
      <p:pic>
        <p:nvPicPr>
          <p:cNvPr id="7" name="Picture 6">
            <a:extLst>
              <a:ext uri="{FF2B5EF4-FFF2-40B4-BE49-F238E27FC236}">
                <a16:creationId xmlns:a16="http://schemas.microsoft.com/office/drawing/2014/main" id="{FD648B0F-E410-414F-9542-BE09438DAE25}"/>
              </a:ext>
            </a:extLst>
          </p:cNvPr>
          <p:cNvPicPr>
            <a:picLocks noChangeAspect="1"/>
          </p:cNvPicPr>
          <p:nvPr/>
        </p:nvPicPr>
        <p:blipFill rotWithShape="1">
          <a:blip r:embed="rId3"/>
          <a:srcRect l="12302" t="47248" r="11133" b="-1"/>
          <a:stretch/>
        </p:blipFill>
        <p:spPr>
          <a:xfrm>
            <a:off x="531695" y="763736"/>
            <a:ext cx="7218598" cy="4233267"/>
          </a:xfrm>
          <a:prstGeom prst="rect">
            <a:avLst/>
          </a:prstGeom>
        </p:spPr>
      </p:pic>
    </p:spTree>
    <p:extLst>
      <p:ext uri="{BB962C8B-B14F-4D97-AF65-F5344CB8AC3E}">
        <p14:creationId xmlns:p14="http://schemas.microsoft.com/office/powerpoint/2010/main" val="2448834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5972" y="1032776"/>
            <a:ext cx="8769627" cy="3394472"/>
          </a:xfrm>
        </p:spPr>
        <p:txBody>
          <a:bodyPr/>
          <a:lstStyle/>
          <a:p>
            <a:pPr marL="0" indent="0">
              <a:buNone/>
            </a:pPr>
            <a:r>
              <a:rPr lang="en-US" altLang="zh-TW" sz="2300" b="1" dirty="0">
                <a:latin typeface="Century Gothic" panose="020B0502020202020204" pitchFamily="34" charset="0"/>
                <a:ea typeface="新細明體" pitchFamily="18" charset="-120"/>
              </a:rPr>
              <a:t>At the end of this topic, You should be able to:</a:t>
            </a:r>
          </a:p>
          <a:p>
            <a:pPr algn="just"/>
            <a:r>
              <a:rPr lang="en-US" sz="2300" dirty="0"/>
              <a:t>Explain how vulnerabilities compromise LAN security.</a:t>
            </a:r>
          </a:p>
          <a:p>
            <a:pPr algn="just"/>
            <a:r>
              <a:rPr lang="en-US" sz="2300" dirty="0"/>
              <a:t>Explain how to use endpoint security to mitigate attacks.</a:t>
            </a:r>
          </a:p>
          <a:p>
            <a:pPr algn="just"/>
            <a:r>
              <a:rPr lang="en-US" sz="2300" dirty="0"/>
              <a:t>Explain how AAA and 802.1x are used to authenticate LAN endpoints and devices.</a:t>
            </a:r>
          </a:p>
          <a:p>
            <a:pPr algn="just"/>
            <a:r>
              <a:rPr lang="en-US" sz="2300" dirty="0"/>
              <a:t>Identify Layer 2 vulnerabilities.</a:t>
            </a:r>
          </a:p>
          <a:p>
            <a:pPr algn="just"/>
            <a:r>
              <a:rPr lang="en-US" sz="2300" dirty="0"/>
              <a:t>Explain how a MAC address table attack compromises LAN security.</a:t>
            </a:r>
          </a:p>
          <a:p>
            <a:pPr algn="just"/>
            <a:r>
              <a:rPr lang="en-US" sz="2300" dirty="0"/>
              <a:t>Explain how LAN attacks compromise LAN security.</a:t>
            </a:r>
          </a:p>
        </p:txBody>
      </p:sp>
      <p:sp>
        <p:nvSpPr>
          <p:cNvPr id="4" name="Footer Placeholder 3"/>
          <p:cNvSpPr>
            <a:spLocks noGrp="1"/>
          </p:cNvSpPr>
          <p:nvPr>
            <p:ph type="ftr" sz="quarter" idx="10"/>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E5DBE6D7-844C-4C7F-9823-966AC4DC7EB8}" type="slidenum">
              <a:rPr kumimoji="0" lang="en-GB" sz="600" b="0" i="0" u="none" strike="noStrike" kern="1200" cap="none" spc="0" normalizeH="0" baseline="0" noProof="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685800" rtl="0" eaLnBrk="1" fontAlgn="base" latinLnBrk="0" hangingPunct="1">
                <a:lnSpc>
                  <a:spcPct val="100000"/>
                </a:lnSpc>
                <a:spcBef>
                  <a:spcPct val="0"/>
                </a:spcBef>
                <a:spcAft>
                  <a:spcPct val="0"/>
                </a:spcAft>
                <a:buClrTx/>
                <a:buSzTx/>
                <a:buFontTx/>
                <a:buNone/>
                <a:tabLst/>
                <a:defRPr/>
              </a:pPr>
              <a:t>3</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9</a:t>
            </a:r>
          </a:p>
        </p:txBody>
      </p:sp>
      <p:sp>
        <p:nvSpPr>
          <p:cNvPr id="5" name="Text Box 2"/>
          <p:cNvSpPr txBox="1">
            <a:spLocks noGrp="1" noChangeArrowheads="1"/>
          </p:cNvSpPr>
          <p:nvPr>
            <p:ph type="title"/>
          </p:nvPr>
        </p:nvSpPr>
        <p:spPr bwMode="auto">
          <a:xfrm>
            <a:off x="2385168" y="216483"/>
            <a:ext cx="346761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Tree>
    <p:extLst>
      <p:ext uri="{BB962C8B-B14F-4D97-AF65-F5344CB8AC3E}">
        <p14:creationId xmlns:p14="http://schemas.microsoft.com/office/powerpoint/2010/main" val="11296824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VLAN Double-Tagging Attacks (Cont.)</a:t>
            </a:r>
          </a:p>
        </p:txBody>
      </p:sp>
      <p:sp>
        <p:nvSpPr>
          <p:cNvPr id="4" name="Content Placeholder 3">
            <a:extLst>
              <a:ext uri="{FF2B5EF4-FFF2-40B4-BE49-F238E27FC236}">
                <a16:creationId xmlns:a16="http://schemas.microsoft.com/office/drawing/2014/main" id="{F8ECADB4-1C1D-7B40-B8CF-8A1FA1C78DB6}"/>
              </a:ext>
            </a:extLst>
          </p:cNvPr>
          <p:cNvSpPr>
            <a:spLocks noGrp="1"/>
          </p:cNvSpPr>
          <p:nvPr>
            <p:ph idx="1"/>
          </p:nvPr>
        </p:nvSpPr>
        <p:spPr>
          <a:xfrm>
            <a:off x="196366" y="1108293"/>
            <a:ext cx="8788608" cy="3657998"/>
          </a:xfrm>
        </p:spPr>
        <p:txBody>
          <a:bodyPr/>
          <a:lstStyle/>
          <a:p>
            <a:pPr marL="0" indent="0" algn="just"/>
            <a:r>
              <a:rPr lang="en-US" sz="1600" dirty="0">
                <a:solidFill>
                  <a:srgbClr val="000000"/>
                </a:solidFill>
              </a:rPr>
              <a:t>A VLAN double-tagging attack is unidirectional and works only when the attacker is connected to a </a:t>
            </a:r>
            <a:r>
              <a:rPr lang="en-US" sz="1600" dirty="0">
                <a:solidFill>
                  <a:srgbClr val="C00000"/>
                </a:solidFill>
              </a:rPr>
              <a:t>port residing in the same VLAN as the native VLAN of the trunk port</a:t>
            </a:r>
            <a:r>
              <a:rPr lang="en-US" sz="1600" dirty="0">
                <a:solidFill>
                  <a:srgbClr val="000000"/>
                </a:solidFill>
              </a:rPr>
              <a:t>. The idea is that double tagging allows the attacker to send data to hosts or servers on a VLAN that otherwise would be blocked by some type of access control configuration. Presumably the return traffic will also be permitted, thus giving the attacker the ability to communicate with devices on the normally blocked VLAN.</a:t>
            </a:r>
          </a:p>
          <a:p>
            <a:pPr marL="0" indent="0" algn="just"/>
            <a:endParaRPr lang="en-US" sz="1600" dirty="0">
              <a:solidFill>
                <a:srgbClr val="000000"/>
              </a:solidFill>
            </a:endParaRPr>
          </a:p>
          <a:p>
            <a:pPr marL="0" indent="0" algn="just"/>
            <a:r>
              <a:rPr lang="en-US" sz="1600" b="1" dirty="0">
                <a:solidFill>
                  <a:srgbClr val="000000"/>
                </a:solidFill>
              </a:rPr>
              <a:t>VLAN Attack Mitigation - </a:t>
            </a:r>
            <a:r>
              <a:rPr lang="en-US" sz="1600" dirty="0">
                <a:solidFill>
                  <a:srgbClr val="000000"/>
                </a:solidFill>
              </a:rPr>
              <a:t>VLAN hopping and VLAN double-tagging attacks can be prevented by implementing the following trunk security guidelines, as discussed in a previous module:</a:t>
            </a:r>
          </a:p>
          <a:p>
            <a:pPr marL="415985" lvl="1" indent="-342900" algn="just">
              <a:buFont typeface="Arial" panose="020B0604020202020204" pitchFamily="34" charset="0"/>
              <a:buChar char="•"/>
            </a:pPr>
            <a:r>
              <a:rPr lang="en-US" sz="1600" dirty="0">
                <a:solidFill>
                  <a:srgbClr val="0000CC"/>
                </a:solidFill>
              </a:rPr>
              <a:t>Disable trunking on all access ports.</a:t>
            </a:r>
          </a:p>
          <a:p>
            <a:pPr marL="415985" lvl="1" indent="-342900" algn="just">
              <a:buFont typeface="Arial" panose="020B0604020202020204" pitchFamily="34" charset="0"/>
              <a:buChar char="•"/>
            </a:pPr>
            <a:r>
              <a:rPr lang="en-US" sz="1600" dirty="0">
                <a:solidFill>
                  <a:srgbClr val="0000CC"/>
                </a:solidFill>
              </a:rPr>
              <a:t>Disable auto trunking on trunk links </a:t>
            </a:r>
            <a:r>
              <a:rPr lang="en-US" sz="1600" dirty="0">
                <a:solidFill>
                  <a:srgbClr val="000000"/>
                </a:solidFill>
              </a:rPr>
              <a:t>so that trunks must be manually enabled.</a:t>
            </a:r>
          </a:p>
          <a:p>
            <a:pPr marL="415985" lvl="1" indent="-342900" algn="just">
              <a:buFont typeface="Arial" panose="020B0604020202020204" pitchFamily="34" charset="0"/>
              <a:buChar char="•"/>
            </a:pPr>
            <a:r>
              <a:rPr lang="en-US" sz="1600" dirty="0">
                <a:solidFill>
                  <a:srgbClr val="000000"/>
                </a:solidFill>
              </a:rPr>
              <a:t>Be sure that the </a:t>
            </a:r>
            <a:r>
              <a:rPr lang="en-US" sz="1600" dirty="0">
                <a:solidFill>
                  <a:srgbClr val="0000CC"/>
                </a:solidFill>
              </a:rPr>
              <a:t>native VLAN is only used for trunk links.</a:t>
            </a:r>
          </a:p>
          <a:p>
            <a:pPr marL="342900" indent="-342900" algn="just">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13971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DHCP Messages</a:t>
            </a:r>
          </a:p>
        </p:txBody>
      </p:sp>
      <p:sp>
        <p:nvSpPr>
          <p:cNvPr id="5" name="Content Placeholder 4">
            <a:extLst>
              <a:ext uri="{FF2B5EF4-FFF2-40B4-BE49-F238E27FC236}">
                <a16:creationId xmlns:a16="http://schemas.microsoft.com/office/drawing/2014/main" id="{A15A5F89-F3B9-DD46-896D-C4DF6594A77C}"/>
              </a:ext>
            </a:extLst>
          </p:cNvPr>
          <p:cNvSpPr>
            <a:spLocks noGrp="1"/>
          </p:cNvSpPr>
          <p:nvPr>
            <p:ph idx="1"/>
          </p:nvPr>
        </p:nvSpPr>
        <p:spPr>
          <a:xfrm>
            <a:off x="0" y="996886"/>
            <a:ext cx="9011478" cy="752639"/>
          </a:xfrm>
        </p:spPr>
        <p:txBody>
          <a:bodyPr/>
          <a:lstStyle/>
          <a:p>
            <a:pPr marL="0" indent="0" algn="just"/>
            <a:r>
              <a:rPr lang="en-US" sz="1800" dirty="0">
                <a:solidFill>
                  <a:srgbClr val="000000"/>
                </a:solidFill>
              </a:rPr>
              <a:t>DHCP servers dynamically provide IP configuration information including IP address, subnet mask, default gateway, DNS servers, and more to clients. A review of the sequence of the DHCP message exchange between client and server is show in the figure.</a:t>
            </a:r>
          </a:p>
        </p:txBody>
      </p:sp>
      <p:pic>
        <p:nvPicPr>
          <p:cNvPr id="2" name="Picture 1">
            <a:extLst>
              <a:ext uri="{FF2B5EF4-FFF2-40B4-BE49-F238E27FC236}">
                <a16:creationId xmlns:a16="http://schemas.microsoft.com/office/drawing/2014/main" id="{DA506D23-2044-4AB4-94F2-70B8DD874520}"/>
              </a:ext>
            </a:extLst>
          </p:cNvPr>
          <p:cNvPicPr>
            <a:picLocks noChangeAspect="1"/>
          </p:cNvPicPr>
          <p:nvPr/>
        </p:nvPicPr>
        <p:blipFill>
          <a:blip r:embed="rId3"/>
          <a:stretch>
            <a:fillRect/>
          </a:stretch>
        </p:blipFill>
        <p:spPr>
          <a:xfrm>
            <a:off x="1899317" y="1965951"/>
            <a:ext cx="4546853" cy="3177549"/>
          </a:xfrm>
          <a:prstGeom prst="rect">
            <a:avLst/>
          </a:prstGeom>
        </p:spPr>
      </p:pic>
    </p:spTree>
    <p:extLst>
      <p:ext uri="{BB962C8B-B14F-4D97-AF65-F5344CB8AC3E}">
        <p14:creationId xmlns:p14="http://schemas.microsoft.com/office/powerpoint/2010/main" val="388771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DHCP Attacks</a:t>
            </a:r>
          </a:p>
        </p:txBody>
      </p:sp>
      <p:sp>
        <p:nvSpPr>
          <p:cNvPr id="5" name="Content Placeholder 4">
            <a:extLst>
              <a:ext uri="{FF2B5EF4-FFF2-40B4-BE49-F238E27FC236}">
                <a16:creationId xmlns:a16="http://schemas.microsoft.com/office/drawing/2014/main" id="{A15A5F89-F3B9-DD46-896D-C4DF6594A77C}"/>
              </a:ext>
            </a:extLst>
          </p:cNvPr>
          <p:cNvSpPr>
            <a:spLocks noGrp="1"/>
          </p:cNvSpPr>
          <p:nvPr>
            <p:ph idx="1"/>
          </p:nvPr>
        </p:nvSpPr>
        <p:spPr>
          <a:xfrm>
            <a:off x="0" y="962518"/>
            <a:ext cx="8985804" cy="3657998"/>
          </a:xfrm>
        </p:spPr>
        <p:txBody>
          <a:bodyPr/>
          <a:lstStyle/>
          <a:p>
            <a:pPr marL="0" indent="0" algn="just"/>
            <a:r>
              <a:rPr lang="en-US" sz="1400" dirty="0">
                <a:solidFill>
                  <a:srgbClr val="000000"/>
                </a:solidFill>
              </a:rPr>
              <a:t>Two types of DHCP attacks are DHCP starvation and DHCP spoofing. Both attacks are mitigated by implementing DHCP snooping.</a:t>
            </a:r>
          </a:p>
          <a:p>
            <a:pPr marL="342900" indent="-342900" algn="just">
              <a:buFont typeface="Arial" panose="020B0604020202020204" pitchFamily="34" charset="0"/>
              <a:buChar char="•"/>
            </a:pPr>
            <a:r>
              <a:rPr lang="en-US" sz="1400" b="1" dirty="0">
                <a:solidFill>
                  <a:srgbClr val="000000"/>
                </a:solidFill>
              </a:rPr>
              <a:t>DHCP Starvation Attack  – </a:t>
            </a:r>
            <a:r>
              <a:rPr lang="en-US" sz="1400" dirty="0">
                <a:solidFill>
                  <a:srgbClr val="000000"/>
                </a:solidFill>
              </a:rPr>
              <a:t>The goal of this attack is to create a DoS for connecting clients. DHCP starvation attacks require an attack tool such as Gobbler. </a:t>
            </a:r>
            <a:r>
              <a:rPr lang="en-US" sz="1400" dirty="0">
                <a:solidFill>
                  <a:srgbClr val="0000CC"/>
                </a:solidFill>
              </a:rPr>
              <a:t>Gobbler has the ability to look at the entire scope of leasable IP addresses and tries to lease them all.</a:t>
            </a:r>
            <a:r>
              <a:rPr lang="en-US" sz="1400" dirty="0">
                <a:solidFill>
                  <a:srgbClr val="000000"/>
                </a:solidFill>
              </a:rPr>
              <a:t> Specifically, it creates DHCP discovery messages with bogus MAC addresses.</a:t>
            </a:r>
          </a:p>
          <a:p>
            <a:pPr marL="342900" indent="-342900" algn="just">
              <a:buFont typeface="Arial" panose="020B0604020202020204" pitchFamily="34" charset="0"/>
              <a:buChar char="•"/>
            </a:pPr>
            <a:r>
              <a:rPr lang="en-US" sz="1400" b="1" dirty="0">
                <a:solidFill>
                  <a:srgbClr val="000000"/>
                </a:solidFill>
              </a:rPr>
              <a:t>DHCP Spoofing Attack – </a:t>
            </a:r>
            <a:r>
              <a:rPr lang="en-US" sz="1400" dirty="0">
                <a:solidFill>
                  <a:srgbClr val="000000"/>
                </a:solidFill>
              </a:rPr>
              <a:t>This</a:t>
            </a:r>
            <a:r>
              <a:rPr lang="en-US" sz="1400" b="1" dirty="0">
                <a:solidFill>
                  <a:srgbClr val="000000"/>
                </a:solidFill>
              </a:rPr>
              <a:t> </a:t>
            </a:r>
            <a:r>
              <a:rPr lang="en-US" sz="1400" dirty="0">
                <a:solidFill>
                  <a:srgbClr val="000000"/>
                </a:solidFill>
              </a:rPr>
              <a:t>occurs when a </a:t>
            </a:r>
            <a:r>
              <a:rPr lang="en-US" sz="1400" dirty="0">
                <a:solidFill>
                  <a:srgbClr val="0000CC"/>
                </a:solidFill>
              </a:rPr>
              <a:t>rogue DHCP server </a:t>
            </a:r>
            <a:r>
              <a:rPr lang="en-US" sz="1400" dirty="0">
                <a:solidFill>
                  <a:srgbClr val="000000"/>
                </a:solidFill>
              </a:rPr>
              <a:t>is connected to the network and provides false IP configuration parameters to legitimate clients. A rogue server can provide a variety of misleading information, including the following:</a:t>
            </a:r>
          </a:p>
          <a:p>
            <a:pPr marL="489010" lvl="2" indent="-342900" algn="just">
              <a:buFont typeface="Arial" panose="020B0604020202020204" pitchFamily="34" charset="0"/>
              <a:buChar char="•"/>
            </a:pPr>
            <a:r>
              <a:rPr lang="en-US" sz="1400" b="1" dirty="0">
                <a:solidFill>
                  <a:srgbClr val="000000"/>
                </a:solidFill>
              </a:rPr>
              <a:t>Wrong default gateway</a:t>
            </a:r>
            <a:r>
              <a:rPr lang="en-US" sz="1400" dirty="0">
                <a:solidFill>
                  <a:srgbClr val="000000"/>
                </a:solidFill>
              </a:rPr>
              <a:t> - The rogue server provides an invalid gateway or the IP address of its host to create a man-in-the-middle attack. This may go entirely undetected as the intruder intercepts the data flow through the network.</a:t>
            </a:r>
          </a:p>
          <a:p>
            <a:pPr marL="489010" lvl="2" indent="-342900" algn="just">
              <a:buFont typeface="Arial" panose="020B0604020202020204" pitchFamily="34" charset="0"/>
              <a:buChar char="•"/>
            </a:pPr>
            <a:r>
              <a:rPr lang="en-US" sz="1400" b="1" dirty="0">
                <a:solidFill>
                  <a:srgbClr val="000000"/>
                </a:solidFill>
              </a:rPr>
              <a:t>Wrong DNS server</a:t>
            </a:r>
            <a:r>
              <a:rPr lang="en-US" sz="1400" dirty="0">
                <a:solidFill>
                  <a:srgbClr val="000000"/>
                </a:solidFill>
              </a:rPr>
              <a:t> - The rogue server provides an incorrect DNS server address pointing the user to a nefarious website.</a:t>
            </a:r>
          </a:p>
          <a:p>
            <a:pPr marL="489010" lvl="2" indent="-342900" algn="just">
              <a:buFont typeface="Arial" panose="020B0604020202020204" pitchFamily="34" charset="0"/>
              <a:buChar char="•"/>
            </a:pPr>
            <a:r>
              <a:rPr lang="en-US" sz="1400" b="1" dirty="0">
                <a:solidFill>
                  <a:srgbClr val="000000"/>
                </a:solidFill>
              </a:rPr>
              <a:t>Wrong IP address</a:t>
            </a:r>
            <a:r>
              <a:rPr lang="en-US" sz="1400" dirty="0">
                <a:solidFill>
                  <a:srgbClr val="000000"/>
                </a:solidFill>
              </a:rPr>
              <a:t> - The rogue server provides an invalid IP address effectively creating a DoS attack on the DHCP client.</a:t>
            </a:r>
          </a:p>
          <a:p>
            <a:pPr marL="285750" indent="-285750" algn="just">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77168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877300" cy="731837"/>
          </a:xfrm>
        </p:spPr>
        <p:txBody>
          <a:bodyPr/>
          <a:lstStyle/>
          <a:p>
            <a:r>
              <a:rPr lang="en-US" sz="1600" dirty="0"/>
              <a:t>LAN Attacks</a:t>
            </a:r>
            <a:br>
              <a:rPr lang="en-US" dirty="0"/>
            </a:br>
            <a:r>
              <a:rPr lang="en-US" sz="2400" dirty="0"/>
              <a:t>Video – ARP Attacks, STP Attacks, and </a:t>
            </a:r>
            <a:br>
              <a:rPr lang="en-US" sz="2400" dirty="0"/>
            </a:br>
            <a:r>
              <a:rPr lang="en-US" sz="2400" dirty="0"/>
              <a:t>CDP Reconnaissance</a:t>
            </a:r>
          </a:p>
        </p:txBody>
      </p:sp>
      <p:sp>
        <p:nvSpPr>
          <p:cNvPr id="4" name="Content Placeholder 3">
            <a:extLst>
              <a:ext uri="{FF2B5EF4-FFF2-40B4-BE49-F238E27FC236}">
                <a16:creationId xmlns:a16="http://schemas.microsoft.com/office/drawing/2014/main" id="{17510519-66BC-9B41-A8DD-700F29EAFD09}"/>
              </a:ext>
            </a:extLst>
          </p:cNvPr>
          <p:cNvSpPr>
            <a:spLocks noGrp="1"/>
          </p:cNvSpPr>
          <p:nvPr>
            <p:ph idx="1"/>
          </p:nvPr>
        </p:nvSpPr>
        <p:spPr>
          <a:xfrm>
            <a:off x="298621" y="1360497"/>
            <a:ext cx="8280057" cy="3445550"/>
          </a:xfrm>
        </p:spPr>
        <p:txBody>
          <a:bodyPr/>
          <a:lstStyle/>
          <a:p>
            <a:pPr algn="l"/>
            <a:r>
              <a:rPr lang="en-US" sz="1800" dirty="0">
                <a:solidFill>
                  <a:srgbClr val="000000"/>
                </a:solidFill>
              </a:rPr>
              <a:t>This video will cover the following:</a:t>
            </a:r>
          </a:p>
          <a:p>
            <a:pPr marL="285750" indent="-285750" algn="l">
              <a:buFont typeface="Arial" panose="020B0604020202020204" pitchFamily="34" charset="0"/>
              <a:buChar char="•"/>
            </a:pPr>
            <a:r>
              <a:rPr lang="en-US" sz="1800" dirty="0">
                <a:solidFill>
                  <a:srgbClr val="000000"/>
                </a:solidFill>
              </a:rPr>
              <a:t>ARP Spoofing Attack</a:t>
            </a:r>
          </a:p>
          <a:p>
            <a:pPr marL="285750" indent="-285750" algn="l">
              <a:buFont typeface="Arial" panose="020B0604020202020204" pitchFamily="34" charset="0"/>
              <a:buChar char="•"/>
            </a:pPr>
            <a:r>
              <a:rPr lang="en-US" sz="1800" dirty="0">
                <a:solidFill>
                  <a:srgbClr val="000000"/>
                </a:solidFill>
              </a:rPr>
              <a:t>ARP Poisoning Attack</a:t>
            </a:r>
          </a:p>
          <a:p>
            <a:pPr marL="285750" indent="-285750" algn="l">
              <a:buFont typeface="Arial" panose="020B0604020202020204" pitchFamily="34" charset="0"/>
              <a:buChar char="•"/>
            </a:pPr>
            <a:r>
              <a:rPr lang="en-US" sz="1800" dirty="0">
                <a:solidFill>
                  <a:srgbClr val="000000"/>
                </a:solidFill>
              </a:rPr>
              <a:t>STP Attack</a:t>
            </a:r>
          </a:p>
          <a:p>
            <a:pPr marL="285750" indent="-285750" algn="l">
              <a:buFont typeface="Arial" panose="020B0604020202020204" pitchFamily="34" charset="0"/>
              <a:buChar char="•"/>
            </a:pPr>
            <a:r>
              <a:rPr lang="en-US" sz="1800" dirty="0">
                <a:solidFill>
                  <a:srgbClr val="000000"/>
                </a:solidFill>
              </a:rPr>
              <a:t>CDP Reconnaissance</a:t>
            </a:r>
          </a:p>
        </p:txBody>
      </p:sp>
    </p:spTree>
    <p:extLst>
      <p:ext uri="{BB962C8B-B14F-4D97-AF65-F5344CB8AC3E}">
        <p14:creationId xmlns:p14="http://schemas.microsoft.com/office/powerpoint/2010/main" val="1051774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ARP Attacks</a:t>
            </a:r>
          </a:p>
        </p:txBody>
      </p:sp>
      <p:sp>
        <p:nvSpPr>
          <p:cNvPr id="5" name="Content Placeholder 4">
            <a:extLst>
              <a:ext uri="{FF2B5EF4-FFF2-40B4-BE49-F238E27FC236}">
                <a16:creationId xmlns:a16="http://schemas.microsoft.com/office/drawing/2014/main" id="{371C3F83-A506-0242-BF2F-B361DEA2DB2A}"/>
              </a:ext>
            </a:extLst>
          </p:cNvPr>
          <p:cNvSpPr>
            <a:spLocks noGrp="1"/>
          </p:cNvSpPr>
          <p:nvPr>
            <p:ph idx="1"/>
          </p:nvPr>
        </p:nvSpPr>
        <p:spPr>
          <a:xfrm>
            <a:off x="177247" y="1108292"/>
            <a:ext cx="8873988" cy="3657998"/>
          </a:xfrm>
        </p:spPr>
        <p:txBody>
          <a:bodyPr/>
          <a:lstStyle/>
          <a:p>
            <a:pPr marL="285750" indent="-285750" algn="just">
              <a:buFont typeface="Arial" panose="020B0604020202020204" pitchFamily="34" charset="0"/>
              <a:buChar char="•"/>
            </a:pPr>
            <a:r>
              <a:rPr lang="en-US" sz="1500" dirty="0">
                <a:solidFill>
                  <a:srgbClr val="000000"/>
                </a:solidFill>
              </a:rPr>
              <a:t>Hosts broadcast ARP Requests to determine the MAC address of a host with a destination IP address. All hosts on the subnet receive and process the ARP Request. The host with the matching IP address in the ARP Request sends an ARP Reply.</a:t>
            </a:r>
          </a:p>
          <a:p>
            <a:pPr marL="285750" indent="-285750" algn="just">
              <a:buFont typeface="Arial" panose="020B0604020202020204" pitchFamily="34" charset="0"/>
              <a:buChar char="•"/>
            </a:pPr>
            <a:r>
              <a:rPr lang="en-US" sz="1500" dirty="0">
                <a:solidFill>
                  <a:srgbClr val="000000"/>
                </a:solidFill>
              </a:rPr>
              <a:t>A client can send an unsolicited ARP Reply called a </a:t>
            </a:r>
            <a:r>
              <a:rPr lang="en-US" sz="1500" dirty="0">
                <a:solidFill>
                  <a:srgbClr val="C00000"/>
                </a:solidFill>
              </a:rPr>
              <a:t>“gratuitous ARP”. </a:t>
            </a:r>
            <a:r>
              <a:rPr lang="en-US" sz="1500" dirty="0">
                <a:solidFill>
                  <a:srgbClr val="000000"/>
                </a:solidFill>
              </a:rPr>
              <a:t>Other hosts on the subnet store the MAC address and IP address contained in the gratuitous ARP in their ARP tables.</a:t>
            </a:r>
          </a:p>
          <a:p>
            <a:pPr marL="285750" indent="-285750" algn="just">
              <a:buFont typeface="Arial" panose="020B0604020202020204" pitchFamily="34" charset="0"/>
              <a:buChar char="•"/>
            </a:pPr>
            <a:r>
              <a:rPr lang="en-US" sz="1500" dirty="0">
                <a:solidFill>
                  <a:srgbClr val="000000"/>
                </a:solidFill>
              </a:rPr>
              <a:t>An </a:t>
            </a:r>
            <a:r>
              <a:rPr lang="en-US" sz="1500" dirty="0">
                <a:solidFill>
                  <a:srgbClr val="C00000"/>
                </a:solidFill>
              </a:rPr>
              <a:t>attacker can send a gratuitous ARP message </a:t>
            </a:r>
            <a:r>
              <a:rPr lang="en-US" sz="1500" dirty="0">
                <a:solidFill>
                  <a:srgbClr val="000000"/>
                </a:solidFill>
              </a:rPr>
              <a:t>containing </a:t>
            </a:r>
            <a:r>
              <a:rPr lang="en-US" sz="1500" dirty="0">
                <a:solidFill>
                  <a:srgbClr val="C00000"/>
                </a:solidFill>
              </a:rPr>
              <a:t>a spoofed MAC address </a:t>
            </a:r>
            <a:r>
              <a:rPr lang="en-US" sz="1500" dirty="0">
                <a:solidFill>
                  <a:srgbClr val="000000"/>
                </a:solidFill>
              </a:rPr>
              <a:t>to a switch, and the switch would update its MAC table accordingly. In a typical attack, a threat actor sends unsolicited ARP Replies to other hosts on the subnet with the MAC Address of the threat actor and the IP address of the default gateway, effectively setting up a man-in-the-middle attack.</a:t>
            </a:r>
          </a:p>
          <a:p>
            <a:pPr marL="285750" indent="-285750" algn="just">
              <a:buFont typeface="Arial" panose="020B0604020202020204" pitchFamily="34" charset="0"/>
              <a:buChar char="•"/>
            </a:pPr>
            <a:r>
              <a:rPr lang="en-US" sz="1500" dirty="0">
                <a:solidFill>
                  <a:srgbClr val="000000"/>
                </a:solidFill>
              </a:rPr>
              <a:t>There are many tools available on the internet to create ARP man-in-the-middle attacks. </a:t>
            </a:r>
          </a:p>
          <a:p>
            <a:pPr marL="285750" indent="-285750" algn="just">
              <a:buFont typeface="Arial" panose="020B0604020202020204" pitchFamily="34" charset="0"/>
              <a:buChar char="•"/>
            </a:pPr>
            <a:r>
              <a:rPr lang="en-US" sz="1500" dirty="0">
                <a:solidFill>
                  <a:srgbClr val="000000"/>
                </a:solidFill>
              </a:rPr>
              <a:t>IPv6 uses ICMPv6 Neighbor Discovery Protocol for Layer 2 address resolution. IPv6 includes strategies to mitigate Neighbor Advertisement spoofing, similar to the way IPv6 prevents a spoofed ARP Reply.</a:t>
            </a:r>
          </a:p>
          <a:p>
            <a:pPr marL="285750" indent="-285750" algn="just">
              <a:buFont typeface="Arial" panose="020B0604020202020204" pitchFamily="34" charset="0"/>
              <a:buChar char="•"/>
            </a:pPr>
            <a:r>
              <a:rPr lang="en-US" sz="1500" dirty="0">
                <a:solidFill>
                  <a:srgbClr val="000000"/>
                </a:solidFill>
              </a:rPr>
              <a:t>ARP spoofing and ARP poisoning are mitigated by implementing Dynamic ARP Inspection (DAI).</a:t>
            </a:r>
          </a:p>
        </p:txBody>
      </p:sp>
    </p:spTree>
    <p:extLst>
      <p:ext uri="{BB962C8B-B14F-4D97-AF65-F5344CB8AC3E}">
        <p14:creationId xmlns:p14="http://schemas.microsoft.com/office/powerpoint/2010/main" val="340759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Address Spoofing Attacks</a:t>
            </a:r>
          </a:p>
        </p:txBody>
      </p:sp>
      <p:sp>
        <p:nvSpPr>
          <p:cNvPr id="4" name="Content Placeholder 3">
            <a:extLst>
              <a:ext uri="{FF2B5EF4-FFF2-40B4-BE49-F238E27FC236}">
                <a16:creationId xmlns:a16="http://schemas.microsoft.com/office/drawing/2014/main" id="{373D34F0-E38F-B844-AA88-B413EE3F1B3E}"/>
              </a:ext>
            </a:extLst>
          </p:cNvPr>
          <p:cNvSpPr>
            <a:spLocks noGrp="1"/>
          </p:cNvSpPr>
          <p:nvPr>
            <p:ph idx="1"/>
          </p:nvPr>
        </p:nvSpPr>
        <p:spPr>
          <a:xfrm>
            <a:off x="112228" y="4351538"/>
            <a:ext cx="8919543" cy="941314"/>
          </a:xfrm>
        </p:spPr>
        <p:txBody>
          <a:bodyPr/>
          <a:lstStyle/>
          <a:p>
            <a:pPr marL="285750" indent="-285750" algn="just">
              <a:buFont typeface="Arial" panose="020B0604020202020204" pitchFamily="34" charset="0"/>
              <a:buChar char="•"/>
            </a:pPr>
            <a:r>
              <a:rPr lang="en-US" sz="1400" dirty="0">
                <a:solidFill>
                  <a:srgbClr val="000000"/>
                </a:solidFill>
              </a:rPr>
              <a:t>There is no security mechanism at Layer 2 that allows a switch to verify the source of MAC addresses, which is what makes it so vulnerable to spoofing.</a:t>
            </a:r>
          </a:p>
          <a:p>
            <a:pPr marL="285750" indent="-285750" algn="just">
              <a:buFont typeface="Arial" panose="020B0604020202020204" pitchFamily="34" charset="0"/>
              <a:buChar char="•"/>
            </a:pPr>
            <a:r>
              <a:rPr lang="en-US" sz="1400" dirty="0">
                <a:solidFill>
                  <a:srgbClr val="000000"/>
                </a:solidFill>
              </a:rPr>
              <a:t>IP and MAC address spoofing can be mitigated by implementing IP Source Guard (IPSG).</a:t>
            </a:r>
          </a:p>
          <a:p>
            <a:pPr marL="285750" indent="-285750" algn="just">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315AF7CA-D342-4B51-A4A9-6D5CE8AAA7D8}"/>
              </a:ext>
            </a:extLst>
          </p:cNvPr>
          <p:cNvPicPr>
            <a:picLocks noChangeAspect="1"/>
          </p:cNvPicPr>
          <p:nvPr/>
        </p:nvPicPr>
        <p:blipFill>
          <a:blip r:embed="rId3"/>
          <a:stretch>
            <a:fillRect/>
          </a:stretch>
        </p:blipFill>
        <p:spPr>
          <a:xfrm>
            <a:off x="867300" y="763736"/>
            <a:ext cx="7310785" cy="3587802"/>
          </a:xfrm>
          <a:prstGeom prst="rect">
            <a:avLst/>
          </a:prstGeom>
        </p:spPr>
      </p:pic>
    </p:spTree>
    <p:extLst>
      <p:ext uri="{BB962C8B-B14F-4D97-AF65-F5344CB8AC3E}">
        <p14:creationId xmlns:p14="http://schemas.microsoft.com/office/powerpoint/2010/main" val="1877671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Address Spoofing Attacks</a:t>
            </a:r>
          </a:p>
        </p:txBody>
      </p:sp>
      <p:pic>
        <p:nvPicPr>
          <p:cNvPr id="8" name="Picture 7">
            <a:extLst>
              <a:ext uri="{FF2B5EF4-FFF2-40B4-BE49-F238E27FC236}">
                <a16:creationId xmlns:a16="http://schemas.microsoft.com/office/drawing/2014/main" id="{D85B68C2-01F0-4799-9FFA-1E26E0AD1BD7}"/>
              </a:ext>
            </a:extLst>
          </p:cNvPr>
          <p:cNvPicPr>
            <a:picLocks noChangeAspect="1"/>
          </p:cNvPicPr>
          <p:nvPr/>
        </p:nvPicPr>
        <p:blipFill>
          <a:blip r:embed="rId3"/>
          <a:stretch>
            <a:fillRect/>
          </a:stretch>
        </p:blipFill>
        <p:spPr>
          <a:xfrm>
            <a:off x="322730" y="763736"/>
            <a:ext cx="8579224" cy="4277566"/>
          </a:xfrm>
          <a:prstGeom prst="rect">
            <a:avLst/>
          </a:prstGeom>
        </p:spPr>
      </p:pic>
    </p:spTree>
    <p:extLst>
      <p:ext uri="{BB962C8B-B14F-4D97-AF65-F5344CB8AC3E}">
        <p14:creationId xmlns:p14="http://schemas.microsoft.com/office/powerpoint/2010/main" val="1098776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STP Attack</a:t>
            </a:r>
          </a:p>
        </p:txBody>
      </p:sp>
      <p:sp>
        <p:nvSpPr>
          <p:cNvPr id="5" name="Content Placeholder 4">
            <a:extLst>
              <a:ext uri="{FF2B5EF4-FFF2-40B4-BE49-F238E27FC236}">
                <a16:creationId xmlns:a16="http://schemas.microsoft.com/office/drawing/2014/main" id="{1E60B676-C5AA-DE4E-B9AF-6229A101D707}"/>
              </a:ext>
            </a:extLst>
          </p:cNvPr>
          <p:cNvSpPr>
            <a:spLocks noGrp="1"/>
          </p:cNvSpPr>
          <p:nvPr>
            <p:ph idx="1"/>
          </p:nvPr>
        </p:nvSpPr>
        <p:spPr>
          <a:xfrm>
            <a:off x="65431" y="1187805"/>
            <a:ext cx="9078569" cy="3657998"/>
          </a:xfrm>
        </p:spPr>
        <p:txBody>
          <a:bodyPr/>
          <a:lstStyle/>
          <a:p>
            <a:pPr marL="285750" indent="-285750" algn="just">
              <a:buFont typeface="Arial" panose="020B0604020202020204" pitchFamily="34" charset="0"/>
              <a:buChar char="•"/>
            </a:pPr>
            <a:r>
              <a:rPr lang="en-US" sz="1600" dirty="0">
                <a:solidFill>
                  <a:srgbClr val="000000"/>
                </a:solidFill>
              </a:rPr>
              <a:t>Network attackers can manipulate the Spanning Tree Protocol (STP) to conduct an attack by spoofing the root bridge and changing the topology of a network. Attackers can then capture all traffic for the immediate switched domain.</a:t>
            </a:r>
          </a:p>
          <a:p>
            <a:pPr marL="285750" indent="-285750" algn="just">
              <a:buFont typeface="Arial" panose="020B0604020202020204" pitchFamily="34" charset="0"/>
              <a:buChar char="•"/>
            </a:pPr>
            <a:r>
              <a:rPr lang="en-US" sz="1600" dirty="0">
                <a:solidFill>
                  <a:srgbClr val="000000"/>
                </a:solidFill>
              </a:rPr>
              <a:t>To conduct an STP manipulation attack, the attacking host broadcasts STP bridge protocol data units (BPDUs) containing configuration and topology changes that will force spanning-tree recalculations. The BPDUs sent by the attacking host announce a lower bridge priority in an attempt to be elected as the root bridge.</a:t>
            </a:r>
          </a:p>
          <a:p>
            <a:pPr marL="285750" indent="-285750" algn="just">
              <a:buFont typeface="Arial" panose="020B0604020202020204" pitchFamily="34" charset="0"/>
              <a:buChar char="•"/>
            </a:pPr>
            <a:r>
              <a:rPr lang="en-US" sz="1600" dirty="0">
                <a:solidFill>
                  <a:srgbClr val="000000"/>
                </a:solidFill>
              </a:rPr>
              <a:t>This STP attack is mitigated by implementing </a:t>
            </a:r>
            <a:r>
              <a:rPr lang="en-US" sz="1600" dirty="0">
                <a:solidFill>
                  <a:srgbClr val="C00000"/>
                </a:solidFill>
              </a:rPr>
              <a:t>BPDU Guard on all access ports</a:t>
            </a:r>
            <a:r>
              <a:rPr lang="en-US" sz="1600" dirty="0">
                <a:solidFill>
                  <a:srgbClr val="000000"/>
                </a:solidFill>
              </a:rPr>
              <a:t>. BPDU Guard is discussed in more detail later in the course.</a:t>
            </a:r>
          </a:p>
          <a:p>
            <a:pPr marL="0" indent="0" algn="just"/>
            <a:endParaRPr lang="en-US" sz="1400" dirty="0">
              <a:solidFill>
                <a:srgbClr val="000000"/>
              </a:solidFill>
            </a:endParaRPr>
          </a:p>
        </p:txBody>
      </p:sp>
    </p:spTree>
    <p:extLst>
      <p:ext uri="{BB962C8B-B14F-4D97-AF65-F5344CB8AC3E}">
        <p14:creationId xmlns:p14="http://schemas.microsoft.com/office/powerpoint/2010/main" val="34118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CDP Reconnaissance</a:t>
            </a:r>
          </a:p>
        </p:txBody>
      </p:sp>
      <p:sp>
        <p:nvSpPr>
          <p:cNvPr id="5" name="Content Placeholder 4">
            <a:extLst>
              <a:ext uri="{FF2B5EF4-FFF2-40B4-BE49-F238E27FC236}">
                <a16:creationId xmlns:a16="http://schemas.microsoft.com/office/drawing/2014/main" id="{1E60B676-C5AA-DE4E-B9AF-6229A101D707}"/>
              </a:ext>
            </a:extLst>
          </p:cNvPr>
          <p:cNvSpPr>
            <a:spLocks noGrp="1"/>
          </p:cNvSpPr>
          <p:nvPr>
            <p:ph idx="1"/>
          </p:nvPr>
        </p:nvSpPr>
        <p:spPr>
          <a:xfrm>
            <a:off x="123825" y="1042031"/>
            <a:ext cx="8896349" cy="3657998"/>
          </a:xfrm>
        </p:spPr>
        <p:txBody>
          <a:bodyPr/>
          <a:lstStyle/>
          <a:p>
            <a:pPr marL="0" indent="0" algn="just"/>
            <a:r>
              <a:rPr lang="en-US" sz="1600" dirty="0">
                <a:solidFill>
                  <a:srgbClr val="000000"/>
                </a:solidFill>
              </a:rPr>
              <a:t>The Cisco Discovery Protocol (CDP) is a proprietary Layer 2 link discovery protocol. It is enabled on all Cisco devices by default. Network administrators also use CDP to help configure and troubleshoot network devices. CDP information is sent out CDP-enabled ports in periodic, unencrypted, unauthenticated broadcasts. CDP information includes the IP address of the device, IOS software version, platform, capabilities, and the native VLAN. The device receiving the CDP message updates its CDP database.</a:t>
            </a:r>
          </a:p>
          <a:p>
            <a:pPr marL="0" indent="0" algn="just"/>
            <a:endParaRPr lang="en-US" sz="1400" dirty="0">
              <a:solidFill>
                <a:srgbClr val="000000"/>
              </a:solidFill>
            </a:endParaRPr>
          </a:p>
          <a:p>
            <a:pPr marL="0" indent="0" algn="just"/>
            <a:r>
              <a:rPr lang="en-US" sz="1600" dirty="0">
                <a:solidFill>
                  <a:srgbClr val="000000"/>
                </a:solidFill>
              </a:rPr>
              <a:t>To mitigate the exploitation of CDP, limit the use of CDP on devices or ports. For example, disable CDP on edge ports that connect to untrusted devices.</a:t>
            </a:r>
          </a:p>
          <a:p>
            <a:pPr marL="415985" lvl="1" indent="-342900" algn="just">
              <a:buFont typeface="Arial" panose="020B0604020202020204" pitchFamily="34" charset="0"/>
              <a:buChar char="•"/>
            </a:pPr>
            <a:r>
              <a:rPr lang="en-US" sz="1600" dirty="0">
                <a:solidFill>
                  <a:srgbClr val="000000"/>
                </a:solidFill>
              </a:rPr>
              <a:t>To disable CDP globally on a device, use the </a:t>
            </a:r>
            <a:r>
              <a:rPr lang="en-US" sz="1600" b="1" dirty="0">
                <a:solidFill>
                  <a:srgbClr val="000000"/>
                </a:solidFill>
              </a:rPr>
              <a:t>no cdp run</a:t>
            </a:r>
            <a:r>
              <a:rPr lang="en-US" sz="1600" dirty="0">
                <a:solidFill>
                  <a:srgbClr val="000000"/>
                </a:solidFill>
              </a:rPr>
              <a:t> global configuration mode command. To enable CDP globally, use the </a:t>
            </a:r>
            <a:r>
              <a:rPr lang="en-US" sz="1600" b="1" dirty="0">
                <a:solidFill>
                  <a:srgbClr val="000000"/>
                </a:solidFill>
              </a:rPr>
              <a:t>cdp run</a:t>
            </a:r>
            <a:r>
              <a:rPr lang="en-US" sz="1600" dirty="0">
                <a:solidFill>
                  <a:srgbClr val="000000"/>
                </a:solidFill>
              </a:rPr>
              <a:t> global configuration command.</a:t>
            </a:r>
          </a:p>
          <a:p>
            <a:pPr marL="415985" lvl="1" indent="-342900" algn="just">
              <a:buFont typeface="Arial" panose="020B0604020202020204" pitchFamily="34" charset="0"/>
              <a:buChar char="•"/>
            </a:pPr>
            <a:r>
              <a:rPr lang="en-US" sz="1600" dirty="0">
                <a:solidFill>
                  <a:srgbClr val="000000"/>
                </a:solidFill>
              </a:rPr>
              <a:t>To disable CDP on a port, use the </a:t>
            </a:r>
            <a:r>
              <a:rPr lang="en-US" sz="1600" b="1" dirty="0">
                <a:solidFill>
                  <a:srgbClr val="000000"/>
                </a:solidFill>
              </a:rPr>
              <a:t>no cdp enable</a:t>
            </a:r>
            <a:r>
              <a:rPr lang="en-US" sz="1600" dirty="0">
                <a:solidFill>
                  <a:srgbClr val="000000"/>
                </a:solidFill>
              </a:rPr>
              <a:t> interface configuration command. To enable CDP on a port, use the </a:t>
            </a:r>
            <a:r>
              <a:rPr lang="en-US" sz="1600" b="1" dirty="0">
                <a:solidFill>
                  <a:srgbClr val="000000"/>
                </a:solidFill>
              </a:rPr>
              <a:t>cdp enable</a:t>
            </a:r>
            <a:r>
              <a:rPr lang="en-US" sz="1600" dirty="0">
                <a:solidFill>
                  <a:srgbClr val="000000"/>
                </a:solidFill>
              </a:rPr>
              <a:t> interface configuration command.</a:t>
            </a:r>
          </a:p>
          <a:p>
            <a:pPr marL="285750" indent="-285750" algn="just">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825526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772" y="0"/>
            <a:ext cx="7042150" cy="857250"/>
          </a:xfrm>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You Must Be Able To Use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a:xfrm>
            <a:off x="325622" y="997299"/>
            <a:ext cx="8492756" cy="3394472"/>
          </a:xfrm>
        </p:spPr>
        <p:txBody>
          <a:bodyPr/>
          <a:lstStyle/>
          <a:p>
            <a:pPr algn="just"/>
            <a:r>
              <a:rPr lang="en-US" altLang="en-US" sz="1500" b="1" dirty="0">
                <a:latin typeface="Century Gothic" panose="020B0502020202020204" pitchFamily="34" charset="0"/>
              </a:rPr>
              <a:t>If you have mastered this topic, </a:t>
            </a:r>
            <a:r>
              <a:rPr lang="en-US" altLang="en-US" sz="1500" b="1" dirty="0">
                <a:solidFill>
                  <a:srgbClr val="990000"/>
                </a:solidFill>
                <a:latin typeface="Century Gothic" panose="020B0502020202020204" pitchFamily="34" charset="0"/>
              </a:rPr>
              <a:t>you should be able to use the following terms correctly in your assignments and exams</a:t>
            </a:r>
            <a:r>
              <a:rPr lang="en-US" altLang="en-US" sz="1500" b="1" dirty="0">
                <a:latin typeface="Century Gothic" panose="020B0502020202020204" pitchFamily="34" charset="0"/>
              </a:rPr>
              <a:t>:</a:t>
            </a:r>
          </a:p>
          <a:p>
            <a:pPr algn="just"/>
            <a:endParaRPr lang="en-US" dirty="0"/>
          </a:p>
        </p:txBody>
      </p:sp>
      <p:sp>
        <p:nvSpPr>
          <p:cNvPr id="4" name="Footer Placeholder 3"/>
          <p:cNvSpPr>
            <a:spLocks noGrp="1"/>
          </p:cNvSpPr>
          <p:nvPr>
            <p:ph type="ftr"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8C1754EE-C916-46B9-8AE9-DC16FB141BD6}" type="slidenum">
              <a:rPr kumimoji="0" lang="en-GB" sz="600" b="0"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4</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9</a:t>
            </a:r>
          </a:p>
        </p:txBody>
      </p:sp>
      <p:sp>
        <p:nvSpPr>
          <p:cNvPr id="5" name="Content Placeholder 2">
            <a:extLst>
              <a:ext uri="{FF2B5EF4-FFF2-40B4-BE49-F238E27FC236}">
                <a16:creationId xmlns:a16="http://schemas.microsoft.com/office/drawing/2014/main" id="{A208AB23-D268-4F9D-A64E-2E4D506B2E60}"/>
              </a:ext>
            </a:extLst>
          </p:cNvPr>
          <p:cNvSpPr txBox="1">
            <a:spLocks/>
          </p:cNvSpPr>
          <p:nvPr/>
        </p:nvSpPr>
        <p:spPr bwMode="auto">
          <a:xfrm>
            <a:off x="715617" y="1512341"/>
            <a:ext cx="3656443" cy="3116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dirty="0">
                <a:ln>
                  <a:noFill/>
                </a:ln>
                <a:solidFill>
                  <a:srgbClr val="000000"/>
                </a:solidFill>
                <a:effectLst/>
                <a:uLnTx/>
                <a:uFillTx/>
                <a:latin typeface="Arial"/>
                <a:ea typeface="+mn-ea"/>
                <a:cs typeface="+mn-cs"/>
              </a:rPr>
              <a:t>Data Breach</a:t>
            </a:r>
          </a:p>
          <a:p>
            <a:pPr marL="342900" marR="0" lvl="0" indent="-34290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dirty="0">
                <a:ln>
                  <a:noFill/>
                </a:ln>
                <a:solidFill>
                  <a:srgbClr val="000000"/>
                </a:solidFill>
                <a:effectLst/>
                <a:uLnTx/>
                <a:uFillTx/>
                <a:latin typeface="Arial"/>
                <a:ea typeface="+mn-ea"/>
                <a:cs typeface="+mn-cs"/>
              </a:rPr>
              <a:t>Malware</a:t>
            </a:r>
          </a:p>
          <a:p>
            <a:pPr marL="342900" marR="0" lvl="0" indent="-34290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dirty="0">
                <a:ln>
                  <a:noFill/>
                </a:ln>
                <a:solidFill>
                  <a:srgbClr val="000000"/>
                </a:solidFill>
                <a:effectLst/>
                <a:uLnTx/>
                <a:uFillTx/>
                <a:latin typeface="Arial"/>
                <a:ea typeface="+mn-ea"/>
                <a:cs typeface="+mn-cs"/>
              </a:rPr>
              <a:t>Next-Generation Firewall (NGFW)</a:t>
            </a:r>
          </a:p>
          <a:p>
            <a:pPr marL="342900" marR="0" lvl="0" indent="-34290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dirty="0">
                <a:ln>
                  <a:noFill/>
                </a:ln>
                <a:solidFill>
                  <a:srgbClr val="000000"/>
                </a:solidFill>
                <a:effectLst/>
                <a:uLnTx/>
                <a:uFillTx/>
                <a:latin typeface="Arial"/>
                <a:ea typeface="+mn-ea"/>
                <a:cs typeface="+mn-cs"/>
              </a:rPr>
              <a:t>Next-Generation IPS (NGIPS)</a:t>
            </a:r>
          </a:p>
          <a:p>
            <a:pPr marL="342900" marR="0" lvl="0" indent="-34290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dirty="0">
                <a:ln>
                  <a:noFill/>
                </a:ln>
                <a:solidFill>
                  <a:srgbClr val="000000"/>
                </a:solidFill>
                <a:effectLst/>
                <a:uLnTx/>
                <a:uFillTx/>
                <a:latin typeface="Arial"/>
                <a:ea typeface="+mn-ea"/>
                <a:cs typeface="+mn-cs"/>
              </a:rPr>
              <a:t>Advanced Malware Protection (AMP)</a:t>
            </a:r>
          </a:p>
          <a:p>
            <a:pPr marL="342900" marR="0" lvl="0" indent="-34290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dirty="0">
                <a:ln>
                  <a:noFill/>
                </a:ln>
                <a:solidFill>
                  <a:srgbClr val="000000"/>
                </a:solidFill>
                <a:effectLst/>
                <a:uLnTx/>
                <a:uFillTx/>
                <a:latin typeface="Arial"/>
                <a:ea typeface="+mn-ea"/>
                <a:cs typeface="+mn-cs"/>
              </a:rPr>
              <a:t>Authentication, Authorization, Accounting (AAA)</a:t>
            </a:r>
          </a:p>
          <a:p>
            <a:pPr marL="342900" marR="0" lvl="0" indent="-34290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dirty="0">
                <a:ln>
                  <a:noFill/>
                </a:ln>
                <a:solidFill>
                  <a:srgbClr val="000000"/>
                </a:solidFill>
                <a:effectLst/>
                <a:uLnTx/>
                <a:uFillTx/>
                <a:latin typeface="Arial"/>
                <a:ea typeface="+mn-ea"/>
                <a:cs typeface="+mn-cs"/>
              </a:rPr>
              <a:t>Identity Services Engine (ISE)</a:t>
            </a:r>
          </a:p>
          <a:p>
            <a:pPr marL="342900" marR="0" lvl="0" indent="-34290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dirty="0">
                <a:ln>
                  <a:noFill/>
                </a:ln>
                <a:solidFill>
                  <a:srgbClr val="000000"/>
                </a:solidFill>
                <a:effectLst/>
                <a:uLnTx/>
                <a:uFillTx/>
                <a:latin typeface="Arial"/>
                <a:ea typeface="+mn-ea"/>
                <a:cs typeface="+mn-cs"/>
              </a:rPr>
              <a:t>Host-Based Intrusion Prevention System (HIPS)</a:t>
            </a:r>
          </a:p>
          <a:p>
            <a:pPr marL="342900" marR="0" lvl="0" indent="-34290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dirty="0">
                <a:ln>
                  <a:noFill/>
                </a:ln>
                <a:solidFill>
                  <a:srgbClr val="000000"/>
                </a:solidFill>
                <a:effectLst/>
                <a:uLnTx/>
                <a:uFillTx/>
                <a:latin typeface="Arial"/>
                <a:ea typeface="+mn-ea"/>
                <a:cs typeface="+mn-cs"/>
              </a:rPr>
              <a:t>Email Security Appliance (ESA)</a:t>
            </a:r>
          </a:p>
          <a:p>
            <a:pPr marL="342900" marR="0" lvl="0" indent="-34290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dirty="0">
                <a:ln>
                  <a:noFill/>
                </a:ln>
                <a:solidFill>
                  <a:srgbClr val="000000"/>
                </a:solidFill>
                <a:effectLst/>
                <a:uLnTx/>
                <a:uFillTx/>
                <a:latin typeface="Arial"/>
                <a:ea typeface="+mn-ea"/>
                <a:cs typeface="+mn-cs"/>
              </a:rPr>
              <a:t>Web Security Appliance (WSA)</a:t>
            </a:r>
          </a:p>
          <a:p>
            <a:pPr marL="342900" marR="0" lvl="0" indent="-34290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dirty="0">
                <a:ln>
                  <a:noFill/>
                </a:ln>
                <a:solidFill>
                  <a:srgbClr val="000000"/>
                </a:solidFill>
                <a:effectLst/>
                <a:uLnTx/>
                <a:uFillTx/>
                <a:latin typeface="Arial"/>
                <a:ea typeface="+mn-ea"/>
                <a:cs typeface="+mn-cs"/>
              </a:rPr>
              <a:t>Authenticator</a:t>
            </a:r>
          </a:p>
          <a:p>
            <a:pPr marL="342900" marR="0" lvl="0" indent="-34290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dirty="0">
                <a:ln>
                  <a:noFill/>
                </a:ln>
                <a:solidFill>
                  <a:srgbClr val="000000"/>
                </a:solidFill>
                <a:effectLst/>
                <a:uLnTx/>
                <a:uFillTx/>
                <a:latin typeface="Arial"/>
                <a:ea typeface="+mn-ea"/>
                <a:cs typeface="+mn-cs"/>
              </a:rPr>
              <a:t>Port Security</a:t>
            </a:r>
          </a:p>
          <a:p>
            <a:pPr marL="342900" marR="0" lvl="0" indent="-34290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dirty="0">
                <a:ln>
                  <a:noFill/>
                </a:ln>
                <a:solidFill>
                  <a:srgbClr val="000000"/>
                </a:solidFill>
                <a:effectLst/>
                <a:uLnTx/>
                <a:uFillTx/>
                <a:latin typeface="Arial"/>
                <a:ea typeface="+mn-ea"/>
                <a:cs typeface="+mn-cs"/>
              </a:rPr>
              <a:t>DHCP Snooping</a:t>
            </a:r>
          </a:p>
          <a:p>
            <a:pPr marL="342900" marR="0" lvl="0" indent="-34290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dirty="0">
                <a:ln>
                  <a:noFill/>
                </a:ln>
                <a:solidFill>
                  <a:srgbClr val="000000"/>
                </a:solidFill>
                <a:effectLst/>
                <a:uLnTx/>
                <a:uFillTx/>
                <a:latin typeface="Arial"/>
                <a:ea typeface="+mn-ea"/>
                <a:cs typeface="+mn-cs"/>
              </a:rPr>
              <a:t>Dynamic ARP Inspection (DAI)</a:t>
            </a:r>
          </a:p>
          <a:p>
            <a:pPr marL="342900" marR="0" lvl="0" indent="-34290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dirty="0">
                <a:ln>
                  <a:noFill/>
                </a:ln>
                <a:solidFill>
                  <a:srgbClr val="000000"/>
                </a:solidFill>
                <a:effectLst/>
                <a:uLnTx/>
                <a:uFillTx/>
                <a:latin typeface="Arial"/>
                <a:ea typeface="+mn-ea"/>
                <a:cs typeface="+mn-cs"/>
              </a:rPr>
              <a:t>IP Source Guard (IPSG)</a:t>
            </a:r>
          </a:p>
          <a:p>
            <a:pPr marL="342900" marR="0" lvl="0" indent="-34290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endParaRPr kumimoji="0" lang="en-US" sz="825" i="0" u="none" strike="noStrike" kern="0" cap="none" spc="0" normalizeH="0" baseline="0" noProof="0" dirty="0">
              <a:ln>
                <a:noFill/>
              </a:ln>
              <a:solidFill>
                <a:srgbClr val="000000"/>
              </a:solidFill>
              <a:effectLst/>
              <a:uLnTx/>
              <a:uFillTx/>
              <a:latin typeface="Arial"/>
              <a:ea typeface="+mn-ea"/>
              <a:cs typeface="+mn-cs"/>
            </a:endParaRPr>
          </a:p>
        </p:txBody>
      </p:sp>
      <p:sp>
        <p:nvSpPr>
          <p:cNvPr id="6" name="TextBox 5">
            <a:extLst>
              <a:ext uri="{FF2B5EF4-FFF2-40B4-BE49-F238E27FC236}">
                <a16:creationId xmlns:a16="http://schemas.microsoft.com/office/drawing/2014/main" id="{B2CF849B-A6F6-41F4-91B7-F040DF031CB2}"/>
              </a:ext>
            </a:extLst>
          </p:cNvPr>
          <p:cNvSpPr txBox="1"/>
          <p:nvPr/>
        </p:nvSpPr>
        <p:spPr>
          <a:xfrm>
            <a:off x="4771942" y="1512341"/>
            <a:ext cx="3404649" cy="1696618"/>
          </a:xfrm>
          <a:prstGeom prst="rect">
            <a:avLst/>
          </a:prstGeom>
          <a:noFill/>
        </p:spPr>
        <p:txBody>
          <a:bodyPr wrap="square" rtlCol="0">
            <a:spAutoFit/>
          </a:bodyPr>
          <a:lstStyle/>
          <a:p>
            <a:pPr marL="214313" marR="0" lvl="0" indent="-214313"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1200" cap="none" spc="0" normalizeH="0" baseline="0" noProof="0" dirty="0">
                <a:ln>
                  <a:noFill/>
                </a:ln>
                <a:solidFill>
                  <a:srgbClr val="000000"/>
                </a:solidFill>
                <a:effectLst/>
                <a:uLnTx/>
                <a:uFillTx/>
                <a:latin typeface="Arial" charset="0"/>
                <a:ea typeface="ＭＳ Ｐゴシック" pitchFamily="34" charset="-128"/>
                <a:cs typeface="+mn-cs"/>
              </a:rPr>
              <a:t>VLAN Hopping</a:t>
            </a:r>
          </a:p>
          <a:p>
            <a:pPr marL="214313" marR="0" lvl="0" indent="-214313"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1200" cap="none" spc="0" normalizeH="0" baseline="0" noProof="0" dirty="0">
                <a:ln>
                  <a:noFill/>
                </a:ln>
                <a:solidFill>
                  <a:srgbClr val="000000"/>
                </a:solidFill>
                <a:effectLst/>
                <a:uLnTx/>
                <a:uFillTx/>
                <a:latin typeface="Arial" charset="0"/>
                <a:ea typeface="ＭＳ Ｐゴシック" pitchFamily="34" charset="-128"/>
                <a:cs typeface="+mn-cs"/>
              </a:rPr>
              <a:t>VLAN Double-Tagging</a:t>
            </a:r>
          </a:p>
          <a:p>
            <a:pPr marL="214313" marR="0" lvl="0" indent="-214313"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1200" cap="none" spc="0" normalizeH="0" baseline="0" noProof="0" dirty="0">
                <a:ln>
                  <a:noFill/>
                </a:ln>
                <a:solidFill>
                  <a:srgbClr val="000000"/>
                </a:solidFill>
                <a:effectLst/>
                <a:uLnTx/>
                <a:uFillTx/>
                <a:latin typeface="Arial" charset="0"/>
                <a:ea typeface="ＭＳ Ｐゴシック" pitchFamily="34" charset="-128"/>
                <a:cs typeface="+mn-cs"/>
              </a:rPr>
              <a:t>DHCP Starvation</a:t>
            </a:r>
          </a:p>
          <a:p>
            <a:pPr marL="214313" marR="0" lvl="0" indent="-214313"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1200" cap="none" spc="0" normalizeH="0" baseline="0" noProof="0" dirty="0">
                <a:ln>
                  <a:noFill/>
                </a:ln>
                <a:solidFill>
                  <a:srgbClr val="000000"/>
                </a:solidFill>
                <a:effectLst/>
                <a:uLnTx/>
                <a:uFillTx/>
                <a:latin typeface="Arial" charset="0"/>
                <a:ea typeface="ＭＳ Ｐゴシック" pitchFamily="34" charset="-128"/>
                <a:cs typeface="+mn-cs"/>
              </a:rPr>
              <a:t>DHCP Spoofing</a:t>
            </a:r>
          </a:p>
          <a:p>
            <a:pPr marL="214313" marR="0" lvl="0" indent="-214313"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1200" cap="none" spc="0" normalizeH="0" baseline="0" noProof="0" dirty="0">
                <a:ln>
                  <a:noFill/>
                </a:ln>
                <a:solidFill>
                  <a:srgbClr val="000000"/>
                </a:solidFill>
                <a:effectLst/>
                <a:uLnTx/>
                <a:uFillTx/>
                <a:latin typeface="Arial" charset="0"/>
                <a:ea typeface="ＭＳ Ｐゴシック" pitchFamily="34" charset="-128"/>
                <a:cs typeface="+mn-cs"/>
              </a:rPr>
              <a:t>Gratuitous ARP</a:t>
            </a:r>
          </a:p>
          <a:p>
            <a:pPr marL="214313" marR="0" lvl="0" indent="-214313"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1200" cap="none" spc="0" normalizeH="0" baseline="0" noProof="0" dirty="0">
                <a:ln>
                  <a:noFill/>
                </a:ln>
                <a:solidFill>
                  <a:srgbClr val="000000"/>
                </a:solidFill>
                <a:effectLst/>
                <a:uLnTx/>
                <a:uFillTx/>
                <a:latin typeface="Arial" charset="0"/>
                <a:ea typeface="ＭＳ Ｐゴシック" pitchFamily="34" charset="-128"/>
                <a:cs typeface="+mn-cs"/>
              </a:rPr>
              <a:t>ARP Spoofing</a:t>
            </a:r>
          </a:p>
          <a:p>
            <a:pPr marL="214313" marR="0" lvl="0" indent="-214313"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1200" cap="none" spc="0" normalizeH="0" baseline="0" noProof="0" dirty="0">
                <a:ln>
                  <a:noFill/>
                </a:ln>
                <a:solidFill>
                  <a:srgbClr val="000000"/>
                </a:solidFill>
                <a:effectLst/>
                <a:uLnTx/>
                <a:uFillTx/>
                <a:latin typeface="Arial" charset="0"/>
                <a:ea typeface="ＭＳ Ｐゴシック" pitchFamily="34" charset="-128"/>
                <a:cs typeface="+mn-cs"/>
              </a:rPr>
              <a:t>ARP Poisoning</a:t>
            </a:r>
          </a:p>
          <a:p>
            <a:pPr marL="214313" marR="0" lvl="0" indent="-214313"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1200" cap="none" spc="0" normalizeH="0" baseline="0" noProof="0" dirty="0">
                <a:ln>
                  <a:noFill/>
                </a:ln>
                <a:solidFill>
                  <a:srgbClr val="000000"/>
                </a:solidFill>
                <a:effectLst/>
                <a:uLnTx/>
                <a:uFillTx/>
                <a:latin typeface="Arial" charset="0"/>
                <a:ea typeface="ＭＳ Ｐゴシック" pitchFamily="34" charset="-128"/>
                <a:cs typeface="+mn-cs"/>
              </a:rPr>
              <a:t>Cisco Discovery Protocol (CDP)</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825"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2726793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775" y="1063229"/>
            <a:ext cx="8229600" cy="3394472"/>
          </a:xfrm>
        </p:spPr>
        <p:txBody>
          <a:bodyPr/>
          <a:lstStyle/>
          <a:p>
            <a:pPr algn="just"/>
            <a:r>
              <a:rPr lang="en-US" sz="2400" dirty="0">
                <a:latin typeface="Century Gothic" panose="020B0502020202020204" pitchFamily="34" charset="0"/>
              </a:rPr>
              <a:t>Refer to Quiz - Chapter 10 in Cisco Networking Academy platform</a:t>
            </a:r>
          </a:p>
          <a:p>
            <a:pPr algn="just"/>
            <a:r>
              <a:rPr lang="en-US" dirty="0">
                <a:latin typeface="Century Gothic" panose="020B0502020202020204" pitchFamily="34" charset="0"/>
              </a:rPr>
              <a:t>In this Packet Tracer activity, you will:</a:t>
            </a:r>
          </a:p>
          <a:p>
            <a:pPr marL="741363" lvl="3" indent="-396875" algn="just">
              <a:buFont typeface="Arial" panose="020B0604020202020204" pitchFamily="34" charset="0"/>
              <a:buChar char="•"/>
            </a:pPr>
            <a:r>
              <a:rPr lang="en-US" sz="2000" dirty="0">
                <a:latin typeface="Century Gothic" panose="020B0502020202020204" pitchFamily="34" charset="0"/>
                <a:ea typeface="+mn-ea"/>
                <a:cs typeface="+mn-cs"/>
              </a:rPr>
              <a:t>Secure unused ports</a:t>
            </a:r>
          </a:p>
          <a:p>
            <a:pPr marL="741363" lvl="3" indent="-396875" algn="just">
              <a:buFont typeface="Arial" panose="020B0604020202020204" pitchFamily="34" charset="0"/>
              <a:buChar char="•"/>
            </a:pPr>
            <a:r>
              <a:rPr lang="en-US" sz="2000" dirty="0">
                <a:latin typeface="Century Gothic" panose="020B0502020202020204" pitchFamily="34" charset="0"/>
                <a:ea typeface="+mn-ea"/>
                <a:cs typeface="+mn-cs"/>
              </a:rPr>
              <a:t>Implement port security</a:t>
            </a:r>
          </a:p>
          <a:p>
            <a:pPr marL="741363" lvl="3" indent="-396875" algn="just">
              <a:buFont typeface="Arial" panose="020B0604020202020204" pitchFamily="34" charset="0"/>
              <a:buChar char="•"/>
            </a:pPr>
            <a:r>
              <a:rPr lang="en-US" sz="2000" dirty="0">
                <a:latin typeface="Century Gothic" panose="020B0502020202020204" pitchFamily="34" charset="0"/>
                <a:ea typeface="+mn-ea"/>
                <a:cs typeface="+mn-cs"/>
              </a:rPr>
              <a:t>Mitigate VLAN hopping attacks</a:t>
            </a:r>
          </a:p>
          <a:p>
            <a:pPr marL="741363" lvl="3" indent="-396875" algn="just">
              <a:buFont typeface="Arial" panose="020B0604020202020204" pitchFamily="34" charset="0"/>
              <a:buChar char="•"/>
            </a:pPr>
            <a:r>
              <a:rPr lang="en-US" sz="2000" dirty="0">
                <a:latin typeface="Century Gothic" panose="020B0502020202020204" pitchFamily="34" charset="0"/>
                <a:ea typeface="+mn-ea"/>
                <a:cs typeface="+mn-cs"/>
              </a:rPr>
              <a:t>Mitigate DHCP attacks</a:t>
            </a:r>
          </a:p>
          <a:p>
            <a:pPr marL="741363" lvl="3" indent="-396875" algn="just">
              <a:buFont typeface="Arial" panose="020B0604020202020204" pitchFamily="34" charset="0"/>
              <a:buChar char="•"/>
            </a:pPr>
            <a:r>
              <a:rPr lang="en-US" sz="2000" dirty="0">
                <a:latin typeface="Century Gothic" panose="020B0502020202020204" pitchFamily="34" charset="0"/>
                <a:ea typeface="+mn-ea"/>
                <a:cs typeface="+mn-cs"/>
              </a:rPr>
              <a:t>Mitigate ARP attacks</a:t>
            </a:r>
          </a:p>
          <a:p>
            <a:pPr marL="741363" lvl="3" indent="-396875" algn="just">
              <a:buFont typeface="Arial" panose="020B0604020202020204" pitchFamily="34" charset="0"/>
              <a:buChar char="•"/>
            </a:pPr>
            <a:r>
              <a:rPr lang="en-US" sz="2000" dirty="0">
                <a:latin typeface="Century Gothic" panose="020B0502020202020204" pitchFamily="34" charset="0"/>
                <a:ea typeface="+mn-ea"/>
                <a:cs typeface="+mn-cs"/>
              </a:rPr>
              <a:t>Mitigate STP attacks</a:t>
            </a:r>
          </a:p>
          <a:p>
            <a:pPr marL="741363" lvl="3" indent="-396875" algn="just">
              <a:buFont typeface="Arial" panose="020B0604020202020204" pitchFamily="34" charset="0"/>
              <a:buChar char="•"/>
            </a:pPr>
            <a:r>
              <a:rPr lang="en-US" sz="2000" dirty="0">
                <a:latin typeface="Century Gothic" panose="020B0502020202020204" pitchFamily="34" charset="0"/>
                <a:ea typeface="+mn-ea"/>
                <a:cs typeface="+mn-cs"/>
              </a:rPr>
              <a:t>Verify the switch security configuration</a:t>
            </a:r>
          </a:p>
          <a:p>
            <a:pPr marL="344488" lvl="3" indent="0" algn="just">
              <a:buNone/>
            </a:pPr>
            <a:br>
              <a:rPr lang="en-US" sz="1000" dirty="0">
                <a:solidFill>
                  <a:srgbClr val="000000"/>
                </a:solidFill>
              </a:rPr>
            </a:br>
            <a:endParaRPr lang="en-US" sz="1200" dirty="0">
              <a:latin typeface="Century Gothic" panose="020B0502020202020204" pitchFamily="34" charset="0"/>
            </a:endParaRPr>
          </a:p>
          <a:p>
            <a:pPr marL="0" indent="0" algn="just">
              <a:buNone/>
            </a:pPr>
            <a:endParaRPr lang="en-US" dirty="0"/>
          </a:p>
        </p:txBody>
      </p:sp>
      <p:sp>
        <p:nvSpPr>
          <p:cNvPr id="4" name="Footer Placeholder 3"/>
          <p:cNvSpPr>
            <a:spLocks noGrp="1"/>
          </p:cNvSpPr>
          <p:nvPr>
            <p:ph type="ftr" sz="quarter" idx="10"/>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90773AB8-3D04-489B-AF7B-BEDEC604F372}" type="slidenum">
              <a:rPr kumimoji="0" lang="en-GB" sz="600" b="0" i="0" u="none" strike="noStrike" kern="1200" cap="none" spc="0" normalizeH="0" baseline="0" noProof="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685800" rtl="0" eaLnBrk="1" fontAlgn="base" latinLnBrk="0" hangingPunct="1">
                <a:lnSpc>
                  <a:spcPct val="100000"/>
                </a:lnSpc>
                <a:spcBef>
                  <a:spcPct val="0"/>
                </a:spcBef>
                <a:spcAft>
                  <a:spcPct val="0"/>
                </a:spcAft>
                <a:buClrTx/>
                <a:buSzTx/>
                <a:buFontTx/>
                <a:buNone/>
                <a:tabLst/>
                <a:defRPr/>
              </a:pPr>
              <a:t>40</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42</a:t>
            </a:r>
          </a:p>
        </p:txBody>
      </p:sp>
      <p:sp>
        <p:nvSpPr>
          <p:cNvPr id="5" name="Title 1"/>
          <p:cNvSpPr>
            <a:spLocks noGrp="1"/>
          </p:cNvSpPr>
          <p:nvPr>
            <p:ph type="title"/>
          </p:nvPr>
        </p:nvSpPr>
        <p:spPr/>
        <p:txBody>
          <a:bodyPr/>
          <a:lstStyle/>
          <a:p>
            <a:r>
              <a:rPr lang="en-US" altLang="en-US" b="1" u="sng" dirty="0">
                <a:solidFill>
                  <a:schemeClr val="accent6">
                    <a:lumMod val="75000"/>
                  </a:schemeClr>
                </a:solidFill>
              </a:rPr>
              <a:t>Quick Review Question</a:t>
            </a:r>
          </a:p>
        </p:txBody>
      </p:sp>
    </p:spTree>
    <p:extLst>
      <p:ext uri="{BB962C8B-B14F-4D97-AF65-F5344CB8AC3E}">
        <p14:creationId xmlns:p14="http://schemas.microsoft.com/office/powerpoint/2010/main" val="16131198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191" y="1061774"/>
            <a:ext cx="8833618" cy="3394472"/>
          </a:xfrm>
        </p:spPr>
        <p:txBody>
          <a:bodyPr/>
          <a:lstStyle/>
          <a:p>
            <a:pPr>
              <a:spcBef>
                <a:spcPts val="0"/>
              </a:spcBef>
              <a:spcAft>
                <a:spcPts val="0"/>
              </a:spcAft>
              <a:buFont typeface="Arial" panose="020B0604020202020204" pitchFamily="34" charset="0"/>
              <a:buChar char="•"/>
            </a:pPr>
            <a:r>
              <a:rPr lang="en-US" sz="2400" dirty="0"/>
              <a:t>Endpoints are particularly susceptible to malware-related attacks that originate through email or web browsing, such as DDOS, date breaches, and malware. </a:t>
            </a:r>
          </a:p>
          <a:p>
            <a:pPr algn="just">
              <a:spcBef>
                <a:spcPts val="0"/>
              </a:spcBef>
              <a:spcAft>
                <a:spcPts val="0"/>
              </a:spcAft>
              <a:buFont typeface="Arial" panose="020B0604020202020204" pitchFamily="34" charset="0"/>
              <a:buChar char="•"/>
            </a:pPr>
            <a:r>
              <a:rPr lang="en-US" sz="2400" dirty="0"/>
              <a:t>These endpoints have typically used traditional host-based security features, such as antivirus/antimalware, host-based firewalls, and host-based intrusion prevention systems (HIPSs). </a:t>
            </a:r>
          </a:p>
          <a:p>
            <a:pPr>
              <a:spcBef>
                <a:spcPts val="0"/>
              </a:spcBef>
              <a:spcAft>
                <a:spcPts val="0"/>
              </a:spcAft>
              <a:buFont typeface="Arial" panose="020B0604020202020204" pitchFamily="34" charset="0"/>
              <a:buChar char="•"/>
            </a:pPr>
            <a:r>
              <a:rPr lang="en-US" sz="2400" dirty="0"/>
              <a:t>Endpoints are best protected by a combination of NAC, host-based AMP software, an email security appliance (ESA), and a web security appliance (WSA).</a:t>
            </a:r>
          </a:p>
          <a:p>
            <a:pPr algn="just"/>
            <a:endParaRPr lang="en-US" dirty="0"/>
          </a:p>
        </p:txBody>
      </p:sp>
      <p:sp>
        <p:nvSpPr>
          <p:cNvPr id="4" name="Footer Placeholder 3"/>
          <p:cNvSpPr>
            <a:spLocks noGrp="1"/>
          </p:cNvSpPr>
          <p:nvPr>
            <p:ph type="ftr" sz="quarter" idx="10"/>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647CDED0-D8D5-4196-BCFA-C049091E5763}" type="slidenum">
              <a:rPr kumimoji="0" lang="en-GB" sz="600" b="0" i="0" u="none" strike="noStrike" kern="1200" cap="none" spc="0" normalizeH="0" baseline="0" noProof="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685800" rtl="0" eaLnBrk="1" fontAlgn="base" latinLnBrk="0" hangingPunct="1">
                <a:lnSpc>
                  <a:spcPct val="100000"/>
                </a:lnSpc>
                <a:spcBef>
                  <a:spcPct val="0"/>
                </a:spcBef>
                <a:spcAft>
                  <a:spcPct val="0"/>
                </a:spcAft>
                <a:buClrTx/>
                <a:buSzTx/>
                <a:buFontTx/>
                <a:buNone/>
                <a:tabLst/>
                <a:defRPr/>
              </a:pPr>
              <a:t>41</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42</a:t>
            </a:r>
          </a:p>
        </p:txBody>
      </p:sp>
      <p:sp>
        <p:nvSpPr>
          <p:cNvPr id="5" name="Text Box 2"/>
          <p:cNvSpPr txBox="1">
            <a:spLocks noChangeArrowheads="1"/>
          </p:cNvSpPr>
          <p:nvPr/>
        </p:nvSpPr>
        <p:spPr bwMode="auto">
          <a:xfrm>
            <a:off x="1356097" y="296817"/>
            <a:ext cx="58080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0" lang="en-US" altLang="zh-TW" sz="2700" b="1" i="0" u="sng" strike="noStrike" kern="1200" cap="none" spc="0" normalizeH="0" baseline="0" noProof="0" dirty="0">
                <a:ln>
                  <a:noFill/>
                </a:ln>
                <a:solidFill>
                  <a:srgbClr val="2D2D8A">
                    <a:lumMod val="75000"/>
                  </a:srgbClr>
                </a:solidFill>
                <a:effectLst/>
                <a:uLnTx/>
                <a:uFillTx/>
                <a:latin typeface="Century Gothic" panose="020B0502020202020204" pitchFamily="34" charset="0"/>
                <a:ea typeface="新細明體" pitchFamily="18" charset="-120"/>
                <a:cs typeface="+mn-cs"/>
              </a:rPr>
              <a:t>Summary of Main Teaching Points</a:t>
            </a:r>
            <a:endParaRPr kumimoji="0" lang="en-US" altLang="zh-TW" sz="2700" b="0" i="0" u="sng" strike="noStrike" kern="1200" cap="none" spc="0" normalizeH="0" baseline="0" noProof="0" dirty="0">
              <a:ln>
                <a:noFill/>
              </a:ln>
              <a:solidFill>
                <a:srgbClr val="2D2D8A">
                  <a:lumMod val="75000"/>
                </a:srgbClr>
              </a:solidFill>
              <a:effectLst/>
              <a:uLnTx/>
              <a:uFillTx/>
              <a:latin typeface="Century Gothic" panose="020B0502020202020204" pitchFamily="34" charset="0"/>
              <a:ea typeface="新細明體" pitchFamily="18" charset="-120"/>
              <a:cs typeface="+mn-cs"/>
            </a:endParaRPr>
          </a:p>
        </p:txBody>
      </p:sp>
    </p:spTree>
    <p:extLst>
      <p:ext uri="{BB962C8B-B14F-4D97-AF65-F5344CB8AC3E}">
        <p14:creationId xmlns:p14="http://schemas.microsoft.com/office/powerpoint/2010/main" val="34430540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017" y="1061773"/>
            <a:ext cx="8882792" cy="3394472"/>
          </a:xfrm>
        </p:spPr>
        <p:txBody>
          <a:bodyPr/>
          <a:lstStyle/>
          <a:p>
            <a:pPr algn="just">
              <a:spcBef>
                <a:spcPts val="0"/>
              </a:spcBef>
              <a:spcAft>
                <a:spcPts val="0"/>
              </a:spcAft>
              <a:buFont typeface="Arial" panose="020B0604020202020204" pitchFamily="34" charset="0"/>
              <a:buChar char="•"/>
            </a:pPr>
            <a:r>
              <a:rPr lang="en-US" sz="2300" dirty="0"/>
              <a:t>AAA controls who is permitted to access a network (authenticate), what they can do while they are there (authorize), and to audit what actions they performed while accessing the network (accounting).</a:t>
            </a:r>
          </a:p>
          <a:p>
            <a:pPr algn="just">
              <a:spcBef>
                <a:spcPts val="0"/>
              </a:spcBef>
              <a:spcAft>
                <a:spcPts val="0"/>
              </a:spcAft>
              <a:buFont typeface="Arial" panose="020B0604020202020204" pitchFamily="34" charset="0"/>
              <a:buChar char="•"/>
            </a:pPr>
            <a:r>
              <a:rPr lang="en-US" sz="2300" dirty="0"/>
              <a:t>The IEEE 802.1X standard is a port-based access control and authentication protocol that restricts unauthorized workstations from connecting to a LAN through publicly accessible switch ports.</a:t>
            </a:r>
          </a:p>
          <a:p>
            <a:pPr algn="just">
              <a:spcBef>
                <a:spcPts val="0"/>
              </a:spcBef>
              <a:spcAft>
                <a:spcPts val="0"/>
              </a:spcAft>
              <a:buFont typeface="Arial" panose="020B0604020202020204" pitchFamily="34" charset="0"/>
              <a:buChar char="•"/>
            </a:pPr>
            <a:r>
              <a:rPr lang="en-US" sz="2300" dirty="0"/>
              <a:t>Two types of DHCP attacks are DHCP starvation and DHCP spoofing. Both attacks are mitigated by implementing DHCP snooping.</a:t>
            </a:r>
          </a:p>
          <a:p>
            <a:pPr algn="just"/>
            <a:endParaRPr lang="en-US" sz="2300" dirty="0"/>
          </a:p>
        </p:txBody>
      </p:sp>
      <p:sp>
        <p:nvSpPr>
          <p:cNvPr id="4" name="Footer Placeholder 3"/>
          <p:cNvSpPr>
            <a:spLocks noGrp="1"/>
          </p:cNvSpPr>
          <p:nvPr>
            <p:ph type="ftr" sz="quarter" idx="10"/>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647CDED0-D8D5-4196-BCFA-C049091E5763}" type="slidenum">
              <a:rPr kumimoji="0" lang="en-GB" sz="600" b="0" i="0" u="none" strike="noStrike" kern="1200" cap="none" spc="0" normalizeH="0" baseline="0" noProof="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685800" rtl="0" eaLnBrk="1" fontAlgn="base" latinLnBrk="0" hangingPunct="1">
                <a:lnSpc>
                  <a:spcPct val="100000"/>
                </a:lnSpc>
                <a:spcBef>
                  <a:spcPct val="0"/>
                </a:spcBef>
                <a:spcAft>
                  <a:spcPct val="0"/>
                </a:spcAft>
                <a:buClrTx/>
                <a:buSzTx/>
                <a:buFontTx/>
                <a:buNone/>
                <a:tabLst/>
                <a:defRPr/>
              </a:pPr>
              <a:t>42</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42</a:t>
            </a:r>
          </a:p>
        </p:txBody>
      </p:sp>
      <p:sp>
        <p:nvSpPr>
          <p:cNvPr id="5" name="Text Box 2"/>
          <p:cNvSpPr txBox="1">
            <a:spLocks noChangeArrowheads="1"/>
          </p:cNvSpPr>
          <p:nvPr/>
        </p:nvSpPr>
        <p:spPr bwMode="auto">
          <a:xfrm>
            <a:off x="1341349" y="308373"/>
            <a:ext cx="58080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0" lang="en-US" altLang="zh-TW" sz="2700" b="1" i="0" u="sng" strike="noStrike" kern="1200" cap="none" spc="0" normalizeH="0" baseline="0" noProof="0" dirty="0">
                <a:ln>
                  <a:noFill/>
                </a:ln>
                <a:solidFill>
                  <a:srgbClr val="2D2D8A">
                    <a:lumMod val="75000"/>
                  </a:srgbClr>
                </a:solidFill>
                <a:effectLst/>
                <a:uLnTx/>
                <a:uFillTx/>
                <a:latin typeface="Century Gothic" panose="020B0502020202020204" pitchFamily="34" charset="0"/>
                <a:ea typeface="新細明體" pitchFamily="18" charset="-120"/>
                <a:cs typeface="+mn-cs"/>
              </a:rPr>
              <a:t>Summary of Main Teaching Points</a:t>
            </a:r>
            <a:endParaRPr kumimoji="0" lang="en-US" altLang="zh-TW" sz="2700" b="0" i="0" u="sng" strike="noStrike" kern="1200" cap="none" spc="0" normalizeH="0" baseline="0" noProof="0" dirty="0">
              <a:ln>
                <a:noFill/>
              </a:ln>
              <a:solidFill>
                <a:srgbClr val="2D2D8A">
                  <a:lumMod val="75000"/>
                </a:srgbClr>
              </a:solidFill>
              <a:effectLst/>
              <a:uLnTx/>
              <a:uFillTx/>
              <a:latin typeface="Century Gothic" panose="020B0502020202020204" pitchFamily="34" charset="0"/>
              <a:ea typeface="新細明體" pitchFamily="18" charset="-120"/>
              <a:cs typeface="+mn-cs"/>
            </a:endParaRPr>
          </a:p>
        </p:txBody>
      </p:sp>
    </p:spTree>
    <p:extLst>
      <p:ext uri="{BB962C8B-B14F-4D97-AF65-F5344CB8AC3E}">
        <p14:creationId xmlns:p14="http://schemas.microsoft.com/office/powerpoint/2010/main" val="34874837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65E90936-F74F-4C91-9923-CA704BD4FFFE}" type="slidenum">
              <a:rPr kumimoji="0" lang="en-GB" sz="600" b="0"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43</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42</a:t>
            </a:r>
          </a:p>
        </p:txBody>
      </p:sp>
      <p:sp>
        <p:nvSpPr>
          <p:cNvPr id="5" name="Text Box 3"/>
          <p:cNvSpPr txBox="1">
            <a:spLocks noGrp="1" noChangeArrowheads="1"/>
          </p:cNvSpPr>
          <p:nvPr>
            <p:ph type="title"/>
          </p:nvPr>
        </p:nvSpPr>
        <p:spPr bwMode="auto">
          <a:xfrm>
            <a:off x="1637602" y="248804"/>
            <a:ext cx="507382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3086101" y="1714500"/>
            <a:ext cx="372665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zh-TW" sz="7200" b="0" i="0" u="none" strike="noStrike" kern="1200" cap="none" spc="0" normalizeH="0" baseline="0" noProof="0" dirty="0">
                <a:ln>
                  <a:noFill/>
                </a:ln>
                <a:solidFill>
                  <a:srgbClr val="000000"/>
                </a:solidFill>
                <a:effectLst/>
                <a:uLnTx/>
                <a:uFillTx/>
                <a:latin typeface="Arial" panose="020B0604020202020204" pitchFamily="34" charset="0"/>
                <a:ea typeface="新細明體" pitchFamily="18" charset="-120"/>
                <a:cs typeface="+mn-cs"/>
              </a:rPr>
              <a:t>Q &amp; A</a:t>
            </a:r>
          </a:p>
        </p:txBody>
      </p:sp>
    </p:spTree>
    <p:extLst>
      <p:ext uri="{BB962C8B-B14F-4D97-AF65-F5344CB8AC3E}">
        <p14:creationId xmlns:p14="http://schemas.microsoft.com/office/powerpoint/2010/main" val="38612761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FHRP</a:t>
            </a:r>
          </a:p>
        </p:txBody>
      </p:sp>
      <p:sp>
        <p:nvSpPr>
          <p:cNvPr id="4" name="Footer Placeholder 3"/>
          <p:cNvSpPr>
            <a:spLocks noGrp="1"/>
          </p:cNvSpPr>
          <p:nvPr>
            <p:ph type="ftr"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3F49DD0D-5B4E-4F33-8A46-06C4C1B13AA2}" type="slidenum">
              <a:rPr kumimoji="0" lang="en-GB" sz="600" b="0"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44</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42</a:t>
            </a:r>
          </a:p>
        </p:txBody>
      </p:sp>
      <p:sp>
        <p:nvSpPr>
          <p:cNvPr id="5" name="Text Box 3"/>
          <p:cNvSpPr txBox="1">
            <a:spLocks noGrp="1" noChangeArrowheads="1"/>
          </p:cNvSpPr>
          <p:nvPr>
            <p:ph type="title"/>
          </p:nvPr>
        </p:nvSpPr>
        <p:spPr bwMode="auto">
          <a:xfrm>
            <a:off x="2112967" y="380689"/>
            <a:ext cx="407034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Tree>
    <p:extLst>
      <p:ext uri="{BB962C8B-B14F-4D97-AF65-F5344CB8AC3E}">
        <p14:creationId xmlns:p14="http://schemas.microsoft.com/office/powerpoint/2010/main" val="1364895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Endpoint Security</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Endpoint Security</a:t>
            </a:r>
            <a:br>
              <a:rPr lang="en-US" dirty="0"/>
            </a:br>
            <a:r>
              <a:rPr lang="en-US" sz="2400" dirty="0"/>
              <a:t>Network Attacks Today</a:t>
            </a:r>
          </a:p>
        </p:txBody>
      </p:sp>
      <p:sp>
        <p:nvSpPr>
          <p:cNvPr id="5" name="Content Placeholder 4">
            <a:extLst>
              <a:ext uri="{FF2B5EF4-FFF2-40B4-BE49-F238E27FC236}">
                <a16:creationId xmlns:a16="http://schemas.microsoft.com/office/drawing/2014/main" id="{199AB72D-A10F-44DE-BB7A-39459EC64294}"/>
              </a:ext>
            </a:extLst>
          </p:cNvPr>
          <p:cNvSpPr>
            <a:spLocks noGrp="1"/>
          </p:cNvSpPr>
          <p:nvPr>
            <p:ph idx="1"/>
          </p:nvPr>
        </p:nvSpPr>
        <p:spPr>
          <a:xfrm>
            <a:off x="183114" y="1195663"/>
            <a:ext cx="8748851" cy="3689897"/>
          </a:xfrm>
        </p:spPr>
        <p:txBody>
          <a:bodyPr/>
          <a:lstStyle/>
          <a:p>
            <a:pPr marL="0" indent="0" algn="just"/>
            <a:r>
              <a:rPr lang="en-US" sz="1800" dirty="0">
                <a:solidFill>
                  <a:srgbClr val="000000"/>
                </a:solidFill>
              </a:rPr>
              <a:t>The news media commonly covers attacks on enterprise networks. Simply search the internet for “latest network attacks” to find up-to-date information on current attacks. Most likely, these attacks will involve one or more of the following:</a:t>
            </a:r>
          </a:p>
          <a:p>
            <a:pPr marL="415985" lvl="1" indent="-342900" algn="just">
              <a:buFont typeface="Arial" panose="020B0604020202020204" pitchFamily="34" charset="0"/>
              <a:buChar char="•"/>
            </a:pPr>
            <a:r>
              <a:rPr lang="en-US" sz="1800" b="1" dirty="0">
                <a:solidFill>
                  <a:srgbClr val="000000"/>
                </a:solidFill>
              </a:rPr>
              <a:t>Distributed Denial of Service (DDoS)</a:t>
            </a:r>
            <a:r>
              <a:rPr lang="en-US" sz="1800" dirty="0">
                <a:solidFill>
                  <a:srgbClr val="000000"/>
                </a:solidFill>
              </a:rPr>
              <a:t> – This is a coordinated attack from many devices, called zombies, with the intention of degrading or halting public access to an organization’s website and resources.</a:t>
            </a:r>
          </a:p>
          <a:p>
            <a:pPr marL="415985" lvl="1" indent="-342900" algn="just">
              <a:buFont typeface="Arial" panose="020B0604020202020204" pitchFamily="34" charset="0"/>
              <a:buChar char="•"/>
            </a:pPr>
            <a:r>
              <a:rPr lang="en-US" sz="1800" b="1" dirty="0">
                <a:solidFill>
                  <a:srgbClr val="000000"/>
                </a:solidFill>
              </a:rPr>
              <a:t>Data Breach</a:t>
            </a:r>
            <a:r>
              <a:rPr lang="en-US" sz="1800" dirty="0">
                <a:solidFill>
                  <a:srgbClr val="000000"/>
                </a:solidFill>
              </a:rPr>
              <a:t> – This is an attack in which an organization’s data servers or hosts are compromised to steal confidential information.</a:t>
            </a:r>
          </a:p>
          <a:p>
            <a:pPr marL="415985" lvl="1" indent="-342900" algn="just">
              <a:buFont typeface="Arial" panose="020B0604020202020204" pitchFamily="34" charset="0"/>
              <a:buChar char="•"/>
            </a:pPr>
            <a:r>
              <a:rPr lang="en-US" sz="1800" b="1" dirty="0">
                <a:solidFill>
                  <a:srgbClr val="000000"/>
                </a:solidFill>
              </a:rPr>
              <a:t>Malware</a:t>
            </a:r>
            <a:r>
              <a:rPr lang="en-US" sz="1800" dirty="0">
                <a:solidFill>
                  <a:srgbClr val="000000"/>
                </a:solidFill>
              </a:rPr>
              <a:t> – This is an attack in which an organization’s hosts are infected with malicious software that cause a variety of problems. For example, ransomware such as WannaCry encrypts the data on a host and locks access to it until a ransom is paid.</a:t>
            </a:r>
          </a:p>
          <a:p>
            <a:pPr marL="342900" indent="-342900" algn="just">
              <a:buFont typeface="Arial" panose="020B0604020202020204" pitchFamily="34" charset="0"/>
              <a:buChar char="•"/>
            </a:pPr>
            <a:endParaRPr lang="en-US" sz="18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Endpoint Security</a:t>
            </a:r>
            <a:br>
              <a:rPr lang="en-US" dirty="0"/>
            </a:br>
            <a:r>
              <a:rPr lang="en-US" sz="2400" dirty="0"/>
              <a:t>Network Security Devices</a:t>
            </a:r>
          </a:p>
        </p:txBody>
      </p:sp>
      <p:sp>
        <p:nvSpPr>
          <p:cNvPr id="4" name="Content Placeholder 3">
            <a:extLst>
              <a:ext uri="{FF2B5EF4-FFF2-40B4-BE49-F238E27FC236}">
                <a16:creationId xmlns:a16="http://schemas.microsoft.com/office/drawing/2014/main" id="{1B47481C-BE29-4F04-A259-DA8BFDA30BF7}"/>
              </a:ext>
            </a:extLst>
          </p:cNvPr>
          <p:cNvSpPr>
            <a:spLocks noGrp="1"/>
          </p:cNvSpPr>
          <p:nvPr>
            <p:ph idx="1"/>
          </p:nvPr>
        </p:nvSpPr>
        <p:spPr>
          <a:xfrm>
            <a:off x="222871" y="1195663"/>
            <a:ext cx="8788607" cy="3689897"/>
          </a:xfrm>
        </p:spPr>
        <p:txBody>
          <a:bodyPr/>
          <a:lstStyle/>
          <a:p>
            <a:pPr marL="0" indent="0" algn="just"/>
            <a:r>
              <a:rPr lang="en-US" sz="1800" dirty="0">
                <a:solidFill>
                  <a:srgbClr val="000000"/>
                </a:solidFill>
              </a:rPr>
              <a:t>Various network security devices are required to protect the network perimeter from outside access. These devices could include the following:</a:t>
            </a:r>
          </a:p>
          <a:p>
            <a:pPr marL="285750" indent="-285750" algn="just">
              <a:buFont typeface="Arial" panose="020B0604020202020204" pitchFamily="34" charset="0"/>
              <a:buChar char="•"/>
            </a:pPr>
            <a:r>
              <a:rPr lang="en-US" sz="1800" b="1" dirty="0">
                <a:solidFill>
                  <a:srgbClr val="000000"/>
                </a:solidFill>
              </a:rPr>
              <a:t>Virtual Private Network (VPN) enabled router </a:t>
            </a:r>
            <a:r>
              <a:rPr lang="en-US" sz="1800" dirty="0">
                <a:solidFill>
                  <a:srgbClr val="000000"/>
                </a:solidFill>
              </a:rPr>
              <a:t>- provides a secure connection to remote users across a public network and into the enterprise network. VPN services can be integrated into the firewall.</a:t>
            </a:r>
          </a:p>
          <a:p>
            <a:pPr marL="285750" indent="-285750" algn="just">
              <a:buFont typeface="Arial" panose="020B0604020202020204" pitchFamily="34" charset="0"/>
              <a:buChar char="•"/>
            </a:pPr>
            <a:r>
              <a:rPr lang="en-US" sz="1800" b="1" dirty="0">
                <a:solidFill>
                  <a:srgbClr val="000000"/>
                </a:solidFill>
              </a:rPr>
              <a:t>Next-Generation Firewall (NGFW) - </a:t>
            </a:r>
            <a:r>
              <a:rPr lang="en-US" sz="1800" dirty="0">
                <a:solidFill>
                  <a:srgbClr val="000000"/>
                </a:solidFill>
              </a:rPr>
              <a:t>provides stateful packet inspection, application visibility and control, a next-generation intrusion prevention system (NGIPS), advanced malware protection (AMP), and URL filtering.</a:t>
            </a:r>
          </a:p>
          <a:p>
            <a:pPr marL="285750" indent="-285750" algn="just">
              <a:buFont typeface="Arial" panose="020B0604020202020204" pitchFamily="34" charset="0"/>
              <a:buChar char="•"/>
            </a:pPr>
            <a:r>
              <a:rPr lang="en-US" sz="1800" b="1" dirty="0">
                <a:solidFill>
                  <a:srgbClr val="000000"/>
                </a:solidFill>
              </a:rPr>
              <a:t>Network Access Control (NAC) - </a:t>
            </a:r>
            <a:r>
              <a:rPr lang="en-US" sz="1800" dirty="0">
                <a:solidFill>
                  <a:srgbClr val="000000"/>
                </a:solidFill>
              </a:rPr>
              <a:t>includes authentication, authorization, and accounting (AAA) services. In larger enterprises, these services might be incorporated into an appliance that can manage access policies across a wide variety of users and device types. The Cisco Identity Services Engine (ISE) is an example of a NAC device.</a:t>
            </a:r>
          </a:p>
        </p:txBody>
      </p:sp>
    </p:spTree>
    <p:extLst>
      <p:ext uri="{BB962C8B-B14F-4D97-AF65-F5344CB8AC3E}">
        <p14:creationId xmlns:p14="http://schemas.microsoft.com/office/powerpoint/2010/main" val="209482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Endpoint Security</a:t>
            </a:r>
            <a:br>
              <a:rPr lang="en-US" dirty="0"/>
            </a:br>
            <a:r>
              <a:rPr lang="en-US" sz="2400" dirty="0"/>
              <a:t>Endpoint Protection</a:t>
            </a:r>
          </a:p>
        </p:txBody>
      </p:sp>
      <p:sp>
        <p:nvSpPr>
          <p:cNvPr id="8" name="Content Placeholder 7">
            <a:extLst>
              <a:ext uri="{FF2B5EF4-FFF2-40B4-BE49-F238E27FC236}">
                <a16:creationId xmlns:a16="http://schemas.microsoft.com/office/drawing/2014/main" id="{F4949C1C-F141-477B-A2A9-5141BA42ED97}"/>
              </a:ext>
            </a:extLst>
          </p:cNvPr>
          <p:cNvSpPr>
            <a:spLocks noGrp="1"/>
          </p:cNvSpPr>
          <p:nvPr>
            <p:ph idx="1"/>
          </p:nvPr>
        </p:nvSpPr>
        <p:spPr>
          <a:xfrm>
            <a:off x="36632" y="1007971"/>
            <a:ext cx="4148424" cy="3689897"/>
          </a:xfrm>
        </p:spPr>
        <p:txBody>
          <a:bodyPr/>
          <a:lstStyle/>
          <a:p>
            <a:pPr marL="342900" indent="-342900" algn="just">
              <a:buFont typeface="Arial" panose="020B0604020202020204" pitchFamily="34" charset="0"/>
              <a:buChar char="•"/>
            </a:pPr>
            <a:r>
              <a:rPr lang="en-US" sz="1500" dirty="0">
                <a:solidFill>
                  <a:srgbClr val="000000"/>
                </a:solidFill>
              </a:rPr>
              <a:t>Endpoints are hosts which commonly consist of </a:t>
            </a:r>
            <a:r>
              <a:rPr lang="en-US" sz="1500" dirty="0">
                <a:solidFill>
                  <a:srgbClr val="C00000"/>
                </a:solidFill>
              </a:rPr>
              <a:t>laptops, desktops, servers, and IP phones, as well as employee-owned devices.</a:t>
            </a:r>
            <a:r>
              <a:rPr lang="en-US" sz="1500" dirty="0">
                <a:solidFill>
                  <a:srgbClr val="000000"/>
                </a:solidFill>
              </a:rPr>
              <a:t> Endpoints are particularly susceptible to malware-related attacks that originate through email or web browsing. </a:t>
            </a:r>
          </a:p>
          <a:p>
            <a:pPr marL="342900" indent="-342900" algn="just">
              <a:buFont typeface="Arial" panose="020B0604020202020204" pitchFamily="34" charset="0"/>
              <a:buChar char="•"/>
            </a:pPr>
            <a:r>
              <a:rPr lang="en-US" sz="1500" dirty="0">
                <a:solidFill>
                  <a:srgbClr val="000000"/>
                </a:solidFill>
              </a:rPr>
              <a:t>Endpoints have typically used traditional host-based security features, such as antivirus/antimalware, host-based firewalls, and host-based intrusion prevention systems (HIPSs). </a:t>
            </a:r>
          </a:p>
          <a:p>
            <a:pPr marL="342900" indent="-342900" algn="just">
              <a:buFont typeface="Arial" panose="020B0604020202020204" pitchFamily="34" charset="0"/>
              <a:buChar char="•"/>
            </a:pPr>
            <a:r>
              <a:rPr lang="en-US" sz="1500" dirty="0">
                <a:solidFill>
                  <a:srgbClr val="000000"/>
                </a:solidFill>
              </a:rPr>
              <a:t>Endpoints today are best protected by a combination of NAC, AMP software, an email security appliance (ESA), and a web security appliance (WSA). </a:t>
            </a:r>
          </a:p>
        </p:txBody>
      </p:sp>
      <p:pic>
        <p:nvPicPr>
          <p:cNvPr id="9" name="Picture 8">
            <a:extLst>
              <a:ext uri="{FF2B5EF4-FFF2-40B4-BE49-F238E27FC236}">
                <a16:creationId xmlns:a16="http://schemas.microsoft.com/office/drawing/2014/main" id="{398061EE-EF18-4FB7-BA04-AD5478D5782D}"/>
              </a:ext>
            </a:extLst>
          </p:cNvPr>
          <p:cNvPicPr>
            <a:picLocks noChangeAspect="1"/>
          </p:cNvPicPr>
          <p:nvPr/>
        </p:nvPicPr>
        <p:blipFill>
          <a:blip r:embed="rId3"/>
          <a:stretch>
            <a:fillRect/>
          </a:stretch>
        </p:blipFill>
        <p:spPr>
          <a:xfrm>
            <a:off x="4465489" y="1412137"/>
            <a:ext cx="4641879" cy="2881567"/>
          </a:xfrm>
          <a:prstGeom prst="rect">
            <a:avLst/>
          </a:prstGeom>
        </p:spPr>
      </p:pic>
    </p:spTree>
    <p:extLst>
      <p:ext uri="{BB962C8B-B14F-4D97-AF65-F5344CB8AC3E}">
        <p14:creationId xmlns:p14="http://schemas.microsoft.com/office/powerpoint/2010/main" val="1792321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Endpoint Security</a:t>
            </a:r>
            <a:br>
              <a:rPr lang="en-US" dirty="0"/>
            </a:br>
            <a:r>
              <a:rPr lang="en-US" sz="2400" dirty="0"/>
              <a:t>Cisco Email Security Appliance</a:t>
            </a:r>
          </a:p>
        </p:txBody>
      </p:sp>
      <p:sp>
        <p:nvSpPr>
          <p:cNvPr id="4" name="Content Placeholder 3">
            <a:extLst>
              <a:ext uri="{FF2B5EF4-FFF2-40B4-BE49-F238E27FC236}">
                <a16:creationId xmlns:a16="http://schemas.microsoft.com/office/drawing/2014/main" id="{20CA0A23-B3F8-4AB8-86E1-DEAA911151A7}"/>
              </a:ext>
            </a:extLst>
          </p:cNvPr>
          <p:cNvSpPr>
            <a:spLocks noGrp="1"/>
          </p:cNvSpPr>
          <p:nvPr>
            <p:ph idx="1"/>
          </p:nvPr>
        </p:nvSpPr>
        <p:spPr>
          <a:xfrm>
            <a:off x="209618" y="1195663"/>
            <a:ext cx="8748852" cy="3689897"/>
          </a:xfrm>
        </p:spPr>
        <p:txBody>
          <a:bodyPr/>
          <a:lstStyle/>
          <a:p>
            <a:pPr marL="0" indent="0" algn="l"/>
            <a:r>
              <a:rPr lang="en-US" sz="1800" dirty="0">
                <a:solidFill>
                  <a:srgbClr val="000000"/>
                </a:solidFill>
              </a:rPr>
              <a:t>The Cisco ESA device is designed to monitor Simple Mail Transfer Protocol (SMTP). The Cisco ESA is constantly updated by real-time feeds from the Cisco Talos, which detects and correlates threats and solutions by using a worldwide database monitoring system. This threat intelligence data is pulled by the Cisco ESA every three to five minutes. </a:t>
            </a:r>
          </a:p>
          <a:p>
            <a:pPr marL="0" indent="0" algn="l"/>
            <a:r>
              <a:rPr lang="en-US" sz="1800" dirty="0">
                <a:solidFill>
                  <a:srgbClr val="000000"/>
                </a:solidFill>
              </a:rPr>
              <a:t>These are some of the functions of the Cisco ESA:</a:t>
            </a:r>
          </a:p>
          <a:p>
            <a:pPr marL="358835" lvl="1" indent="-285750">
              <a:buFont typeface="Arial" panose="020B0604020202020204" pitchFamily="34" charset="0"/>
              <a:buChar char="•"/>
            </a:pPr>
            <a:r>
              <a:rPr lang="en-US" sz="1800" dirty="0">
                <a:solidFill>
                  <a:srgbClr val="000000"/>
                </a:solidFill>
              </a:rPr>
              <a:t>Block known threats</a:t>
            </a:r>
          </a:p>
          <a:p>
            <a:pPr marL="358835" lvl="1" indent="-285750">
              <a:buFont typeface="Arial" panose="020B0604020202020204" pitchFamily="34" charset="0"/>
              <a:buChar char="•"/>
            </a:pPr>
            <a:r>
              <a:rPr lang="en-US" sz="1800" dirty="0">
                <a:solidFill>
                  <a:srgbClr val="000000"/>
                </a:solidFill>
              </a:rPr>
              <a:t>Remediate against stealth malware that evaded initial detection</a:t>
            </a:r>
          </a:p>
          <a:p>
            <a:pPr marL="358835" lvl="1" indent="-285750">
              <a:buFont typeface="Arial" panose="020B0604020202020204" pitchFamily="34" charset="0"/>
              <a:buChar char="•"/>
            </a:pPr>
            <a:r>
              <a:rPr lang="en-US" sz="1800" dirty="0">
                <a:solidFill>
                  <a:srgbClr val="000000"/>
                </a:solidFill>
              </a:rPr>
              <a:t>Discard emails with bad links</a:t>
            </a:r>
          </a:p>
          <a:p>
            <a:pPr marL="358835" lvl="1" indent="-285750">
              <a:buFont typeface="Arial" panose="020B0604020202020204" pitchFamily="34" charset="0"/>
              <a:buChar char="•"/>
            </a:pPr>
            <a:r>
              <a:rPr lang="en-US" sz="1800" dirty="0">
                <a:solidFill>
                  <a:srgbClr val="000000"/>
                </a:solidFill>
              </a:rPr>
              <a:t>Block access to newly infected sites.</a:t>
            </a:r>
          </a:p>
          <a:p>
            <a:pPr marL="358835" lvl="1" indent="-285750">
              <a:buFont typeface="Arial" panose="020B0604020202020204" pitchFamily="34" charset="0"/>
              <a:buChar char="•"/>
            </a:pPr>
            <a:r>
              <a:rPr lang="en-US" sz="1800" dirty="0">
                <a:solidFill>
                  <a:srgbClr val="000000"/>
                </a:solidFill>
              </a:rPr>
              <a:t>Encrypt content in outgoing email to prevent data loss.</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624983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192E0FC53D0FF4A96EA6AF840276F75" ma:contentTypeVersion="12" ma:contentTypeDescription="Create a new document." ma:contentTypeScope="" ma:versionID="6efdb4d2b9225044c993183be232188f">
  <xsd:schema xmlns:xsd="http://www.w3.org/2001/XMLSchema" xmlns:xs="http://www.w3.org/2001/XMLSchema" xmlns:p="http://schemas.microsoft.com/office/2006/metadata/properties" xmlns:ns2="f709fa93-ad04-4355-a1d3-8286a1d44dab" xmlns:ns3="761e82fd-e169-4ff2-a9c7-8477ea2fb988" targetNamespace="http://schemas.microsoft.com/office/2006/metadata/properties" ma:root="true" ma:fieldsID="c33696422b0bc31da469cc04263e515c" ns2:_="" ns3:_="">
    <xsd:import namespace="f709fa93-ad04-4355-a1d3-8286a1d44dab"/>
    <xsd:import namespace="761e82fd-e169-4ff2-a9c7-8477ea2fb98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09fa93-ad04-4355-a1d3-8286a1d44d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1e82fd-e169-4ff2-a9c7-8477ea2fb988"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A737E06-386A-4645-96D7-58B7755885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09fa93-ad04-4355-a1d3-8286a1d44dab"/>
    <ds:schemaRef ds:uri="761e82fd-e169-4ff2-a9c7-8477ea2fb9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6E53EEB-B6A2-42B6-BBC1-FF8E413D8DB5}">
  <ds:schemaRefs>
    <ds:schemaRef ds:uri="http://schemas.microsoft.com/sharepoint/v3/contenttype/forms"/>
  </ds:schemaRefs>
</ds:datastoreItem>
</file>

<file path=customXml/itemProps3.xml><?xml version="1.0" encoding="utf-8"?>
<ds:datastoreItem xmlns:ds="http://schemas.openxmlformats.org/officeDocument/2006/customXml" ds:itemID="{967C7951-10F0-456C-8A25-543D296343E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Default Theme</Template>
  <TotalTime>4588</TotalTime>
  <Words>5220</Words>
  <Application>Microsoft Office PowerPoint</Application>
  <PresentationFormat>On-screen Show (16:9)</PresentationFormat>
  <Paragraphs>412</Paragraphs>
  <Slides>44</Slides>
  <Notes>40</Notes>
  <HiddenSlides>0</HiddenSlides>
  <MMClips>0</MMClips>
  <ScaleCrop>false</ScaleCrop>
  <HeadingPairs>
    <vt:vector size="4" baseType="variant">
      <vt:variant>
        <vt:lpstr>Theme</vt:lpstr>
      </vt:variant>
      <vt:variant>
        <vt:i4>2</vt:i4>
      </vt:variant>
      <vt:variant>
        <vt:lpstr>Slide Titles</vt:lpstr>
      </vt:variant>
      <vt:variant>
        <vt:i4>44</vt:i4>
      </vt:variant>
    </vt:vector>
  </HeadingPairs>
  <TitlesOfParts>
    <vt:vector size="46" baseType="lpstr">
      <vt:lpstr>Default Theme</vt:lpstr>
      <vt:lpstr>UCTI-Template-foundation-level</vt:lpstr>
      <vt:lpstr>Switching and Routing Essentials CT133-3-2 SRE</vt:lpstr>
      <vt:lpstr>Topic &amp; Structure of The Lesson</vt:lpstr>
      <vt:lpstr>Learning Outcomes</vt:lpstr>
      <vt:lpstr>Key Terms You Must Be Able To Use</vt:lpstr>
      <vt:lpstr>Endpoint Security</vt:lpstr>
      <vt:lpstr>Endpoint Security Network Attacks Today</vt:lpstr>
      <vt:lpstr>Endpoint Security Network Security Devices</vt:lpstr>
      <vt:lpstr>Endpoint Security Endpoint Protection</vt:lpstr>
      <vt:lpstr>Endpoint Security Cisco Email Security Appliance</vt:lpstr>
      <vt:lpstr>Endpoint Security Cisco Web Security Appliance</vt:lpstr>
      <vt:lpstr>Access Control</vt:lpstr>
      <vt:lpstr>Access Control Authentication with a Local Password</vt:lpstr>
      <vt:lpstr>Access Control AAA Components</vt:lpstr>
      <vt:lpstr>Access Control Authentication</vt:lpstr>
      <vt:lpstr>Access Control Authorization</vt:lpstr>
      <vt:lpstr>Access Control Accounting</vt:lpstr>
      <vt:lpstr>Access Control 802.1X</vt:lpstr>
      <vt:lpstr>Layer 2 Security Threats</vt:lpstr>
      <vt:lpstr>Layer 2 Security Threats Layer 2 Vulnerabilities</vt:lpstr>
      <vt:lpstr>Layer 2 Security Threats Switch Attack Categories</vt:lpstr>
      <vt:lpstr>Layer 2 Security Threats Switch Attack Mitigation Techniques</vt:lpstr>
      <vt:lpstr>MAC Address Table Attack</vt:lpstr>
      <vt:lpstr>MAC Address Table Attack Switch Operation Review</vt:lpstr>
      <vt:lpstr>MAC Address Table Attack MAC Address Table Flooding</vt:lpstr>
      <vt:lpstr>MAC Address Table Attack MAC Address Table Attack Mitigation</vt:lpstr>
      <vt:lpstr>LAN Attacks</vt:lpstr>
      <vt:lpstr>LAN Attacks Video – VLAN and DHCP Attacks</vt:lpstr>
      <vt:lpstr>LAN Attacks VLAN Hopping Attacks</vt:lpstr>
      <vt:lpstr>LAN Attacks VLAN Double-Tagging Attacks</vt:lpstr>
      <vt:lpstr>LAN Attacks VLAN Double-Tagging Attacks (Cont.)</vt:lpstr>
      <vt:lpstr>LAN Attacks DHCP Messages</vt:lpstr>
      <vt:lpstr>LAN Attacks DHCP Attacks</vt:lpstr>
      <vt:lpstr>LAN Attacks Video – ARP Attacks, STP Attacks, and  CDP Reconnaissance</vt:lpstr>
      <vt:lpstr>LAN Attacks ARP Attacks</vt:lpstr>
      <vt:lpstr>LAN Attacks Address Spoofing Attacks</vt:lpstr>
      <vt:lpstr>LAN Attacks Address Spoofing Attacks</vt:lpstr>
      <vt:lpstr>LAN Attacks STP Attack</vt:lpstr>
      <vt:lpstr>LAN Attacks CDP Reconnaissance</vt:lpstr>
      <vt:lpstr>Module Practice and Quiz</vt:lpstr>
      <vt:lpstr>Quick Review Question</vt:lpstr>
      <vt:lpstr>PowerPoint Presentation</vt:lpstr>
      <vt:lpstr>PowerPoint Presentation</vt:lpstr>
      <vt:lpstr>Question and Answer Session</vt:lpstr>
      <vt:lpstr>What we will cover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Noris Ismail</cp:lastModifiedBy>
  <cp:revision>304</cp:revision>
  <dcterms:created xsi:type="dcterms:W3CDTF">2019-10-18T06:21:22Z</dcterms:created>
  <dcterms:modified xsi:type="dcterms:W3CDTF">2022-02-27T08:54:03Z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y fmtid="{D5CDD505-2E9C-101B-9397-08002B2CF9AE}" pid="10" name="ContentTypeId">
    <vt:lpwstr>0x010100F192E0FC53D0FF4A96EA6AF840276F75</vt:lpwstr>
  </property>
</Properties>
</file>