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32" r:id="rId2"/>
    <p:sldMasterId id="2147484044" r:id="rId3"/>
  </p:sldMasterIdLst>
  <p:notesMasterIdLst>
    <p:notesMasterId r:id="rId48"/>
  </p:notesMasterIdLst>
  <p:sldIdLst>
    <p:sldId id="1209" r:id="rId4"/>
    <p:sldId id="267" r:id="rId5"/>
    <p:sldId id="268" r:id="rId6"/>
    <p:sldId id="1210" r:id="rId7"/>
    <p:sldId id="759" r:id="rId8"/>
    <p:sldId id="1108" r:id="rId9"/>
    <p:sldId id="1271" r:id="rId10"/>
    <p:sldId id="1272" r:id="rId11"/>
    <p:sldId id="1273" r:id="rId12"/>
    <p:sldId id="1274" r:id="rId13"/>
    <p:sldId id="1275" r:id="rId14"/>
    <p:sldId id="1276" r:id="rId15"/>
    <p:sldId id="1056" r:id="rId16"/>
    <p:sldId id="1187" r:id="rId17"/>
    <p:sldId id="1277" r:id="rId18"/>
    <p:sldId id="1278" r:id="rId19"/>
    <p:sldId id="1279" r:id="rId20"/>
    <p:sldId id="1280" r:id="rId21"/>
    <p:sldId id="1281" r:id="rId22"/>
    <p:sldId id="1282" r:id="rId23"/>
    <p:sldId id="1283" r:id="rId24"/>
    <p:sldId id="1103" r:id="rId25"/>
    <p:sldId id="1189" r:id="rId26"/>
    <p:sldId id="1284" r:id="rId27"/>
    <p:sldId id="1285" r:id="rId28"/>
    <p:sldId id="1286" r:id="rId29"/>
    <p:sldId id="1287" r:id="rId30"/>
    <p:sldId id="1104" r:id="rId31"/>
    <p:sldId id="1194" r:id="rId32"/>
    <p:sldId id="1288" r:id="rId33"/>
    <p:sldId id="1289" r:id="rId34"/>
    <p:sldId id="1269" r:id="rId35"/>
    <p:sldId id="1264" r:id="rId36"/>
    <p:sldId id="1290" r:id="rId37"/>
    <p:sldId id="1291" r:id="rId38"/>
    <p:sldId id="1292" r:id="rId39"/>
    <p:sldId id="1293" r:id="rId40"/>
    <p:sldId id="1294" r:id="rId41"/>
    <p:sldId id="957" r:id="rId42"/>
    <p:sldId id="1211" r:id="rId43"/>
    <p:sldId id="272" r:id="rId44"/>
    <p:sldId id="1212" r:id="rId45"/>
    <p:sldId id="1296" r:id="rId46"/>
    <p:sldId id="273" r:id="rId47"/>
  </p:sldIdLst>
  <p:sldSz cx="9144000" cy="5143500" type="screen16x9"/>
  <p:notesSz cx="6858000" cy="9144000"/>
  <p:custDataLst>
    <p:tags r:id="rId4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16" autoAdjust="0"/>
    <p:restoredTop sz="80450" autoAdjust="0"/>
  </p:normalViewPr>
  <p:slideViewPr>
    <p:cSldViewPr snapToGrid="0" showGuides="1">
      <p:cViewPr varScale="1">
        <p:scale>
          <a:sx n="77" d="100"/>
          <a:sy n="77" d="100"/>
        </p:scale>
        <p:origin x="744"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2/25/2021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15.1.7 - </a:t>
            </a:r>
            <a:r>
              <a:rPr lang="en-US" sz="1200" dirty="0"/>
              <a:t>IPv6 Starting Routing Tables</a:t>
            </a:r>
          </a:p>
          <a:p>
            <a:r>
              <a:rPr lang="en-US" sz="1200" dirty="0"/>
              <a:t>15.1.8 - Check Your Understanding -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10751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15.2.1 - IPv4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15.2.2 - IPv6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16477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15.2.3 - </a:t>
            </a:r>
            <a:r>
              <a:rPr lang="en-US" sz="1200" dirty="0"/>
              <a:t>IPv4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1086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15.2.4 - </a:t>
            </a:r>
            <a:r>
              <a:rPr lang="en-US" sz="1200" dirty="0"/>
              <a:t>IPv6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52737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15.2.5 - </a:t>
            </a:r>
            <a:r>
              <a:rPr lang="en-US" sz="1200" dirty="0"/>
              <a:t>IPv4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4869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123480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49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15.2.7 - Verify a Static Route</a:t>
            </a:r>
          </a:p>
          <a:p>
            <a:r>
              <a:rPr lang="en-US" dirty="0"/>
              <a:t>15.2.8 - Syntax Checker - Configure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7175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4234476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4165921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15.3.2 - Configure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19051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15.3.3 - Verify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532471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 </a:t>
            </a:r>
          </a:p>
          <a:p>
            <a:r>
              <a:rPr lang="en-US" dirty="0"/>
              <a:t>15.3.3 - Verify a Default Static Route (Cont.)</a:t>
            </a:r>
          </a:p>
          <a:p>
            <a:r>
              <a:rPr lang="en-US" dirty="0"/>
              <a:t>15.3.4 - Syntax Checker - Configure Default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05530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15.4.1 - Floating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15.4.2 - </a:t>
            </a:r>
            <a:r>
              <a:rPr lang="en-US" sz="1200" dirty="0"/>
              <a:t>Configure IPv4 and IPv6 Floating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157728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15.4.3 - </a:t>
            </a:r>
            <a:r>
              <a:rPr lang="en-US" sz="1200" dirty="0"/>
              <a:t>Test the Floating Static Routes</a:t>
            </a:r>
          </a:p>
          <a:p>
            <a:r>
              <a:rPr lang="en-US" sz="1200" dirty="0"/>
              <a:t>15.4.4 - Syntax Checker - Configure Floating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74278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85862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15.5.1 - Host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28784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15.5.2- </a:t>
            </a:r>
            <a:r>
              <a:rPr lang="en-US" sz="1200" dirty="0"/>
              <a:t>Automatically Installed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82538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15.5.3-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546884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15.5.4 - Configure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43176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15.5.5 - Verify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35377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15.5.6 - </a:t>
            </a:r>
            <a:r>
              <a:rPr lang="en-US" sz="1200" dirty="0"/>
              <a:t>Configure IPv6 Static Host Route with Link-Local Next-Hop</a:t>
            </a:r>
          </a:p>
          <a:p>
            <a:r>
              <a:rPr lang="en-US" sz="1200" dirty="0"/>
              <a:t>15.5.7 - Syntax Checker - Configure 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91711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In a fully specified IPv6 static route, both the exit interface and the next-hop IPv6 address are specified</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369179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54913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15.1.1 - Type of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0"/>
              </a:spcBef>
              <a:spcAft>
                <a:spcPts val="0"/>
              </a:spcAft>
              <a:buFont typeface="Arial" panose="020B0604020202020204" pitchFamily="34" charset="0"/>
              <a:buChar char="•"/>
            </a:pPr>
            <a:r>
              <a:rPr lang="en-US" sz="1200" dirty="0"/>
              <a:t>There are three ways a host route can be added to the routing table: automatically installed when an IP address is configured on the router, configured as a static host route, or automatically obtained through other methods not covered in this module. </a:t>
            </a:r>
          </a:p>
          <a:p>
            <a:pPr algn="just">
              <a:spcBef>
                <a:spcPts val="0"/>
              </a:spcBef>
              <a:spcAft>
                <a:spcPts val="0"/>
              </a:spcAft>
              <a:buFont typeface="Arial" panose="020B0604020202020204" pitchFamily="34" charset="0"/>
              <a:buChar char="•"/>
            </a:pPr>
            <a:r>
              <a:rPr lang="en-US" sz="1200" dirty="0"/>
              <a:t>Cisco IOS automatically installs a host route, also known as a local host route, when an interface address is configured on the router. </a:t>
            </a:r>
          </a:p>
          <a:p>
            <a:pPr algn="just">
              <a:spcBef>
                <a:spcPts val="0"/>
              </a:spcBef>
              <a:spcAft>
                <a:spcPts val="0"/>
              </a:spcAft>
              <a:buFont typeface="Arial" panose="020B0604020202020204" pitchFamily="34" charset="0"/>
              <a:buChar char="•"/>
            </a:pPr>
            <a:r>
              <a:rPr lang="en-US" sz="1200" dirty="0"/>
              <a:t>A host route can be a manually configured static route to direct traffic to a specific destination device. </a:t>
            </a:r>
          </a:p>
          <a:p>
            <a:pPr algn="just">
              <a:spcBef>
                <a:spcPts val="0"/>
              </a:spcBef>
              <a:spcAft>
                <a:spcPts val="0"/>
              </a:spcAft>
              <a:buFont typeface="Arial" panose="020B0604020202020204" pitchFamily="34" charset="0"/>
              <a:buChar char="•"/>
            </a:pPr>
            <a:r>
              <a:rPr lang="en-US" sz="1200" dirty="0"/>
              <a:t>For IPv6 static routes, the next-hop address can be the link-local address of the adjacent router; however, you must specify an interface type and an interface number when using a link-local address as the next hop. To do this, the original IPv6 static host route is removed, then a fully specified route is configured with the IPv6 address of the server and the IPv6 link-local address of the ISP router.</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641018C-6CAF-B84E-B92C-ECB119457FBA}" type="slidenum">
              <a:rPr kumimoji="0" lang="en-US" sz="1200" b="0" i="0" u="none" strike="noStrike" kern="1200" cap="none" spc="0" normalizeH="0" baseline="0" noProof="0" smtClean="0">
                <a:ln>
                  <a:noFill/>
                </a:ln>
                <a:solidFill>
                  <a:prstClr val="black"/>
                </a:solidFill>
                <a:effectLst/>
                <a:uLnTx/>
                <a:uFillTx/>
                <a:latin typeface="Arial" charset="0"/>
                <a:ea typeface="ＭＳ Ｐゴシック"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1627531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15.1.2 - </a:t>
            </a:r>
            <a:r>
              <a:rPr lang="en-US" sz="1200" dirty="0"/>
              <a:t>Next-Hop Options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06331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15.1.3 - </a:t>
            </a:r>
            <a:r>
              <a:rPr lang="en-US" sz="1200" dirty="0"/>
              <a:t>IPv4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7249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15.1.4 - </a:t>
            </a:r>
            <a:r>
              <a:rPr lang="en-US" sz="1200" dirty="0"/>
              <a:t>IPv6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3583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15.1.5 - </a:t>
            </a:r>
            <a:r>
              <a:rPr lang="en-US" sz="1200" dirty="0"/>
              <a:t>Dual-Stack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10794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15.1.6 - </a:t>
            </a:r>
            <a:r>
              <a:rPr lang="en-US" sz="1200" dirty="0"/>
              <a:t>IPv4 Starting Routing Tables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865696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10" descr="APU Logo Final-medium.jpg">
            <a:extLst>
              <a:ext uri="{FF2B5EF4-FFF2-40B4-BE49-F238E27FC236}">
                <a16:creationId xmlns:a16="http://schemas.microsoft.com/office/drawing/2014/main" id="{06F98000-A971-4E8C-B065-4B8661EFBB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25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58821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4045455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358270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098437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734360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72405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673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71848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55249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635504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683998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257175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682885"/>
            <a:ext cx="2261135" cy="19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464469"/>
            <a:ext cx="6754812" cy="1102519"/>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2914650"/>
            <a:ext cx="6769100" cy="131445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74956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709786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885218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272778"/>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045052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61586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5830296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131120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1009678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21509460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35001855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05978"/>
            <a:ext cx="2057400" cy="44612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05978"/>
            <a:ext cx="6021388" cy="4461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9</a:t>
            </a:r>
          </a:p>
        </p:txBody>
      </p:sp>
    </p:spTree>
    <p:extLst>
      <p:ext uri="{BB962C8B-B14F-4D97-AF65-F5344CB8AC3E}">
        <p14:creationId xmlns:p14="http://schemas.microsoft.com/office/powerpoint/2010/main" val="155727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pic>
        <p:nvPicPr>
          <p:cNvPr id="2" name="Picture 10" descr="APU Logo Final-medium.jpg">
            <a:extLst>
              <a:ext uri="{FF2B5EF4-FFF2-40B4-BE49-F238E27FC236}">
                <a16:creationId xmlns:a16="http://schemas.microsoft.com/office/drawing/2014/main" id="{807295B2-92C8-44FB-95DD-330FD2A2494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pic>
        <p:nvPicPr>
          <p:cNvPr id="3" name="Picture 10" descr="APU Logo Final-medium.jpg">
            <a:extLst>
              <a:ext uri="{FF2B5EF4-FFF2-40B4-BE49-F238E27FC236}">
                <a16:creationId xmlns:a16="http://schemas.microsoft.com/office/drawing/2014/main" id="{1EF6E825-C10F-4536-95FD-68A6806A149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pic>
        <p:nvPicPr>
          <p:cNvPr id="3" name="Picture 10" descr="APU Logo Final-medium.jpg">
            <a:extLst>
              <a:ext uri="{FF2B5EF4-FFF2-40B4-BE49-F238E27FC236}">
                <a16:creationId xmlns:a16="http://schemas.microsoft.com/office/drawing/2014/main" id="{BCA1CC82-CC8B-4DF8-A49C-C56FD499EA8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pic>
        <p:nvPicPr>
          <p:cNvPr id="3" name="Picture 10" descr="APU Logo Final-medium.jpg">
            <a:extLst>
              <a:ext uri="{FF2B5EF4-FFF2-40B4-BE49-F238E27FC236}">
                <a16:creationId xmlns:a16="http://schemas.microsoft.com/office/drawing/2014/main" id="{C47185C9-A0F9-4504-A168-BE4226708C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pic>
        <p:nvPicPr>
          <p:cNvPr id="3" name="Picture 10" descr="APU Logo Final-medium.jpg">
            <a:extLst>
              <a:ext uri="{FF2B5EF4-FFF2-40B4-BE49-F238E27FC236}">
                <a16:creationId xmlns:a16="http://schemas.microsoft.com/office/drawing/2014/main" id="{3B820AD8-9658-45F9-9005-FCA457E2B5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Concepts</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a:t>Slide ‹#› of 9</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IP Static Routing</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1619215"/>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1927623"/>
            <a:ext cx="7207250" cy="307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4966098"/>
            <a:ext cx="9144000" cy="177403"/>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272778"/>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6"/>
          <p:cNvSpPr>
            <a:spLocks noGrp="1" noChangeArrowheads="1"/>
          </p:cNvSpPr>
          <p:nvPr>
            <p:ph type="title"/>
          </p:nvPr>
        </p:nvSpPr>
        <p:spPr bwMode="auto">
          <a:xfrm>
            <a:off x="485775" y="205979"/>
            <a:ext cx="70421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4948237"/>
            <a:ext cx="2711450" cy="195263"/>
          </a:xfrm>
          <a:prstGeom prst="rect">
            <a:avLst/>
          </a:prstGeom>
          <a:noFill/>
          <a:ln w="9525">
            <a:noFill/>
            <a:miter lim="800000"/>
            <a:headEnd/>
            <a:tailEnd/>
          </a:ln>
          <a:effectLst/>
        </p:spPr>
        <p:txBody>
          <a:bodyPr/>
          <a:lstStyle/>
          <a:p>
            <a:pPr>
              <a:defRPr/>
            </a:pPr>
            <a:r>
              <a:rPr lang="en-GB" sz="600" dirty="0">
                <a:latin typeface="Calibri" pitchFamily="34" charset="0"/>
                <a:cs typeface="Calibri" pitchFamily="34" charset="0"/>
              </a:rPr>
              <a:t>CT133-3-2 Switching and Routing Concepts</a:t>
            </a:r>
          </a:p>
        </p:txBody>
      </p:sp>
      <p:sp>
        <p:nvSpPr>
          <p:cNvPr id="86024" name="Rectangle 8"/>
          <p:cNvSpPr>
            <a:spLocks noGrp="1" noChangeArrowheads="1"/>
          </p:cNvSpPr>
          <p:nvPr>
            <p:ph type="ftr" sz="quarter" idx="3"/>
          </p:nvPr>
        </p:nvSpPr>
        <p:spPr bwMode="auto">
          <a:xfrm>
            <a:off x="6248400" y="4967287"/>
            <a:ext cx="2895600" cy="17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r>
              <a:rPr lang="en-US" altLang="en-US"/>
              <a:t>Slide ‹#› of 9</a:t>
            </a:r>
          </a:p>
        </p:txBody>
      </p:sp>
      <p:sp>
        <p:nvSpPr>
          <p:cNvPr id="86025" name="Rectangle 9"/>
          <p:cNvSpPr>
            <a:spLocks noChangeArrowheads="1"/>
          </p:cNvSpPr>
          <p:nvPr/>
        </p:nvSpPr>
        <p:spPr bwMode="auto">
          <a:xfrm>
            <a:off x="3175000" y="4948237"/>
            <a:ext cx="2711450" cy="195263"/>
          </a:xfrm>
          <a:prstGeom prst="rect">
            <a:avLst/>
          </a:prstGeom>
          <a:noFill/>
          <a:ln w="9525">
            <a:noFill/>
            <a:miter lim="800000"/>
            <a:headEnd/>
            <a:tailEnd/>
          </a:ln>
          <a:effectLst/>
        </p:spPr>
        <p:txBody>
          <a:bodyPr/>
          <a:lstStyle/>
          <a:p>
            <a:pPr algn="ctr">
              <a:defRPr/>
            </a:pPr>
            <a:r>
              <a:rPr lang="en-GB" sz="600" dirty="0">
                <a:latin typeface="Calibri" pitchFamily="34" charset="0"/>
                <a:cs typeface="Calibri" pitchFamily="34" charset="0"/>
              </a:rPr>
              <a:t>IP Static Routing</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6" y="1"/>
            <a:ext cx="1514475" cy="11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5106487"/>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69205" y="2672112"/>
            <a:ext cx="5076825" cy="1314450"/>
          </a:xfrm>
        </p:spPr>
        <p:txBody>
          <a:bodyPr/>
          <a:lstStyle/>
          <a:p>
            <a:r>
              <a:rPr lang="en-US" dirty="0">
                <a:latin typeface="Arial" charset="0"/>
              </a:rPr>
              <a:t>IP Static Routing</a:t>
            </a:r>
            <a:endParaRPr lang="en-US" dirty="0"/>
          </a:p>
        </p:txBody>
      </p:sp>
      <p:sp>
        <p:nvSpPr>
          <p:cNvPr id="5" name="Text Box 6"/>
          <p:cNvSpPr txBox="1">
            <a:spLocks noGrp="1" noChangeArrowheads="1"/>
          </p:cNvSpPr>
          <p:nvPr>
            <p:ph type="ctrTitle"/>
          </p:nvPr>
        </p:nvSpPr>
        <p:spPr bwMode="auto">
          <a:xfrm>
            <a:off x="3395424" y="1501893"/>
            <a:ext cx="5650606" cy="9694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50" dirty="0"/>
              <a:t>Switching and Routing Essentials</a:t>
            </a:r>
            <a:br>
              <a:rPr lang="en-US" sz="2850"/>
            </a:br>
            <a:r>
              <a:rPr lang="en-US" sz="2850"/>
              <a:t>CT133-3-2 SRE</a:t>
            </a:r>
            <a:endParaRPr lang="en-US" sz="2850" dirty="0"/>
          </a:p>
        </p:txBody>
      </p:sp>
    </p:spTree>
    <p:extLst>
      <p:ext uri="{BB962C8B-B14F-4D97-AF65-F5344CB8AC3E}">
        <p14:creationId xmlns:p14="http://schemas.microsoft.com/office/powerpoint/2010/main" val="218696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Dual-Stack Topology</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336876" y="1145197"/>
            <a:ext cx="8280057" cy="669124"/>
          </a:xfrm>
        </p:spPr>
        <p:txBody>
          <a:bodyPr/>
          <a:lstStyle/>
          <a:p>
            <a:pPr marL="0" indent="0" algn="l"/>
            <a:r>
              <a:rPr lang="en-US" sz="1600" dirty="0">
                <a:solidFill>
                  <a:srgbClr val="000000"/>
                </a:solidFill>
              </a:rPr>
              <a:t>The figure shows a dual-stack network topology. Currently, no static routes are configured for either IPv4 or IPv6.</a:t>
            </a:r>
          </a:p>
        </p:txBody>
      </p:sp>
      <p:pic>
        <p:nvPicPr>
          <p:cNvPr id="7" name="Picture 6">
            <a:extLst>
              <a:ext uri="{FF2B5EF4-FFF2-40B4-BE49-F238E27FC236}">
                <a16:creationId xmlns:a16="http://schemas.microsoft.com/office/drawing/2014/main" id="{34D2682A-BA5F-8B45-ABAD-A5D56985140B}"/>
              </a:ext>
            </a:extLst>
          </p:cNvPr>
          <p:cNvPicPr>
            <a:picLocks noChangeAspect="1"/>
          </p:cNvPicPr>
          <p:nvPr/>
        </p:nvPicPr>
        <p:blipFill>
          <a:blip r:embed="rId3"/>
          <a:stretch>
            <a:fillRect/>
          </a:stretch>
        </p:blipFill>
        <p:spPr>
          <a:xfrm>
            <a:off x="1930185" y="1716522"/>
            <a:ext cx="5635535" cy="3225315"/>
          </a:xfrm>
          <a:prstGeom prst="rect">
            <a:avLst/>
          </a:prstGeom>
        </p:spPr>
      </p:pic>
    </p:spTree>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391663" y="1132669"/>
            <a:ext cx="8280057" cy="995363"/>
          </a:xfrm>
        </p:spPr>
        <p:txBody>
          <a:bodyPr/>
          <a:lstStyle/>
          <a:p>
            <a:pPr marL="342900" indent="-342900" algn="just">
              <a:buFont typeface="Arial" panose="020B0604020202020204" pitchFamily="34" charset="0"/>
              <a:buChar char="•"/>
            </a:pPr>
            <a:r>
              <a:rPr lang="en-US" sz="1600" dirty="0">
                <a:solidFill>
                  <a:srgbClr val="000000"/>
                </a:solidFill>
              </a:rPr>
              <a:t>Each router has entries only for directly connected networks and associated local addresses.</a:t>
            </a:r>
          </a:p>
          <a:p>
            <a:pPr marL="342900" indent="-342900" algn="just">
              <a:buFont typeface="Arial" panose="020B0604020202020204" pitchFamily="34" charset="0"/>
              <a:buChar char="•"/>
            </a:pPr>
            <a:r>
              <a:rPr lang="en-US" sz="16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08665" y="2263424"/>
            <a:ext cx="8446054" cy="267765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show ip route | begin Gateway </a:t>
            </a:r>
          </a:p>
          <a:p>
            <a:r>
              <a:rPr lang="en-US" sz="1050" dirty="0">
                <a:solidFill>
                  <a:schemeClr val="bg1"/>
                </a:solidFill>
                <a:latin typeface="Courier New" panose="02070309020205020404" pitchFamily="49" charset="0"/>
                <a:cs typeface="Courier New" panose="02070309020205020404" pitchFamily="49" charset="0"/>
              </a:rPr>
              <a:t>Gateway of last resort is not set </a:t>
            </a:r>
          </a:p>
          <a:p>
            <a:r>
              <a:rPr lang="en-US" sz="1050" dirty="0">
                <a:solidFill>
                  <a:schemeClr val="bg1"/>
                </a:solidFill>
                <a:latin typeface="Courier New" panose="02070309020205020404" pitchFamily="49" charset="0"/>
                <a:cs typeface="Courier New" panose="02070309020205020404" pitchFamily="49" charset="0"/>
              </a:rPr>
              <a:t>    172.16.0.0/16 is variably subnetted, 4 subnets, 2 masks </a:t>
            </a:r>
          </a:p>
          <a:p>
            <a:r>
              <a:rPr lang="en-US" sz="1050" dirty="0">
                <a:solidFill>
                  <a:schemeClr val="bg1"/>
                </a:solidFill>
                <a:latin typeface="Courier New" panose="02070309020205020404" pitchFamily="49" charset="0"/>
                <a:cs typeface="Courier New" panose="02070309020205020404" pitchFamily="49" charset="0"/>
              </a:rPr>
              <a:t>C 	172.16.2.0/24 is directly connected, Serial0/1/0 </a:t>
            </a:r>
          </a:p>
          <a:p>
            <a:r>
              <a:rPr lang="en-US" sz="1050" dirty="0">
                <a:solidFill>
                  <a:schemeClr val="bg1"/>
                </a:solidFill>
                <a:latin typeface="Courier New" panose="02070309020205020404" pitchFamily="49" charset="0"/>
                <a:cs typeface="Courier New" panose="02070309020205020404" pitchFamily="49" charset="0"/>
              </a:rPr>
              <a:t>L 	172.16.2.1/32 is directly connected, Serial0/1/0 </a:t>
            </a:r>
          </a:p>
          <a:p>
            <a:r>
              <a:rPr lang="en-US" sz="1050" dirty="0">
                <a:solidFill>
                  <a:schemeClr val="bg1"/>
                </a:solidFill>
                <a:latin typeface="Courier New" panose="02070309020205020404" pitchFamily="49" charset="0"/>
                <a:cs typeface="Courier New" panose="02070309020205020404" pitchFamily="49" charset="0"/>
              </a:rPr>
              <a:t>C 	172.16.3.0/24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L 	172.16.3.1/32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R1#</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172.16.2.2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172.16.2.2, timeout is 2 seconds: </a:t>
            </a:r>
          </a:p>
          <a:p>
            <a:r>
              <a:rPr lang="en-US" sz="1050" dirty="0">
                <a:solidFill>
                  <a:schemeClr val="bg1"/>
                </a:solidFill>
                <a:latin typeface="Courier New" panose="02070309020205020404" pitchFamily="49" charset="0"/>
                <a:cs typeface="Courier New" panose="02070309020205020404" pitchFamily="49" charset="0"/>
              </a:rPr>
              <a:t>!!!!!</a:t>
            </a:r>
          </a:p>
          <a:p>
            <a:r>
              <a:rPr lang="en-US" sz="1050" dirty="0">
                <a:solidFill>
                  <a:schemeClr val="bg1"/>
                </a:solidFill>
                <a:latin typeface="Courier New" panose="02070309020205020404" pitchFamily="49" charset="0"/>
                <a:cs typeface="Courier New" panose="02070309020205020404" pitchFamily="49" charset="0"/>
              </a:rPr>
              <a:t>Success rate is 100 percent (5/5)</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192.168.2.1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192.168.2.1, timeout is 2 seconds: ..... </a:t>
            </a:r>
          </a:p>
          <a:p>
            <a:r>
              <a:rPr lang="en-US" sz="1050" dirty="0">
                <a:solidFill>
                  <a:schemeClr val="bg1"/>
                </a:solidFill>
                <a:latin typeface="Courier New" panose="02070309020205020404" pitchFamily="49" charset="0"/>
                <a:cs typeface="Courier New" panose="02070309020205020404" pitchFamily="49" charset="0"/>
              </a:rPr>
              <a:t>Success rate is 0 percent (0/5)</a:t>
            </a:r>
          </a:p>
        </p:txBody>
      </p:sp>
    </p:spTree>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65431" y="865577"/>
            <a:ext cx="8280057" cy="500063"/>
          </a:xfrm>
        </p:spPr>
        <p:txBody>
          <a:bodyPr/>
          <a:lstStyle/>
          <a:p>
            <a:pPr marL="342900" indent="-342900" algn="l">
              <a:buFont typeface="Arial" panose="020B0604020202020204" pitchFamily="34" charset="0"/>
              <a:buChar char="•"/>
            </a:pPr>
            <a:r>
              <a:rPr lang="en-US" sz="14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4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474662" y="1463674"/>
            <a:ext cx="8100984" cy="3477875"/>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show ipv6 route | begin C </a:t>
            </a:r>
          </a:p>
          <a:p>
            <a:r>
              <a:rPr lang="en-US" sz="1000" dirty="0">
                <a:solidFill>
                  <a:schemeClr val="bg1"/>
                </a:solidFill>
                <a:latin typeface="Courier New" panose="02070309020205020404" pitchFamily="49" charset="0"/>
                <a:cs typeface="Courier New" panose="02070309020205020404" pitchFamily="49" charset="0"/>
              </a:rPr>
              <a:t>C 2001:DB8:ACAD:2::/64 [0/0] </a:t>
            </a:r>
          </a:p>
          <a:p>
            <a:r>
              <a:rPr lang="en-US" sz="1000" dirty="0">
                <a:solidFill>
                  <a:schemeClr val="bg1"/>
                </a:solidFill>
                <a:latin typeface="Courier New" panose="02070309020205020404" pitchFamily="49" charset="0"/>
                <a:cs typeface="Courier New" panose="02070309020205020404" pitchFamily="49" charset="0"/>
              </a:rPr>
              <a:t>	via Serial0/1/0, directly connected </a:t>
            </a:r>
          </a:p>
          <a:p>
            <a:r>
              <a:rPr lang="en-US" sz="1000" dirty="0">
                <a:solidFill>
                  <a:schemeClr val="bg1"/>
                </a:solidFill>
                <a:latin typeface="Courier New" panose="02070309020205020404" pitchFamily="49" charset="0"/>
                <a:cs typeface="Courier New" panose="02070309020205020404" pitchFamily="49" charset="0"/>
              </a:rPr>
              <a:t>L 2001:DB8:ACAD:2::1/128 [0/0] </a:t>
            </a:r>
          </a:p>
          <a:p>
            <a:r>
              <a:rPr lang="en-US" sz="1000" dirty="0">
                <a:solidFill>
                  <a:schemeClr val="bg1"/>
                </a:solidFill>
                <a:latin typeface="Courier New" panose="02070309020205020404" pitchFamily="49" charset="0"/>
                <a:cs typeface="Courier New" panose="02070309020205020404" pitchFamily="49" charset="0"/>
              </a:rPr>
              <a:t>	via Serial0/1/0, receive </a:t>
            </a:r>
          </a:p>
          <a:p>
            <a:r>
              <a:rPr lang="en-US" sz="1000" dirty="0">
                <a:solidFill>
                  <a:schemeClr val="bg1"/>
                </a:solidFill>
                <a:latin typeface="Courier New" panose="02070309020205020404" pitchFamily="49" charset="0"/>
                <a:cs typeface="Courier New" panose="02070309020205020404" pitchFamily="49" charset="0"/>
              </a:rPr>
              <a:t>C 2001:DB8:ACAD:3::/64 [0/0] </a:t>
            </a:r>
          </a:p>
          <a:p>
            <a:r>
              <a:rPr lang="en-US" sz="1000" dirty="0">
                <a:solidFill>
                  <a:schemeClr val="bg1"/>
                </a:solidFill>
                <a:latin typeface="Courier New" panose="02070309020205020404" pitchFamily="49" charset="0"/>
                <a:cs typeface="Courier New" panose="02070309020205020404" pitchFamily="49" charset="0"/>
              </a:rPr>
              <a:t>	via GigabitEthernet0/0/0, directly connected </a:t>
            </a:r>
          </a:p>
          <a:p>
            <a:r>
              <a:rPr lang="en-US" sz="1000" dirty="0">
                <a:solidFill>
                  <a:schemeClr val="bg1"/>
                </a:solidFill>
                <a:latin typeface="Courier New" panose="02070309020205020404" pitchFamily="49" charset="0"/>
                <a:cs typeface="Courier New" panose="02070309020205020404" pitchFamily="49" charset="0"/>
              </a:rPr>
              <a:t>L 2001:DB8:ACAD:3::1/128 [0/0] </a:t>
            </a:r>
          </a:p>
          <a:p>
            <a:r>
              <a:rPr lang="en-US" sz="1000" dirty="0">
                <a:solidFill>
                  <a:schemeClr val="bg1"/>
                </a:solidFill>
                <a:latin typeface="Courier New" panose="02070309020205020404" pitchFamily="49" charset="0"/>
                <a:cs typeface="Courier New" panose="02070309020205020404" pitchFamily="49" charset="0"/>
              </a:rPr>
              <a:t>	via GigabitEthernet0/0/0, receive </a:t>
            </a:r>
          </a:p>
          <a:p>
            <a:r>
              <a:rPr lang="en-US" sz="1000" dirty="0">
                <a:solidFill>
                  <a:schemeClr val="bg1"/>
                </a:solidFill>
                <a:latin typeface="Courier New" panose="02070309020205020404" pitchFamily="49" charset="0"/>
                <a:cs typeface="Courier New" panose="02070309020205020404" pitchFamily="49" charset="0"/>
              </a:rPr>
              <a:t>L FF00::/8 [0/0] </a:t>
            </a:r>
          </a:p>
          <a:p>
            <a:r>
              <a:rPr lang="en-US" sz="1000" dirty="0">
                <a:solidFill>
                  <a:schemeClr val="bg1"/>
                </a:solidFill>
                <a:latin typeface="Courier New" panose="02070309020205020404" pitchFamily="49" charset="0"/>
                <a:cs typeface="Courier New" panose="02070309020205020404" pitchFamily="49" charset="0"/>
              </a:rPr>
              <a:t>	via Null0, receive </a:t>
            </a:r>
          </a:p>
          <a:p>
            <a:r>
              <a:rPr lang="en-US" sz="1000" dirty="0">
                <a:solidFill>
                  <a:schemeClr val="bg1"/>
                </a:solidFill>
                <a:latin typeface="Courier New" panose="02070309020205020404" pitchFamily="49" charset="0"/>
                <a:cs typeface="Courier New" panose="02070309020205020404" pitchFamily="49" charset="0"/>
              </a:rPr>
              <a:t>R1#</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2001:db8:acad:2::2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2001:DB8:ACAD:2::2, timeout is 2 seconds: </a:t>
            </a:r>
          </a:p>
          <a:p>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Success rate is 100 percent (5/5), round-trip min/avg/max = 2/2/3 ms)</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2001:DB8:cafe:2::1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2001:DB8:CAFE:2::1, timeout is 2 seconds: </a:t>
            </a:r>
          </a:p>
          <a:p>
            <a:r>
              <a:rPr lang="en-US" sz="1000" dirty="0">
                <a:solidFill>
                  <a:schemeClr val="bg1"/>
                </a:solidFill>
                <a:latin typeface="Courier New" panose="02070309020205020404" pitchFamily="49" charset="0"/>
                <a:cs typeface="Courier New" panose="02070309020205020404" pitchFamily="49" charset="0"/>
              </a:rPr>
              <a:t>% No valid route for destination </a:t>
            </a:r>
          </a:p>
          <a:p>
            <a:r>
              <a:rPr lang="en-US" sz="1000" dirty="0">
                <a:solidFill>
                  <a:schemeClr val="bg1"/>
                </a:solidFill>
                <a:latin typeface="Courier New" panose="02070309020205020404" pitchFamily="49" charset="0"/>
                <a:cs typeface="Courier New" panose="02070309020205020404" pitchFamily="49" charset="0"/>
              </a:rPr>
              <a:t>Success rate is 0 percent (0/1)</a:t>
            </a:r>
          </a:p>
        </p:txBody>
      </p:sp>
    </p:spTree>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IP Static Routes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431971" y="1095093"/>
            <a:ext cx="8280057" cy="1947568"/>
          </a:xfrm>
        </p:spPr>
        <p:txBody>
          <a:bodyPr/>
          <a:lstStyle/>
          <a:p>
            <a:pPr marL="0" indent="0" algn="just"/>
            <a:r>
              <a:rPr lang="en-US" sz="1600" dirty="0">
                <a:solidFill>
                  <a:srgbClr val="000000"/>
                </a:solidFill>
              </a:rPr>
              <a:t>In a next-hop static route, only the next-hop IP address is specified. The exit interface is derived from the next hop. For example, three next-hop IPv4 static routes are configured on R1 using the IP address of the next hop, R2.</a:t>
            </a:r>
          </a:p>
          <a:p>
            <a:pPr marL="217548" lvl="3" indent="0" algn="just">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172.16.1.0 255.255.255.0 172.16.2.2 </a:t>
            </a:r>
          </a:p>
          <a:p>
            <a:pPr marL="217548" lvl="3" indent="0" algn="just">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192.168.1.0 255.255.255.0 172.16.2.2 </a:t>
            </a:r>
          </a:p>
          <a:p>
            <a:pPr marL="217548" lvl="3" indent="0" algn="just">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192.168.2.0 255.255.255.0 172.16.2.2</a:t>
            </a:r>
            <a:endParaRPr lang="en-US" sz="1600" b="1" dirty="0">
              <a:solidFill>
                <a:srgbClr val="000000"/>
              </a:solidFill>
            </a:endParaRPr>
          </a:p>
          <a:p>
            <a:pPr marL="0" indent="0" algn="just"/>
            <a:r>
              <a:rPr lang="en-US" sz="1600" dirty="0">
                <a:solidFill>
                  <a:srgbClr val="000000"/>
                </a:solidFill>
              </a:rPr>
              <a:t>The resulting routing table entries on R1:</a:t>
            </a:r>
          </a:p>
          <a:p>
            <a:pPr marL="0" indent="0" algn="just"/>
            <a:endParaRPr lang="en-US" sz="1600" dirty="0">
              <a:solidFill>
                <a:srgbClr val="000000"/>
              </a:solidFill>
            </a:endParaRPr>
          </a:p>
        </p:txBody>
      </p:sp>
      <p:pic>
        <p:nvPicPr>
          <p:cNvPr id="2" name="Picture 1">
            <a:extLst>
              <a:ext uri="{FF2B5EF4-FFF2-40B4-BE49-F238E27FC236}">
                <a16:creationId xmlns:a16="http://schemas.microsoft.com/office/drawing/2014/main" id="{02DD7322-928D-4D28-9EE1-E0AB67BFEE64}"/>
              </a:ext>
            </a:extLst>
          </p:cNvPr>
          <p:cNvPicPr>
            <a:picLocks noChangeAspect="1"/>
          </p:cNvPicPr>
          <p:nvPr/>
        </p:nvPicPr>
        <p:blipFill>
          <a:blip r:embed="rId3"/>
          <a:stretch>
            <a:fillRect/>
          </a:stretch>
        </p:blipFill>
        <p:spPr>
          <a:xfrm>
            <a:off x="1826266" y="3042661"/>
            <a:ext cx="4943475" cy="19431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174813" y="1369049"/>
            <a:ext cx="4751148" cy="3102743"/>
          </a:xfrm>
        </p:spPr>
        <p:txBody>
          <a:bodyPr/>
          <a:lstStyle/>
          <a:p>
            <a:pPr algn="l"/>
            <a:r>
              <a:rPr lang="en-US" sz="1200" dirty="0">
                <a:solidFill>
                  <a:srgbClr val="000000"/>
                </a:solidFill>
              </a:rPr>
              <a:t>The commands to configure R1 with the IPv6 static routes to the three remote networks are as follows:</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unicast-routing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2001:db8:acad:1::/64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2001:db8:cafe:2::/64 2001:db8:acad:2::2</a:t>
            </a:r>
          </a:p>
          <a:p>
            <a:pPr algn="l"/>
            <a:endParaRPr lang="en-US" sz="1200" dirty="0">
              <a:solidFill>
                <a:srgbClr val="000000"/>
              </a:solidFill>
            </a:endParaRPr>
          </a:p>
          <a:p>
            <a:pPr algn="l"/>
            <a:r>
              <a:rPr lang="en-US" sz="1200" dirty="0">
                <a:solidFill>
                  <a:srgbClr val="000000"/>
                </a:solidFill>
              </a:rPr>
              <a:t>The routing table for R1 now has routes to the three remote IPv6 networks.</a:t>
            </a:r>
          </a:p>
          <a:p>
            <a:pPr marL="0" indent="0" algn="l"/>
            <a:endParaRPr lang="en-US" sz="1200" dirty="0">
              <a:solidFill>
                <a:srgbClr val="000000"/>
              </a:solidFill>
            </a:endParaRPr>
          </a:p>
        </p:txBody>
      </p:sp>
      <p:pic>
        <p:nvPicPr>
          <p:cNvPr id="4" name="Picture 3">
            <a:extLst>
              <a:ext uri="{FF2B5EF4-FFF2-40B4-BE49-F238E27FC236}">
                <a16:creationId xmlns:a16="http://schemas.microsoft.com/office/drawing/2014/main" id="{AC02D90A-A2E4-4F55-8079-1418E1104189}"/>
              </a:ext>
            </a:extLst>
          </p:cNvPr>
          <p:cNvPicPr>
            <a:picLocks noChangeAspect="1"/>
          </p:cNvPicPr>
          <p:nvPr/>
        </p:nvPicPr>
        <p:blipFill>
          <a:blip r:embed="rId3"/>
          <a:stretch>
            <a:fillRect/>
          </a:stretch>
        </p:blipFill>
        <p:spPr>
          <a:xfrm>
            <a:off x="4925961" y="1147824"/>
            <a:ext cx="4043226" cy="3545195"/>
          </a:xfrm>
          <a:prstGeom prst="rect">
            <a:avLst/>
          </a:prstGeom>
        </p:spPr>
      </p:pic>
    </p:spTree>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101608" y="1042454"/>
            <a:ext cx="8940783" cy="2170983"/>
          </a:xfrm>
        </p:spPr>
        <p:txBody>
          <a:bodyPr/>
          <a:lstStyle/>
          <a:p>
            <a:pPr marL="0" indent="0" algn="l"/>
            <a:r>
              <a:rPr lang="en-US" sz="1600" dirty="0">
                <a:solidFill>
                  <a:srgbClr val="000000"/>
                </a:solidFill>
              </a:rPr>
              <a:t>When configuring a static route, another option is to use the exit interface to specify the next-hop address.  Three directly connected IPv4 static routes are configured on R1 using the exit interface.</a:t>
            </a:r>
          </a:p>
          <a:p>
            <a:pPr marL="73085" lvl="1" indent="0">
              <a:buNone/>
            </a:pPr>
            <a:r>
              <a:rPr lang="en-US" b="1" dirty="0">
                <a:solidFill>
                  <a:srgbClr val="000000"/>
                </a:solidFill>
              </a:rPr>
              <a:t>Note</a:t>
            </a:r>
            <a:r>
              <a:rPr lang="en-US" dirty="0">
                <a:solidFill>
                  <a:srgbClr val="000000"/>
                </a:solidFill>
              </a:rPr>
              <a:t>: Using a next-hop address is generally recommended. Directly connected static routes should only be used with point-to-point serial interfaces.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172.16.1.0 255.255.255.0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192.168.2.0 255.255.255.0 s0/1/0</a:t>
            </a:r>
          </a:p>
        </p:txBody>
      </p:sp>
      <p:pic>
        <p:nvPicPr>
          <p:cNvPr id="2" name="Picture 1">
            <a:extLst>
              <a:ext uri="{FF2B5EF4-FFF2-40B4-BE49-F238E27FC236}">
                <a16:creationId xmlns:a16="http://schemas.microsoft.com/office/drawing/2014/main" id="{47DA537A-45BF-4C79-8B63-1FD702789359}"/>
              </a:ext>
            </a:extLst>
          </p:cNvPr>
          <p:cNvPicPr>
            <a:picLocks noChangeAspect="1"/>
          </p:cNvPicPr>
          <p:nvPr/>
        </p:nvPicPr>
        <p:blipFill>
          <a:blip r:embed="rId3"/>
          <a:stretch>
            <a:fillRect/>
          </a:stretch>
        </p:blipFill>
        <p:spPr>
          <a:xfrm>
            <a:off x="2512197" y="3177016"/>
            <a:ext cx="4815529" cy="1890817"/>
          </a:xfrm>
          <a:prstGeom prst="rect">
            <a:avLst/>
          </a:prstGeom>
        </p:spPr>
      </p:pic>
    </p:spTree>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376339" y="1057514"/>
            <a:ext cx="4195661" cy="3689897"/>
          </a:xfrm>
        </p:spPr>
        <p:txBody>
          <a:bodyPr/>
          <a:lstStyle/>
          <a:p>
            <a:pPr marL="0" indent="0" algn="l"/>
            <a:r>
              <a:rPr lang="en-US" sz="1200" dirty="0">
                <a:solidFill>
                  <a:srgbClr val="000000"/>
                </a:solidFill>
              </a:rPr>
              <a:t>In the example, three directly connected IPv6 static routes are configured on R1 using the exit interface.</a:t>
            </a:r>
          </a:p>
          <a:p>
            <a:pPr marL="73085" lvl="1" indent="0">
              <a:buNone/>
            </a:pPr>
            <a:r>
              <a:rPr lang="en-US" sz="1200" b="1" dirty="0">
                <a:solidFill>
                  <a:srgbClr val="000000"/>
                </a:solidFill>
              </a:rPr>
              <a:t>Note</a:t>
            </a:r>
            <a:r>
              <a:rPr lang="en-US" sz="1200" dirty="0">
                <a:solidFill>
                  <a:srgbClr val="000000"/>
                </a:solidFill>
              </a:rPr>
              <a:t>: Using a next-hop address is generally recommended. Directly connected static routes should only be used with point-to-point serial interfaces.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2001:db8:acad:1::/64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2001:db8:cafe:2::/64 s0/1/0</a:t>
            </a:r>
          </a:p>
        </p:txBody>
      </p:sp>
      <p:pic>
        <p:nvPicPr>
          <p:cNvPr id="2" name="Picture 1">
            <a:extLst>
              <a:ext uri="{FF2B5EF4-FFF2-40B4-BE49-F238E27FC236}">
                <a16:creationId xmlns:a16="http://schemas.microsoft.com/office/drawing/2014/main" id="{AB40A619-85C4-45E4-8C9E-6BE4AFE6B1AC}"/>
              </a:ext>
            </a:extLst>
          </p:cNvPr>
          <p:cNvPicPr>
            <a:picLocks noChangeAspect="1"/>
          </p:cNvPicPr>
          <p:nvPr/>
        </p:nvPicPr>
        <p:blipFill>
          <a:blip r:embed="rId3"/>
          <a:stretch>
            <a:fillRect/>
          </a:stretch>
        </p:blipFill>
        <p:spPr>
          <a:xfrm>
            <a:off x="4694912" y="1070354"/>
            <a:ext cx="4072749" cy="3689897"/>
          </a:xfrm>
          <a:prstGeom prst="rect">
            <a:avLst/>
          </a:prstGeom>
        </p:spPr>
      </p:pic>
    </p:spTree>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252259" y="749690"/>
            <a:ext cx="3507403" cy="3689897"/>
          </a:xfrm>
        </p:spPr>
        <p:txBody>
          <a:bodyPr/>
          <a:lstStyle/>
          <a:p>
            <a:pPr marL="285750" indent="-285750" algn="just">
              <a:buFont typeface="Arial" panose="020B0604020202020204" pitchFamily="34" charset="0"/>
              <a:buChar char="•"/>
            </a:pPr>
            <a:r>
              <a:rPr lang="en-US" sz="1400" dirty="0">
                <a:solidFill>
                  <a:srgbClr val="000000"/>
                </a:solidFill>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Using an exit interface is optional, however it is necessary to use a next-hop address.</a:t>
            </a:r>
          </a:p>
          <a:p>
            <a:pPr marL="285750" indent="-285750" algn="just">
              <a:buFont typeface="Arial" panose="020B0604020202020204" pitchFamily="34" charset="0"/>
              <a:buChar char="•"/>
            </a:pPr>
            <a:r>
              <a:rPr lang="en-US" sz="1400" dirty="0">
                <a:solidFill>
                  <a:srgbClr val="000000"/>
                </a:solidFill>
              </a:rPr>
              <a:t>It is recommended that when the exit interface is an Ethernet network, that the static route includes a next-hop address. You can also use a fully specified static route that includes both the exit interface and the next-hop address.</a:t>
            </a:r>
          </a:p>
        </p:txBody>
      </p:sp>
      <p:pic>
        <p:nvPicPr>
          <p:cNvPr id="2" name="Picture 1">
            <a:extLst>
              <a:ext uri="{FF2B5EF4-FFF2-40B4-BE49-F238E27FC236}">
                <a16:creationId xmlns:a16="http://schemas.microsoft.com/office/drawing/2014/main" id="{CB01257C-609F-4591-9958-99A06010DFFB}"/>
              </a:ext>
            </a:extLst>
          </p:cNvPr>
          <p:cNvPicPr>
            <a:picLocks noChangeAspect="1"/>
          </p:cNvPicPr>
          <p:nvPr/>
        </p:nvPicPr>
        <p:blipFill>
          <a:blip r:embed="rId3"/>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id="{A20DCA52-C7FA-47B4-B199-4B14B00BCCAD}"/>
              </a:ext>
            </a:extLst>
          </p:cNvPr>
          <p:cNvPicPr>
            <a:picLocks noChangeAspect="1"/>
          </p:cNvPicPr>
          <p:nvPr/>
        </p:nvPicPr>
        <p:blipFill>
          <a:blip r:embed="rId4"/>
          <a:stretch>
            <a:fillRect/>
          </a:stretch>
        </p:blipFill>
        <p:spPr>
          <a:xfrm>
            <a:off x="3957791" y="2174925"/>
            <a:ext cx="4933950" cy="1914525"/>
          </a:xfrm>
          <a:prstGeom prst="rect">
            <a:avLst/>
          </a:prstGeom>
        </p:spPr>
      </p:pic>
    </p:spTree>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272364" y="1132669"/>
            <a:ext cx="8599271" cy="1545019"/>
          </a:xfrm>
        </p:spPr>
        <p:txBody>
          <a:bodyPr/>
          <a:lstStyle/>
          <a:p>
            <a:pPr marL="0" indent="0" algn="just"/>
            <a:r>
              <a:rPr lang="en-US" sz="1500" dirty="0">
                <a:solidFill>
                  <a:srgbClr val="000000"/>
                </a:solidFill>
              </a:rPr>
              <a:t>In a fully specified static route, both the exit interface and the next-hop IPV6 address are specified. </a:t>
            </a:r>
          </a:p>
          <a:p>
            <a:pPr marL="0" indent="0" algn="l"/>
            <a:r>
              <a:rPr lang="en-US" sz="1500" dirty="0">
                <a:solidFill>
                  <a:srgbClr val="000000"/>
                </a:solidFill>
              </a:rPr>
              <a:t>There is a situation in IPv6 when a fully specified static route must be used. If the IPv6 static route uses an IPv6 link-local address as the next-hop address, use a fully specified static route. The figure shows an example of a fully specified IPv6 static route using an IPv6 link-local address as the next-hop address.</a:t>
            </a:r>
          </a:p>
        </p:txBody>
      </p:sp>
      <p:pic>
        <p:nvPicPr>
          <p:cNvPr id="5" name="Picture 4">
            <a:extLst>
              <a:ext uri="{FF2B5EF4-FFF2-40B4-BE49-F238E27FC236}">
                <a16:creationId xmlns:a16="http://schemas.microsoft.com/office/drawing/2014/main" id="{81DB22C3-C393-9842-A14D-FA4E08E50BA2}"/>
              </a:ext>
            </a:extLst>
          </p:cNvPr>
          <p:cNvPicPr>
            <a:picLocks noChangeAspect="1"/>
          </p:cNvPicPr>
          <p:nvPr/>
        </p:nvPicPr>
        <p:blipFill>
          <a:blip r:embed="rId3"/>
          <a:stretch>
            <a:fillRect/>
          </a:stretch>
        </p:blipFill>
        <p:spPr>
          <a:xfrm>
            <a:off x="1544089" y="2477272"/>
            <a:ext cx="6055820" cy="2412330"/>
          </a:xfrm>
          <a:prstGeom prst="rect">
            <a:avLst/>
          </a:prstGeom>
        </p:spPr>
      </p:pic>
    </p:spTree>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D5FD16A9-8C6A-4461-8C10-119E4B147955}"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6" name="Text Box 2"/>
          <p:cNvSpPr txBox="1">
            <a:spLocks noGrp="1" noChangeArrowheads="1"/>
          </p:cNvSpPr>
          <p:nvPr>
            <p:ph type="title"/>
          </p:nvPr>
        </p:nvSpPr>
        <p:spPr bwMode="auto">
          <a:xfrm>
            <a:off x="1562820" y="213420"/>
            <a:ext cx="527099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The Lesson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graphicFrame>
        <p:nvGraphicFramePr>
          <p:cNvPr id="8" name="Table 7">
            <a:extLst>
              <a:ext uri="{FF2B5EF4-FFF2-40B4-BE49-F238E27FC236}">
                <a16:creationId xmlns:a16="http://schemas.microsoft.com/office/drawing/2014/main" id="{4A36DFA6-F5B7-4A4D-8571-1177B53F7932}"/>
              </a:ext>
            </a:extLst>
          </p:cNvPr>
          <p:cNvGraphicFramePr>
            <a:graphicFrameLocks noGrp="1"/>
          </p:cNvGraphicFramePr>
          <p:nvPr>
            <p:extLst>
              <p:ext uri="{D42A27DB-BD31-4B8C-83A1-F6EECF244321}">
                <p14:modId xmlns:p14="http://schemas.microsoft.com/office/powerpoint/2010/main" val="3975559254"/>
              </p:ext>
            </p:extLst>
          </p:nvPr>
        </p:nvGraphicFramePr>
        <p:xfrm>
          <a:off x="354804" y="1714145"/>
          <a:ext cx="7896830" cy="2632710"/>
        </p:xfrm>
        <a:graphic>
          <a:graphicData uri="http://schemas.openxmlformats.org/drawingml/2006/table">
            <a:tbl>
              <a:tblPr firstRow="1" bandRow="1"/>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Title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lgn="l" fontAlgn="ctr"/>
                      <a:r>
                        <a:rPr lang="en-US" b="1" dirty="0">
                          <a:effectLst/>
                        </a:rPr>
                        <a:t>Topic Objective</a:t>
                      </a:r>
                      <a:endParaRPr lang="en-US" dirty="0">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4C69"/>
                    </a:solidFill>
                  </a:tcPr>
                </a:tc>
                <a:extLst>
                  <a:ext uri="{0D108BD9-81ED-4DB2-BD59-A6C34878D82A}">
                    <a16:rowId xmlns:a16="http://schemas.microsoft.com/office/drawing/2014/main" val="742401779"/>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Static Routes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Describe the command syntax for static routes.</a:t>
                      </a:r>
                    </a:p>
                  </a:txBody>
                  <a:tcPr marL="47625" marR="47625" marT="47625" marB="47625"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150950737"/>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Configure IP Static Routes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IPv4 and IPv6 static routes.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277208545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Configure IP Default Static Routes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IPv4 and IPv6 default static routes.</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22880259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Configure Floating Static Routes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a floating static route to provide a backup connection.</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20000"/>
                      </a:srgbClr>
                    </a:solidFill>
                  </a:tcPr>
                </a:tc>
                <a:extLst>
                  <a:ext uri="{0D108BD9-81ED-4DB2-BD59-A6C34878D82A}">
                    <a16:rowId xmlns:a16="http://schemas.microsoft.com/office/drawing/2014/main" val="3134809945"/>
                  </a:ext>
                </a:extLst>
              </a:tr>
              <a:tr h="37084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1" dirty="0">
                          <a:solidFill>
                            <a:schemeClr val="bg1"/>
                          </a:solidFill>
                          <a:effectLst/>
                        </a:rPr>
                        <a:t>Configure Static Host Routes</a:t>
                      </a:r>
                      <a:endParaRPr lang="en-US" b="0" dirty="0">
                        <a:solidFill>
                          <a:schemeClr val="bg1"/>
                        </a:solidFill>
                        <a:effectLst/>
                      </a:endParaRP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fontAlgn="ctr"/>
                      <a:r>
                        <a:rPr lang="en-US" b="0" dirty="0">
                          <a:effectLst/>
                        </a:rPr>
                        <a:t>Configure IPv4 and IPv6 static host routes that direct traffic to a specific host.</a:t>
                      </a:r>
                    </a:p>
                  </a:txBody>
                  <a:tcPr marL="47625" marR="47625" marT="47625" marB="47625"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4C69">
                        <a:tint val="40000"/>
                      </a:srgbClr>
                    </a:solidFill>
                  </a:tcPr>
                </a:tc>
                <a:extLst>
                  <a:ext uri="{0D108BD9-81ED-4DB2-BD59-A6C34878D82A}">
                    <a16:rowId xmlns:a16="http://schemas.microsoft.com/office/drawing/2014/main" val="361647342"/>
                  </a:ext>
                </a:extLst>
              </a:tr>
            </a:tbl>
          </a:graphicData>
        </a:graphic>
      </p:graphicFrame>
      <p:sp>
        <p:nvSpPr>
          <p:cNvPr id="9" name="Content Placeholder 1">
            <a:extLst>
              <a:ext uri="{FF2B5EF4-FFF2-40B4-BE49-F238E27FC236}">
                <a16:creationId xmlns:a16="http://schemas.microsoft.com/office/drawing/2014/main" id="{43442678-F105-4469-879E-6F1BC96F1E3A}"/>
              </a:ext>
            </a:extLst>
          </p:cNvPr>
          <p:cNvSpPr>
            <a:spLocks noGrp="1"/>
          </p:cNvSpPr>
          <p:nvPr>
            <p:ph idx="1"/>
          </p:nvPr>
        </p:nvSpPr>
        <p:spPr>
          <a:xfrm>
            <a:off x="176887" y="830759"/>
            <a:ext cx="6938615"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ea typeface="Calibri" panose="020F0502020204030204" pitchFamily="34" charset="0"/>
                <a:cs typeface="Calibri" panose="020F0502020204030204" pitchFamily="34" charset="0"/>
              </a:rPr>
              <a:t>IP Static Routing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Configure IPv4 and IPv6 static routes.</a:t>
            </a:r>
          </a:p>
        </p:txBody>
      </p:sp>
    </p:spTree>
    <p:extLst>
      <p:ext uri="{BB962C8B-B14F-4D97-AF65-F5344CB8AC3E}">
        <p14:creationId xmlns:p14="http://schemas.microsoft.com/office/powerpoint/2010/main" val="1527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 (Cont.)</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286771" y="1175587"/>
            <a:ext cx="8669339" cy="1839913"/>
          </a:xfrm>
        </p:spPr>
        <p:txBody>
          <a:bodyPr/>
          <a:lstStyle/>
          <a:p>
            <a:pPr marL="0" indent="0" algn="just"/>
            <a:r>
              <a:rPr lang="en-US" sz="1600" dirty="0">
                <a:solidFill>
                  <a:srgbClr val="000000"/>
                </a:solidFill>
              </a:rPr>
              <a:t>The reason a fully specified static route must be used is because IPv6 link-local addresses are not contained in the IPv6 routing table. Link-local addresses are only unique on a given link or network. The next-hop link-local address may be a valid address on multiple networks connected to the router. Therefore, it is necessary that the exit interface be included.</a:t>
            </a:r>
          </a:p>
          <a:p>
            <a:pPr marL="0" indent="0" algn="just"/>
            <a:r>
              <a:rPr lang="en-US" sz="1600" dirty="0">
                <a:solidFill>
                  <a:srgbClr val="000000"/>
                </a:solidFill>
              </a:rPr>
              <a:t>The following example shows the IPv6 routing table entry for this route. Notice that both the next-hop link-local address and the exit interface are included.</a:t>
            </a:r>
          </a:p>
        </p:txBody>
      </p:sp>
      <p:pic>
        <p:nvPicPr>
          <p:cNvPr id="5" name="Picture 4">
            <a:extLst>
              <a:ext uri="{FF2B5EF4-FFF2-40B4-BE49-F238E27FC236}">
                <a16:creationId xmlns:a16="http://schemas.microsoft.com/office/drawing/2014/main" id="{ECD061FE-D904-471D-9A41-0823F7F35F2D}"/>
              </a:ext>
            </a:extLst>
          </p:cNvPr>
          <p:cNvPicPr>
            <a:picLocks noChangeAspect="1"/>
          </p:cNvPicPr>
          <p:nvPr/>
        </p:nvPicPr>
        <p:blipFill>
          <a:blip r:embed="rId3"/>
          <a:stretch>
            <a:fillRect/>
          </a:stretch>
        </p:blipFill>
        <p:spPr>
          <a:xfrm>
            <a:off x="1272634" y="3196204"/>
            <a:ext cx="6697612" cy="952413"/>
          </a:xfrm>
          <a:prstGeom prst="rect">
            <a:avLst/>
          </a:prstGeom>
        </p:spPr>
      </p:pic>
    </p:spTree>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Verify a Static Route</a:t>
            </a:r>
          </a:p>
        </p:txBody>
      </p:sp>
      <p:sp>
        <p:nvSpPr>
          <p:cNvPr id="6" name="Content Placeholder 5">
            <a:extLst>
              <a:ext uri="{FF2B5EF4-FFF2-40B4-BE49-F238E27FC236}">
                <a16:creationId xmlns:a16="http://schemas.microsoft.com/office/drawing/2014/main" id="{E1E644DF-58C1-2B46-BECC-8654CBC52FFB}"/>
              </a:ext>
            </a:extLst>
          </p:cNvPr>
          <p:cNvSpPr>
            <a:spLocks noGrp="1"/>
          </p:cNvSpPr>
          <p:nvPr>
            <p:ph idx="1"/>
          </p:nvPr>
        </p:nvSpPr>
        <p:spPr>
          <a:xfrm>
            <a:off x="299298" y="1220352"/>
            <a:ext cx="8669338" cy="3689897"/>
          </a:xfrm>
        </p:spPr>
        <p:txBody>
          <a:bodyPr/>
          <a:lstStyle/>
          <a:p>
            <a:pPr marL="0" indent="0" algn="just"/>
            <a:r>
              <a:rPr lang="en-US" sz="1600" dirty="0">
                <a:solidFill>
                  <a:srgbClr val="000000"/>
                </a:solidFill>
              </a:rPr>
              <a:t>Along with </a:t>
            </a:r>
            <a:r>
              <a:rPr lang="en-US" sz="1600" b="1" dirty="0">
                <a:solidFill>
                  <a:srgbClr val="000000"/>
                </a:solidFill>
              </a:rPr>
              <a:t>show ip route</a:t>
            </a:r>
            <a:r>
              <a:rPr lang="en-US" sz="1600" dirty="0">
                <a:solidFill>
                  <a:srgbClr val="000000"/>
                </a:solidFill>
              </a:rPr>
              <a:t>, </a:t>
            </a:r>
            <a:r>
              <a:rPr lang="en-US" sz="1600" b="1" dirty="0">
                <a:solidFill>
                  <a:srgbClr val="000000"/>
                </a:solidFill>
              </a:rPr>
              <a:t>show ipv6 route</a:t>
            </a:r>
            <a:r>
              <a:rPr lang="en-US" sz="1600" dirty="0">
                <a:solidFill>
                  <a:srgbClr val="000000"/>
                </a:solidFill>
              </a:rPr>
              <a:t>, </a:t>
            </a:r>
            <a:r>
              <a:rPr lang="en-US" sz="1600" b="1" dirty="0">
                <a:solidFill>
                  <a:srgbClr val="000000"/>
                </a:solidFill>
              </a:rPr>
              <a:t>ping</a:t>
            </a:r>
            <a:r>
              <a:rPr lang="en-US" sz="1600" dirty="0">
                <a:solidFill>
                  <a:srgbClr val="000000"/>
                </a:solidFill>
              </a:rPr>
              <a:t> and </a:t>
            </a:r>
            <a:r>
              <a:rPr lang="en-US" sz="1600" b="1" dirty="0">
                <a:solidFill>
                  <a:srgbClr val="000000"/>
                </a:solidFill>
              </a:rPr>
              <a:t>traceroute</a:t>
            </a:r>
            <a:r>
              <a:rPr lang="en-US" sz="1600" dirty="0">
                <a:solidFill>
                  <a:srgbClr val="000000"/>
                </a:solidFill>
              </a:rPr>
              <a:t>, other useful commands to verify static routes include the following:</a:t>
            </a:r>
          </a:p>
          <a:p>
            <a:pPr marL="342900" indent="-342900" algn="just">
              <a:buFont typeface="Arial" panose="020B0604020202020204" pitchFamily="34" charset="0"/>
              <a:buChar char="•"/>
            </a:pPr>
            <a:r>
              <a:rPr lang="en-US" sz="1600" b="1" dirty="0">
                <a:solidFill>
                  <a:srgbClr val="000000"/>
                </a:solidFill>
              </a:rPr>
              <a:t>show ip route static</a:t>
            </a:r>
            <a:endParaRPr lang="en-US" sz="1600" dirty="0">
              <a:solidFill>
                <a:srgbClr val="000000"/>
              </a:solidFill>
            </a:endParaRPr>
          </a:p>
          <a:p>
            <a:pPr marL="342900" indent="-342900" algn="just">
              <a:buFont typeface="Arial" panose="020B0604020202020204" pitchFamily="34" charset="0"/>
              <a:buChar char="•"/>
            </a:pPr>
            <a:r>
              <a:rPr lang="en-US" sz="1600" b="1" dirty="0">
                <a:solidFill>
                  <a:srgbClr val="000000"/>
                </a:solidFill>
              </a:rPr>
              <a:t>show ip route</a:t>
            </a:r>
            <a:r>
              <a:rPr lang="en-US" sz="1600" dirty="0">
                <a:solidFill>
                  <a:srgbClr val="000000"/>
                </a:solidFill>
              </a:rPr>
              <a:t> </a:t>
            </a:r>
            <a:r>
              <a:rPr lang="en-US" sz="1600" i="1" dirty="0">
                <a:solidFill>
                  <a:srgbClr val="000000"/>
                </a:solidFill>
              </a:rPr>
              <a:t>network</a:t>
            </a:r>
            <a:endParaRPr lang="en-US" sz="1600" dirty="0">
              <a:solidFill>
                <a:srgbClr val="000000"/>
              </a:solidFill>
            </a:endParaRPr>
          </a:p>
          <a:p>
            <a:pPr marL="342900" indent="-342900" algn="just">
              <a:buFont typeface="Arial" panose="020B0604020202020204" pitchFamily="34" charset="0"/>
              <a:buChar char="•"/>
            </a:pPr>
            <a:r>
              <a:rPr lang="en-US" sz="1600" b="1" dirty="0">
                <a:solidFill>
                  <a:srgbClr val="000000"/>
                </a:solidFill>
              </a:rPr>
              <a:t>show running-config | section ip route</a:t>
            </a:r>
            <a:endParaRPr lang="en-US" sz="1600" dirty="0">
              <a:solidFill>
                <a:srgbClr val="000000"/>
              </a:solidFill>
            </a:endParaRPr>
          </a:p>
          <a:p>
            <a:pPr marL="0" indent="0" algn="just"/>
            <a:r>
              <a:rPr lang="en-US" sz="1600" dirty="0">
                <a:solidFill>
                  <a:srgbClr val="000000"/>
                </a:solidFill>
              </a:rPr>
              <a:t>Replace </a:t>
            </a:r>
            <a:r>
              <a:rPr lang="en-US" sz="1600" b="1" dirty="0">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versions of the command.</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IP Default Static Routes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a:t>
            </a:r>
          </a:p>
        </p:txBody>
      </p:sp>
      <p:sp>
        <p:nvSpPr>
          <p:cNvPr id="4" name="Content Placeholder 3">
            <a:extLst>
              <a:ext uri="{FF2B5EF4-FFF2-40B4-BE49-F238E27FC236}">
                <a16:creationId xmlns:a16="http://schemas.microsoft.com/office/drawing/2014/main" id="{DB16F15B-633E-EB44-A9B8-C3A884F158BC}"/>
              </a:ext>
            </a:extLst>
          </p:cNvPr>
          <p:cNvSpPr>
            <a:spLocks noGrp="1"/>
          </p:cNvSpPr>
          <p:nvPr>
            <p:ph idx="1"/>
          </p:nvPr>
        </p:nvSpPr>
        <p:spPr>
          <a:xfrm>
            <a:off x="173736" y="731837"/>
            <a:ext cx="4398264" cy="3689897"/>
          </a:xfrm>
        </p:spPr>
        <p:txBody>
          <a:bodyPr/>
          <a:lstStyle/>
          <a:p>
            <a:pPr marL="342900" indent="-342900" algn="just">
              <a:buFont typeface="Arial" panose="020B0604020202020204" pitchFamily="34" charset="0"/>
              <a:buChar char="•"/>
            </a:pPr>
            <a:r>
              <a:rPr lang="en-US" sz="1600" dirty="0">
                <a:solidFill>
                  <a:srgbClr val="000000"/>
                </a:solidFill>
              </a:rPr>
              <a:t>A default route is a static route that matches all packets. A single default route represents any network that is not in the routing table.</a:t>
            </a:r>
          </a:p>
          <a:p>
            <a:pPr marL="342900" indent="-342900" algn="just">
              <a:buFont typeface="Arial" panose="020B0604020202020204" pitchFamily="34" charset="0"/>
              <a:buChar char="•"/>
            </a:pPr>
            <a:r>
              <a:rPr lang="en-US" sz="1600" dirty="0">
                <a:solidFill>
                  <a:srgbClr val="000000"/>
                </a:solidFill>
              </a:rPr>
              <a:t>Routers commonly use default routes that are either configured locally or learned from another router. The default route is used as the Gateway of Last Resort.</a:t>
            </a:r>
          </a:p>
          <a:p>
            <a:pPr marL="342900" indent="-342900" algn="just">
              <a:buFont typeface="Arial" panose="020B0604020202020204" pitchFamily="34" charset="0"/>
              <a:buChar char="•"/>
            </a:pPr>
            <a:r>
              <a:rPr lang="en-US" sz="1600" dirty="0">
                <a:solidFill>
                  <a:srgbClr val="000000"/>
                </a:solidFill>
              </a:rPr>
              <a:t>Default static routes are commonly used when connecting an edge router to a service provider network, or a stub router (a router with only one upstream neighbor router).</a:t>
            </a:r>
          </a:p>
          <a:p>
            <a:pPr marL="342900" indent="-342900" algn="just">
              <a:buFont typeface="Arial" panose="020B0604020202020204" pitchFamily="34" charset="0"/>
              <a:buChar char="•"/>
            </a:pPr>
            <a:r>
              <a:rPr lang="en-US" sz="1600" dirty="0">
                <a:solidFill>
                  <a:srgbClr val="000000"/>
                </a:solidFill>
              </a:rPr>
              <a:t>The figure shows a typical default static route scenario.</a:t>
            </a:r>
          </a:p>
          <a:p>
            <a:pPr marL="342900" indent="-342900" algn="just">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08823548-BB5E-7541-BBC1-988EA196F674}"/>
              </a:ext>
            </a:extLst>
          </p:cNvPr>
          <p:cNvPicPr>
            <a:picLocks noChangeAspect="1"/>
          </p:cNvPicPr>
          <p:nvPr/>
        </p:nvPicPr>
        <p:blipFill>
          <a:blip r:embed="rId3"/>
          <a:stretch>
            <a:fillRect/>
          </a:stretch>
        </p:blipFill>
        <p:spPr>
          <a:xfrm>
            <a:off x="4711598" y="1020726"/>
            <a:ext cx="4258666" cy="2587254"/>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 (Cont.)</a:t>
            </a:r>
          </a:p>
        </p:txBody>
      </p:sp>
      <p:sp>
        <p:nvSpPr>
          <p:cNvPr id="5" name="Content Placeholder 4">
            <a:extLst>
              <a:ext uri="{FF2B5EF4-FFF2-40B4-BE49-F238E27FC236}">
                <a16:creationId xmlns:a16="http://schemas.microsoft.com/office/drawing/2014/main" id="{82B9265D-C7F0-FC46-8B8D-512F48B21150}"/>
              </a:ext>
            </a:extLst>
          </p:cNvPr>
          <p:cNvSpPr>
            <a:spLocks noGrp="1"/>
          </p:cNvSpPr>
          <p:nvPr>
            <p:ph idx="1"/>
          </p:nvPr>
        </p:nvSpPr>
        <p:spPr>
          <a:xfrm>
            <a:off x="137160" y="1057513"/>
            <a:ext cx="9006840" cy="3689897"/>
          </a:xfrm>
        </p:spPr>
        <p:txBody>
          <a:bodyPr/>
          <a:lstStyle/>
          <a:p>
            <a:pPr marL="0" indent="0" algn="l"/>
            <a:r>
              <a:rPr lang="en-US" sz="1600" b="1" dirty="0">
                <a:solidFill>
                  <a:srgbClr val="000000"/>
                </a:solidFill>
              </a:rPr>
              <a:t>IPv4 Default Static Route: </a:t>
            </a:r>
            <a:r>
              <a:rPr lang="en-US" sz="1600" dirty="0">
                <a:solidFill>
                  <a:srgbClr val="000000"/>
                </a:solidFill>
              </a:rPr>
              <a:t>The command syntax for an IPv4 default static route is similar to any other IPv4 static route, except that the network address is </a:t>
            </a:r>
            <a:r>
              <a:rPr lang="en-US" sz="1600" b="1" dirty="0">
                <a:solidFill>
                  <a:srgbClr val="000000"/>
                </a:solidFill>
              </a:rPr>
              <a:t>0.0.0.0</a:t>
            </a:r>
            <a:r>
              <a:rPr lang="en-US" sz="1600" dirty="0">
                <a:solidFill>
                  <a:srgbClr val="000000"/>
                </a:solidFill>
              </a:rPr>
              <a:t> and the subnet mask is </a:t>
            </a:r>
            <a:r>
              <a:rPr lang="en-US" sz="1600" b="1" dirty="0">
                <a:solidFill>
                  <a:srgbClr val="000000"/>
                </a:solidFill>
              </a:rPr>
              <a:t>0.0.0.0</a:t>
            </a:r>
            <a:r>
              <a:rPr lang="en-US" sz="1600" dirty="0">
                <a:solidFill>
                  <a:srgbClr val="000000"/>
                </a:solidFill>
              </a:rPr>
              <a:t>. The 0.0.0.0 0.0.0.0 in the route will match any network address.</a:t>
            </a:r>
          </a:p>
          <a:p>
            <a:pPr marL="0" indent="0" algn="just"/>
            <a:r>
              <a:rPr lang="en-US" sz="1600" b="1" dirty="0">
                <a:solidFill>
                  <a:srgbClr val="000000"/>
                </a:solidFill>
              </a:rPr>
              <a:t>Note</a:t>
            </a:r>
            <a:r>
              <a:rPr lang="en-US" sz="1600" dirty="0">
                <a:solidFill>
                  <a:srgbClr val="000000"/>
                </a:solidFill>
              </a:rPr>
              <a:t>: An IPv4 default static route is commonly referred to as a quad-zero route.</a:t>
            </a:r>
          </a:p>
          <a:p>
            <a:pPr marL="0" indent="0" algn="l"/>
            <a:endParaRPr lang="en-US" sz="1600" dirty="0">
              <a:solidFill>
                <a:srgbClr val="000000"/>
              </a:solidFill>
            </a:endParaRPr>
          </a:p>
          <a:p>
            <a:pPr marL="0" indent="0" algn="l"/>
            <a:r>
              <a:rPr lang="en-US" sz="1600" dirty="0">
                <a:solidFill>
                  <a:srgbClr val="000000"/>
                </a:solidFill>
              </a:rPr>
              <a:t>The basic command syntax for an IPv4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 route 0.0.0.0 0.0.0.0 {ip-address | exit-intf}</a:t>
            </a:r>
          </a:p>
          <a:p>
            <a:pPr marL="0" indent="0" algn="l"/>
            <a:endParaRPr lang="en-US" sz="1600" b="1" dirty="0">
              <a:solidFill>
                <a:srgbClr val="000000"/>
              </a:solidFill>
            </a:endParaRPr>
          </a:p>
          <a:p>
            <a:pPr marL="0" indent="0" algn="l"/>
            <a:r>
              <a:rPr lang="en-US" sz="1600" b="1" dirty="0">
                <a:solidFill>
                  <a:srgbClr val="000000"/>
                </a:solidFill>
              </a:rPr>
              <a:t>IPv6 Default Static Route: </a:t>
            </a:r>
            <a:r>
              <a:rPr lang="en-US" sz="1600" dirty="0">
                <a:solidFill>
                  <a:srgbClr val="000000"/>
                </a:solidFill>
              </a:rPr>
              <a:t>The command syntax for an IPv6 default static route is similar to any other IPv6 static route, except that the ipv6-prefix/prefix-length is </a:t>
            </a:r>
            <a:r>
              <a:rPr lang="en-US" sz="1600" b="1" dirty="0">
                <a:solidFill>
                  <a:srgbClr val="000000"/>
                </a:solidFill>
              </a:rPr>
              <a:t>::/0</a:t>
            </a:r>
            <a:r>
              <a:rPr lang="en-US" sz="1600" dirty="0">
                <a:solidFill>
                  <a:srgbClr val="000000"/>
                </a:solidFill>
              </a:rPr>
              <a:t>, which matches all routes.</a:t>
            </a:r>
          </a:p>
          <a:p>
            <a:pPr marL="0" indent="0" algn="l"/>
            <a:endParaRPr lang="en-US" sz="1600" dirty="0">
              <a:solidFill>
                <a:srgbClr val="000000"/>
              </a:solidFill>
            </a:endParaRPr>
          </a:p>
          <a:p>
            <a:pPr marL="0" indent="0" algn="l"/>
            <a:r>
              <a:rPr lang="en-US" sz="1600" dirty="0">
                <a:solidFill>
                  <a:srgbClr val="000000"/>
                </a:solidFill>
              </a:rPr>
              <a:t>The basic command syntax for an IPv6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ipv6 route ::/0 {ipv6-address | exit-intf}</a:t>
            </a:r>
          </a:p>
          <a:p>
            <a:pPr marL="0" indent="0" algn="l"/>
            <a:endParaRPr lang="en-US" sz="1600" dirty="0">
              <a:solidFill>
                <a:srgbClr val="000000"/>
              </a:solidFill>
            </a:endParaRPr>
          </a:p>
        </p:txBody>
      </p:sp>
    </p:spTree>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Configure a Default Static Route</a:t>
            </a:r>
          </a:p>
        </p:txBody>
      </p:sp>
      <p:sp>
        <p:nvSpPr>
          <p:cNvPr id="4" name="Content Placeholder 3">
            <a:extLst>
              <a:ext uri="{FF2B5EF4-FFF2-40B4-BE49-F238E27FC236}">
                <a16:creationId xmlns:a16="http://schemas.microsoft.com/office/drawing/2014/main" id="{77B4316A-CD2D-A04E-A2AE-7032BE8C4F34}"/>
              </a:ext>
            </a:extLst>
          </p:cNvPr>
          <p:cNvSpPr>
            <a:spLocks noGrp="1"/>
          </p:cNvSpPr>
          <p:nvPr>
            <p:ph idx="1"/>
          </p:nvPr>
        </p:nvSpPr>
        <p:spPr>
          <a:xfrm>
            <a:off x="274246" y="1195300"/>
            <a:ext cx="8569129" cy="3689897"/>
          </a:xfrm>
        </p:spPr>
        <p:txBody>
          <a:bodyPr/>
          <a:lstStyle/>
          <a:p>
            <a:pPr marL="0" indent="0" algn="just"/>
            <a:r>
              <a:rPr lang="en-US" sz="1600" dirty="0">
                <a:solidFill>
                  <a:srgbClr val="000000"/>
                </a:solidFill>
              </a:rPr>
              <a:t>The example shows an IPv4 default static route configured on R1. With the configuration shown in the example, any packets not matching more specific route entries are forwarded to R2 at 172.16.2.2.</a:t>
            </a:r>
          </a:p>
          <a:p>
            <a:pPr marL="0" indent="0" algn="just"/>
            <a:endParaRPr lang="en-US" sz="1600" dirty="0">
              <a:solidFill>
                <a:srgbClr val="000000"/>
              </a:solidFill>
            </a:endParaRPr>
          </a:p>
          <a:p>
            <a:pPr marL="0" indent="0" algn="just"/>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 route 0.0.0.0 0.0.0.0 172.16.2.2</a:t>
            </a:r>
          </a:p>
          <a:p>
            <a:pPr marL="0" indent="0" algn="just"/>
            <a:endParaRPr lang="en-US" sz="1600" dirty="0">
              <a:solidFill>
                <a:srgbClr val="000000"/>
              </a:solidFill>
            </a:endParaRPr>
          </a:p>
          <a:p>
            <a:pPr marL="0" indent="0" algn="just"/>
            <a:r>
              <a:rPr lang="en-US" sz="1600" dirty="0">
                <a:solidFill>
                  <a:srgbClr val="000000"/>
                </a:solidFill>
              </a:rPr>
              <a:t>An IPv6 default static route is configured in similar fashion. With this configuration any packets not matching more specific IPv6 route entries are forwarded to R2 at 2001:db8:acad:2::2</a:t>
            </a:r>
          </a:p>
          <a:p>
            <a:pPr marL="0" indent="0" algn="just"/>
            <a:endParaRPr lang="en-US" sz="1600" dirty="0">
              <a:solidFill>
                <a:srgbClr val="000000"/>
              </a:solidFill>
            </a:endParaRPr>
          </a:p>
          <a:p>
            <a:pPr marL="0" indent="0" algn="just"/>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ipv6 route ::/0 2001:db8:acad:2::2</a:t>
            </a:r>
          </a:p>
          <a:p>
            <a:pPr marL="0" indent="0" algn="just"/>
            <a:endParaRPr lang="en-US" sz="1600" dirty="0">
              <a:solidFill>
                <a:srgbClr val="000000"/>
              </a:solidFill>
            </a:endParaRPr>
          </a:p>
        </p:txBody>
      </p:sp>
    </p:spTree>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0" y="1124152"/>
            <a:ext cx="9144000" cy="1901952"/>
          </a:xfrm>
        </p:spPr>
        <p:txBody>
          <a:bodyPr/>
          <a:lstStyle/>
          <a:p>
            <a:pPr marL="0" indent="0" algn="l"/>
            <a:r>
              <a:rPr lang="en-US" sz="1400" dirty="0">
                <a:solidFill>
                  <a:srgbClr val="000000"/>
                </a:solidFill>
              </a:rPr>
              <a:t>The </a:t>
            </a:r>
            <a:r>
              <a:rPr lang="en-US" sz="1400" b="1" dirty="0">
                <a:solidFill>
                  <a:srgbClr val="000000"/>
                </a:solidFill>
              </a:rPr>
              <a:t>show ip route static</a:t>
            </a:r>
            <a:r>
              <a:rPr lang="en-US" sz="1400" dirty="0">
                <a:solidFill>
                  <a:srgbClr val="000000"/>
                </a:solidFill>
              </a:rPr>
              <a:t> command output from R1 displays the contents of the static routes in the routing table. Note the asterisk (*) next to the route with code ‘S’. The asterisk indicates that this static route is a candidate default route, which is why it is selected as the Gateway of Last Resort.</a:t>
            </a:r>
          </a:p>
          <a:p>
            <a:pPr marL="0" indent="0" algn="l"/>
            <a:endParaRPr lang="en-US" sz="1400" dirty="0">
              <a:solidFill>
                <a:srgbClr val="000000"/>
              </a:solidFill>
            </a:endParaRPr>
          </a:p>
          <a:p>
            <a:pPr marL="0" indent="0" algn="l"/>
            <a:r>
              <a:rPr lang="en-US" sz="1400" dirty="0">
                <a:solidFill>
                  <a:srgbClr val="000000"/>
                </a:solidFill>
              </a:rPr>
              <a:t>Notice that the static default route configuration uses the /0 mask for IPv4 default routes. Remember that the IPv4 subnet mask in a routing table determines how many bits must match between the destination IP address of the packet and the route in the routing table. A /0 mask indicates that none of the bits are required to match. As long as a more specific match does not exist, the default static route matches all packets.</a:t>
            </a:r>
          </a:p>
          <a:p>
            <a:pPr marL="285750" indent="-28575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BCD3111D-4763-475C-8D38-8BCA867B95E7}"/>
              </a:ext>
            </a:extLst>
          </p:cNvPr>
          <p:cNvPicPr>
            <a:picLocks noChangeAspect="1"/>
          </p:cNvPicPr>
          <p:nvPr/>
        </p:nvPicPr>
        <p:blipFill>
          <a:blip r:embed="rId3"/>
          <a:stretch>
            <a:fillRect/>
          </a:stretch>
        </p:blipFill>
        <p:spPr>
          <a:xfrm>
            <a:off x="2325233" y="3031131"/>
            <a:ext cx="4526504" cy="2112369"/>
          </a:xfrm>
          <a:prstGeom prst="rect">
            <a:avLst/>
          </a:prstGeom>
        </p:spPr>
      </p:pic>
    </p:spTree>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 (Cont.)</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180937" y="977567"/>
            <a:ext cx="3754455" cy="1839913"/>
          </a:xfrm>
        </p:spPr>
        <p:txBody>
          <a:bodyPr/>
          <a:lstStyle/>
          <a:p>
            <a:pPr marL="0" indent="0" algn="just"/>
            <a:r>
              <a:rPr lang="en-US" sz="1500" dirty="0">
                <a:solidFill>
                  <a:srgbClr val="000000"/>
                </a:solidFill>
              </a:rPr>
              <a:t>This example shows the </a:t>
            </a:r>
            <a:r>
              <a:rPr lang="en-US" sz="1500" b="1" dirty="0">
                <a:solidFill>
                  <a:srgbClr val="000000"/>
                </a:solidFill>
              </a:rPr>
              <a:t>show ipv6 route static</a:t>
            </a:r>
            <a:r>
              <a:rPr lang="en-US" sz="1500" dirty="0">
                <a:solidFill>
                  <a:srgbClr val="000000"/>
                </a:solidFill>
              </a:rPr>
              <a:t> command output to display the contents of the routing table.</a:t>
            </a:r>
          </a:p>
          <a:p>
            <a:pPr marL="0" indent="0" algn="just"/>
            <a:endParaRPr lang="en-US" sz="1500" dirty="0">
              <a:solidFill>
                <a:srgbClr val="000000"/>
              </a:solidFill>
            </a:endParaRPr>
          </a:p>
          <a:p>
            <a:pPr marL="0" indent="0" algn="just"/>
            <a:r>
              <a:rPr lang="en-US" sz="1500" dirty="0">
                <a:solidFill>
                  <a:srgbClr val="000000"/>
                </a:solidFill>
              </a:rPr>
              <a:t>Notice that the static default route configuration uses the ::/0 prefix for IPv6 default routes. Remember that the IPv6 prefix-length in a routing table determines how many bits must match between the destination IP address of the packet and the route in the routing table. A ::/0 prefix indicates that none of the bits are required to match. As long as a more specific match does not exist, the default static route matches all packets.</a:t>
            </a:r>
          </a:p>
        </p:txBody>
      </p:sp>
      <p:pic>
        <p:nvPicPr>
          <p:cNvPr id="2" name="Picture 1">
            <a:extLst>
              <a:ext uri="{FF2B5EF4-FFF2-40B4-BE49-F238E27FC236}">
                <a16:creationId xmlns:a16="http://schemas.microsoft.com/office/drawing/2014/main" id="{75837C25-1B9F-49BD-A6B4-29B74334A1CE}"/>
              </a:ext>
            </a:extLst>
          </p:cNvPr>
          <p:cNvPicPr>
            <a:picLocks noChangeAspect="1"/>
          </p:cNvPicPr>
          <p:nvPr/>
        </p:nvPicPr>
        <p:blipFill>
          <a:blip r:embed="rId3"/>
          <a:stretch>
            <a:fillRect/>
          </a:stretch>
        </p:blipFill>
        <p:spPr>
          <a:xfrm>
            <a:off x="4030126" y="1897523"/>
            <a:ext cx="5113874" cy="2159743"/>
          </a:xfrm>
          <a:prstGeom prst="rect">
            <a:avLst/>
          </a:prstGeom>
        </p:spPr>
      </p:pic>
    </p:spTree>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Floating Static Routes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Floating Static Routes</a:t>
            </a:r>
          </a:p>
        </p:txBody>
      </p:sp>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65431" y="1298996"/>
            <a:ext cx="8858650" cy="3689897"/>
          </a:xfrm>
        </p:spPr>
        <p:txBody>
          <a:bodyPr/>
          <a:lstStyle/>
          <a:p>
            <a:pPr marL="342900" indent="-342900" algn="just">
              <a:buFont typeface="Arial" panose="020B0604020202020204" pitchFamily="34" charset="0"/>
              <a:buChar char="•"/>
            </a:pPr>
            <a:r>
              <a:rPr lang="en-US" sz="1600" dirty="0">
                <a:solidFill>
                  <a:srgbClr val="000000"/>
                </a:solidFill>
              </a:rPr>
              <a:t>Another type of static route is a floating static route. Floating static routes are static routes that are used to provide a backup path to a primary static or dynamic route. The floating static route is only used when the primary route is not available.</a:t>
            </a:r>
          </a:p>
          <a:p>
            <a:pPr marL="342900" indent="-342900" algn="just">
              <a:buFont typeface="Arial" panose="020B0604020202020204" pitchFamily="34" charset="0"/>
              <a:buChar char="•"/>
            </a:pPr>
            <a:r>
              <a:rPr lang="en-US" sz="1600" dirty="0">
                <a:solidFill>
                  <a:srgbClr val="000000"/>
                </a:solidFill>
              </a:rPr>
              <a:t>To accomplish this, the floating static route is configured with a higher administrative distance than the primary route. The administrative distance represents the trustworthiness of a route. If multiple paths to the destination exist, the router will choose the path with the lowest administrative distance.</a:t>
            </a:r>
          </a:p>
          <a:p>
            <a:pPr marL="342900" indent="-342900" algn="just">
              <a:buFont typeface="Arial" panose="020B0604020202020204" pitchFamily="34" charset="0"/>
              <a:buChar char="•"/>
            </a:pPr>
            <a:r>
              <a:rPr lang="en-US" sz="1600" dirty="0">
                <a:solidFill>
                  <a:srgbClr val="000000"/>
                </a:solidFill>
              </a:rPr>
              <a:t>By default, static routes have an administrative distance of 1, making them preferable to routes learned from dynamic routing protocols. </a:t>
            </a:r>
          </a:p>
          <a:p>
            <a:pPr marL="342900" indent="-342900" algn="just">
              <a:buFont typeface="Arial" panose="020B0604020202020204" pitchFamily="34" charset="0"/>
              <a:buChar char="•"/>
            </a:pPr>
            <a:r>
              <a:rPr lang="en-US" sz="1600" dirty="0">
                <a:solidFill>
                  <a:srgbClr val="000000"/>
                </a:solidFill>
              </a:rPr>
              <a:t>The administrative distance of a static route can be increased to make the route less desirable than that of another static route or a route learned through a dynamic routing protocol. In this way, the static route “floats” and is not used when the route with the better administrative distance is active. </a:t>
            </a: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332" y="1043286"/>
            <a:ext cx="8240111" cy="3394472"/>
          </a:xfrm>
        </p:spPr>
        <p:txBody>
          <a:bodyPr/>
          <a:lstStyle/>
          <a:p>
            <a:pPr marL="0" indent="0">
              <a:buNone/>
            </a:pPr>
            <a:r>
              <a:rPr lang="en-US" altLang="zh-TW" sz="2300" b="1" dirty="0">
                <a:latin typeface="Century Gothic" panose="020B0502020202020204" pitchFamily="34" charset="0"/>
                <a:ea typeface="新細明體" pitchFamily="18" charset="-120"/>
              </a:rPr>
              <a:t>At the end of this topic, You should be able to:</a:t>
            </a:r>
          </a:p>
          <a:p>
            <a:pPr marL="0" fontAlgn="ctr">
              <a:spcBef>
                <a:spcPts val="0"/>
              </a:spcBef>
              <a:spcAft>
                <a:spcPts val="0"/>
              </a:spcAft>
            </a:pPr>
            <a:r>
              <a:rPr lang="en-US" sz="1800" kern="1200" dirty="0">
                <a:solidFill>
                  <a:srgbClr val="000000"/>
                </a:solidFill>
                <a:latin typeface="Arial" panose="020B0604020202020204" pitchFamily="34" charset="0"/>
              </a:rPr>
              <a:t>Describe the command syntax for static routes.</a:t>
            </a:r>
          </a:p>
          <a:p>
            <a:pPr marL="0" algn="l" rtl="0" eaLnBrk="1" fontAlgn="ctr"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Configure IPv4 and IPv6 static routes.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Configure IPv4 and IPv6 default static routes.</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Configure a floating static route to provide a backup connection.</a:t>
            </a:r>
            <a:endParaRPr lang="en-US"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rPr>
              <a:t>Configure IPv4 and IPv6 static host routes </a:t>
            </a:r>
            <a:r>
              <a:rPr lang="en-US" sz="1800" kern="1200" dirty="0">
                <a:solidFill>
                  <a:srgbClr val="000000"/>
                </a:solidFill>
                <a:latin typeface="Arial" panose="020B0604020202020204" pitchFamily="34" charset="0"/>
              </a:rPr>
              <a:t>that</a:t>
            </a:r>
            <a:r>
              <a:rPr lang="en-US" sz="1800" b="0" i="0" u="none" strike="noStrike" kern="1200" dirty="0">
                <a:solidFill>
                  <a:srgbClr val="000000"/>
                </a:solidFill>
                <a:effectLst/>
                <a:latin typeface="Arial" panose="020B0604020202020204" pitchFamily="34" charset="0"/>
              </a:rPr>
              <a:t> direct traffic to a specific host.</a:t>
            </a:r>
            <a:endParaRPr lang="en-US" sz="1800" b="0" i="0" u="none" strike="noStrike" dirty="0">
              <a:effectLst/>
              <a:latin typeface="Arial" panose="020B0604020202020204" pitchFamily="34" charset="0"/>
            </a:endParaRPr>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E5DBE6D7-844C-4C7F-9823-966AC4DC7EB8}"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Text Box 2"/>
          <p:cNvSpPr txBox="1">
            <a:spLocks noGrp="1" noChangeArrowheads="1"/>
          </p:cNvSpPr>
          <p:nvPr>
            <p:ph type="title"/>
          </p:nvPr>
        </p:nvSpPr>
        <p:spPr bwMode="auto">
          <a:xfrm>
            <a:off x="2385168" y="216483"/>
            <a:ext cx="34676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Configure IPv4 and IPv6 Floating Static Routes</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2" y="731837"/>
            <a:ext cx="8280057" cy="1839913"/>
          </a:xfrm>
        </p:spPr>
        <p:txBody>
          <a:bodyPr/>
          <a:lstStyle/>
          <a:p>
            <a:pPr marL="0" indent="0" algn="l"/>
            <a:r>
              <a:rPr lang="en-US" sz="1400" dirty="0">
                <a:solidFill>
                  <a:srgbClr val="000000"/>
                </a:solidFill>
              </a:rPr>
              <a:t>The commands to configure default and floating IP default routes are as follows: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a:t>
            </a:r>
            <a:r>
              <a:rPr lang="en-US" sz="1400" b="1" dirty="0">
                <a:solidFill>
                  <a:srgbClr val="000000"/>
                </a:solidFill>
              </a:rPr>
              <a:t>show ip route</a:t>
            </a:r>
            <a:r>
              <a:rPr lang="en-US" sz="1400" dirty="0">
                <a:solidFill>
                  <a:srgbClr val="000000"/>
                </a:solidFill>
              </a:rPr>
              <a:t> and </a:t>
            </a:r>
            <a:r>
              <a:rPr lang="en-US" sz="1400" b="1" dirty="0">
                <a:solidFill>
                  <a:srgbClr val="000000"/>
                </a:solidFill>
              </a:rPr>
              <a:t>show ipv6 route</a:t>
            </a:r>
            <a:r>
              <a:rPr lang="en-US" sz="1400" dirty="0">
                <a:solidFill>
                  <a:srgbClr val="000000"/>
                </a:solidFill>
              </a:rPr>
              <a:t> output verifies that the default routes to R2 are installed in the routing table. Note that the IPv4 floating static route to R3 is not present in the routing table.</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986620"/>
            <a:ext cx="5602288" cy="95410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0.0.0.0 172.16.2.2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10.10.10.2 5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2001:db8:acad:2::2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3"/>
          <a:stretch>
            <a:fillRect/>
          </a:stretch>
        </p:blipFill>
        <p:spPr>
          <a:xfrm>
            <a:off x="1894860" y="2673197"/>
            <a:ext cx="4781818" cy="1846004"/>
          </a:xfrm>
          <a:prstGeom prst="rect">
            <a:avLst/>
          </a:prstGeom>
        </p:spPr>
      </p:pic>
    </p:spTree>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Test the Floating Static Routes</a:t>
            </a:r>
          </a:p>
        </p:txBody>
      </p:sp>
      <p:sp>
        <p:nvSpPr>
          <p:cNvPr id="6" name="TextBox 5">
            <a:extLst>
              <a:ext uri="{FF2B5EF4-FFF2-40B4-BE49-F238E27FC236}">
                <a16:creationId xmlns:a16="http://schemas.microsoft.com/office/drawing/2014/main" id="{702A0B2C-8089-3C46-94CB-069C6F7F4E31}"/>
              </a:ext>
            </a:extLst>
          </p:cNvPr>
          <p:cNvSpPr txBox="1"/>
          <p:nvPr/>
        </p:nvSpPr>
        <p:spPr>
          <a:xfrm>
            <a:off x="93529" y="947992"/>
            <a:ext cx="4079215"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What would happen if R2 failed? To simulate this, R2 shuts down both of its serial interfaces.</a:t>
            </a:r>
          </a:p>
          <a:p>
            <a:pPr marL="285750" indent="-285750" algn="just">
              <a:buFont typeface="Arial" panose="020B0604020202020204" pitchFamily="34" charset="0"/>
              <a:buChar char="•"/>
            </a:pPr>
            <a:r>
              <a:rPr lang="en-US" sz="1600" dirty="0"/>
              <a:t>R1 automatically generates syslog messages for the link going down.</a:t>
            </a:r>
          </a:p>
          <a:p>
            <a:pPr marL="285750" indent="-285750" algn="just">
              <a:buFont typeface="Arial" panose="020B0604020202020204" pitchFamily="34" charset="0"/>
              <a:buChar char="•"/>
            </a:pPr>
            <a:r>
              <a:rPr lang="en-US" sz="1600" dirty="0"/>
              <a:t>A look at R1’s routing table would show the secondary route being used.</a:t>
            </a:r>
          </a:p>
        </p:txBody>
      </p:sp>
      <p:pic>
        <p:nvPicPr>
          <p:cNvPr id="9" name="Content Placeholder 8">
            <a:extLst>
              <a:ext uri="{FF2B5EF4-FFF2-40B4-BE49-F238E27FC236}">
                <a16:creationId xmlns:a16="http://schemas.microsoft.com/office/drawing/2014/main" id="{6B552708-0FF8-EE45-98A7-E7F054AD061F}"/>
              </a:ext>
            </a:extLst>
          </p:cNvPr>
          <p:cNvPicPr>
            <a:picLocks noGrp="1" noChangeAspect="1"/>
          </p:cNvPicPr>
          <p:nvPr>
            <p:ph idx="1"/>
          </p:nvPr>
        </p:nvPicPr>
        <p:blipFill>
          <a:blip r:embed="rId3"/>
          <a:stretch>
            <a:fillRect/>
          </a:stretch>
        </p:blipFill>
        <p:spPr>
          <a:xfrm>
            <a:off x="4402971" y="600292"/>
            <a:ext cx="4158073" cy="2379737"/>
          </a:xfrm>
          <a:prstGeom prst="rect">
            <a:avLst/>
          </a:prstGeom>
        </p:spPr>
      </p:pic>
      <p:pic>
        <p:nvPicPr>
          <p:cNvPr id="2" name="Picture 1">
            <a:extLst>
              <a:ext uri="{FF2B5EF4-FFF2-40B4-BE49-F238E27FC236}">
                <a16:creationId xmlns:a16="http://schemas.microsoft.com/office/drawing/2014/main" id="{3D4887FA-1176-44AC-842E-1D12478B3922}"/>
              </a:ext>
            </a:extLst>
          </p:cNvPr>
          <p:cNvPicPr>
            <a:picLocks noChangeAspect="1"/>
          </p:cNvPicPr>
          <p:nvPr/>
        </p:nvPicPr>
        <p:blipFill>
          <a:blip r:embed="rId4"/>
          <a:stretch>
            <a:fillRect/>
          </a:stretch>
        </p:blipFill>
        <p:spPr>
          <a:xfrm>
            <a:off x="1860103" y="2980029"/>
            <a:ext cx="5085737" cy="1683473"/>
          </a:xfrm>
          <a:prstGeom prst="rect">
            <a:avLst/>
          </a:prstGeom>
        </p:spPr>
      </p:pic>
    </p:spTree>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Configure Static Host Routes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dirty="0"/>
            </a:br>
            <a:r>
              <a:rPr lang="en-US" sz="2400" dirty="0"/>
              <a:t>Host Routes</a:t>
            </a:r>
          </a:p>
        </p:txBody>
      </p:sp>
      <p:sp>
        <p:nvSpPr>
          <p:cNvPr id="4" name="Content Placeholder 3">
            <a:extLst>
              <a:ext uri="{FF2B5EF4-FFF2-40B4-BE49-F238E27FC236}">
                <a16:creationId xmlns:a16="http://schemas.microsoft.com/office/drawing/2014/main" id="{FDF26061-7CD5-7945-961D-8DBCB81EBE2F}"/>
              </a:ext>
            </a:extLst>
          </p:cNvPr>
          <p:cNvSpPr>
            <a:spLocks noGrp="1"/>
          </p:cNvSpPr>
          <p:nvPr>
            <p:ph idx="1"/>
          </p:nvPr>
        </p:nvSpPr>
        <p:spPr>
          <a:xfrm>
            <a:off x="138946" y="1571856"/>
            <a:ext cx="8866108" cy="1999788"/>
          </a:xfrm>
        </p:spPr>
        <p:txBody>
          <a:bodyPr/>
          <a:lstStyle/>
          <a:p>
            <a:pPr marL="0" indent="0" algn="just"/>
            <a:r>
              <a:rPr lang="en-US" sz="1600" dirty="0">
                <a:solidFill>
                  <a:srgbClr val="000000"/>
                </a:solidFill>
              </a:rPr>
              <a:t>A host route is an IPv4 address with a 32-bit mask, or an IPv6 address with a 128-bit mask. The following shows the three ways a host route can be added to the routing table:</a:t>
            </a:r>
          </a:p>
          <a:p>
            <a:pPr marL="342900" indent="-342900" algn="just">
              <a:buFont typeface="Arial" panose="020B0604020202020204" pitchFamily="34" charset="0"/>
              <a:buChar char="•"/>
            </a:pPr>
            <a:r>
              <a:rPr lang="en-US" sz="1600" dirty="0">
                <a:solidFill>
                  <a:srgbClr val="000000"/>
                </a:solidFill>
              </a:rPr>
              <a:t>Automatically installed when an IP address is configured on the router</a:t>
            </a:r>
          </a:p>
          <a:p>
            <a:pPr marL="342900" indent="-342900" algn="just">
              <a:buFont typeface="Arial" panose="020B0604020202020204" pitchFamily="34" charset="0"/>
              <a:buChar char="•"/>
            </a:pPr>
            <a:r>
              <a:rPr lang="en-US" sz="1600" dirty="0">
                <a:solidFill>
                  <a:srgbClr val="000000"/>
                </a:solidFill>
              </a:rPr>
              <a:t>Configured as a static host route</a:t>
            </a:r>
          </a:p>
          <a:p>
            <a:pPr marL="342900" indent="-342900" algn="just">
              <a:buFont typeface="Arial" panose="020B0604020202020204" pitchFamily="34" charset="0"/>
              <a:buChar char="•"/>
            </a:pPr>
            <a:r>
              <a:rPr lang="en-US" sz="1600" dirty="0">
                <a:solidFill>
                  <a:srgbClr val="000000"/>
                </a:solidFill>
              </a:rPr>
              <a:t>Host route automatically obtained through other methods (discussed in later courses)</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Automatically Installed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173670" y="1685098"/>
            <a:ext cx="8796660" cy="2146124"/>
          </a:xfrm>
        </p:spPr>
        <p:txBody>
          <a:bodyPr/>
          <a:lstStyle/>
          <a:p>
            <a:pPr marL="342900" indent="-342900" algn="just">
              <a:buFont typeface="Arial" panose="020B0604020202020204" pitchFamily="34" charset="0"/>
              <a:buChar char="•"/>
            </a:pPr>
            <a:r>
              <a:rPr lang="en-US" sz="1600" dirty="0">
                <a:solidFill>
                  <a:srgbClr val="000000"/>
                </a:solidFill>
              </a:rPr>
              <a:t>Cisco IOS automatically installs a host route, also known as a local host route, when an interface address is configured on the router. A host route allows for a more efficient process for packets that are directed to the router itself, rather than for packet forwarding. </a:t>
            </a:r>
          </a:p>
          <a:p>
            <a:pPr marL="342900" indent="-342900" algn="just">
              <a:buFont typeface="Arial" panose="020B0604020202020204" pitchFamily="34" charset="0"/>
              <a:buChar char="•"/>
            </a:pPr>
            <a:r>
              <a:rPr lang="en-US" sz="1600" dirty="0">
                <a:solidFill>
                  <a:srgbClr val="000000"/>
                </a:solidFill>
              </a:rPr>
              <a:t>This is in addition to the connected route, designated with a </a:t>
            </a:r>
            <a:r>
              <a:rPr lang="en-US" sz="1600" b="1" dirty="0">
                <a:solidFill>
                  <a:srgbClr val="000000"/>
                </a:solidFill>
              </a:rPr>
              <a:t>C</a:t>
            </a:r>
            <a:r>
              <a:rPr lang="en-US" sz="1600" dirty="0">
                <a:solidFill>
                  <a:srgbClr val="000000"/>
                </a:solidFill>
              </a:rPr>
              <a:t> in the routing table for the network address of the interface.</a:t>
            </a:r>
          </a:p>
          <a:p>
            <a:pPr marL="342900" indent="-342900" algn="just">
              <a:buFont typeface="Arial" panose="020B0604020202020204" pitchFamily="34" charset="0"/>
              <a:buChar char="•"/>
            </a:pPr>
            <a:r>
              <a:rPr lang="en-US" sz="1600" dirty="0">
                <a:solidFill>
                  <a:srgbClr val="000000"/>
                </a:solidFill>
              </a:rPr>
              <a:t>The local routes are marked with </a:t>
            </a:r>
            <a:r>
              <a:rPr lang="en-US" sz="1600" b="1" dirty="0">
                <a:solidFill>
                  <a:srgbClr val="000000"/>
                </a:solidFill>
              </a:rPr>
              <a:t>L</a:t>
            </a:r>
            <a:r>
              <a:rPr lang="en-US" sz="1600" dirty="0">
                <a:solidFill>
                  <a:srgbClr val="000000"/>
                </a:solidFill>
              </a:rPr>
              <a:t> in the output of the routing table.</a:t>
            </a:r>
          </a:p>
          <a:p>
            <a:pPr marL="342900" indent="-342900" algn="jus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220019" y="1333721"/>
            <a:ext cx="8750361" cy="1115251"/>
          </a:xfrm>
        </p:spPr>
        <p:txBody>
          <a:bodyPr/>
          <a:lstStyle/>
          <a:p>
            <a:pPr marL="0" indent="0" algn="just"/>
            <a:r>
              <a:rPr lang="en-US" sz="1600" dirty="0">
                <a:solidFill>
                  <a:srgbClr val="000000"/>
                </a:solidFill>
              </a:rPr>
              <a:t>A host route can be a manually configured static route to direct traffic to a specific destination device, such as the server shown in the figure. The static route uses a destination IP address and a 255.255.255.255 (/32) mask for IPv4 host routes, and a /128 prefix length for IPv6 host routes.</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3"/>
          <a:stretch>
            <a:fillRect/>
          </a:stretch>
        </p:blipFill>
        <p:spPr>
          <a:xfrm>
            <a:off x="1554347" y="2578925"/>
            <a:ext cx="6035306" cy="2040103"/>
          </a:xfrm>
          <a:prstGeom prst="rect">
            <a:avLst/>
          </a:prstGeom>
        </p:spPr>
      </p:pic>
    </p:spTree>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312616" y="1646237"/>
            <a:ext cx="8727212" cy="2179529"/>
          </a:xfrm>
        </p:spPr>
        <p:txBody>
          <a:bodyPr/>
          <a:lstStyle/>
          <a:p>
            <a:pPr marL="0" indent="0" algn="l"/>
            <a:r>
              <a:rPr lang="en-US" sz="1600" dirty="0">
                <a:solidFill>
                  <a:srgbClr val="000000"/>
                </a:solidFill>
              </a:rPr>
              <a:t>The example shows the IPv4 and IPv6 static host route configuration on the Branch router to access the server.</a:t>
            </a:r>
          </a:p>
          <a:p>
            <a:pPr marL="0" indent="0" algn="l"/>
            <a:endParaRPr lang="en-US" sz="1600" dirty="0">
              <a:solidFill>
                <a:srgbClr val="000000"/>
              </a:solidFill>
            </a:endParaRP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exit </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a:t>
            </a:r>
          </a:p>
        </p:txBody>
      </p:sp>
    </p:spTree>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Verify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32715" y="935446"/>
            <a:ext cx="8280057" cy="322263"/>
          </a:xfrm>
        </p:spPr>
        <p:txBody>
          <a:bodyPr/>
          <a:lstStyle/>
          <a:p>
            <a:pPr marL="0" indent="0" algn="l"/>
            <a:r>
              <a:rPr lang="en-US" sz="1600" dirty="0">
                <a:solidFill>
                  <a:srgbClr val="000000"/>
                </a:solidFill>
              </a:rPr>
              <a:t>A review of both the IPv4 and IPv6 route tables verifies that the routes are active.</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3"/>
          <a:stretch>
            <a:fillRect/>
          </a:stretch>
        </p:blipFill>
        <p:spPr>
          <a:xfrm>
            <a:off x="1945711" y="1461319"/>
            <a:ext cx="5252577" cy="3417339"/>
          </a:xfrm>
          <a:prstGeom prst="rect">
            <a:avLst/>
          </a:prstGeom>
        </p:spPr>
      </p:pic>
    </p:spTree>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IPv6 Static Host Route with Link-Local Next-Hop</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222415" y="878326"/>
            <a:ext cx="3288040" cy="1325562"/>
          </a:xfrm>
        </p:spPr>
        <p:txBody>
          <a:bodyPr/>
          <a:lstStyle/>
          <a:p>
            <a:pPr marL="0" indent="0" algn="just"/>
            <a:r>
              <a:rPr lang="en-US" sz="1600" dirty="0">
                <a:solidFill>
                  <a:srgbClr val="000000"/>
                </a:solidFill>
              </a:rPr>
              <a:t>For IPv6 static routes, the next-hop address can be the link-local address of the adjacent router. However, you must specify an interface type and an interface number when using a link-local address as the next hop, as shown in the example. </a:t>
            </a:r>
          </a:p>
          <a:p>
            <a:pPr marL="0" indent="0" algn="just"/>
            <a:r>
              <a:rPr lang="en-US" sz="1600" dirty="0">
                <a:solidFill>
                  <a:srgbClr val="000000"/>
                </a:solidFill>
              </a:rPr>
              <a:t>First, the original IPv6 static host route is removed, then a fully specified route configured with the IPv6 address of the server and the IPv6 link-local address of the ISP router.</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A1BF8A9D-C4F4-4E95-AB3D-4B9D1768F3F6}"/>
              </a:ext>
            </a:extLst>
          </p:cNvPr>
          <p:cNvPicPr>
            <a:picLocks noChangeAspect="1"/>
          </p:cNvPicPr>
          <p:nvPr/>
        </p:nvPicPr>
        <p:blipFill>
          <a:blip r:embed="rId3"/>
          <a:stretch>
            <a:fillRect/>
          </a:stretch>
        </p:blipFill>
        <p:spPr>
          <a:xfrm>
            <a:off x="3761320" y="1790984"/>
            <a:ext cx="5382680" cy="1875031"/>
          </a:xfrm>
          <a:prstGeom prst="rect">
            <a:avLst/>
          </a:prstGeom>
        </p:spPr>
      </p:pic>
    </p:spTree>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72" y="0"/>
            <a:ext cx="7042150" cy="85725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a:xfrm>
            <a:off x="325622" y="997299"/>
            <a:ext cx="8492756" cy="3394472"/>
          </a:xfrm>
        </p:spPr>
        <p:txBody>
          <a:bodyPr/>
          <a:lstStyle/>
          <a:p>
            <a:pPr algn="just"/>
            <a:r>
              <a:rPr lang="en-US" altLang="en-US" sz="1500" b="1" dirty="0">
                <a:latin typeface="Century Gothic" panose="020B0502020202020204" pitchFamily="34" charset="0"/>
              </a:rPr>
              <a:t>If you have mastered this topic, </a:t>
            </a:r>
            <a:r>
              <a:rPr lang="en-US" altLang="en-US" sz="1500" b="1" dirty="0">
                <a:solidFill>
                  <a:srgbClr val="990000"/>
                </a:solidFill>
                <a:latin typeface="Century Gothic" panose="020B0502020202020204" pitchFamily="34" charset="0"/>
              </a:rPr>
              <a:t>you should be able to use the following terms correctly in your assignments and exams</a:t>
            </a:r>
            <a:r>
              <a:rPr lang="en-US" altLang="en-US" sz="1500" b="1" dirty="0">
                <a:latin typeface="Century Gothic" panose="020B0502020202020204" pitchFamily="34" charset="0"/>
              </a:rPr>
              <a:t>:</a:t>
            </a:r>
          </a:p>
          <a:p>
            <a:pPr algn="just"/>
            <a:endParaRPr lang="en-US" dirty="0"/>
          </a:p>
        </p:txBody>
      </p:sp>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8C1754EE-C916-46B9-8AE9-DC16FB141BD6}"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9</a:t>
            </a:r>
          </a:p>
        </p:txBody>
      </p:sp>
      <p:sp>
        <p:nvSpPr>
          <p:cNvPr id="5" name="Content Placeholder 2">
            <a:extLst>
              <a:ext uri="{FF2B5EF4-FFF2-40B4-BE49-F238E27FC236}">
                <a16:creationId xmlns:a16="http://schemas.microsoft.com/office/drawing/2014/main" id="{A208AB23-D268-4F9D-A64E-2E4D506B2E60}"/>
              </a:ext>
            </a:extLst>
          </p:cNvPr>
          <p:cNvSpPr txBox="1">
            <a:spLocks/>
          </p:cNvSpPr>
          <p:nvPr/>
        </p:nvSpPr>
        <p:spPr bwMode="auto">
          <a:xfrm>
            <a:off x="715617" y="1512341"/>
            <a:ext cx="3656443" cy="311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31775" indent="-231775">
              <a:spcBef>
                <a:spcPts val="0"/>
              </a:spcBef>
              <a:spcAft>
                <a:spcPts val="0"/>
              </a:spcAft>
            </a:pPr>
            <a:r>
              <a:rPr lang="en-US" sz="1200" dirty="0"/>
              <a:t>static route</a:t>
            </a:r>
          </a:p>
          <a:p>
            <a:pPr marL="231775" indent="-231775">
              <a:spcBef>
                <a:spcPts val="0"/>
              </a:spcBef>
              <a:spcAft>
                <a:spcPts val="0"/>
              </a:spcAft>
            </a:pPr>
            <a:r>
              <a:rPr lang="en-US" sz="1200" dirty="0"/>
              <a:t>default static route</a:t>
            </a:r>
          </a:p>
          <a:p>
            <a:pPr marL="231775" indent="-231775">
              <a:spcBef>
                <a:spcPts val="0"/>
              </a:spcBef>
              <a:spcAft>
                <a:spcPts val="0"/>
              </a:spcAft>
            </a:pPr>
            <a:r>
              <a:rPr lang="en-US" sz="1200" dirty="0"/>
              <a:t>floating static route</a:t>
            </a:r>
          </a:p>
          <a:p>
            <a:pPr marL="231775" indent="-231775">
              <a:spcBef>
                <a:spcPts val="0"/>
              </a:spcBef>
              <a:spcAft>
                <a:spcPts val="0"/>
              </a:spcAft>
            </a:pPr>
            <a:r>
              <a:rPr lang="en-US" sz="1200" dirty="0"/>
              <a:t>summary static route</a:t>
            </a:r>
          </a:p>
          <a:p>
            <a:pPr marL="231775" indent="-231775">
              <a:spcBef>
                <a:spcPts val="0"/>
              </a:spcBef>
              <a:spcAft>
                <a:spcPts val="0"/>
              </a:spcAft>
            </a:pPr>
            <a:r>
              <a:rPr lang="en-US" sz="1200" dirty="0"/>
              <a:t>next-hop route</a:t>
            </a:r>
          </a:p>
          <a:p>
            <a:pPr marL="231775" indent="-231775">
              <a:spcBef>
                <a:spcPts val="0"/>
              </a:spcBef>
              <a:spcAft>
                <a:spcPts val="0"/>
              </a:spcAft>
            </a:pPr>
            <a:r>
              <a:rPr lang="en-US" sz="1200" dirty="0"/>
              <a:t>directly connected static route</a:t>
            </a:r>
          </a:p>
          <a:p>
            <a:pPr marL="231775" indent="-231775">
              <a:spcBef>
                <a:spcPts val="0"/>
              </a:spcBef>
              <a:spcAft>
                <a:spcPts val="0"/>
              </a:spcAft>
            </a:pPr>
            <a:r>
              <a:rPr lang="en-US" sz="1200" dirty="0"/>
              <a:t>Fully specified static route</a:t>
            </a:r>
          </a:p>
          <a:p>
            <a:pPr marL="231775" indent="-231775">
              <a:spcBef>
                <a:spcPts val="0"/>
              </a:spcBef>
              <a:spcAft>
                <a:spcPts val="0"/>
              </a:spcAft>
            </a:pPr>
            <a:r>
              <a:rPr lang="en-US" sz="1200" b="1" dirty="0" err="1">
                <a:latin typeface="Courier New" panose="02070309020205020404" pitchFamily="49" charset="0"/>
                <a:cs typeface="Courier New" panose="02070309020205020404" pitchFamily="49" charset="0"/>
              </a:rPr>
              <a:t>ip</a:t>
            </a:r>
            <a:r>
              <a:rPr lang="en-US" sz="1200" b="1" dirty="0">
                <a:latin typeface="Courier New" panose="02070309020205020404" pitchFamily="49" charset="0"/>
                <a:cs typeface="Courier New" panose="02070309020205020404" pitchFamily="49" charset="0"/>
              </a:rPr>
              <a:t> route network-address subnet-mask { </a:t>
            </a:r>
            <a:r>
              <a:rPr lang="en-US" sz="1200" b="1" dirty="0" err="1">
                <a:latin typeface="Courier New" panose="02070309020205020404" pitchFamily="49" charset="0"/>
                <a:cs typeface="Courier New" panose="02070309020205020404" pitchFamily="49" charset="0"/>
              </a:rPr>
              <a:t>ip</a:t>
            </a:r>
            <a:r>
              <a:rPr lang="en-US" sz="1200" b="1" dirty="0">
                <a:latin typeface="Courier New" panose="02070309020205020404" pitchFamily="49" charset="0"/>
                <a:cs typeface="Courier New" panose="02070309020205020404" pitchFamily="49" charset="0"/>
              </a:rPr>
              <a:t>-address | exit-</a:t>
            </a:r>
            <a:r>
              <a:rPr lang="en-US" sz="1200" b="1" dirty="0" err="1">
                <a:latin typeface="Courier New" panose="02070309020205020404" pitchFamily="49" charset="0"/>
                <a:cs typeface="Courier New" panose="02070309020205020404" pitchFamily="49" charset="0"/>
              </a:rPr>
              <a:t>intf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ip</a:t>
            </a:r>
            <a:r>
              <a:rPr lang="en-US" sz="1200" b="1" dirty="0">
                <a:latin typeface="Courier New" panose="02070309020205020404" pitchFamily="49" charset="0"/>
                <a:cs typeface="Courier New" panose="02070309020205020404" pitchFamily="49" charset="0"/>
              </a:rPr>
              <a:t>-address]} [distance]</a:t>
            </a:r>
          </a:p>
          <a:p>
            <a:pPr marL="231775" indent="-231775">
              <a:spcBef>
                <a:spcPts val="0"/>
              </a:spcBef>
              <a:spcAft>
                <a:spcPts val="0"/>
              </a:spcAft>
            </a:pPr>
            <a:r>
              <a:rPr lang="en-US" sz="1200" b="1" dirty="0">
                <a:latin typeface="Courier New" panose="02070309020205020404" pitchFamily="49" charset="0"/>
                <a:cs typeface="Courier New" panose="02070309020205020404" pitchFamily="49" charset="0"/>
              </a:rPr>
              <a:t>ipv6 route ipv6-prefix/prefix-length {ipv6-address | exit-</a:t>
            </a:r>
            <a:r>
              <a:rPr lang="en-US" sz="1200" b="1" dirty="0" err="1">
                <a:latin typeface="Courier New" panose="02070309020205020404" pitchFamily="49" charset="0"/>
                <a:cs typeface="Courier New" panose="02070309020205020404" pitchFamily="49" charset="0"/>
              </a:rPr>
              <a:t>intf</a:t>
            </a:r>
            <a:r>
              <a:rPr lang="en-US" sz="1200" b="1" dirty="0">
                <a:latin typeface="Courier New" panose="02070309020205020404" pitchFamily="49" charset="0"/>
                <a:cs typeface="Courier New" panose="02070309020205020404" pitchFamily="49" charset="0"/>
              </a:rPr>
              <a:t> [ipv6-address]} [distance]</a:t>
            </a:r>
          </a:p>
          <a:p>
            <a:pPr marL="231775" indent="-231775">
              <a:spcBef>
                <a:spcPts val="0"/>
              </a:spcBef>
              <a:spcAft>
                <a:spcPts val="0"/>
              </a:spcAft>
            </a:pPr>
            <a:r>
              <a:rPr lang="en-US" sz="1200" b="1" dirty="0">
                <a:latin typeface="Courier New" panose="02070309020205020404" pitchFamily="49" charset="0"/>
                <a:cs typeface="Courier New" panose="02070309020205020404" pitchFamily="49" charset="0"/>
              </a:rPr>
              <a:t>show </a:t>
            </a:r>
            <a:r>
              <a:rPr lang="en-US" sz="1200" b="1" dirty="0" err="1">
                <a:latin typeface="Courier New" panose="02070309020205020404" pitchFamily="49" charset="0"/>
                <a:cs typeface="Courier New" panose="02070309020205020404" pitchFamily="49" charset="0"/>
              </a:rPr>
              <a:t>ip</a:t>
            </a:r>
            <a:r>
              <a:rPr lang="en-US" sz="1200" b="1" dirty="0">
                <a:latin typeface="Courier New" panose="02070309020205020404" pitchFamily="49" charset="0"/>
                <a:cs typeface="Courier New" panose="02070309020205020404" pitchFamily="49" charset="0"/>
              </a:rPr>
              <a:t> route static</a:t>
            </a:r>
          </a:p>
          <a:p>
            <a:pPr marL="231775" indent="-231775">
              <a:spcBef>
                <a:spcPts val="0"/>
              </a:spcBef>
              <a:spcAft>
                <a:spcPts val="0"/>
              </a:spcAft>
            </a:pPr>
            <a:r>
              <a:rPr lang="en-US" sz="1200" b="1" dirty="0">
                <a:latin typeface="Courier New" panose="02070309020205020404" pitchFamily="49" charset="0"/>
                <a:cs typeface="Courier New" panose="02070309020205020404" pitchFamily="49" charset="0"/>
              </a:rPr>
              <a:t>show ipv6 route static</a:t>
            </a:r>
          </a:p>
          <a:p>
            <a:pPr marL="231775" indent="-231775">
              <a:spcBef>
                <a:spcPts val="0"/>
              </a:spcBef>
              <a:spcAft>
                <a:spcPts val="0"/>
              </a:spcAft>
            </a:pPr>
            <a:r>
              <a:rPr lang="en-US" sz="1200" b="1" dirty="0"/>
              <a:t>quad-zero route</a:t>
            </a:r>
          </a:p>
          <a:p>
            <a:pPr marL="342900" marR="0" lvl="0" indent="-342900" algn="l" defTabSz="4572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825" b="0" i="0" u="none" strike="noStrike" kern="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B2CF849B-A6F6-41F4-91B7-F040DF031CB2}"/>
              </a:ext>
            </a:extLst>
          </p:cNvPr>
          <p:cNvSpPr txBox="1"/>
          <p:nvPr/>
        </p:nvSpPr>
        <p:spPr>
          <a:xfrm>
            <a:off x="4892894" y="1511192"/>
            <a:ext cx="3656443" cy="1142620"/>
          </a:xfrm>
          <a:prstGeom prst="rect">
            <a:avLst/>
          </a:prstGeom>
          <a:noFill/>
        </p:spPr>
        <p:txBody>
          <a:bodyPr wrap="square" rtlCol="0">
            <a:spAutoFit/>
          </a:bodyPr>
          <a:lstStyle/>
          <a:p>
            <a:pPr marL="231775" indent="-231775">
              <a:spcBef>
                <a:spcPts val="0"/>
              </a:spcBef>
              <a:spcAft>
                <a:spcPts val="0"/>
              </a:spcAft>
              <a:buChar char="•"/>
            </a:pPr>
            <a:r>
              <a:rPr lang="en-US" sz="1200" b="1" dirty="0" err="1">
                <a:latin typeface="+mn-lt"/>
                <a:ea typeface="+mn-ea"/>
              </a:rPr>
              <a:t>ip</a:t>
            </a:r>
            <a:r>
              <a:rPr lang="en-US" sz="1200" b="1" dirty="0">
                <a:latin typeface="+mn-lt"/>
                <a:ea typeface="+mn-ea"/>
              </a:rPr>
              <a:t> route 0.0.0.0 0.0.0.0 {</a:t>
            </a:r>
            <a:r>
              <a:rPr lang="en-US" sz="1200" b="1" dirty="0" err="1">
                <a:latin typeface="+mn-lt"/>
                <a:ea typeface="+mn-ea"/>
              </a:rPr>
              <a:t>ip</a:t>
            </a:r>
            <a:r>
              <a:rPr lang="en-US" sz="1200" b="1" dirty="0">
                <a:latin typeface="+mn-lt"/>
                <a:ea typeface="+mn-ea"/>
              </a:rPr>
              <a:t>-address | exit-</a:t>
            </a:r>
            <a:r>
              <a:rPr lang="en-US" sz="1200" b="1" dirty="0" err="1">
                <a:latin typeface="+mn-lt"/>
                <a:ea typeface="+mn-ea"/>
              </a:rPr>
              <a:t>intf</a:t>
            </a:r>
            <a:r>
              <a:rPr lang="en-US" sz="1200" b="1" dirty="0">
                <a:latin typeface="+mn-lt"/>
                <a:ea typeface="+mn-ea"/>
              </a:rPr>
              <a:t>}</a:t>
            </a:r>
          </a:p>
          <a:p>
            <a:pPr marL="231775" indent="-231775">
              <a:spcBef>
                <a:spcPts val="0"/>
              </a:spcBef>
              <a:spcAft>
                <a:spcPts val="0"/>
              </a:spcAft>
              <a:buChar char="•"/>
            </a:pPr>
            <a:r>
              <a:rPr lang="en-US" sz="1200" b="1" dirty="0">
                <a:latin typeface="+mn-lt"/>
                <a:ea typeface="+mn-ea"/>
              </a:rPr>
              <a:t>ipv6 route ::/0 {ipv6-address | exit-</a:t>
            </a:r>
            <a:r>
              <a:rPr lang="en-US" sz="1200" b="1" dirty="0" err="1">
                <a:latin typeface="+mn-lt"/>
                <a:ea typeface="+mn-ea"/>
              </a:rPr>
              <a:t>intf</a:t>
            </a:r>
            <a:r>
              <a:rPr lang="en-US" sz="1200" b="1" dirty="0">
                <a:latin typeface="+mn-lt"/>
                <a:ea typeface="+mn-ea"/>
              </a:rPr>
              <a:t>}</a:t>
            </a:r>
          </a:p>
          <a:p>
            <a:pPr marL="231775" indent="-231775">
              <a:spcBef>
                <a:spcPts val="0"/>
              </a:spcBef>
              <a:spcAft>
                <a:spcPts val="0"/>
              </a:spcAft>
              <a:buChar char="•"/>
            </a:pPr>
            <a:r>
              <a:rPr lang="en-US" sz="1200" dirty="0">
                <a:latin typeface="+mn-lt"/>
                <a:ea typeface="+mn-ea"/>
              </a:rPr>
              <a:t>host route</a:t>
            </a:r>
          </a:p>
          <a:p>
            <a:pPr marL="231775" indent="-231775">
              <a:spcBef>
                <a:spcPts val="0"/>
              </a:spcBef>
              <a:spcAft>
                <a:spcPts val="0"/>
              </a:spcAft>
              <a:buChar char="•"/>
            </a:pPr>
            <a:r>
              <a:rPr lang="en-US" sz="1200" dirty="0">
                <a:latin typeface="+mn-lt"/>
                <a:ea typeface="+mn-ea"/>
              </a:rPr>
              <a:t>local host route</a:t>
            </a:r>
          </a:p>
          <a:p>
            <a:pPr marL="231775" indent="-231775">
              <a:spcBef>
                <a:spcPts val="0"/>
              </a:spcBef>
              <a:spcAft>
                <a:spcPts val="0"/>
              </a:spcAft>
              <a:buChar char="•"/>
            </a:pPr>
            <a:r>
              <a:rPr lang="en-US" sz="1200" dirty="0">
                <a:latin typeface="+mn-lt"/>
                <a:ea typeface="+mn-ea"/>
              </a:rPr>
              <a:t>static host route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825"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72679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05270"/>
            <a:ext cx="9049407" cy="3394472"/>
          </a:xfrm>
        </p:spPr>
        <p:txBody>
          <a:bodyPr/>
          <a:lstStyle/>
          <a:p>
            <a:pPr algn="just"/>
            <a:r>
              <a:rPr lang="en-US" sz="2400" dirty="0">
                <a:latin typeface="Century Gothic" panose="020B0502020202020204" pitchFamily="34" charset="0"/>
              </a:rPr>
              <a:t>Refer to Quiz - Chapter 15 in Cisco Networking Academy platform</a:t>
            </a:r>
          </a:p>
          <a:p>
            <a:pPr algn="just"/>
            <a:r>
              <a:rPr lang="en-US" dirty="0">
                <a:latin typeface="Century Gothic" panose="020B0502020202020204" pitchFamily="34" charset="0"/>
              </a:rPr>
              <a:t>In this Packet Tracer activity, you will:</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Configure IPv4 Static and floating static default routers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Configure IPv6 static and floating static default routes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ConfigureIPv4 static and floating static routes to internal LANs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Configure IPv6 static and floating static routes to the internal LANS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Configure IPv4 host routes</a:t>
            </a:r>
          </a:p>
          <a:p>
            <a:pPr marL="741363" lvl="3" indent="-396875" algn="just">
              <a:buFont typeface="Arial" panose="020B0604020202020204" pitchFamily="34" charset="0"/>
              <a:buChar char="•"/>
            </a:pPr>
            <a:r>
              <a:rPr lang="en-US" sz="2000" dirty="0">
                <a:latin typeface="Century Gothic" panose="020B0502020202020204" pitchFamily="34" charset="0"/>
                <a:ea typeface="+mn-ea"/>
                <a:cs typeface="+mn-cs"/>
              </a:rPr>
              <a:t>Configure IPv6 host routes</a:t>
            </a:r>
          </a:p>
          <a:p>
            <a:pPr marL="344488" lvl="3" indent="0" algn="just">
              <a:buNone/>
            </a:pPr>
            <a:br>
              <a:rPr lang="en-US" sz="1000" dirty="0">
                <a:solidFill>
                  <a:srgbClr val="000000"/>
                </a:solidFill>
              </a:rPr>
            </a:br>
            <a:endParaRPr lang="en-US" sz="1200" dirty="0">
              <a:latin typeface="Century Gothic" panose="020B0502020202020204" pitchFamily="34" charset="0"/>
            </a:endParaRPr>
          </a:p>
          <a:p>
            <a:pPr marL="0" indent="0" algn="just">
              <a:buNone/>
            </a:pPr>
            <a:endParaRPr lang="en-US"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90773AB8-3D04-489B-AF7B-BEDEC604F372}"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40</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itle 1"/>
          <p:cNvSpPr>
            <a:spLocks noGrp="1"/>
          </p:cNvSpPr>
          <p:nvPr>
            <p:ph type="title"/>
          </p:nvPr>
        </p:nvSpPr>
        <p:spPr>
          <a:xfrm>
            <a:off x="485775" y="0"/>
            <a:ext cx="7042150" cy="857250"/>
          </a:xfrm>
        </p:spPr>
        <p:txBody>
          <a:bodyPr/>
          <a:lstStyle/>
          <a:p>
            <a:r>
              <a:rPr lang="en-US" altLang="en-US" b="1" u="sng" dirty="0">
                <a:solidFill>
                  <a:schemeClr val="accent6">
                    <a:lumMod val="75000"/>
                  </a:schemeClr>
                </a:solidFill>
              </a:rPr>
              <a:t>Quick Review Question</a:t>
            </a:r>
          </a:p>
        </p:txBody>
      </p:sp>
    </p:spTree>
    <p:extLst>
      <p:ext uri="{BB962C8B-B14F-4D97-AF65-F5344CB8AC3E}">
        <p14:creationId xmlns:p14="http://schemas.microsoft.com/office/powerpoint/2010/main" val="1613119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88731"/>
            <a:ext cx="9006214" cy="3394472"/>
          </a:xfrm>
        </p:spPr>
        <p:txBody>
          <a:bodyPr/>
          <a:lstStyle/>
          <a:p>
            <a:pPr algn="just">
              <a:spcBef>
                <a:spcPts val="0"/>
              </a:spcBef>
              <a:spcAft>
                <a:spcPts val="0"/>
              </a:spcAft>
              <a:buFont typeface="Arial" panose="020B0604020202020204" pitchFamily="34" charset="0"/>
              <a:buChar char="•"/>
            </a:pPr>
            <a:r>
              <a:rPr lang="en-US" sz="1900" dirty="0"/>
              <a:t>Static routes can be configured for IPv4 and IPv6. Both protocols support the following types of static routes: standard static route, default static route, floating static route, and summary static route. </a:t>
            </a:r>
          </a:p>
          <a:p>
            <a:pPr algn="just">
              <a:spcBef>
                <a:spcPts val="0"/>
              </a:spcBef>
              <a:spcAft>
                <a:spcPts val="0"/>
              </a:spcAft>
              <a:buFont typeface="Arial" panose="020B0604020202020204" pitchFamily="34" charset="0"/>
              <a:buChar char="•"/>
            </a:pPr>
            <a:r>
              <a:rPr lang="en-US" sz="1900" dirty="0"/>
              <a:t>When configuring a static route, the next hop can be identified by an IP address, exit interface, or both. How the destination is specified creates one of the three following types of static route: next-hop, directly connected, and fully specified. </a:t>
            </a:r>
          </a:p>
          <a:p>
            <a:pPr algn="just">
              <a:spcBef>
                <a:spcPts val="0"/>
              </a:spcBef>
              <a:spcAft>
                <a:spcPts val="0"/>
              </a:spcAft>
              <a:buFont typeface="Arial" panose="020B0604020202020204" pitchFamily="34" charset="0"/>
              <a:buChar char="•"/>
            </a:pPr>
            <a:r>
              <a:rPr lang="en-US" sz="1900" dirty="0"/>
              <a:t>In a next-hop static route, only the next-hop IP address is specified. The exit interface is derived from the next hop. </a:t>
            </a:r>
          </a:p>
          <a:p>
            <a:pPr algn="just">
              <a:spcBef>
                <a:spcPts val="0"/>
              </a:spcBef>
              <a:spcAft>
                <a:spcPts val="0"/>
              </a:spcAft>
              <a:buFont typeface="Arial" panose="020B0604020202020204" pitchFamily="34" charset="0"/>
              <a:buChar char="•"/>
            </a:pPr>
            <a:r>
              <a:rPr lang="en-US" sz="1900" dirty="0"/>
              <a:t>When configuring a static route, another option is to use the exit interface to specify the next-hop address. Directly connected static routes should only be used with point-to-point serial interfaces. </a:t>
            </a:r>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41</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ext Box 2"/>
          <p:cNvSpPr txBox="1">
            <a:spLocks noChangeArrowheads="1"/>
          </p:cNvSpPr>
          <p:nvPr/>
        </p:nvSpPr>
        <p:spPr bwMode="auto">
          <a:xfrm>
            <a:off x="1356097" y="296817"/>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43054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4300"/>
            <a:ext cx="9013396" cy="3394472"/>
          </a:xfrm>
        </p:spPr>
        <p:txBody>
          <a:bodyPr/>
          <a:lstStyle/>
          <a:p>
            <a:pPr algn="just">
              <a:spcBef>
                <a:spcPts val="0"/>
              </a:spcBef>
              <a:spcAft>
                <a:spcPts val="0"/>
              </a:spcAft>
              <a:buFont typeface="Arial" panose="020B0604020202020204" pitchFamily="34" charset="0"/>
              <a:buChar char="•"/>
            </a:pPr>
            <a:r>
              <a:rPr lang="en-US" sz="1900" dirty="0"/>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a:t>
            </a:r>
          </a:p>
          <a:p>
            <a:pPr algn="just">
              <a:spcBef>
                <a:spcPts val="0"/>
              </a:spcBef>
              <a:spcAft>
                <a:spcPts val="0"/>
              </a:spcAft>
              <a:buFont typeface="Arial" panose="020B0604020202020204" pitchFamily="34" charset="0"/>
              <a:buChar char="•"/>
            </a:pPr>
            <a:r>
              <a:rPr lang="en-US" sz="1900" dirty="0"/>
              <a:t>A default route is a static route that matches all packets. </a:t>
            </a:r>
          </a:p>
          <a:p>
            <a:pPr algn="just">
              <a:spcBef>
                <a:spcPts val="0"/>
              </a:spcBef>
              <a:spcAft>
                <a:spcPts val="0"/>
              </a:spcAft>
              <a:buFont typeface="Arial" panose="020B0604020202020204" pitchFamily="34" charset="0"/>
              <a:buChar char="•"/>
            </a:pPr>
            <a:r>
              <a:rPr lang="en-US" sz="1900" dirty="0"/>
              <a:t>Default static routes are commonly used when connecting an edge router to a service provider network, and a stub router.</a:t>
            </a:r>
          </a:p>
          <a:p>
            <a:pPr algn="just">
              <a:spcBef>
                <a:spcPts val="0"/>
              </a:spcBef>
              <a:spcAft>
                <a:spcPts val="0"/>
              </a:spcAft>
              <a:buFont typeface="Arial" panose="020B0604020202020204" pitchFamily="34" charset="0"/>
              <a:buChar char="•"/>
            </a:pPr>
            <a:r>
              <a:rPr lang="en-US" sz="1900" dirty="0"/>
              <a:t>The command syntax for an IPv4 default static route is similar to any other IPv4 static route, except that the network address is 0.0.0.0 and the subnet mask is 0.0.0.0. </a:t>
            </a:r>
          </a:p>
          <a:p>
            <a:pPr algn="just">
              <a:spcBef>
                <a:spcPts val="0"/>
              </a:spcBef>
              <a:spcAft>
                <a:spcPts val="0"/>
              </a:spcAft>
              <a:buFont typeface="Arial" panose="020B0604020202020204" pitchFamily="34" charset="0"/>
              <a:buChar char="•"/>
            </a:pPr>
            <a:r>
              <a:rPr lang="en-US" sz="1900" dirty="0"/>
              <a:t>The command syntax for an IPv6 default static route is similar to any other IPv6 static route, except that the ipv6-prefix/prefix-length is ::/0, which matches all routes. </a:t>
            </a:r>
          </a:p>
          <a:p>
            <a:pPr marL="0" indent="0" algn="just">
              <a:buNone/>
            </a:pPr>
            <a:endParaRPr lang="en-US" sz="19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42</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3487483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04" y="1194509"/>
            <a:ext cx="8882792" cy="3394472"/>
          </a:xfrm>
        </p:spPr>
        <p:txBody>
          <a:bodyPr/>
          <a:lstStyle/>
          <a:p>
            <a:pPr algn="just">
              <a:spcBef>
                <a:spcPts val="0"/>
              </a:spcBef>
              <a:spcAft>
                <a:spcPts val="0"/>
              </a:spcAft>
              <a:buFont typeface="Arial" panose="020B0604020202020204" pitchFamily="34" charset="0"/>
              <a:buChar char="•"/>
            </a:pPr>
            <a:r>
              <a:rPr lang="en-US" sz="2000" dirty="0"/>
              <a:t>Floating static routes are static routes that are used to provide a backup path to a primary static or dynamic route in the event of a link failure. </a:t>
            </a:r>
          </a:p>
          <a:p>
            <a:pPr algn="just">
              <a:spcBef>
                <a:spcPts val="0"/>
              </a:spcBef>
              <a:spcAft>
                <a:spcPts val="0"/>
              </a:spcAft>
              <a:buFont typeface="Arial" panose="020B0604020202020204" pitchFamily="34" charset="0"/>
              <a:buChar char="•"/>
            </a:pPr>
            <a:r>
              <a:rPr lang="en-US" sz="2000" dirty="0"/>
              <a:t>The floating static route is configured with a higher administrative distance than the primary route. By default, static routes have an administrative distance of 1, making them preferable to routes learned from dynamic routing protocols. </a:t>
            </a:r>
          </a:p>
          <a:p>
            <a:pPr algn="just">
              <a:spcBef>
                <a:spcPts val="0"/>
              </a:spcBef>
              <a:spcAft>
                <a:spcPts val="0"/>
              </a:spcAft>
              <a:buFont typeface="Arial" panose="020B0604020202020204" pitchFamily="34" charset="0"/>
              <a:buChar char="•"/>
            </a:pPr>
            <a:r>
              <a:rPr lang="en-US" sz="2000" dirty="0"/>
              <a:t>IP floating static routes are configured by using the distance argument to specify an administrative distance. </a:t>
            </a:r>
          </a:p>
          <a:p>
            <a:pPr algn="just">
              <a:spcBef>
                <a:spcPts val="0"/>
              </a:spcBef>
              <a:spcAft>
                <a:spcPts val="0"/>
              </a:spcAft>
              <a:buFont typeface="Arial" panose="020B0604020202020204" pitchFamily="34" charset="0"/>
              <a:buChar char="•"/>
            </a:pPr>
            <a:r>
              <a:rPr lang="en-US" sz="2000" dirty="0"/>
              <a:t>A host route is an IPv4 address with a 32-bit mask or an IPv6 address with a 128-bit mask. </a:t>
            </a:r>
          </a:p>
          <a:p>
            <a:pPr marL="0" indent="0" algn="just">
              <a:buNone/>
            </a:pPr>
            <a:endParaRPr lang="en-US" sz="2000" dirty="0"/>
          </a:p>
        </p:txBody>
      </p:sp>
      <p:sp>
        <p:nvSpPr>
          <p:cNvPr id="4" name="Footer Placeholder 3"/>
          <p:cNvSpPr>
            <a:spLocks noGrp="1"/>
          </p:cNvSpPr>
          <p:nvPr>
            <p:ph type="ftr" sz="quarter" idx="10"/>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47CDED0-D8D5-4196-BCFA-C049091E5763}" type="slidenum">
              <a:rPr kumimoji="0" lang="en-GB" sz="600" b="0" i="0" u="none" strike="noStrike" kern="1200" cap="none" spc="0" normalizeH="0" baseline="0" noProof="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685800" rtl="0" eaLnBrk="1" fontAlgn="base" latinLnBrk="0" hangingPunct="1">
                <a:lnSpc>
                  <a:spcPct val="100000"/>
                </a:lnSpc>
                <a:spcBef>
                  <a:spcPct val="0"/>
                </a:spcBef>
                <a:spcAft>
                  <a:spcPct val="0"/>
                </a:spcAft>
                <a:buClrTx/>
                <a:buSzTx/>
                <a:buFontTx/>
                <a:buNone/>
                <a:tabLst/>
                <a:defRPr/>
              </a:pPr>
              <a:t>43</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ext Box 2"/>
          <p:cNvSpPr txBox="1">
            <a:spLocks noChangeArrowheads="1"/>
          </p:cNvSpPr>
          <p:nvPr/>
        </p:nvSpPr>
        <p:spPr bwMode="auto">
          <a:xfrm>
            <a:off x="1341349" y="308373"/>
            <a:ext cx="58080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zh-TW" sz="2700" b="1"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rPr>
              <a:t>Summary of Main Teaching Points</a:t>
            </a:r>
            <a:endParaRPr kumimoji="0" lang="en-US" altLang="zh-TW" sz="2700" b="0" i="0" u="sng" strike="noStrike" kern="1200" cap="none" spc="0" normalizeH="0" baseline="0" noProof="0" dirty="0">
              <a:ln>
                <a:noFill/>
              </a:ln>
              <a:solidFill>
                <a:srgbClr val="2D2D8A">
                  <a:lumMod val="75000"/>
                </a:srgbClr>
              </a:solidFill>
              <a:effectLst/>
              <a:uLnTx/>
              <a:uFillTx/>
              <a:latin typeface="Century Gothic" panose="020B0502020202020204" pitchFamily="34" charset="0"/>
              <a:ea typeface="新細明體" pitchFamily="18" charset="-120"/>
              <a:cs typeface="+mn-cs"/>
            </a:endParaRPr>
          </a:p>
        </p:txBody>
      </p:sp>
    </p:spTree>
    <p:extLst>
      <p:ext uri="{BB962C8B-B14F-4D97-AF65-F5344CB8AC3E}">
        <p14:creationId xmlns:p14="http://schemas.microsoft.com/office/powerpoint/2010/main" val="528894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Slide ‹</a:t>
            </a:r>
            <a:fld id="{65E90936-F74F-4C91-9923-CA704BD4FFFE}" type="slidenum">
              <a:rPr kumimoji="0" lang="en-GB" sz="600" b="0"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44</a:t>
            </a:fld>
            <a:r>
              <a:rPr kumimoji="0" lang="en-GB" sz="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itchFamily="34" charset="-128"/>
                <a:cs typeface="Calibri" panose="020F0502020204030204" pitchFamily="34" charset="0"/>
              </a:rPr>
              <a:t>› of 42</a:t>
            </a:r>
          </a:p>
        </p:txBody>
      </p:sp>
      <p:sp>
        <p:nvSpPr>
          <p:cNvPr id="5" name="Text Box 3"/>
          <p:cNvSpPr txBox="1">
            <a:spLocks noGrp="1" noChangeArrowheads="1"/>
          </p:cNvSpPr>
          <p:nvPr>
            <p:ph type="title"/>
          </p:nvPr>
        </p:nvSpPr>
        <p:spPr bwMode="auto">
          <a:xfrm>
            <a:off x="1637602" y="248804"/>
            <a:ext cx="50738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3086101" y="1714500"/>
            <a:ext cx="37266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zh-TW" sz="7200" b="0" i="0" u="none" strike="noStrike" kern="1200" cap="none" spc="0" normalizeH="0" baseline="0" noProof="0" dirty="0">
                <a:ln>
                  <a:noFill/>
                </a:ln>
                <a:solidFill>
                  <a:srgbClr val="000000"/>
                </a:solidFill>
                <a:effectLst/>
                <a:uLnTx/>
                <a:uFillTx/>
                <a:latin typeface="Arial" panose="020B0604020202020204" pitchFamily="34" charset="0"/>
                <a:ea typeface="新細明體" pitchFamily="18" charset="-120"/>
                <a:cs typeface="+mn-cs"/>
              </a:rPr>
              <a:t>Q &amp; A</a:t>
            </a:r>
          </a:p>
        </p:txBody>
      </p:sp>
    </p:spTree>
    <p:extLst>
      <p:ext uri="{BB962C8B-B14F-4D97-AF65-F5344CB8AC3E}">
        <p14:creationId xmlns:p14="http://schemas.microsoft.com/office/powerpoint/2010/main" val="386127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Static Routes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Types of Static Routes</a:t>
            </a:r>
          </a:p>
        </p:txBody>
      </p:sp>
      <p:sp>
        <p:nvSpPr>
          <p:cNvPr id="4" name="Content Placeholder 3">
            <a:extLst>
              <a:ext uri="{FF2B5EF4-FFF2-40B4-BE49-F238E27FC236}">
                <a16:creationId xmlns:a16="http://schemas.microsoft.com/office/drawing/2014/main" id="{E680852E-0C35-4F4B-9A4F-6CBBD0823BA6}"/>
              </a:ext>
            </a:extLst>
          </p:cNvPr>
          <p:cNvSpPr>
            <a:spLocks noGrp="1"/>
          </p:cNvSpPr>
          <p:nvPr>
            <p:ph idx="1"/>
          </p:nvPr>
        </p:nvSpPr>
        <p:spPr>
          <a:xfrm>
            <a:off x="549818" y="1232878"/>
            <a:ext cx="8280057" cy="3689897"/>
          </a:xfrm>
        </p:spPr>
        <p:txBody>
          <a:bodyPr/>
          <a:lstStyle/>
          <a:p>
            <a:pPr marL="0" indent="0" algn="l"/>
            <a:r>
              <a:rPr lang="en-US" sz="1600" dirty="0">
                <a:solidFill>
                  <a:srgbClr val="000000"/>
                </a:solidFill>
              </a:rPr>
              <a:t>Static routes are commonly implemented on a network. This is true even when there is a dynamic routing protocol configured. </a:t>
            </a:r>
          </a:p>
          <a:p>
            <a:pPr marL="0" indent="0" algn="l"/>
            <a:endParaRPr lang="en-US" sz="1600" dirty="0">
              <a:solidFill>
                <a:srgbClr val="000000"/>
              </a:solidFill>
            </a:endParaRPr>
          </a:p>
          <a:p>
            <a:pPr marL="0" indent="0" algn="l"/>
            <a:r>
              <a:rPr lang="en-US" sz="1600" dirty="0">
                <a:solidFill>
                  <a:srgbClr val="000000"/>
                </a:solidFill>
              </a:rPr>
              <a:t>Static routes can be configured for IPv4 and IPv6. Both protocols support the following types of static routes:</a:t>
            </a:r>
          </a:p>
          <a:p>
            <a:pPr marL="415985" lvl="1" indent="-342900">
              <a:buFont typeface="Arial" panose="020B0604020202020204" pitchFamily="34" charset="0"/>
              <a:buChar char="•"/>
            </a:pPr>
            <a:r>
              <a:rPr lang="en-US" sz="1600" dirty="0">
                <a:solidFill>
                  <a:srgbClr val="000000"/>
                </a:solidFill>
              </a:rPr>
              <a:t>Standard static route</a:t>
            </a:r>
          </a:p>
          <a:p>
            <a:pPr marL="415985" lvl="1" indent="-342900">
              <a:buFont typeface="Arial" panose="020B0604020202020204" pitchFamily="34" charset="0"/>
              <a:buChar char="•"/>
            </a:pPr>
            <a:r>
              <a:rPr lang="en-US" sz="1600" dirty="0">
                <a:solidFill>
                  <a:srgbClr val="000000"/>
                </a:solidFill>
              </a:rPr>
              <a:t>Default static route</a:t>
            </a:r>
          </a:p>
          <a:p>
            <a:pPr marL="415985" lvl="1" indent="-342900">
              <a:buFont typeface="Arial" panose="020B0604020202020204" pitchFamily="34" charset="0"/>
              <a:buChar char="•"/>
            </a:pPr>
            <a:r>
              <a:rPr lang="en-US" sz="1600" dirty="0">
                <a:solidFill>
                  <a:srgbClr val="000000"/>
                </a:solidFill>
              </a:rPr>
              <a:t>Floating static route</a:t>
            </a:r>
          </a:p>
          <a:p>
            <a:pPr marL="415985" lvl="1" indent="-342900">
              <a:buFont typeface="Arial" panose="020B0604020202020204" pitchFamily="34" charset="0"/>
              <a:buChar char="•"/>
            </a:pPr>
            <a:r>
              <a:rPr lang="en-US" sz="1600" dirty="0">
                <a:solidFill>
                  <a:srgbClr val="000000"/>
                </a:solidFill>
              </a:rPr>
              <a:t>Summary static route</a:t>
            </a:r>
          </a:p>
          <a:p>
            <a:pPr marL="0" indent="0" algn="l"/>
            <a:endParaRPr lang="en-US" sz="1600" dirty="0">
              <a:solidFill>
                <a:srgbClr val="000000"/>
              </a:solidFill>
            </a:endParaRPr>
          </a:p>
          <a:p>
            <a:pPr marL="0" indent="0" algn="l"/>
            <a:r>
              <a:rPr lang="en-US" sz="1600" dirty="0">
                <a:solidFill>
                  <a:srgbClr val="000000"/>
                </a:solidFill>
              </a:rPr>
              <a:t>Static routes are configured using the </a:t>
            </a:r>
            <a:r>
              <a:rPr lang="en-US" sz="1600" b="1" dirty="0">
                <a:solidFill>
                  <a:srgbClr val="000000"/>
                </a:solidFill>
              </a:rPr>
              <a:t>ip route</a:t>
            </a:r>
            <a:r>
              <a:rPr lang="en-US" sz="1600" dirty="0">
                <a:solidFill>
                  <a:srgbClr val="000000"/>
                </a:solidFill>
              </a:rPr>
              <a:t> and </a:t>
            </a:r>
            <a:r>
              <a:rPr lang="en-US" sz="1600" b="1" dirty="0">
                <a:solidFill>
                  <a:srgbClr val="000000"/>
                </a:solidFill>
              </a:rPr>
              <a:t>ipv6 route</a:t>
            </a:r>
            <a:r>
              <a:rPr lang="en-US" sz="1600" dirty="0">
                <a:solidFill>
                  <a:srgbClr val="000000"/>
                </a:solidFill>
              </a:rPr>
              <a:t> global configuration commands.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Next-Hop Options</a:t>
            </a:r>
          </a:p>
        </p:txBody>
      </p:sp>
      <p:sp>
        <p:nvSpPr>
          <p:cNvPr id="5" name="Content Placeholder 4">
            <a:extLst>
              <a:ext uri="{FF2B5EF4-FFF2-40B4-BE49-F238E27FC236}">
                <a16:creationId xmlns:a16="http://schemas.microsoft.com/office/drawing/2014/main" id="{00DB5D64-E56C-5149-8528-9CCE82CF7D8C}"/>
              </a:ext>
            </a:extLst>
          </p:cNvPr>
          <p:cNvSpPr>
            <a:spLocks noGrp="1"/>
          </p:cNvSpPr>
          <p:nvPr>
            <p:ph idx="1"/>
          </p:nvPr>
        </p:nvSpPr>
        <p:spPr>
          <a:xfrm>
            <a:off x="431971" y="1195300"/>
            <a:ext cx="8280057" cy="3689897"/>
          </a:xfrm>
        </p:spPr>
        <p:txBody>
          <a:bodyPr/>
          <a:lstStyle/>
          <a:p>
            <a:pPr marL="0" indent="0" algn="just"/>
            <a:r>
              <a:rPr lang="en-US" sz="1600" dirty="0">
                <a:solidFill>
                  <a:srgbClr val="000000"/>
                </a:solidFill>
              </a:rPr>
              <a:t>When configuring a static route, the next hop can be identified by an IP address, exit interface, or both. How the destination is specified creates one of the three following types of static route:</a:t>
            </a:r>
          </a:p>
          <a:p>
            <a:pPr marL="415985" lvl="1" indent="-342900" algn="just">
              <a:buFont typeface="Arial" panose="020B0604020202020204" pitchFamily="34" charset="0"/>
              <a:buChar char="•"/>
            </a:pPr>
            <a:r>
              <a:rPr lang="en-US" sz="1600" b="1" dirty="0">
                <a:solidFill>
                  <a:srgbClr val="000000"/>
                </a:solidFill>
              </a:rPr>
              <a:t>Next-hop route</a:t>
            </a:r>
            <a:r>
              <a:rPr lang="en-US" sz="1600" dirty="0">
                <a:solidFill>
                  <a:srgbClr val="000000"/>
                </a:solidFill>
              </a:rPr>
              <a:t> - Only the next-hop IP address is specified</a:t>
            </a:r>
          </a:p>
          <a:p>
            <a:pPr marL="415985" lvl="1" indent="-342900" algn="just">
              <a:buFont typeface="Arial" panose="020B0604020202020204" pitchFamily="34" charset="0"/>
              <a:buChar char="•"/>
            </a:pPr>
            <a:r>
              <a:rPr lang="en-US" sz="1600" b="1" dirty="0">
                <a:solidFill>
                  <a:srgbClr val="000000"/>
                </a:solidFill>
              </a:rPr>
              <a:t>Directly connected static route</a:t>
            </a:r>
            <a:r>
              <a:rPr lang="en-US" sz="1600" dirty="0">
                <a:solidFill>
                  <a:srgbClr val="000000"/>
                </a:solidFill>
              </a:rPr>
              <a:t> - Only the router exit interface is specified</a:t>
            </a:r>
          </a:p>
          <a:p>
            <a:pPr marL="415985" lvl="1" indent="-342900" algn="just">
              <a:buFont typeface="Arial" panose="020B0604020202020204" pitchFamily="34" charset="0"/>
              <a:buChar char="•"/>
            </a:pPr>
            <a:r>
              <a:rPr lang="en-US" sz="1600" b="1" dirty="0">
                <a:solidFill>
                  <a:srgbClr val="000000"/>
                </a:solidFill>
              </a:rPr>
              <a:t>Fully specified static route</a:t>
            </a:r>
            <a:r>
              <a:rPr lang="en-US" sz="1600" dirty="0">
                <a:solidFill>
                  <a:srgbClr val="000000"/>
                </a:solidFill>
              </a:rPr>
              <a:t> - The next-hop IP address and exit interface are specified</a:t>
            </a:r>
          </a:p>
        </p:txBody>
      </p:sp>
    </p:spTree>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31971" y="1257930"/>
            <a:ext cx="8280057" cy="3689897"/>
          </a:xfrm>
        </p:spPr>
        <p:txBody>
          <a:bodyPr/>
          <a:lstStyle/>
          <a:p>
            <a:pPr marL="0" indent="0" algn="l"/>
            <a:r>
              <a:rPr lang="en-US" sz="1600" dirty="0">
                <a:solidFill>
                  <a:srgbClr val="000000"/>
                </a:solidFill>
              </a:rPr>
              <a:t>IPv4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 route </a:t>
            </a:r>
            <a:r>
              <a:rPr lang="en-US" sz="1600" i="1" dirty="0">
                <a:solidFill>
                  <a:srgbClr val="000000"/>
                </a:solidFill>
                <a:latin typeface="Courier New" panose="02070309020205020404" pitchFamily="49" charset="0"/>
                <a:cs typeface="Courier New" panose="02070309020205020404" pitchFamily="49" charset="0"/>
              </a:rPr>
              <a:t>network-address subnet-mask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a:t>
            </a:r>
            <a:r>
              <a:rPr lang="en-US" sz="1600" dirty="0">
                <a:solidFill>
                  <a:srgbClr val="000000"/>
                </a:solidFill>
                <a:latin typeface="Courier New" panose="02070309020205020404" pitchFamily="49" charset="0"/>
                <a:cs typeface="Courier New" panose="02070309020205020404" pitchFamily="49" charset="0"/>
              </a:rPr>
              <a:t>]} [distance]</a:t>
            </a:r>
            <a:endParaRPr lang="en-US" sz="16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Either the </a:t>
            </a:r>
            <a:r>
              <a:rPr lang="en-US" sz="1600" i="1" dirty="0">
                <a:solidFill>
                  <a:srgbClr val="000000"/>
                </a:solidFill>
              </a:rPr>
              <a:t>ip-address</a:t>
            </a:r>
            <a:r>
              <a:rPr lang="en-US" sz="1600" dirty="0">
                <a:solidFill>
                  <a:srgbClr val="000000"/>
                </a:solidFill>
              </a:rPr>
              <a:t>, </a:t>
            </a:r>
            <a:r>
              <a:rPr lang="en-US" sz="1600" i="1" dirty="0">
                <a:solidFill>
                  <a:srgbClr val="000000"/>
                </a:solidFill>
              </a:rPr>
              <a:t>exit-intf,</a:t>
            </a:r>
            <a:r>
              <a:rPr lang="en-US" sz="1600" dirty="0">
                <a:solidFill>
                  <a:srgbClr val="000000"/>
                </a:solidFill>
              </a:rPr>
              <a:t> or the </a:t>
            </a:r>
            <a:r>
              <a:rPr lang="en-US" sz="1600" i="1" dirty="0">
                <a:solidFill>
                  <a:srgbClr val="000000"/>
                </a:solidFill>
              </a:rPr>
              <a:t>ip-address</a:t>
            </a:r>
            <a:r>
              <a:rPr lang="en-US" sz="1600" dirty="0">
                <a:solidFill>
                  <a:srgbClr val="000000"/>
                </a:solidFill>
              </a:rPr>
              <a:t> and </a:t>
            </a:r>
            <a:r>
              <a:rPr lang="en-US" sz="1600" i="1" dirty="0">
                <a:solidFill>
                  <a:srgbClr val="000000"/>
                </a:solidFill>
              </a:rPr>
              <a:t>exit-intf</a:t>
            </a:r>
            <a:r>
              <a:rPr lang="en-US" sz="1600" dirty="0">
                <a:solidFill>
                  <a:srgbClr val="000000"/>
                </a:solidFill>
              </a:rPr>
              <a:t> parameters must be configured.</a:t>
            </a:r>
          </a:p>
          <a:p>
            <a:pPr marL="0" indent="0" algn="l"/>
            <a:endParaRPr lang="en-US" sz="1600" dirty="0">
              <a:solidFill>
                <a:srgbClr val="000000"/>
              </a:solidFill>
            </a:endParaRPr>
          </a:p>
        </p:txBody>
      </p:sp>
    </p:spTree>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31971" y="1270456"/>
            <a:ext cx="8280057" cy="3689897"/>
          </a:xfrm>
        </p:spPr>
        <p:txBody>
          <a:bodyPr/>
          <a:lstStyle/>
          <a:p>
            <a:pPr marL="0" indent="0" algn="l"/>
            <a:r>
              <a:rPr lang="en-US" sz="1600" dirty="0">
                <a:solidFill>
                  <a:srgbClr val="000000"/>
                </a:solidFill>
              </a:rPr>
              <a:t>IPv6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ipv6 route </a:t>
            </a:r>
            <a:r>
              <a:rPr lang="en-US" sz="1600" i="1" dirty="0">
                <a:solidFill>
                  <a:srgbClr val="000000"/>
                </a:solidFill>
                <a:latin typeface="Courier New" panose="02070309020205020404" pitchFamily="49" charset="0"/>
                <a:cs typeface="Courier New" panose="02070309020205020404" pitchFamily="49" charset="0"/>
              </a:rPr>
              <a:t>ipv6-prefix/prefix-length </a:t>
            </a:r>
            <a:r>
              <a:rPr lang="en-US" sz="1600" dirty="0">
                <a:solidFill>
                  <a:srgbClr val="000000"/>
                </a:solidFill>
                <a:latin typeface="Courier New" panose="02070309020205020404" pitchFamily="49" charset="0"/>
                <a:cs typeface="Courier New" panose="02070309020205020404" pitchFamily="49" charset="0"/>
              </a:rPr>
              <a:t>{</a:t>
            </a:r>
            <a:r>
              <a:rPr lang="en-US" sz="1600" i="1" dirty="0">
                <a:solidFill>
                  <a:srgbClr val="000000"/>
                </a:solidFill>
                <a:latin typeface="Courier New" panose="02070309020205020404" pitchFamily="49" charset="0"/>
                <a:cs typeface="Courier New" panose="02070309020205020404" pitchFamily="49" charset="0"/>
              </a:rPr>
              <a:t>ipv6-address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ipv6-address</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distance</a:t>
            </a:r>
            <a:r>
              <a:rPr lang="en-US" sz="1600" dirty="0">
                <a:solidFill>
                  <a:srgbClr val="000000"/>
                </a:solidFill>
                <a:latin typeface="Courier New" panose="02070309020205020404" pitchFamily="49" charset="0"/>
                <a:cs typeface="Courier New" panose="02070309020205020404" pitchFamily="49" charset="0"/>
              </a:rPr>
              <a:t>]</a:t>
            </a:r>
          </a:p>
          <a:p>
            <a:pPr marL="0" indent="0" algn="l"/>
            <a:endParaRPr lang="en-US" sz="1600" dirty="0">
              <a:solidFill>
                <a:srgbClr val="000000"/>
              </a:solidFill>
            </a:endParaRPr>
          </a:p>
          <a:p>
            <a:pPr marL="0" indent="0" algn="l"/>
            <a:r>
              <a:rPr lang="en-US" sz="1600" dirty="0">
                <a:solidFill>
                  <a:srgbClr val="000000"/>
                </a:solidFill>
              </a:rPr>
              <a:t>Most of parameters are identical to the IPv4 version of the command.</a:t>
            </a:r>
          </a:p>
          <a:p>
            <a:pPr marL="0" indent="0" algn="l"/>
            <a:endParaRPr lang="en-US" sz="1600" dirty="0">
              <a:solidFill>
                <a:srgbClr val="000000"/>
              </a:solidFill>
            </a:endParaRPr>
          </a:p>
        </p:txBody>
      </p:sp>
    </p:spTree>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5163</TotalTime>
  <Words>4601</Words>
  <Application>Microsoft Office PowerPoint</Application>
  <PresentationFormat>On-screen Show (16:9)</PresentationFormat>
  <Paragraphs>429</Paragraphs>
  <Slides>44</Slides>
  <Notes>40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44</vt:i4>
      </vt:variant>
    </vt:vector>
  </HeadingPairs>
  <TitlesOfParts>
    <vt:vector size="52" baseType="lpstr">
      <vt:lpstr>Arial</vt:lpstr>
      <vt:lpstr>Calibri</vt:lpstr>
      <vt:lpstr>Century Gothic</vt:lpstr>
      <vt:lpstr>CiscoSans ExtraLight</vt:lpstr>
      <vt:lpstr>Courier New</vt:lpstr>
      <vt:lpstr>Default Theme</vt:lpstr>
      <vt:lpstr>UCTI-Template-foundation-level</vt:lpstr>
      <vt:lpstr>1_UCTI-Template-foundation-level</vt:lpstr>
      <vt:lpstr>Switching and Routing Essentials CT133-3-2 SRE</vt:lpstr>
      <vt:lpstr>Topic &amp; Structure of The Lesson</vt:lpstr>
      <vt:lpstr>Learning Outcomes</vt:lpstr>
      <vt:lpstr>Key Terms You Must Be Able To Use</vt:lpstr>
      <vt:lpstr>Static Routes</vt:lpstr>
      <vt:lpstr>Static Routes Types of Static Routes</vt:lpstr>
      <vt:lpstr>Static Routes Next-Hop Options</vt:lpstr>
      <vt:lpstr>Static Routes IPv4 Static Route Command</vt:lpstr>
      <vt:lpstr>Static Routes IPv6 Static Route Command</vt:lpstr>
      <vt:lpstr>Static Routes Dual-Stack Topology</vt:lpstr>
      <vt:lpstr>Static Routes IPv4 Starting Routing Tables</vt:lpstr>
      <vt:lpstr>Static Routes IPv6 Starting Routing Tables</vt:lpstr>
      <vt:lpstr>Configure IP Static Routes</vt:lpstr>
      <vt:lpstr>Configure IP Static Routes IPv4 Next-Hop Static Route</vt:lpstr>
      <vt:lpstr>Configure IP Static Routes IPv6 Next-Hop Static Route</vt:lpstr>
      <vt:lpstr>Configure IP Static Routes IPv4 Directly Connected Static Route</vt:lpstr>
      <vt:lpstr>Configure IP Static Routes IPv6 Directly Connected Static Route</vt:lpstr>
      <vt:lpstr>Configure IP Static Routes IPv4 Fully Specified Static Route</vt:lpstr>
      <vt:lpstr>Configure IP Static Routes IPv6 Fully Specified Static Route</vt:lpstr>
      <vt:lpstr>Configure IP Static Routes IPv6 Fully Specified Static Route (Cont.)</vt:lpstr>
      <vt:lpstr>Configure IP Static Routes Verify a Static Route</vt:lpstr>
      <vt:lpstr>Configure IP Default Static Routes</vt:lpstr>
      <vt:lpstr>Configure IP Default Static Routes Default Static Route</vt:lpstr>
      <vt:lpstr>Configure IP Default Static Routes Default Static Route (Cont.)</vt:lpstr>
      <vt:lpstr>Configure IP Default Static Routes Configure a Default Static Route</vt:lpstr>
      <vt:lpstr>Configure IP Default Static Routes Verify a Default Static Route</vt:lpstr>
      <vt:lpstr>Configure IP Default Static Routes Verify a Default Static Route (Cont.)</vt:lpstr>
      <vt:lpstr>Configure Floating Static Routes</vt:lpstr>
      <vt:lpstr>Configure Floating Static Routes Floating Static Routes</vt:lpstr>
      <vt:lpstr>Configure Floating Static Routes Configure IPv4 and IPv6 Floating Static Routes</vt:lpstr>
      <vt:lpstr>Configure Floating Static Routes Test the Floating Static Routes</vt:lpstr>
      <vt:lpstr>Configure Static Host Routes</vt:lpstr>
      <vt:lpstr>Configure Static Host Routes Host Routes</vt:lpstr>
      <vt:lpstr>Configure Static Host Routes Automatically Installed Host Routes</vt:lpstr>
      <vt:lpstr>Configure Static Host Routes Static Host Routes</vt:lpstr>
      <vt:lpstr>Configure Static Host Routes Configure Static Host Routes</vt:lpstr>
      <vt:lpstr>Configure Static Host Routes Verify Static Host Routes</vt:lpstr>
      <vt:lpstr>Configure Static Host Routes Configure IPv6 Static Host Route with Link-Local Next-Hop</vt:lpstr>
      <vt:lpstr>Module Practice and Quiz</vt:lpstr>
      <vt:lpstr>Quick Review Question</vt:lpstr>
      <vt:lpstr>PowerPoint Presentation</vt:lpstr>
      <vt:lpstr>PowerPoint Presentation</vt:lpstr>
      <vt:lpstr>PowerPoint Presentation</vt:lpstr>
      <vt:lpstr>Question and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Noris Ismail</cp:lastModifiedBy>
  <cp:revision>371</cp:revision>
  <dcterms:created xsi:type="dcterms:W3CDTF">2019-10-18T06:21:22Z</dcterms:created>
  <dcterms:modified xsi:type="dcterms:W3CDTF">2021-02-24T23:17:07Z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