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4"/>
  </p:sldMasterIdLst>
  <p:notesMasterIdLst>
    <p:notesMasterId r:id="rId47"/>
  </p:notesMasterIdLst>
  <p:handoutMasterIdLst>
    <p:handoutMasterId r:id="rId48"/>
  </p:handoutMasterIdLst>
  <p:sldIdLst>
    <p:sldId id="256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500" r:id="rId13"/>
    <p:sldId id="544" r:id="rId14"/>
    <p:sldId id="503" r:id="rId15"/>
    <p:sldId id="505" r:id="rId16"/>
    <p:sldId id="504" r:id="rId17"/>
    <p:sldId id="506" r:id="rId18"/>
    <p:sldId id="507" r:id="rId19"/>
    <p:sldId id="508" r:id="rId20"/>
    <p:sldId id="545" r:id="rId21"/>
    <p:sldId id="509" r:id="rId22"/>
    <p:sldId id="512" r:id="rId23"/>
    <p:sldId id="513" r:id="rId24"/>
    <p:sldId id="515" r:id="rId25"/>
    <p:sldId id="516" r:id="rId26"/>
    <p:sldId id="517" r:id="rId27"/>
    <p:sldId id="518" r:id="rId28"/>
    <p:sldId id="519" r:id="rId29"/>
    <p:sldId id="520" r:id="rId30"/>
    <p:sldId id="526" r:id="rId31"/>
    <p:sldId id="528" r:id="rId32"/>
    <p:sldId id="529" r:id="rId33"/>
    <p:sldId id="530" r:id="rId34"/>
    <p:sldId id="546" r:id="rId35"/>
    <p:sldId id="547" r:id="rId36"/>
    <p:sldId id="531" r:id="rId37"/>
    <p:sldId id="532" r:id="rId38"/>
    <p:sldId id="535" r:id="rId39"/>
    <p:sldId id="536" r:id="rId40"/>
    <p:sldId id="537" r:id="rId41"/>
    <p:sldId id="538" r:id="rId42"/>
    <p:sldId id="539" r:id="rId43"/>
    <p:sldId id="541" r:id="rId44"/>
    <p:sldId id="542" r:id="rId45"/>
    <p:sldId id="543" r:id="rId46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EA029-B10B-472A-BE17-2B441EE495E9}" v="1" dt="2021-07-15T01:43:29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132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siah Sulaiman" userId="S::salasiah@staffemail.apu.edu.my::988fbd49-b8e5-4ce2-92a9-78a1c9bf2361" providerId="AD" clId="Web-{295EA029-B10B-472A-BE17-2B441EE495E9}"/>
    <pc:docChg chg="modSld">
      <pc:chgData name="Salasiah Sulaiman" userId="S::salasiah@staffemail.apu.edu.my::988fbd49-b8e5-4ce2-92a9-78a1c9bf2361" providerId="AD" clId="Web-{295EA029-B10B-472A-BE17-2B441EE495E9}" dt="2021-07-15T01:43:29.329" v="0" actId="20577"/>
      <pc:docMkLst>
        <pc:docMk/>
      </pc:docMkLst>
      <pc:sldChg chg="modSp">
        <pc:chgData name="Salasiah Sulaiman" userId="S::salasiah@staffemail.apu.edu.my::988fbd49-b8e5-4ce2-92a9-78a1c9bf2361" providerId="AD" clId="Web-{295EA029-B10B-472A-BE17-2B441EE495E9}" dt="2021-07-15T01:43:29.329" v="0" actId="20577"/>
        <pc:sldMkLst>
          <pc:docMk/>
          <pc:sldMk cId="313831769" sldId="256"/>
        </pc:sldMkLst>
        <pc:spChg chg="mod">
          <ac:chgData name="Salasiah Sulaiman" userId="S::salasiah@staffemail.apu.edu.my::988fbd49-b8e5-4ce2-92a9-78a1c9bf2361" providerId="AD" clId="Web-{295EA029-B10B-472A-BE17-2B441EE495E9}" dt="2021-07-15T01:43:29.329" v="0" actId="20577"/>
          <ac:spMkLst>
            <pc:docMk/>
            <pc:sldMk cId="313831769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97F56F92-D627-43E3-929E-559695044F83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9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1761BBF-F3EF-42BF-86E5-FB73FD6AC6F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58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9286875"/>
            <a:ext cx="2971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19F7DF-A7A2-4B62-B363-BA8CFB5D20CB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7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9286875"/>
            <a:ext cx="2971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DBA138-0A69-4C41-9740-187A2E0DF7CE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0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9286875"/>
            <a:ext cx="2971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5C4FBF-AF7E-44CB-844A-3791540DF9A8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9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9286875"/>
            <a:ext cx="2971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EA1B97-DB48-4D52-8E42-BE4D873137F1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2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CT026-3-1 Systems Analysis and Design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3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9921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2044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</a:t>
            </a:r>
            <a:fld id="{D1F85F29-0471-41BC-8991-7579670719AC}" type="slidenum">
              <a:rPr lang="en-GB" smtClean="0"/>
              <a:pPr>
                <a:defRPr/>
              </a:pPr>
              <a:t>‹#›</a:t>
            </a:fld>
            <a:r>
              <a:rPr lang="en-GB" dirty="0"/>
              <a:t> (of </a:t>
            </a:r>
          </a:p>
        </p:txBody>
      </p:sp>
    </p:spTree>
    <p:extLst>
      <p:ext uri="{BB962C8B-B14F-4D97-AF65-F5344CB8AC3E}">
        <p14:creationId xmlns:p14="http://schemas.microsoft.com/office/powerpoint/2010/main" val="42537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3816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472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9795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192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421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3555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54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4" cstate="print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CT026-3-1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Systems Analysis and Design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dirty="0"/>
              <a:t>Slide </a:t>
            </a:r>
            <a:fld id="{D1F85F29-0471-41BC-8991-7579670719AC}" type="slidenum">
              <a:rPr lang="en-GB" smtClean="0"/>
              <a:pPr>
                <a:defRPr/>
              </a:pPr>
              <a:t>‹#›</a:t>
            </a:fld>
            <a:r>
              <a:rPr lang="en-GB" dirty="0"/>
              <a:t> (of 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800" dirty="0"/>
              <a:t>Prototyping and Interface Design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Systems Analysis and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Prototyping and Interface Design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83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Input Design Objectives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D1F85F29-0471-41BC-8991-7579670719AC}" type="slidenum">
              <a:rPr lang="en-GB" smtClean="0"/>
              <a:pPr>
                <a:defRPr/>
              </a:pPr>
              <a:t>10</a:t>
            </a:fld>
            <a:r>
              <a:rPr lang="en-GB"/>
              <a:t> (of 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7362" y="1697038"/>
            <a:ext cx="8397845" cy="4525962"/>
          </a:xfrm>
        </p:spPr>
        <p:txBody>
          <a:bodyPr/>
          <a:lstStyle/>
          <a:p>
            <a:r>
              <a:rPr lang="en-US" altLang="en-US" dirty="0"/>
              <a:t>Simplicity </a:t>
            </a:r>
          </a:p>
          <a:p>
            <a:pPr marL="0" indent="0">
              <a:buNone/>
            </a:pPr>
            <a:r>
              <a:rPr lang="en-US" sz="2000" dirty="0"/>
              <a:t>	- keeping those same designs uncluttered in a manner that 	focuses the user’s attention. </a:t>
            </a:r>
            <a:endParaRPr lang="en-US" altLang="en-US" sz="2000" dirty="0"/>
          </a:p>
          <a:p>
            <a:r>
              <a:rPr lang="en-US" altLang="en-US" dirty="0"/>
              <a:t>Consistency</a:t>
            </a:r>
          </a:p>
          <a:p>
            <a:pPr marL="0" indent="0">
              <a:buNone/>
            </a:pPr>
            <a:r>
              <a:rPr lang="en-US" sz="2000" dirty="0"/>
              <a:t>	- all input forms, whether they are input displays or fill-in forms 	on the Web, group data similarly from one application to the next</a:t>
            </a:r>
            <a:endParaRPr lang="en-US" alt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8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8 (of  26)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Forms (Input)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kern="0" dirty="0"/>
              <a:t>preprinted or duplicated papers that require people to fill in responses in a standardized way</a:t>
            </a:r>
          </a:p>
          <a:p>
            <a:endParaRPr lang="en-US" altLang="en-US" sz="2800" kern="0" dirty="0"/>
          </a:p>
          <a:p>
            <a:r>
              <a:rPr lang="en-US" altLang="en-US" sz="2800" kern="0" dirty="0"/>
              <a:t>serve as </a:t>
            </a:r>
            <a:r>
              <a:rPr lang="en-US" altLang="en-US" sz="2800" b="1" kern="0" dirty="0">
                <a:solidFill>
                  <a:srgbClr val="7030A0"/>
                </a:solidFill>
              </a:rPr>
              <a:t>source documents </a:t>
            </a:r>
            <a:r>
              <a:rPr lang="en-US" altLang="en-US" sz="2800" kern="0" dirty="0"/>
              <a:t>for data entry personnel or for input to e-commerce applications</a:t>
            </a:r>
          </a:p>
          <a:p>
            <a:endParaRPr lang="en-US" altLang="en-US" sz="2800" kern="0" dirty="0"/>
          </a:p>
          <a:p>
            <a:r>
              <a:rPr lang="en-US" sz="2800" kern="0" dirty="0"/>
              <a:t>A source document collects input data, triggers or authorizes an input action, and provides a record of the original transaction.</a:t>
            </a:r>
          </a:p>
          <a:p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5121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4580" name="Picture 2" descr="https://www.formassembly.com/blog/wp-content/uploads/2015/03/paper-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2688"/>
            <a:ext cx="77914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34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9 (of  26)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GUIDELINES FOR FORM DESIGN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120000"/>
              </a:lnSpc>
              <a:buFont typeface="Wingdings" panose="05000000000000000000" pitchFamily="2" charset="2"/>
              <a:buAutoNum type="romanUcPeriod"/>
            </a:pPr>
            <a:r>
              <a:rPr lang="en-US" altLang="en-US" dirty="0"/>
              <a:t>Make forms </a:t>
            </a:r>
            <a:r>
              <a:rPr lang="en-US" altLang="en-US" b="1" dirty="0">
                <a:solidFill>
                  <a:srgbClr val="002060"/>
                </a:solidFill>
              </a:rPr>
              <a:t>easy to fill in</a:t>
            </a:r>
          </a:p>
          <a:p>
            <a:pPr marL="812800" indent="-812800" eaLnBrk="1" hangingPunct="1">
              <a:lnSpc>
                <a:spcPct val="120000"/>
              </a:lnSpc>
              <a:buFont typeface="Wingdings" panose="05000000000000000000" pitchFamily="2" charset="2"/>
              <a:buAutoNum type="romanUcPeriod"/>
            </a:pPr>
            <a:r>
              <a:rPr lang="en-US" altLang="en-US" dirty="0"/>
              <a:t>Ensure that forms </a:t>
            </a:r>
            <a:r>
              <a:rPr lang="en-US" altLang="en-US" b="1" dirty="0">
                <a:solidFill>
                  <a:srgbClr val="002060"/>
                </a:solidFill>
              </a:rPr>
              <a:t>meet the purpose</a:t>
            </a:r>
            <a:r>
              <a:rPr lang="en-US" altLang="en-US" dirty="0"/>
              <a:t> for which they are designed</a:t>
            </a:r>
          </a:p>
          <a:p>
            <a:pPr marL="812800" indent="-812800" eaLnBrk="1" hangingPunct="1">
              <a:lnSpc>
                <a:spcPct val="120000"/>
              </a:lnSpc>
              <a:buFont typeface="Wingdings" panose="05000000000000000000" pitchFamily="2" charset="2"/>
              <a:buAutoNum type="romanUcPeriod"/>
            </a:pPr>
            <a:r>
              <a:rPr lang="en-US" altLang="en-US" dirty="0"/>
              <a:t>Design forms to </a:t>
            </a:r>
            <a:r>
              <a:rPr lang="en-US" altLang="en-US" b="1" dirty="0">
                <a:solidFill>
                  <a:srgbClr val="002060"/>
                </a:solidFill>
              </a:rPr>
              <a:t>ensure accurate completion</a:t>
            </a:r>
          </a:p>
          <a:p>
            <a:pPr marL="812800" indent="-812800" eaLnBrk="1" hangingPunct="1">
              <a:lnSpc>
                <a:spcPct val="120000"/>
              </a:lnSpc>
              <a:buFont typeface="Wingdings" panose="05000000000000000000" pitchFamily="2" charset="2"/>
              <a:buAutoNum type="romanUcPeriod"/>
            </a:pPr>
            <a:r>
              <a:rPr lang="en-US" altLang="en-US" dirty="0"/>
              <a:t>Keep forms </a:t>
            </a:r>
            <a:r>
              <a:rPr lang="en-US" altLang="en-US" b="1" dirty="0">
                <a:solidFill>
                  <a:srgbClr val="002060"/>
                </a:solidFill>
              </a:rPr>
              <a:t>attractive</a:t>
            </a:r>
            <a:endParaRPr lang="en-US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9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10 (of  26)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 - Make forms easy to fill in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775" y="1814454"/>
            <a:ext cx="831670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To reduce error, speed completion, and facilitate the entry of data, it is essential that forms be easy to fill in. </a:t>
            </a:r>
          </a:p>
          <a:p>
            <a:endParaRPr lang="en-US" alt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It is often possible to eliminate the process of transcribing data that are entered on a form into the system by using electronic submission.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242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11 (of  26)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 - Make forms easy to fill in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69988"/>
            <a:ext cx="4381500" cy="546100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>
                <a:solidFill>
                  <a:srgbClr val="CC0000"/>
                </a:solidFill>
              </a:rPr>
              <a:t>Form Flow</a:t>
            </a:r>
          </a:p>
        </p:txBody>
      </p:sp>
      <p:pic>
        <p:nvPicPr>
          <p:cNvPr id="26629" name="Picture 6" descr="Fig7-2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13"/>
          <a:stretch>
            <a:fillRect/>
          </a:stretch>
        </p:blipFill>
        <p:spPr bwMode="auto">
          <a:xfrm>
            <a:off x="157163" y="1524000"/>
            <a:ext cx="3887787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7" descr="Fig7-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52" b="7309"/>
          <a:stretch>
            <a:fillRect/>
          </a:stretch>
        </p:blipFill>
        <p:spPr bwMode="auto">
          <a:xfrm>
            <a:off x="4343400" y="1563688"/>
            <a:ext cx="4437063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0" y="5751513"/>
            <a:ext cx="426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11-11 : Illogical Information Flow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5029200" y="5767388"/>
            <a:ext cx="411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11-11 : Information Flow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815879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12 (of  26)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 - Make forms easy to fill in</a:t>
            </a:r>
          </a:p>
        </p:txBody>
      </p:sp>
      <p:sp>
        <p:nvSpPr>
          <p:cNvPr id="27652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79513"/>
            <a:ext cx="2971800" cy="420687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>
                <a:solidFill>
                  <a:srgbClr val="CC0000"/>
                </a:solidFill>
              </a:rPr>
              <a:t>Grouping of Information</a:t>
            </a:r>
          </a:p>
        </p:txBody>
      </p:sp>
      <p:pic>
        <p:nvPicPr>
          <p:cNvPr id="27653" name="Picture 12" descr="FIG13-4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1697038"/>
            <a:ext cx="4114800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13"/>
          <p:cNvSpPr txBox="1">
            <a:spLocks noChangeArrowheads="1"/>
          </p:cNvSpPr>
          <p:nvPr/>
        </p:nvSpPr>
        <p:spPr bwMode="auto">
          <a:xfrm>
            <a:off x="0" y="5830888"/>
            <a:ext cx="411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11-11 : Illogical Grouping of Information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  <p:sp>
        <p:nvSpPr>
          <p:cNvPr id="27655" name="Text Box 14"/>
          <p:cNvSpPr txBox="1">
            <a:spLocks noChangeArrowheads="1"/>
          </p:cNvSpPr>
          <p:nvPr/>
        </p:nvSpPr>
        <p:spPr bwMode="auto">
          <a:xfrm>
            <a:off x="4495800" y="5846763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11-12 : Logical Grouping of Information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  <p:pic>
        <p:nvPicPr>
          <p:cNvPr id="27656" name="Picture 15" descr="FIG13-5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052888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74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D1F85F29-0471-41BC-8991-7579670719AC}" type="slidenum">
              <a:rPr lang="en-GB" smtClean="0"/>
              <a:pPr>
                <a:defRPr/>
              </a:pPr>
              <a:t>17</a:t>
            </a:fld>
            <a:r>
              <a:rPr lang="en-GB"/>
              <a:t> (of </a:t>
            </a:r>
            <a:endParaRPr 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 - Make forms easy to fill i</a:t>
            </a:r>
            <a:r>
              <a:rPr lang="en-US" dirty="0"/>
              <a:t>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30238" y="1449388"/>
            <a:ext cx="27638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buFontTx/>
              <a:buNone/>
            </a:pPr>
            <a:r>
              <a:rPr lang="en-US" altLang="en-US" sz="2000" kern="0">
                <a:solidFill>
                  <a:srgbClr val="CC0000"/>
                </a:solidFill>
              </a:rPr>
              <a:t>Captions – Check-off</a:t>
            </a:r>
          </a:p>
        </p:txBody>
      </p:sp>
      <p:pic>
        <p:nvPicPr>
          <p:cNvPr id="7" name="Picture 5" descr="Fig7-2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7" b="3830"/>
          <a:stretch>
            <a:fillRect/>
          </a:stretch>
        </p:blipFill>
        <p:spPr bwMode="auto">
          <a:xfrm>
            <a:off x="320675" y="1738313"/>
            <a:ext cx="78851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44675" y="6065838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11-15 : Check-ff Captions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 Analysis and Design, 5/e - Kenneth E. Kendall &amp; Julie E. Kendall    </a:t>
            </a:r>
          </a:p>
        </p:txBody>
      </p:sp>
    </p:spTree>
    <p:extLst>
      <p:ext uri="{BB962C8B-B14F-4D97-AF65-F5344CB8AC3E}">
        <p14:creationId xmlns:p14="http://schemas.microsoft.com/office/powerpoint/2010/main" val="2039715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13 (of  26)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 - Make forms easy to fill in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41313" y="1058863"/>
            <a:ext cx="3132137" cy="474662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</a:rPr>
              <a:t>Captions 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795463" y="5819775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11-13 : Line Captions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 Analysis and Design, 5/e - Kenneth E. Kendall &amp; Julie E. Kendall    </a:t>
            </a:r>
          </a:p>
        </p:txBody>
      </p:sp>
      <p:pic>
        <p:nvPicPr>
          <p:cNvPr id="7" name="Picture 5" descr="Fig7-2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08" b="25143"/>
          <a:stretch>
            <a:fillRect/>
          </a:stretch>
        </p:blipFill>
        <p:spPr bwMode="auto">
          <a:xfrm>
            <a:off x="341313" y="1296194"/>
            <a:ext cx="8382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127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 - Make forms easy to fill in</a:t>
            </a:r>
            <a:endParaRPr lang="en-US" dirty="0"/>
          </a:p>
        </p:txBody>
      </p:sp>
      <p:pic>
        <p:nvPicPr>
          <p:cNvPr id="3174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0588" y="2201863"/>
            <a:ext cx="4443412" cy="1289050"/>
          </a:xfrm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30238" y="1449388"/>
            <a:ext cx="27638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altLang="en-US" sz="2000" kern="0" dirty="0">
                <a:solidFill>
                  <a:srgbClr val="CC0000"/>
                </a:solidFill>
              </a:rPr>
              <a:t>Input Validation</a:t>
            </a:r>
          </a:p>
        </p:txBody>
      </p:sp>
      <p:pic>
        <p:nvPicPr>
          <p:cNvPr id="31749" name="Picture 2" descr="placeholder-c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5780088"/>
            <a:ext cx="71532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4275138"/>
            <a:ext cx="3451225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30238" y="3959225"/>
            <a:ext cx="276383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altLang="en-US" sz="2000" kern="0" dirty="0">
                <a:solidFill>
                  <a:srgbClr val="CC0000"/>
                </a:solidFill>
              </a:rPr>
              <a:t>Hints and Labels</a:t>
            </a:r>
          </a:p>
        </p:txBody>
      </p:sp>
    </p:spTree>
    <p:extLst>
      <p:ext uri="{BB962C8B-B14F-4D97-AF65-F5344CB8AC3E}">
        <p14:creationId xmlns:p14="http://schemas.microsoft.com/office/powerpoint/2010/main" val="386987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2 (of  26)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Topic &amp; Structure of the lesson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Interface design</a:t>
            </a:r>
          </a:p>
          <a:p>
            <a:pPr lvl="1" eaLnBrk="1" hangingPunct="1"/>
            <a:r>
              <a:rPr lang="en-US" altLang="en-US" dirty="0"/>
              <a:t>Input Design</a:t>
            </a:r>
          </a:p>
          <a:p>
            <a:pPr lvl="2" eaLnBrk="1" hangingPunct="1"/>
            <a:r>
              <a:rPr lang="en-US" altLang="en-US" dirty="0"/>
              <a:t>Devices</a:t>
            </a:r>
          </a:p>
          <a:p>
            <a:pPr lvl="1" eaLnBrk="1" hangingPunct="1"/>
            <a:r>
              <a:rPr lang="en-US" altLang="en-US" dirty="0"/>
              <a:t>Guidelines for form design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Identify the objectives of output design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List the guidelines in output design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263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16 (of  26)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II - Ensure that forms meet the purpose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7363" y="1880558"/>
            <a:ext cx="8229600" cy="434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Forms are created to serve one or more purposes in the recording, processing, storing, and retrieving of information for businesses. </a:t>
            </a:r>
            <a:endParaRPr lang="en-US" altLang="en-US" kern="0" dirty="0"/>
          </a:p>
          <a:p>
            <a:pPr lvl="1"/>
            <a:r>
              <a:rPr lang="en-US" altLang="en-US" kern="0" dirty="0"/>
              <a:t>forms which provide different information to different departments or users (specialty form)</a:t>
            </a:r>
          </a:p>
        </p:txBody>
      </p:sp>
    </p:spTree>
    <p:extLst>
      <p:ext uri="{BB962C8B-B14F-4D97-AF65-F5344CB8AC3E}">
        <p14:creationId xmlns:p14="http://schemas.microsoft.com/office/powerpoint/2010/main" val="241187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18 (of  26)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III - Design form to ensure accurate completion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7363" y="1846052"/>
            <a:ext cx="8229600" cy="437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/>
              <a:t>Error rates typically associated with collecting data will drop sharply when forms are designed to ensure accurate completion. </a:t>
            </a:r>
          </a:p>
          <a:p>
            <a:endParaRPr lang="en-US" kern="0"/>
          </a:p>
          <a:p>
            <a:r>
              <a:rPr lang="en-US" kern="0"/>
              <a:t>Design is important for ensuring that people do the right thing with the form whenever they use it. </a:t>
            </a:r>
            <a:endParaRPr lang="en-US" altLang="en-US" kern="0"/>
          </a:p>
          <a:p>
            <a:pPr>
              <a:buFontTx/>
              <a:buNone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09466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19 (of  26)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IV - Keep forms attractive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forms should look uncluttered</a:t>
            </a:r>
          </a:p>
          <a:p>
            <a:pPr lvl="1" eaLnBrk="1" hangingPunct="1"/>
            <a:r>
              <a:rPr lang="en-US" altLang="en-US" sz="2400" dirty="0"/>
              <a:t>appear organized and logical – provide enough space</a:t>
            </a:r>
          </a:p>
          <a:p>
            <a:pPr lvl="1" eaLnBrk="1" hangingPunct="1"/>
            <a:r>
              <a:rPr lang="en-US" altLang="en-US" sz="2400" dirty="0"/>
              <a:t> follow a special order – name, street address, city, state, zip or postal code, country</a:t>
            </a:r>
          </a:p>
          <a:p>
            <a:pPr lvl="1"/>
            <a:r>
              <a:rPr lang="en-US" altLang="en-US" sz="2400" u="sng" dirty="0"/>
              <a:t>Relevant</a:t>
            </a:r>
            <a:r>
              <a:rPr lang="en-US" altLang="en-US" sz="2400" dirty="0"/>
              <a:t> data elements only- No unnecessary fields, layout &amp; flow</a:t>
            </a:r>
          </a:p>
          <a:p>
            <a:pPr eaLnBrk="1" hangingPunct="1"/>
            <a:r>
              <a:rPr lang="en-US" altLang="en-US" sz="2800" dirty="0"/>
              <a:t>suggestions</a:t>
            </a:r>
          </a:p>
          <a:p>
            <a:pPr lvl="1" eaLnBrk="1" hangingPunct="1"/>
            <a:r>
              <a:rPr lang="en-US" altLang="en-US" sz="2400" dirty="0"/>
              <a:t>use different fonts for type within the same form </a:t>
            </a:r>
          </a:p>
          <a:p>
            <a:pPr lvl="1" eaLnBrk="1" hangingPunct="1"/>
            <a:r>
              <a:rPr lang="en-US" altLang="en-US" sz="2400" dirty="0"/>
              <a:t>separate categories &amp; subcategories with thick and thin lines</a:t>
            </a:r>
          </a:p>
        </p:txBody>
      </p:sp>
    </p:spTree>
    <p:extLst>
      <p:ext uri="{BB962C8B-B14F-4D97-AF65-F5344CB8AC3E}">
        <p14:creationId xmlns:p14="http://schemas.microsoft.com/office/powerpoint/2010/main" val="205435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20 (of  26)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GUIDELINES FOR SCREEN DESIGN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2270" y="1385299"/>
            <a:ext cx="898173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/>
              <a:t>Keep the </a:t>
            </a:r>
            <a:r>
              <a:rPr lang="en-US" altLang="en-US" b="1" kern="0" dirty="0">
                <a:solidFill>
                  <a:srgbClr val="002060"/>
                </a:solidFill>
              </a:rPr>
              <a:t>screen simple</a:t>
            </a:r>
          </a:p>
          <a:p>
            <a:pPr marL="0" indent="0">
              <a:buFontTx/>
              <a:buNone/>
            </a:pPr>
            <a:r>
              <a:rPr lang="en-US" altLang="en-US" sz="2000" kern="0" dirty="0"/>
              <a:t>	- </a:t>
            </a:r>
            <a:r>
              <a:rPr lang="en-US" sz="2000" kern="0" dirty="0"/>
              <a:t>The display should show only that which is necessary for the 	particular action being undertaken.</a:t>
            </a:r>
            <a:endParaRPr lang="en-US" altLang="en-US" sz="2000" kern="0" dirty="0"/>
          </a:p>
          <a:p>
            <a:r>
              <a:rPr lang="en-US" altLang="en-US" kern="0" dirty="0"/>
              <a:t> Keep the </a:t>
            </a:r>
            <a:r>
              <a:rPr lang="en-US" altLang="en-US" b="1" kern="0" dirty="0">
                <a:solidFill>
                  <a:srgbClr val="002060"/>
                </a:solidFill>
              </a:rPr>
              <a:t>screen presentation consistent</a:t>
            </a:r>
          </a:p>
          <a:p>
            <a:pPr marL="0" indent="0">
              <a:buFontTx/>
              <a:buNone/>
            </a:pPr>
            <a:r>
              <a:rPr lang="en-US" sz="2000" kern="0" dirty="0"/>
              <a:t>	- information that logically belongs together should be consistently 	grouped together. For example, name and address go together, not 	name and zip code.</a:t>
            </a:r>
            <a:endParaRPr lang="en-US" altLang="en-US" sz="2000" kern="0" dirty="0"/>
          </a:p>
          <a:p>
            <a:r>
              <a:rPr lang="en-US" altLang="en-US" kern="0" dirty="0"/>
              <a:t> </a:t>
            </a:r>
            <a:r>
              <a:rPr lang="en-US" altLang="en-US" b="1" kern="0" dirty="0">
                <a:solidFill>
                  <a:srgbClr val="002060"/>
                </a:solidFill>
              </a:rPr>
              <a:t>Facilitate user movement </a:t>
            </a:r>
            <a:r>
              <a:rPr lang="en-US" altLang="en-US" kern="0" dirty="0"/>
              <a:t>among screens</a:t>
            </a:r>
          </a:p>
          <a:p>
            <a:pPr marL="0" indent="0">
              <a:buFontTx/>
              <a:buNone/>
            </a:pPr>
            <a:r>
              <a:rPr lang="en-US" altLang="en-US" sz="2000" kern="0" dirty="0"/>
              <a:t>	- </a:t>
            </a:r>
            <a:r>
              <a:rPr lang="en-US" sz="2000" kern="0" dirty="0"/>
              <a:t>Web-based forms facilitate movement with the use of hyperlinks to 	other relevant Web pages. Also scrolling using arrows, context-	sensitive pop-up windows, or onscreen dialog.</a:t>
            </a:r>
            <a:endParaRPr lang="en-US" altLang="en-US" sz="2000" kern="0" dirty="0"/>
          </a:p>
          <a:p>
            <a:r>
              <a:rPr lang="en-US" altLang="en-US" kern="0" dirty="0"/>
              <a:t> Create an </a:t>
            </a:r>
            <a:r>
              <a:rPr lang="en-US" altLang="en-US" b="1" kern="0" dirty="0">
                <a:solidFill>
                  <a:srgbClr val="002060"/>
                </a:solidFill>
              </a:rPr>
              <a:t>attractive screen</a:t>
            </a:r>
          </a:p>
          <a:p>
            <a:pPr marL="0" indent="0">
              <a:buFontTx/>
              <a:buNone/>
            </a:pPr>
            <a:r>
              <a:rPr lang="en-US" sz="2000" kern="0" dirty="0"/>
              <a:t>	- Displays should draw users into them and hold their attention. </a:t>
            </a: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128458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026" name="Picture 2" descr="https://1.bp.blogspot.com/-Jk9rEwdoHTg/VzPmpJ4Ur4I/AAAAAAAAAlY/j6UQG1l9UzYWJHgSzmm3tIVVJx0SyQK3QCLcB/s1600/Good_Vs_Bad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68989"/>
            <a:ext cx="8716963" cy="638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539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21 (of  26)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What it should not be</a:t>
            </a:r>
          </a:p>
        </p:txBody>
      </p:sp>
      <p:pic>
        <p:nvPicPr>
          <p:cNvPr id="38916" name="Picture 4" descr="FIG13-7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457325"/>
            <a:ext cx="91424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133600" y="6257925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11-17 : Unattractive screen design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2566185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22 (of  26)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What it should be</a:t>
            </a:r>
          </a:p>
        </p:txBody>
      </p:sp>
      <p:pic>
        <p:nvPicPr>
          <p:cNvPr id="39940" name="Picture 4" descr="FIG13-7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0"/>
            <a:ext cx="87741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318000" y="6235700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11-18 : Attractive Screen Design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91439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6 (of  20)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Output Design Objectives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Designing output to </a:t>
            </a:r>
            <a:r>
              <a:rPr lang="en-US" altLang="en-US" sz="2400" b="1" dirty="0">
                <a:solidFill>
                  <a:srgbClr val="002060"/>
                </a:solidFill>
              </a:rPr>
              <a:t>serve a specific purpose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Making output </a:t>
            </a:r>
            <a:r>
              <a:rPr lang="en-US" altLang="en-US" sz="2400" b="1" dirty="0">
                <a:solidFill>
                  <a:srgbClr val="002060"/>
                </a:solidFill>
              </a:rPr>
              <a:t>meaningful</a:t>
            </a:r>
            <a:r>
              <a:rPr lang="en-US" altLang="en-US" sz="2400" dirty="0"/>
              <a:t> to the user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Delivering the </a:t>
            </a:r>
            <a:r>
              <a:rPr lang="en-US" altLang="en-US" sz="2400" b="1" dirty="0">
                <a:solidFill>
                  <a:srgbClr val="002060"/>
                </a:solidFill>
              </a:rPr>
              <a:t>appropriate quantity </a:t>
            </a:r>
            <a:r>
              <a:rPr lang="en-US" altLang="en-US" sz="2400" dirty="0"/>
              <a:t>of output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Providing </a:t>
            </a:r>
            <a:r>
              <a:rPr lang="en-US" altLang="en-US" sz="2400" b="1" dirty="0">
                <a:solidFill>
                  <a:srgbClr val="002060"/>
                </a:solidFill>
              </a:rPr>
              <a:t>appropriate output distribution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Providing output </a:t>
            </a:r>
            <a:r>
              <a:rPr lang="en-US" altLang="en-US" sz="2400" b="1" dirty="0">
                <a:solidFill>
                  <a:srgbClr val="002060"/>
                </a:solidFill>
              </a:rPr>
              <a:t>on time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Choosing the most </a:t>
            </a:r>
            <a:r>
              <a:rPr lang="en-US" altLang="en-US" sz="2400" b="1" dirty="0">
                <a:solidFill>
                  <a:srgbClr val="002060"/>
                </a:solidFill>
              </a:rPr>
              <a:t>effective output </a:t>
            </a:r>
            <a:r>
              <a:rPr lang="en-US" altLang="en-US" sz="24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754290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8 (of  20)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Guidelines in Output Design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en-US" dirty="0"/>
              <a:t>IDENTIFY:</a:t>
            </a:r>
          </a:p>
          <a:p>
            <a:pPr eaLnBrk="1" hangingPunct="1"/>
            <a:r>
              <a:rPr lang="en-US" altLang="en-US" dirty="0"/>
              <a:t>Who is using the output?</a:t>
            </a:r>
          </a:p>
          <a:p>
            <a:pPr eaLnBrk="1" hangingPunct="1"/>
            <a:r>
              <a:rPr lang="en-US" altLang="en-US" dirty="0"/>
              <a:t>What should the output be?</a:t>
            </a:r>
          </a:p>
          <a:p>
            <a:pPr eaLnBrk="1" hangingPunct="1"/>
            <a:r>
              <a:rPr lang="en-US" altLang="en-US" dirty="0"/>
              <a:t>When should the output be?</a:t>
            </a:r>
          </a:p>
          <a:p>
            <a:pPr eaLnBrk="1" hangingPunct="1"/>
            <a:r>
              <a:rPr lang="en-US" altLang="en-US" dirty="0"/>
              <a:t>How should the output be presented?</a:t>
            </a:r>
          </a:p>
          <a:p>
            <a:pPr eaLnBrk="1" hangingPunct="1"/>
            <a:r>
              <a:rPr lang="en-US" altLang="en-US" dirty="0"/>
              <a:t>How much will it cost?</a:t>
            </a:r>
          </a:p>
        </p:txBody>
      </p:sp>
    </p:spTree>
    <p:extLst>
      <p:ext uri="{BB962C8B-B14F-4D97-AF65-F5344CB8AC3E}">
        <p14:creationId xmlns:p14="http://schemas.microsoft.com/office/powerpoint/2010/main" val="320787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C9B661-7E0C-49DD-8CC1-B49AC6AA1CE3}" type="slidenum">
              <a:rPr lang="en-US" altLang="en-US" sz="18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Guidelines in Output Design</a:t>
            </a:r>
            <a:endParaRPr lang="en-US" sz="1300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5029200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r>
              <a:rPr lang="en-US" dirty="0"/>
              <a:t>Report Design Principles</a:t>
            </a:r>
          </a:p>
          <a:p>
            <a:pPr lvl="2" eaLnBrk="1" hangingPunct="1">
              <a:defRPr/>
            </a:pPr>
            <a:r>
              <a:rPr lang="en-US" dirty="0"/>
              <a:t>Must be attractive, professional, and easy to read</a:t>
            </a:r>
          </a:p>
          <a:p>
            <a:pPr lvl="2" eaLnBrk="1" hangingPunct="1">
              <a:defRPr/>
            </a:pPr>
            <a:r>
              <a:rPr lang="en-US" dirty="0"/>
              <a:t>Should provide totals and subtotals for numeric fields</a:t>
            </a:r>
          </a:p>
          <a:p>
            <a:pPr lvl="2" eaLnBrk="1" hangingPunct="1">
              <a:defRPr/>
            </a:pPr>
            <a:r>
              <a:rPr lang="en-US" dirty="0"/>
              <a:t>Analyst must consider design features such as report headers and footers, page headers and footers, column headings and alignment, column spacing, field order, and grouping of detail lines</a:t>
            </a:r>
          </a:p>
        </p:txBody>
      </p:sp>
    </p:spTree>
    <p:extLst>
      <p:ext uri="{BB962C8B-B14F-4D97-AF65-F5344CB8AC3E}">
        <p14:creationId xmlns:p14="http://schemas.microsoft.com/office/powerpoint/2010/main" val="323437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3 (of  26)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Learning Outcomes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By the end of this lecture, YOU should be able to :</a:t>
            </a:r>
          </a:p>
          <a:p>
            <a:pPr lvl="1" eaLnBrk="1" hangingPunct="1"/>
            <a:r>
              <a:rPr lang="en-US" altLang="en-US" sz="2400" dirty="0"/>
              <a:t>Discuss the objectives of input design</a:t>
            </a:r>
          </a:p>
          <a:p>
            <a:pPr lvl="1" eaLnBrk="1" hangingPunct="1"/>
            <a:r>
              <a:rPr lang="en-US" altLang="en-US" sz="2400" dirty="0"/>
              <a:t>Identify the types of input design devices</a:t>
            </a:r>
          </a:p>
          <a:p>
            <a:pPr lvl="1" eaLnBrk="1" hangingPunct="1"/>
            <a:r>
              <a:rPr lang="en-US" altLang="en-US" sz="2400" dirty="0"/>
              <a:t>List the guidelines of input design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Identify the objectives of output design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List the guidelines in output design</a:t>
            </a:r>
          </a:p>
          <a:p>
            <a:pPr lvl="1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2362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81075"/>
            <a:ext cx="6548438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82BC89-037C-4837-AA85-68E3F673D8D1}" type="slidenum">
              <a:rPr lang="en-US" altLang="en-US" sz="18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Guidelines in Output Design</a:t>
            </a:r>
            <a:endParaRPr lang="en-US" sz="1300" dirty="0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1447800" y="5257800"/>
            <a:ext cx="708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8-20 </a:t>
            </a:r>
            <a:r>
              <a:rPr lang="en-US" altLang="en-US" sz="1200"/>
              <a:t>The Employee Hours report is a detail report with control breaks, subtotals, and grand totals. Notice that a report header identifies the report, a page header contains column headings, a group footer contains subtotals for each store, a report footer contains grand totals, and a page footer identifies the page number</a:t>
            </a:r>
          </a:p>
        </p:txBody>
      </p:sp>
    </p:spTree>
    <p:extLst>
      <p:ext uri="{BB962C8B-B14F-4D97-AF65-F5344CB8AC3E}">
        <p14:creationId xmlns:p14="http://schemas.microsoft.com/office/powerpoint/2010/main" val="1055461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D1F85F29-0471-41BC-8991-7579670719AC}" type="slidenum">
              <a:rPr lang="en-GB" smtClean="0"/>
              <a:pPr>
                <a:defRPr/>
              </a:pPr>
              <a:t>31</a:t>
            </a:fld>
            <a:r>
              <a:rPr lang="en-GB"/>
              <a:t> (of </a:t>
            </a:r>
            <a:endParaRPr lang="en-GB" dirty="0"/>
          </a:p>
        </p:txBody>
      </p:sp>
      <p:pic>
        <p:nvPicPr>
          <p:cNvPr id="1026" name="Picture 2" descr="Ewr dashboard 2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4928"/>
            <a:ext cx="9470571" cy="710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156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D1F85F29-0471-41BC-8991-7579670719AC}" type="slidenum">
              <a:rPr lang="en-GB" smtClean="0"/>
              <a:pPr>
                <a:defRPr/>
              </a:pPr>
              <a:t>32</a:t>
            </a:fld>
            <a:r>
              <a:rPr lang="en-GB"/>
              <a:t> (of </a:t>
            </a:r>
            <a:endParaRPr lang="en-GB" dirty="0"/>
          </a:p>
        </p:txBody>
      </p:sp>
      <p:pic>
        <p:nvPicPr>
          <p:cNvPr id="2050" name="Picture 2" descr="linkedin-metr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091" y="125563"/>
            <a:ext cx="8292440" cy="693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539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9C1D78-5D67-4CB5-8F7C-FD313D29506F}" type="slidenum">
              <a:rPr lang="en-US" altLang="en-US" sz="180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Guidelines in Output Design</a:t>
            </a:r>
            <a:endParaRPr lang="en-US" sz="1300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defRPr/>
            </a:pPr>
            <a:r>
              <a:rPr lang="en-US" dirty="0"/>
              <a:t>Report Design Principles </a:t>
            </a:r>
            <a:endParaRPr lang="en-US" sz="1200" dirty="0"/>
          </a:p>
          <a:p>
            <a:pPr lvl="2" eaLnBrk="1" hangingPunct="1">
              <a:defRPr/>
            </a:pPr>
            <a:r>
              <a:rPr lang="en-US" sz="2600" dirty="0"/>
              <a:t>Page Headers and Footers</a:t>
            </a:r>
          </a:p>
          <a:p>
            <a:pPr lvl="3" eaLnBrk="1" hangingPunct="1">
              <a:defRPr/>
            </a:pPr>
            <a:r>
              <a:rPr lang="en-US" sz="2200" dirty="0"/>
              <a:t>Every page should have a report header and a report footer</a:t>
            </a:r>
          </a:p>
          <a:p>
            <a:pPr lvl="4" eaLnBrk="1" hangingPunct="1">
              <a:defRPr/>
            </a:pPr>
            <a:r>
              <a:rPr lang="en-US" dirty="0"/>
              <a:t>Header includes the column headings that identify the data. The headings should be short but descriptive</a:t>
            </a:r>
          </a:p>
          <a:p>
            <a:pPr lvl="4" eaLnBrk="1" hangingPunct="1">
              <a:defRPr/>
            </a:pPr>
            <a:r>
              <a:rPr lang="en-US" dirty="0"/>
              <a:t>Footer used to display the report title and the page number</a:t>
            </a:r>
          </a:p>
          <a:p>
            <a:pPr lvl="2" eaLnBrk="1" hangingPunct="1">
              <a:defRPr/>
            </a:pPr>
            <a:r>
              <a:rPr lang="en-US" sz="2200" dirty="0"/>
              <a:t>Repeating Fields</a:t>
            </a:r>
          </a:p>
          <a:p>
            <a:pPr lvl="3" eaLnBrk="1" hangingPunct="1">
              <a:defRPr/>
            </a:pPr>
            <a:r>
              <a:rPr lang="en-US" sz="2200" dirty="0"/>
              <a:t>The best advice is to ask users what they think and be guided accordingly</a:t>
            </a:r>
          </a:p>
          <a:p>
            <a:pPr lvl="2" eaLnBrk="1" hangingPunct="1">
              <a:defRPr/>
            </a:pPr>
            <a:r>
              <a:rPr lang="en-US" sz="2200" dirty="0"/>
              <a:t>Consistent Design</a:t>
            </a:r>
          </a:p>
          <a:p>
            <a:pPr lvl="3" eaLnBrk="1" hangingPunct="1">
              <a:defRPr/>
            </a:pPr>
            <a:r>
              <a:rPr lang="en-US" sz="2200" dirty="0"/>
              <a:t>Look and feel are important to users, so reports should be uniform and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40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9 (of  20)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Considerations in Output Design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requirements in output design is that it meets the user requirements</a:t>
            </a:r>
          </a:p>
          <a:p>
            <a:pPr eaLnBrk="1" hangingPunct="1"/>
            <a:r>
              <a:rPr lang="en-US" altLang="en-US"/>
              <a:t>Major function of output is to convey the information required by the user. </a:t>
            </a:r>
          </a:p>
          <a:p>
            <a:pPr eaLnBrk="1" hangingPunct="1"/>
            <a:r>
              <a:rPr lang="en-US" altLang="en-US"/>
              <a:t>Therefore, the layout and design of the output is important.</a:t>
            </a:r>
          </a:p>
        </p:txBody>
      </p:sp>
    </p:spTree>
    <p:extLst>
      <p:ext uri="{BB962C8B-B14F-4D97-AF65-F5344CB8AC3E}">
        <p14:creationId xmlns:p14="http://schemas.microsoft.com/office/powerpoint/2010/main" val="3889300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9B40C6-D605-45B6-BA83-2C1ED703C465}" type="slidenum">
              <a:rPr lang="en-US" altLang="en-US" sz="180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Types of Report</a:t>
            </a:r>
            <a:endParaRPr lang="en-US" sz="1300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50292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/>
              <a:t>Types of Reports</a:t>
            </a:r>
          </a:p>
          <a:p>
            <a:pPr lvl="1" eaLnBrk="1" hangingPunct="1">
              <a:defRPr/>
            </a:pPr>
            <a:r>
              <a:rPr lang="en-US" sz="1600" b="1" dirty="0">
                <a:solidFill>
                  <a:srgbClr val="C00000"/>
                </a:solidFill>
              </a:rPr>
              <a:t>DETAIL REPORTS </a:t>
            </a:r>
          </a:p>
          <a:p>
            <a:pPr lvl="2" eaLnBrk="1" hangingPunct="1">
              <a:defRPr/>
            </a:pPr>
            <a:r>
              <a:rPr lang="en-US" sz="2200" dirty="0"/>
              <a:t>Produces one or more lines of output for each record processed</a:t>
            </a:r>
          </a:p>
          <a:p>
            <a:pPr lvl="2" eaLnBrk="1" hangingPunct="1">
              <a:defRPr/>
            </a:pPr>
            <a:r>
              <a:rPr lang="en-US" sz="2200" dirty="0"/>
              <a:t>Can be quite lengthy</a:t>
            </a:r>
          </a:p>
          <a:p>
            <a:pPr lvl="2" eaLnBrk="1" hangingPunct="1">
              <a:defRPr/>
            </a:pPr>
            <a:r>
              <a:rPr lang="en-US" sz="2200" dirty="0"/>
              <a:t>A better alternative might be an exception report</a:t>
            </a:r>
          </a:p>
          <a:p>
            <a:pPr lvl="1">
              <a:defRPr/>
            </a:pPr>
            <a:r>
              <a:rPr lang="en-US" sz="1600" b="1" dirty="0">
                <a:solidFill>
                  <a:srgbClr val="C00000"/>
                </a:solidFill>
              </a:rPr>
              <a:t>EXCEPTION REPORTS </a:t>
            </a:r>
          </a:p>
          <a:p>
            <a:pPr lvl="2" eaLnBrk="1" hangingPunct="1">
              <a:defRPr/>
            </a:pPr>
            <a:r>
              <a:rPr lang="en-US" sz="2200" dirty="0"/>
              <a:t>Displays only those records that meet a specific condition or exceptions</a:t>
            </a:r>
          </a:p>
          <a:p>
            <a:pPr lvl="2" eaLnBrk="1" hangingPunct="1">
              <a:defRPr/>
            </a:pPr>
            <a:r>
              <a:rPr lang="en-US" sz="2200" dirty="0"/>
              <a:t>Useful when the user wants information only on records that might require action, but does not need to know the details</a:t>
            </a:r>
          </a:p>
          <a:p>
            <a:pPr lvl="1">
              <a:defRPr/>
            </a:pPr>
            <a:r>
              <a:rPr lang="en-US" sz="1600" b="1" dirty="0">
                <a:solidFill>
                  <a:srgbClr val="C00000"/>
                </a:solidFill>
              </a:rPr>
              <a:t>SUMMARY REPORTS </a:t>
            </a:r>
          </a:p>
          <a:p>
            <a:pPr lvl="2" eaLnBrk="1" hangingPunct="1">
              <a:defRPr/>
            </a:pPr>
            <a:r>
              <a:rPr lang="en-US" sz="2200" dirty="0"/>
              <a:t>Upper-level managers often want to see total figures and do not need supporting details 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700922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12 (of  20)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Types of Report - Detail Report</a:t>
            </a:r>
          </a:p>
        </p:txBody>
      </p:sp>
      <p:pic>
        <p:nvPicPr>
          <p:cNvPr id="24580" name="Picture 4" descr="Fig7-3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4"/>
          <a:stretch>
            <a:fillRect/>
          </a:stretch>
        </p:blipFill>
        <p:spPr bwMode="auto">
          <a:xfrm>
            <a:off x="0" y="1524000"/>
            <a:ext cx="9144000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601788" y="6024563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11-4 : A detail report with one printed line per employee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784396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13 (of  20)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Detail Report</a:t>
            </a:r>
          </a:p>
        </p:txBody>
      </p:sp>
      <p:pic>
        <p:nvPicPr>
          <p:cNvPr id="25604" name="Picture 4" descr="Fig7-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9"/>
          <a:stretch>
            <a:fillRect/>
          </a:stretch>
        </p:blipFill>
        <p:spPr bwMode="auto">
          <a:xfrm>
            <a:off x="0" y="1408113"/>
            <a:ext cx="8991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828800" y="6269038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11-5 : A detail report with more information and using control break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1263199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14 (of  20)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Exception Report</a:t>
            </a:r>
          </a:p>
        </p:txBody>
      </p:sp>
      <p:pic>
        <p:nvPicPr>
          <p:cNvPr id="26628" name="Picture 4" descr="Fig7-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" b="9604"/>
          <a:stretch>
            <a:fillRect/>
          </a:stretch>
        </p:blipFill>
        <p:spPr bwMode="auto">
          <a:xfrm>
            <a:off x="269875" y="1651000"/>
            <a:ext cx="7818438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184275" y="6216650"/>
            <a:ext cx="594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11-6 : A n exception report that shows information only for the employees who worked overtime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3627145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15 (of  20)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Summary Report</a:t>
            </a:r>
          </a:p>
        </p:txBody>
      </p:sp>
      <p:pic>
        <p:nvPicPr>
          <p:cNvPr id="27652" name="Picture 4" descr="Fig7-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9"/>
          <a:stretch>
            <a:fillRect/>
          </a:stretch>
        </p:blipFill>
        <p:spPr bwMode="auto">
          <a:xfrm>
            <a:off x="293688" y="1587500"/>
            <a:ext cx="7913687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819275" y="6245225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11-7 : A summary report lists subtotals and grand totals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571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4 (of  26)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Key Terms you must be able to use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you have mastered this topic, </a:t>
            </a:r>
            <a:r>
              <a:rPr lang="en-US" altLang="en-US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dirty="0"/>
              <a:t>Specialty forms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Logical Design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Physical Design</a:t>
            </a:r>
          </a:p>
          <a:p>
            <a:pPr lvl="1"/>
            <a:r>
              <a:rPr lang="en-US" altLang="en-US" dirty="0"/>
              <a:t>Detail Report</a:t>
            </a:r>
          </a:p>
          <a:p>
            <a:pPr lvl="1"/>
            <a:r>
              <a:rPr lang="en-US" altLang="en-US" dirty="0"/>
              <a:t>Exception Report</a:t>
            </a:r>
          </a:p>
          <a:p>
            <a:pPr lvl="1"/>
            <a:r>
              <a:rPr lang="en-US" altLang="en-US" dirty="0"/>
              <a:t>Summary Report</a:t>
            </a:r>
          </a:p>
          <a:p>
            <a:pPr lvl="1" eaLnBrk="1" hangingPunct="1"/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5217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15 (of  17)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003366"/>
                </a:solidFill>
              </a:rPr>
              <a:t>Summary of Main Teaching Points</a:t>
            </a:r>
            <a:endParaRPr lang="en-US" altLang="en-US" sz="3200">
              <a:solidFill>
                <a:srgbClr val="003366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 Design</a:t>
            </a:r>
          </a:p>
          <a:p>
            <a:pPr lvl="1" eaLnBrk="1" hangingPunct="1"/>
            <a:r>
              <a:rPr lang="en-US" altLang="en-US"/>
              <a:t>Systems design </a:t>
            </a:r>
          </a:p>
          <a:p>
            <a:pPr lvl="1" eaLnBrk="1" hangingPunct="1"/>
            <a:r>
              <a:rPr lang="en-US" altLang="en-US"/>
              <a:t>User 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1781156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16 (of  17)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3366"/>
                </a:solidFill>
              </a:rPr>
              <a:t>Question and Answer Session</a:t>
            </a:r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806700" y="2286000"/>
            <a:ext cx="538321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6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18627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17 (of  17)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3366"/>
                </a:solidFill>
              </a:rPr>
              <a:t>Next Session</a:t>
            </a:r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Implementation</a:t>
            </a:r>
          </a:p>
          <a:p>
            <a:pPr lvl="1" eaLnBrk="1" hangingPunct="1"/>
            <a:r>
              <a:rPr lang="en-US" altLang="en-US" dirty="0"/>
              <a:t>Coding Standards</a:t>
            </a:r>
          </a:p>
          <a:p>
            <a:pPr lvl="1" eaLnBrk="1" hangingPunct="1"/>
            <a:r>
              <a:rPr lang="en-US" altLang="en-US" dirty="0"/>
              <a:t>Types of testing</a:t>
            </a:r>
          </a:p>
          <a:p>
            <a:pPr lvl="1" eaLnBrk="1" hangingPunct="1"/>
            <a:r>
              <a:rPr lang="en-US" altLang="en-US" dirty="0"/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180632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5 (of  17)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Three steps of the systems design phase</a:t>
            </a:r>
          </a:p>
        </p:txBody>
      </p:sp>
      <p:pic>
        <p:nvPicPr>
          <p:cNvPr id="10244" name="Picture 4" descr="Fig6-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>
            <a:fillRect/>
          </a:stretch>
        </p:blipFill>
        <p:spPr bwMode="auto">
          <a:xfrm>
            <a:off x="1588" y="1381125"/>
            <a:ext cx="91424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057400" y="6089650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Figure 11-1 : Three steps of systems design phase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Systems Analysis &amp; Design (4th Edition) – Shelly Cashman Series.</a:t>
            </a:r>
          </a:p>
        </p:txBody>
      </p:sp>
    </p:spTree>
    <p:extLst>
      <p:ext uri="{BB962C8B-B14F-4D97-AF65-F5344CB8AC3E}">
        <p14:creationId xmlns:p14="http://schemas.microsoft.com/office/powerpoint/2010/main" val="268646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6 (of  17)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61938"/>
            <a:ext cx="704215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Logical Design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Is the logical or conceptual relationships among the components of the IS</a:t>
            </a:r>
          </a:p>
          <a:p>
            <a:r>
              <a:rPr lang="en-US" altLang="en-US" sz="2800" dirty="0"/>
              <a:t>Defines all </a:t>
            </a:r>
          </a:p>
          <a:p>
            <a:pPr lvl="1"/>
            <a:r>
              <a:rPr lang="en-US" altLang="en-US" sz="2400" dirty="0"/>
              <a:t>the </a:t>
            </a:r>
            <a:r>
              <a:rPr lang="en-US" altLang="en-US" sz="2400" b="1" dirty="0"/>
              <a:t>outputs that must be produced by the system</a:t>
            </a:r>
          </a:p>
          <a:p>
            <a:pPr lvl="1"/>
            <a:r>
              <a:rPr lang="en-US" altLang="en-US" sz="2400" dirty="0"/>
              <a:t>the </a:t>
            </a:r>
            <a:r>
              <a:rPr lang="en-US" altLang="en-US" sz="2400" b="1" dirty="0"/>
              <a:t>inputs needed by the system</a:t>
            </a:r>
          </a:p>
          <a:p>
            <a:pPr lvl="1"/>
            <a:r>
              <a:rPr lang="en-US" altLang="en-US" sz="2400" dirty="0"/>
              <a:t>the </a:t>
            </a:r>
            <a:r>
              <a:rPr lang="en-US" altLang="en-US" sz="2400" b="1" dirty="0"/>
              <a:t>processes that must be performed by the system</a:t>
            </a:r>
          </a:p>
          <a:p>
            <a:r>
              <a:rPr lang="en-US" altLang="en-US" sz="2800" dirty="0"/>
              <a:t>Is concerned with </a:t>
            </a:r>
            <a:r>
              <a:rPr lang="en-US" altLang="en-US" sz="2800" b="1" dirty="0"/>
              <a:t>what</a:t>
            </a:r>
            <a:r>
              <a:rPr lang="en-US" altLang="en-US" sz="2800" dirty="0"/>
              <a:t> the system must accomplish.</a:t>
            </a:r>
          </a:p>
        </p:txBody>
      </p:sp>
    </p:spTree>
    <p:extLst>
      <p:ext uri="{BB962C8B-B14F-4D97-AF65-F5344CB8AC3E}">
        <p14:creationId xmlns:p14="http://schemas.microsoft.com/office/powerpoint/2010/main" val="387690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7 (of  17)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Physical Design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plan for the actual implementations of the logical design of the system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Describes the implementation of all components of the Information Systems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E.g. – describes actual processes of entering, verifying, and storing data; the physical layout of data files; the sorting procedures; the exact format of 	the reports</a:t>
            </a:r>
          </a:p>
        </p:txBody>
      </p:sp>
    </p:spTree>
    <p:extLst>
      <p:ext uri="{BB962C8B-B14F-4D97-AF65-F5344CB8AC3E}">
        <p14:creationId xmlns:p14="http://schemas.microsoft.com/office/powerpoint/2010/main" val="67565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8 (of  17)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Difference between logical and physical design</a:t>
            </a:r>
          </a:p>
        </p:txBody>
      </p:sp>
      <p:graphicFrame>
        <p:nvGraphicFramePr>
          <p:cNvPr id="114720" name="Group 32"/>
          <p:cNvGraphicFramePr>
            <a:graphicFrameLocks noGrp="1"/>
          </p:cNvGraphicFramePr>
          <p:nvPr>
            <p:ph idx="1"/>
          </p:nvPr>
        </p:nvGraphicFramePr>
        <p:xfrm>
          <a:off x="487363" y="1697038"/>
          <a:ext cx="8229600" cy="4513264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LOGICAL DESIGN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PHYSICAL DESIGN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concerned with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what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required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concerned with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how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requirements are satisfied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what data will be input to the system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how the data is input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what processes must be performed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how is the data stored and processed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8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what information will be output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how the output is processed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8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what constraints must be met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how the constraints are met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completed during the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systems analysis phase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completed during the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systems design phase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5 (of  26)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Input Design Objectives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3298" y="1417638"/>
            <a:ext cx="885070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kern="0" dirty="0"/>
              <a:t>Ease of use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en-US" sz="2000" kern="0" dirty="0"/>
              <a:t>	- </a:t>
            </a:r>
            <a:r>
              <a:rPr lang="en-US" sz="2000" kern="0" dirty="0"/>
              <a:t>forms and displays are straightforward and require no extra time for 	users to decipher.</a:t>
            </a:r>
            <a:endParaRPr lang="en-US" altLang="en-US" sz="2000" kern="0" dirty="0"/>
          </a:p>
          <a:p>
            <a:pPr>
              <a:lnSpc>
                <a:spcPct val="110000"/>
              </a:lnSpc>
            </a:pPr>
            <a:r>
              <a:rPr lang="en-US" altLang="en-US" kern="0" dirty="0"/>
              <a:t>Effectiveness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sz="2000" kern="0" dirty="0"/>
              <a:t>	- input forms, input displays, and fill-in  forms on the Web all serve 	specific purposes for users of the information system</a:t>
            </a:r>
            <a:endParaRPr lang="en-US" altLang="en-US" sz="2000" kern="0" dirty="0"/>
          </a:p>
          <a:p>
            <a:r>
              <a:rPr lang="en-US" altLang="en-US" kern="0" dirty="0"/>
              <a:t>Accuracy</a:t>
            </a:r>
          </a:p>
          <a:p>
            <a:pPr marL="0" indent="0">
              <a:buFontTx/>
              <a:buNone/>
            </a:pPr>
            <a:r>
              <a:rPr lang="en-US" altLang="en-US" kern="0" dirty="0"/>
              <a:t>	</a:t>
            </a:r>
            <a:r>
              <a:rPr lang="en-US" altLang="en-US" sz="2000" kern="0" dirty="0"/>
              <a:t>- </a:t>
            </a:r>
            <a:r>
              <a:rPr lang="en-US" sz="2000" kern="0" dirty="0"/>
              <a:t>to design that ensures proper completion</a:t>
            </a:r>
            <a:r>
              <a:rPr lang="en-US" altLang="en-US" sz="2000" kern="0" dirty="0"/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kern="0" dirty="0"/>
              <a:t>Attractiveness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en-US" sz="2000" kern="0" dirty="0"/>
              <a:t>	- </a:t>
            </a:r>
            <a:r>
              <a:rPr lang="en-US" sz="2000" kern="0" dirty="0"/>
              <a:t>implies that users will enjoy using input forms because of their 	appealing design.</a:t>
            </a: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77251528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1-3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711F499D23E94FA391E0EDB9C86144" ma:contentTypeVersion="0" ma:contentTypeDescription="Create a new document." ma:contentTypeScope="" ma:versionID="5141121cae9501f92e6219edf2375e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B0688C-317E-4AE5-B387-B3369E24DC32}"/>
</file>

<file path=customXml/itemProps2.xml><?xml version="1.0" encoding="utf-8"?>
<ds:datastoreItem xmlns:ds="http://schemas.openxmlformats.org/officeDocument/2006/customXml" ds:itemID="{B0CDC1B2-5661-4B16-8ABA-89C4418547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946DB26-0DC7-47F3-BB6C-21492CEEE1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APUtemplate-Level_1-3</Template>
  <TotalTime>575</TotalTime>
  <Pages>11</Pages>
  <Words>1608</Words>
  <Application>Microsoft Office PowerPoint</Application>
  <PresentationFormat>On-screen Show (4:3)</PresentationFormat>
  <Paragraphs>252</Paragraphs>
  <Slides>42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APUtemplate-Level_1-3</vt:lpstr>
      <vt:lpstr> Systems Analysis and Design </vt:lpstr>
      <vt:lpstr>Topic &amp; Structure of the lesson</vt:lpstr>
      <vt:lpstr>Learning Outcomes</vt:lpstr>
      <vt:lpstr>Key Terms you must be able to use</vt:lpstr>
      <vt:lpstr>Three steps of the systems design phase</vt:lpstr>
      <vt:lpstr>Logical Design</vt:lpstr>
      <vt:lpstr>Physical Design</vt:lpstr>
      <vt:lpstr>Difference between logical and physical design</vt:lpstr>
      <vt:lpstr>Input Design Objectives</vt:lpstr>
      <vt:lpstr>Input Design Objectives</vt:lpstr>
      <vt:lpstr>Forms (Input)</vt:lpstr>
      <vt:lpstr>PowerPoint Presentation</vt:lpstr>
      <vt:lpstr>GUIDELINES FOR FORM DESIGN</vt:lpstr>
      <vt:lpstr>I - Make forms easy to fill in</vt:lpstr>
      <vt:lpstr>I - Make forms easy to fill in</vt:lpstr>
      <vt:lpstr>I - Make forms easy to fill in</vt:lpstr>
      <vt:lpstr>I - Make forms easy to fill in</vt:lpstr>
      <vt:lpstr>I - Make forms easy to fill in</vt:lpstr>
      <vt:lpstr>I - Make forms easy to fill in</vt:lpstr>
      <vt:lpstr>II - Ensure that forms meet the purpose</vt:lpstr>
      <vt:lpstr>III - Design form to ensure accurate completion</vt:lpstr>
      <vt:lpstr>IV - Keep forms attractive</vt:lpstr>
      <vt:lpstr>GUIDELINES FOR SCREEN DESIGN</vt:lpstr>
      <vt:lpstr>PowerPoint Presentation</vt:lpstr>
      <vt:lpstr>What it should not be</vt:lpstr>
      <vt:lpstr>What it should be</vt:lpstr>
      <vt:lpstr>Output Design Objectives</vt:lpstr>
      <vt:lpstr>Guidelines in Output Design</vt:lpstr>
      <vt:lpstr>Guidelines in Output Design</vt:lpstr>
      <vt:lpstr>Guidelines in Output Design</vt:lpstr>
      <vt:lpstr>PowerPoint Presentation</vt:lpstr>
      <vt:lpstr>PowerPoint Presentation</vt:lpstr>
      <vt:lpstr>Guidelines in Output Design</vt:lpstr>
      <vt:lpstr>Considerations in Output Design</vt:lpstr>
      <vt:lpstr>Types of Report</vt:lpstr>
      <vt:lpstr>Types of Report - Detail Report</vt:lpstr>
      <vt:lpstr>Detail Report</vt:lpstr>
      <vt:lpstr>Exception Report</vt:lpstr>
      <vt:lpstr>Summary Report</vt:lpstr>
      <vt:lpstr>Summary of Main Teaching Points</vt:lpstr>
      <vt:lpstr>Question and Answer Session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Nursafuraa Bt Abdul Majid</dc:creator>
  <cp:lastModifiedBy>Salasiah Binti Sulaiman</cp:lastModifiedBy>
  <cp:revision>51</cp:revision>
  <cp:lastPrinted>1995-11-02T09:23:42Z</cp:lastPrinted>
  <dcterms:created xsi:type="dcterms:W3CDTF">2014-01-16T07:22:48Z</dcterms:created>
  <dcterms:modified xsi:type="dcterms:W3CDTF">2021-07-15T01:43:39Z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0x01010060711F499D23E94FA391E0EDB9C86144</vt:lpwstr>
  </property>
</Properties>
</file>