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19"/>
  </p:notesMasterIdLst>
  <p:handoutMasterIdLst>
    <p:handoutMasterId r:id="rId20"/>
  </p:handoutMasterIdLst>
  <p:sldIdLst>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 id="270" r:id="rId1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556A6-4686-47FF-BE8C-ACE9C20210A4}" v="117" dt="2022-01-10T02:19:41.443"/>
    <p1510:client id="{562D21B6-4AB6-48BA-B9E8-F9441090FF07}" v="35" dt="2022-03-21T02:32:37.323"/>
    <p1510:client id="{F09BB8CF-0421-4397-9CB3-A3FA65537A1F}" v="36" dt="2022-01-10T02:49:11.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702" autoAdjust="0"/>
  </p:normalViewPr>
  <p:slideViewPr>
    <p:cSldViewPr snapToGrid="0">
      <p:cViewPr varScale="1">
        <p:scale>
          <a:sx n="73" d="100"/>
          <a:sy n="73" d="100"/>
        </p:scale>
        <p:origin x="1290" y="7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siah Sulaiman" userId="S::salasiah@staffemail.apu.edu.my::988fbd49-b8e5-4ce2-92a9-78a1c9bf2361" providerId="AD" clId="Web-{13A556A6-4686-47FF-BE8C-ACE9C20210A4}"/>
    <pc:docChg chg="modSld">
      <pc:chgData name="Salasiah Sulaiman" userId="S::salasiah@staffemail.apu.edu.my::988fbd49-b8e5-4ce2-92a9-78a1c9bf2361" providerId="AD" clId="Web-{13A556A6-4686-47FF-BE8C-ACE9C20210A4}" dt="2022-01-10T02:19:41.022" v="58" actId="20577"/>
      <pc:docMkLst>
        <pc:docMk/>
      </pc:docMkLst>
      <pc:sldChg chg="modSp">
        <pc:chgData name="Salasiah Sulaiman" userId="S::salasiah@staffemail.apu.edu.my::988fbd49-b8e5-4ce2-92a9-78a1c9bf2361" providerId="AD" clId="Web-{13A556A6-4686-47FF-BE8C-ACE9C20210A4}" dt="2022-01-10T02:19:41.022" v="58" actId="20577"/>
        <pc:sldMkLst>
          <pc:docMk/>
          <pc:sldMk cId="580955237" sldId="267"/>
        </pc:sldMkLst>
        <pc:spChg chg="mod">
          <ac:chgData name="Salasiah Sulaiman" userId="S::salasiah@staffemail.apu.edu.my::988fbd49-b8e5-4ce2-92a9-78a1c9bf2361" providerId="AD" clId="Web-{13A556A6-4686-47FF-BE8C-ACE9C20210A4}" dt="2022-01-10T02:19:41.022" v="58" actId="20577"/>
          <ac:spMkLst>
            <pc:docMk/>
            <pc:sldMk cId="580955237" sldId="267"/>
            <ac:spMk id="7" creationId="{00000000-0000-0000-0000-000000000000}"/>
          </ac:spMkLst>
        </pc:spChg>
      </pc:sldChg>
    </pc:docChg>
  </pc:docChgLst>
  <pc:docChgLst>
    <pc:chgData name="Salasiah Sulaiman" userId="S::salasiah@staffemail.apu.edu.my::988fbd49-b8e5-4ce2-92a9-78a1c9bf2361" providerId="AD" clId="Web-{F09BB8CF-0421-4397-9CB3-A3FA65537A1F}"/>
    <pc:docChg chg="modSld">
      <pc:chgData name="Salasiah Sulaiman" userId="S::salasiah@staffemail.apu.edu.my::988fbd49-b8e5-4ce2-92a9-78a1c9bf2361" providerId="AD" clId="Web-{F09BB8CF-0421-4397-9CB3-A3FA65537A1F}" dt="2022-01-10T02:47:22.870" v="14" actId="20577"/>
      <pc:docMkLst>
        <pc:docMk/>
      </pc:docMkLst>
      <pc:sldChg chg="modSp">
        <pc:chgData name="Salasiah Sulaiman" userId="S::salasiah@staffemail.apu.edu.my::988fbd49-b8e5-4ce2-92a9-78a1c9bf2361" providerId="AD" clId="Web-{F09BB8CF-0421-4397-9CB3-A3FA65537A1F}" dt="2022-01-10T02:47:22.870" v="14" actId="20577"/>
        <pc:sldMkLst>
          <pc:docMk/>
          <pc:sldMk cId="580955237" sldId="267"/>
        </pc:sldMkLst>
        <pc:spChg chg="mod">
          <ac:chgData name="Salasiah Sulaiman" userId="S::salasiah@staffemail.apu.edu.my::988fbd49-b8e5-4ce2-92a9-78a1c9bf2361" providerId="AD" clId="Web-{F09BB8CF-0421-4397-9CB3-A3FA65537A1F}" dt="2022-01-10T02:47:22.870" v="14" actId="20577"/>
          <ac:spMkLst>
            <pc:docMk/>
            <pc:sldMk cId="580955237" sldId="267"/>
            <ac:spMk id="7" creationId="{00000000-0000-0000-0000-000000000000}"/>
          </ac:spMkLst>
        </pc:spChg>
      </pc:sldChg>
    </pc:docChg>
  </pc:docChgLst>
  <pc:docChgLst>
    <pc:chgData name="Salasiah Sulaiman" userId="S::salasiah@staffemail.apu.edu.my::988fbd49-b8e5-4ce2-92a9-78a1c9bf2361" providerId="AD" clId="Web-{562D21B6-4AB6-48BA-B9E8-F9441090FF07}"/>
    <pc:docChg chg="modSld">
      <pc:chgData name="Salasiah Sulaiman" userId="S::salasiah@staffemail.apu.edu.my::988fbd49-b8e5-4ce2-92a9-78a1c9bf2361" providerId="AD" clId="Web-{562D21B6-4AB6-48BA-B9E8-F9441090FF07}" dt="2022-03-21T02:32:37.323" v="16" actId="20577"/>
      <pc:docMkLst>
        <pc:docMk/>
      </pc:docMkLst>
      <pc:sldChg chg="modSp">
        <pc:chgData name="Salasiah Sulaiman" userId="S::salasiah@staffemail.apu.edu.my::988fbd49-b8e5-4ce2-92a9-78a1c9bf2361" providerId="AD" clId="Web-{562D21B6-4AB6-48BA-B9E8-F9441090FF07}" dt="2022-03-21T02:32:37.323" v="16" actId="20577"/>
        <pc:sldMkLst>
          <pc:docMk/>
          <pc:sldMk cId="580955237" sldId="267"/>
        </pc:sldMkLst>
        <pc:spChg chg="mod">
          <ac:chgData name="Salasiah Sulaiman" userId="S::salasiah@staffemail.apu.edu.my::988fbd49-b8e5-4ce2-92a9-78a1c9bf2361" providerId="AD" clId="Web-{562D21B6-4AB6-48BA-B9E8-F9441090FF07}" dt="2022-03-21T02:32:37.323" v="16" actId="20577"/>
          <ac:spMkLst>
            <pc:docMk/>
            <pc:sldMk cId="580955237" sldId="267"/>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8D1D820-DAEC-4CC1-95D5-2D7FDA634FA1}"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144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381BA68-BC59-4A59-9827-B63CD359E84C}"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2424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9465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25385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8074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33521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226876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41386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14832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86607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05588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5007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3198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Slide ‹#› of 13</a:t>
            </a:r>
          </a:p>
        </p:txBody>
      </p:sp>
    </p:spTree>
    <p:extLst>
      <p:ext uri="{BB962C8B-B14F-4D97-AF65-F5344CB8AC3E}">
        <p14:creationId xmlns:p14="http://schemas.microsoft.com/office/powerpoint/2010/main" val="418428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FFA3"/>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a:t>Slide ‹#› of 13</a:t>
            </a: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p:txBody>
          <a:bodyPr/>
          <a:lstStyle/>
          <a:p>
            <a:r>
              <a:rPr lang="en-US" dirty="0">
                <a:latin typeface="Arial" charset="0"/>
              </a:rPr>
              <a:t>Introduction and Overview</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800" dirty="0"/>
              <a:t>Software Development Project</a:t>
            </a:r>
          </a:p>
          <a:p>
            <a:r>
              <a:rPr lang="en-US" sz="1400" dirty="0"/>
              <a:t>AAPP006-4-2-SDP Version 2</a:t>
            </a:r>
          </a:p>
        </p:txBody>
      </p:sp>
    </p:spTree>
    <p:extLst>
      <p:ext uri="{BB962C8B-B14F-4D97-AF65-F5344CB8AC3E}">
        <p14:creationId xmlns:p14="http://schemas.microsoft.com/office/powerpoint/2010/main" val="345398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47EC6C00-0810-402A-8D18-772BF8CE0394}" type="slidenum">
              <a:rPr lang="en-GB" smtClean="0"/>
              <a:t>10</a:t>
            </a:fld>
            <a:r>
              <a:rPr lang="en-GB" dirty="0"/>
              <a:t>› of 13</a:t>
            </a:r>
          </a:p>
        </p:txBody>
      </p:sp>
      <p:sp>
        <p:nvSpPr>
          <p:cNvPr id="6" name="Text Box 2"/>
          <p:cNvSpPr txBox="1">
            <a:spLocks noChangeArrowheads="1"/>
          </p:cNvSpPr>
          <p:nvPr/>
        </p:nvSpPr>
        <p:spPr bwMode="auto">
          <a:xfrm>
            <a:off x="1719263" y="411163"/>
            <a:ext cx="516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How you will be assessed</a:t>
            </a:r>
            <a:endParaRPr lang="en-US" altLang="en-US" sz="3200" u="sng" dirty="0">
              <a:solidFill>
                <a:schemeClr val="accent6">
                  <a:lumMod val="75000"/>
                </a:schemeClr>
              </a:solidFill>
              <a:latin typeface="Century Gothic" panose="020B0502020202020204" pitchFamily="34" charset="0"/>
            </a:endParaRPr>
          </a:p>
        </p:txBody>
      </p:sp>
      <p:sp>
        <p:nvSpPr>
          <p:cNvPr id="7" name="Text Box 3"/>
          <p:cNvSpPr txBox="1">
            <a:spLocks noChangeArrowheads="1"/>
          </p:cNvSpPr>
          <p:nvPr/>
        </p:nvSpPr>
        <p:spPr bwMode="auto">
          <a:xfrm>
            <a:off x="766763" y="1658938"/>
            <a:ext cx="7685087" cy="417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40" tIns="45720" rIns="91440" bIns="45720" anchor="t">
            <a:spAutoFit/>
          </a:bodyPr>
          <a:lstStyle>
            <a:lvl1pPr marL="466725" indent="-46672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rgbClr val="FF3300"/>
              </a:buClr>
              <a:buFont typeface="Wingdings" panose="05000000000000000000" pitchFamily="2" charset="2"/>
              <a:buChar char="§"/>
            </a:pPr>
            <a:r>
              <a:rPr lang="en-US" altLang="en-US" sz="2800" b="1" dirty="0" err="1">
                <a:latin typeface="Century Gothic" panose="020B0502020202020204" pitchFamily="34" charset="0"/>
              </a:rPr>
              <a:t>Incourse</a:t>
            </a:r>
            <a:r>
              <a:rPr lang="en-US" altLang="en-US" sz="2800" b="1" dirty="0">
                <a:latin typeface="Century Gothic" panose="020B0502020202020204" pitchFamily="34" charset="0"/>
              </a:rPr>
              <a:t> Assessment </a:t>
            </a:r>
            <a:r>
              <a:rPr lang="en-US" altLang="en-US" sz="3200" b="1" dirty="0">
                <a:latin typeface="Century Gothic" panose="020B0502020202020204" pitchFamily="34" charset="0"/>
              </a:rPr>
              <a:t>			100%</a:t>
            </a:r>
          </a:p>
          <a:p>
            <a:pPr eaLnBrk="1" hangingPunct="1">
              <a:lnSpc>
                <a:spcPct val="50000"/>
              </a:lnSpc>
              <a:spcBef>
                <a:spcPct val="50000"/>
              </a:spcBef>
              <a:buClr>
                <a:srgbClr val="0000FF"/>
              </a:buClr>
              <a:buFont typeface="Wingdings" panose="05000000000000000000" pitchFamily="2" charset="2"/>
              <a:buChar char="Ø"/>
            </a:pPr>
            <a:r>
              <a:rPr lang="en-US" altLang="en-US" sz="2400" b="1" dirty="0">
                <a:latin typeface="Century Gothic" panose="020B0502020202020204" pitchFamily="34" charset="0"/>
              </a:rPr>
              <a:t>Proposal</a:t>
            </a:r>
            <a:r>
              <a:rPr lang="en-US" altLang="en-US" sz="2000" b="1" dirty="0">
                <a:latin typeface="Century Gothic" panose="020B0502020202020204" pitchFamily="34" charset="0"/>
              </a:rPr>
              <a:t>						10%</a:t>
            </a:r>
          </a:p>
          <a:p>
            <a:pPr eaLnBrk="1" hangingPunct="1">
              <a:lnSpc>
                <a:spcPct val="50000"/>
              </a:lnSpc>
              <a:spcBef>
                <a:spcPct val="50000"/>
              </a:spcBef>
            </a:pPr>
            <a:r>
              <a:rPr lang="en-US" altLang="en-US" sz="2000" b="1" dirty="0">
                <a:latin typeface="Century Gothic"/>
              </a:rPr>
              <a:t>		Hand out             Hand in 	</a:t>
            </a:r>
          </a:p>
          <a:p>
            <a:pPr eaLnBrk="1" hangingPunct="1">
              <a:lnSpc>
                <a:spcPct val="50000"/>
              </a:lnSpc>
              <a:spcBef>
                <a:spcPct val="50000"/>
              </a:spcBef>
            </a:pPr>
            <a:r>
              <a:rPr lang="en-US" altLang="en-US" sz="2000" b="1" dirty="0">
                <a:latin typeface="Century Gothic"/>
              </a:rPr>
              <a:t>             17 Jan 2022         7 Feb 2022         </a:t>
            </a:r>
            <a:endParaRPr lang="en-US" altLang="en-US" sz="2000" b="1" dirty="0">
              <a:latin typeface="Century Gothic" panose="020B0502020202020204" pitchFamily="34" charset="0"/>
            </a:endParaRPr>
          </a:p>
          <a:p>
            <a:pPr eaLnBrk="1" hangingPunct="1">
              <a:lnSpc>
                <a:spcPct val="50000"/>
              </a:lnSpc>
              <a:spcBef>
                <a:spcPct val="50000"/>
              </a:spcBef>
            </a:pPr>
            <a:r>
              <a:rPr lang="en-US" altLang="en-US" sz="2000" b="1" dirty="0">
                <a:latin typeface="Century Gothic"/>
              </a:rPr>
              <a:t>             Mid Sem break : week 21 Feb 2022</a:t>
            </a:r>
            <a:endParaRPr lang="en-US" altLang="en-US" sz="2000" b="1" dirty="0">
              <a:latin typeface="Century Gothic" panose="020B0502020202020204" pitchFamily="34" charset="0"/>
            </a:endParaRPr>
          </a:p>
          <a:p>
            <a:pPr eaLnBrk="1" hangingPunct="1">
              <a:lnSpc>
                <a:spcPct val="50000"/>
              </a:lnSpc>
              <a:spcBef>
                <a:spcPct val="50000"/>
              </a:spcBef>
              <a:buClr>
                <a:srgbClr val="0000FF"/>
              </a:buClr>
              <a:buFont typeface="Wingdings" panose="05000000000000000000" pitchFamily="2" charset="2"/>
              <a:buChar char="Ø"/>
            </a:pPr>
            <a:r>
              <a:rPr lang="en-US" altLang="en-US" sz="2400" b="1" dirty="0">
                <a:latin typeface="Century Gothic" panose="020B0502020202020204" pitchFamily="34" charset="0"/>
              </a:rPr>
              <a:t>Project Report, Implementation</a:t>
            </a:r>
            <a:r>
              <a:rPr lang="en-US" altLang="en-US" sz="2000" b="1" dirty="0">
                <a:latin typeface="Century Gothic" panose="020B0502020202020204" pitchFamily="34" charset="0"/>
              </a:rPr>
              <a:t>		75%</a:t>
            </a:r>
          </a:p>
          <a:p>
            <a:pPr eaLnBrk="1" hangingPunct="1">
              <a:lnSpc>
                <a:spcPct val="50000"/>
              </a:lnSpc>
              <a:spcBef>
                <a:spcPct val="50000"/>
              </a:spcBef>
            </a:pPr>
            <a:r>
              <a:rPr lang="en-US" altLang="en-US" sz="2000" b="1" dirty="0">
                <a:latin typeface="Century Gothic"/>
              </a:rPr>
              <a:t>		Hand out            Hand in 	</a:t>
            </a:r>
          </a:p>
          <a:p>
            <a:pPr eaLnBrk="1" hangingPunct="1">
              <a:lnSpc>
                <a:spcPct val="50000"/>
              </a:lnSpc>
              <a:spcBef>
                <a:spcPct val="50000"/>
              </a:spcBef>
            </a:pPr>
            <a:r>
              <a:rPr lang="en-US" altLang="en-US" sz="2000" b="1" dirty="0">
                <a:latin typeface="Century Gothic"/>
              </a:rPr>
              <a:t>		10 Jan 22            10 April 2022 (Sunday)</a:t>
            </a:r>
          </a:p>
          <a:p>
            <a:pPr eaLnBrk="1" hangingPunct="1">
              <a:lnSpc>
                <a:spcPct val="50000"/>
              </a:lnSpc>
              <a:spcBef>
                <a:spcPct val="50000"/>
              </a:spcBef>
            </a:pPr>
            <a:endParaRPr lang="en-US" altLang="en-US" sz="2000" b="1" dirty="0">
              <a:latin typeface="Century Gothic" panose="020B0502020202020204" pitchFamily="34" charset="0"/>
            </a:endParaRPr>
          </a:p>
          <a:p>
            <a:pPr eaLnBrk="1" hangingPunct="1">
              <a:lnSpc>
                <a:spcPct val="50000"/>
              </a:lnSpc>
              <a:spcBef>
                <a:spcPct val="50000"/>
              </a:spcBef>
              <a:buClr>
                <a:srgbClr val="0000FF"/>
              </a:buClr>
              <a:buFont typeface="Wingdings" panose="05000000000000000000" pitchFamily="2" charset="2"/>
              <a:buChar char="Ø"/>
            </a:pPr>
            <a:r>
              <a:rPr lang="en-US" altLang="en-US" sz="2400" b="1" dirty="0">
                <a:latin typeface="Century Gothic" panose="020B0502020202020204" pitchFamily="34" charset="0"/>
              </a:rPr>
              <a:t>Presentation			</a:t>
            </a:r>
            <a:r>
              <a:rPr lang="en-US" altLang="en-US" sz="2000" b="1" dirty="0">
                <a:latin typeface="Century Gothic" panose="020B0502020202020204" pitchFamily="34" charset="0"/>
              </a:rPr>
              <a:t>		15%</a:t>
            </a:r>
          </a:p>
          <a:p>
            <a:pPr eaLnBrk="1" hangingPunct="1">
              <a:lnSpc>
                <a:spcPct val="50000"/>
              </a:lnSpc>
              <a:spcBef>
                <a:spcPct val="50000"/>
              </a:spcBef>
            </a:pPr>
            <a:r>
              <a:rPr lang="en-US" altLang="en-US" sz="2000" b="1">
                <a:latin typeface="Century Gothic"/>
              </a:rPr>
              <a:t>             Starting 11 April 2022  </a:t>
            </a:r>
          </a:p>
          <a:p>
            <a:pPr eaLnBrk="1" hangingPunct="1">
              <a:lnSpc>
                <a:spcPct val="50000"/>
              </a:lnSpc>
              <a:spcBef>
                <a:spcPct val="50000"/>
              </a:spcBef>
            </a:pPr>
            <a:endParaRPr lang="en-US" altLang="en-US" sz="2000" b="1" dirty="0">
              <a:latin typeface="Century Gothic" panose="020B0502020202020204" pitchFamily="34" charset="0"/>
            </a:endParaRPr>
          </a:p>
        </p:txBody>
      </p:sp>
    </p:spTree>
    <p:extLst>
      <p:ext uri="{BB962C8B-B14F-4D97-AF65-F5344CB8AC3E}">
        <p14:creationId xmlns:p14="http://schemas.microsoft.com/office/powerpoint/2010/main" val="580955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
                <a:srgbClr val="7030A0"/>
              </a:buClr>
              <a:buFont typeface="Wingdings" panose="05000000000000000000" pitchFamily="2" charset="2"/>
              <a:buChar char="v"/>
            </a:pPr>
            <a:r>
              <a:rPr lang="en-US" dirty="0"/>
              <a:t> Availability: Office time only</a:t>
            </a:r>
          </a:p>
          <a:p>
            <a:pPr>
              <a:buClr>
                <a:srgbClr val="7030A0"/>
              </a:buClr>
              <a:buFont typeface="Wingdings" panose="05000000000000000000" pitchFamily="2" charset="2"/>
              <a:buChar char="v"/>
            </a:pPr>
            <a:r>
              <a:rPr lang="en-US" dirty="0"/>
              <a:t>Progress: Book slot</a:t>
            </a:r>
          </a:p>
          <a:p>
            <a:pPr>
              <a:buClr>
                <a:srgbClr val="7030A0"/>
              </a:buClr>
              <a:buFont typeface="Wingdings" panose="05000000000000000000" pitchFamily="2" charset="2"/>
              <a:buChar char="v"/>
            </a:pPr>
            <a:r>
              <a:rPr lang="en-US" dirty="0"/>
              <a:t>Communication: </a:t>
            </a:r>
            <a:r>
              <a:rPr lang="en-US" dirty="0" err="1"/>
              <a:t>Ms</a:t>
            </a:r>
            <a:r>
              <a:rPr lang="en-US" dirty="0"/>
              <a:t> Teams</a:t>
            </a:r>
          </a:p>
          <a:p>
            <a:pPr marL="0" indent="0">
              <a:buClr>
                <a:srgbClr val="7030A0"/>
              </a:buClr>
              <a:buNone/>
            </a:pPr>
            <a:endParaRPr lang="en-US" dirty="0"/>
          </a:p>
        </p:txBody>
      </p:sp>
      <p:sp>
        <p:nvSpPr>
          <p:cNvPr id="4" name="Footer Placeholder 3"/>
          <p:cNvSpPr>
            <a:spLocks noGrp="1"/>
          </p:cNvSpPr>
          <p:nvPr>
            <p:ph type="ftr" sz="quarter" idx="10"/>
          </p:nvPr>
        </p:nvSpPr>
        <p:spPr/>
        <p:txBody>
          <a:bodyPr/>
          <a:lstStyle/>
          <a:p>
            <a:pPr>
              <a:defRPr/>
            </a:pPr>
            <a:r>
              <a:rPr lang="en-GB"/>
              <a:t>Slide ‹#› of 13</a:t>
            </a:r>
          </a:p>
        </p:txBody>
      </p:sp>
      <p:sp>
        <p:nvSpPr>
          <p:cNvPr id="6" name="Text Box 2"/>
          <p:cNvSpPr txBox="1">
            <a:spLocks noChangeArrowheads="1"/>
          </p:cNvSpPr>
          <p:nvPr/>
        </p:nvSpPr>
        <p:spPr bwMode="auto">
          <a:xfrm>
            <a:off x="1719263" y="411163"/>
            <a:ext cx="46730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chemeClr val="accent6">
                    <a:lumMod val="75000"/>
                  </a:schemeClr>
                </a:solidFill>
                <a:latin typeface="Century Gothic" panose="020B0502020202020204" pitchFamily="34" charset="0"/>
              </a:rPr>
              <a:t>What you should know</a:t>
            </a:r>
            <a:endParaRPr lang="en-US" altLang="en-US" sz="3200" u="sng"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58793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5852B582-5E0D-4ACE-806C-FAFE5B8244A4}" type="slidenum">
              <a:rPr lang="en-GB" smtClean="0"/>
              <a:t>12</a:t>
            </a:fld>
            <a:r>
              <a:rPr lang="en-GB" dirty="0"/>
              <a:t>› of 13</a:t>
            </a:r>
          </a:p>
        </p:txBody>
      </p:sp>
      <p:sp>
        <p:nvSpPr>
          <p:cNvPr id="5" name="Text Box 2"/>
          <p:cNvSpPr txBox="1">
            <a:spLocks noChangeArrowheads="1"/>
          </p:cNvSpPr>
          <p:nvPr/>
        </p:nvSpPr>
        <p:spPr bwMode="auto">
          <a:xfrm>
            <a:off x="579438" y="573088"/>
            <a:ext cx="679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eaLnBrk="1" hangingPunct="1">
              <a:buClr>
                <a:srgbClr val="FF0000"/>
              </a:buClr>
            </a:pPr>
            <a:r>
              <a:rPr lang="en-US" altLang="en-US" sz="2800" b="1" dirty="0">
                <a:latin typeface="Century Gothic" panose="020B0502020202020204" pitchFamily="34" charset="0"/>
              </a:rPr>
              <a:t>	</a:t>
            </a:r>
            <a:r>
              <a:rPr lang="en-US" altLang="en-US" sz="3200" b="1" u="sng" dirty="0">
                <a:solidFill>
                  <a:schemeClr val="accent6">
                    <a:lumMod val="75000"/>
                  </a:schemeClr>
                </a:solidFill>
                <a:latin typeface="Century Gothic" panose="020B0502020202020204" pitchFamily="34" charset="0"/>
              </a:rPr>
              <a:t>Achievement requirements </a:t>
            </a:r>
          </a:p>
          <a:p>
            <a:pPr eaLnBrk="1" hangingPunct="1">
              <a:buClr>
                <a:srgbClr val="FF0000"/>
              </a:buClr>
              <a:buFont typeface="Wingdings" panose="05000000000000000000" pitchFamily="2" charset="2"/>
              <a:buChar char="§"/>
            </a:pPr>
            <a:endParaRPr lang="en-US" altLang="en-US" sz="2800" b="1" dirty="0">
              <a:latin typeface="Century Gothic" panose="020B0502020202020204" pitchFamily="34" charset="0"/>
            </a:endParaRPr>
          </a:p>
        </p:txBody>
      </p:sp>
      <p:pic>
        <p:nvPicPr>
          <p:cNvPr id="6" name="Picture 5"/>
          <p:cNvPicPr>
            <a:picLocks noChangeAspect="1"/>
          </p:cNvPicPr>
          <p:nvPr/>
        </p:nvPicPr>
        <p:blipFill>
          <a:blip r:embed="rId2"/>
          <a:stretch>
            <a:fillRect/>
          </a:stretch>
        </p:blipFill>
        <p:spPr>
          <a:xfrm>
            <a:off x="850006" y="1544527"/>
            <a:ext cx="7096259" cy="4173224"/>
          </a:xfrm>
          <a:prstGeom prst="rect">
            <a:avLst/>
          </a:prstGeom>
        </p:spPr>
      </p:pic>
    </p:spTree>
    <p:extLst>
      <p:ext uri="{BB962C8B-B14F-4D97-AF65-F5344CB8AC3E}">
        <p14:creationId xmlns:p14="http://schemas.microsoft.com/office/powerpoint/2010/main" val="349796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3A6670BC-AD0B-4E3E-86CC-6DFF98D8BD2F}" type="slidenum">
              <a:rPr lang="en-GB" smtClean="0"/>
              <a:t>13</a:t>
            </a:fld>
            <a:r>
              <a:rPr lang="en-GB" dirty="0"/>
              <a:t>› of 13</a:t>
            </a: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answer session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335720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Project Briefing</a:t>
            </a:r>
          </a:p>
        </p:txBody>
      </p:sp>
      <p:sp>
        <p:nvSpPr>
          <p:cNvPr id="4" name="Footer Placeholder 3"/>
          <p:cNvSpPr>
            <a:spLocks noGrp="1"/>
          </p:cNvSpPr>
          <p:nvPr>
            <p:ph type="ftr" sz="quarter" idx="10"/>
          </p:nvPr>
        </p:nvSpPr>
        <p:spPr/>
        <p:txBody>
          <a:bodyPr/>
          <a:lstStyle/>
          <a:p>
            <a:pPr>
              <a:defRPr/>
            </a:pPr>
            <a:r>
              <a:rPr lang="en-GB" dirty="0"/>
              <a:t>Slide ‹</a:t>
            </a:r>
            <a:fld id="{1CE52537-9F70-4BC7-8529-94454C981BD7}" type="slidenum">
              <a:rPr lang="en-GB" smtClean="0"/>
              <a:t>14</a:t>
            </a:fld>
            <a:r>
              <a:rPr lang="en-GB" dirty="0"/>
              <a:t>› of 13</a:t>
            </a:r>
          </a:p>
        </p:txBody>
      </p:sp>
      <p:sp>
        <p:nvSpPr>
          <p:cNvPr id="5" name="Title 1"/>
          <p:cNvSpPr>
            <a:spLocks noGrp="1"/>
          </p:cNvSpPr>
          <p:nvPr>
            <p:ph type="title"/>
          </p:nvPr>
        </p:nvSpPr>
        <p:spPr/>
        <p:txBody>
          <a:bodyPr/>
          <a:lstStyle/>
          <a:p>
            <a:r>
              <a:rPr lang="en-US" altLang="en-US" sz="3200" b="1" u="sng" dirty="0">
                <a:solidFill>
                  <a:schemeClr val="accent2">
                    <a:lumMod val="75000"/>
                  </a:schemeClr>
                </a:solidFill>
                <a:latin typeface="Century Gothic" panose="020B0502020202020204" pitchFamily="34" charset="0"/>
              </a:rPr>
              <a:t>What we will cover next</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87732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1D12F6B0-89A7-454D-9027-49C093E156E1}" type="slidenum">
              <a:rPr lang="en-GB" smtClean="0"/>
              <a:t>2</a:t>
            </a:fld>
            <a:r>
              <a:rPr lang="en-GB" dirty="0"/>
              <a:t>› of 13</a:t>
            </a:r>
          </a:p>
        </p:txBody>
      </p:sp>
      <p:sp>
        <p:nvSpPr>
          <p:cNvPr id="5" name="Title 1"/>
          <p:cNvSpPr txBox="1">
            <a:spLocks/>
          </p:cNvSpPr>
          <p:nvPr/>
        </p:nvSpPr>
        <p:spPr bwMode="auto">
          <a:xfrm>
            <a:off x="654050"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sz="3200" b="1" u="sng" kern="0" dirty="0">
                <a:solidFill>
                  <a:schemeClr val="accent2">
                    <a:lumMod val="75000"/>
                  </a:schemeClr>
                </a:solidFill>
                <a:latin typeface="Century Gothic" panose="020B0502020202020204" pitchFamily="34" charset="0"/>
              </a:rPr>
              <a:t>Lecturer information</a:t>
            </a:r>
          </a:p>
        </p:txBody>
      </p:sp>
      <p:sp>
        <p:nvSpPr>
          <p:cNvPr id="6" name="Content Placeholder 2"/>
          <p:cNvSpPr txBox="1">
            <a:spLocks/>
          </p:cNvSpPr>
          <p:nvPr/>
        </p:nvSpPr>
        <p:spPr bwMode="auto">
          <a:xfrm>
            <a:off x="639763" y="1757363"/>
            <a:ext cx="778302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Tx/>
              <a:buNone/>
            </a:pPr>
            <a:r>
              <a:rPr lang="en-US" altLang="en-US" kern="0" dirty="0"/>
              <a:t>Lecturer Name: Mrs. Salasiah Sulaiman</a:t>
            </a:r>
          </a:p>
          <a:p>
            <a:pPr>
              <a:buFontTx/>
              <a:buNone/>
            </a:pPr>
            <a:r>
              <a:rPr lang="en-US" altLang="en-US" kern="0" dirty="0"/>
              <a:t>Email: Salasiah@apu.edu.my</a:t>
            </a:r>
          </a:p>
          <a:p>
            <a:pPr>
              <a:buFontTx/>
              <a:buNone/>
            </a:pPr>
            <a:endParaRPr lang="en-US" altLang="en-US" kern="0" dirty="0"/>
          </a:p>
        </p:txBody>
      </p:sp>
    </p:spTree>
    <p:extLst>
      <p:ext uri="{BB962C8B-B14F-4D97-AF65-F5344CB8AC3E}">
        <p14:creationId xmlns:p14="http://schemas.microsoft.com/office/powerpoint/2010/main" val="354029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dirty="0"/>
              <a:t>AAPP008-4-2-VBN-Visual </a:t>
            </a:r>
            <a:r>
              <a:rPr lang="en-US" dirty="0" err="1"/>
              <a:t>Basic.Net</a:t>
            </a:r>
            <a:r>
              <a:rPr lang="en-US" dirty="0"/>
              <a:t> or equivalent</a:t>
            </a:r>
          </a:p>
          <a:p>
            <a:pPr marL="514350" indent="-514350">
              <a:buAutoNum type="arabicPeriod"/>
            </a:pPr>
            <a:r>
              <a:rPr lang="en-US" dirty="0"/>
              <a:t>AAPP007-4-2-SYAD-Systems Analysis and Design or equivalent 	</a:t>
            </a:r>
          </a:p>
          <a:p>
            <a:endParaRPr lang="en-US" dirty="0"/>
          </a:p>
        </p:txBody>
      </p:sp>
      <p:sp>
        <p:nvSpPr>
          <p:cNvPr id="4" name="Footer Placeholder 3"/>
          <p:cNvSpPr>
            <a:spLocks noGrp="1"/>
          </p:cNvSpPr>
          <p:nvPr>
            <p:ph type="ftr" sz="quarter" idx="10"/>
          </p:nvPr>
        </p:nvSpPr>
        <p:spPr/>
        <p:txBody>
          <a:bodyPr/>
          <a:lstStyle/>
          <a:p>
            <a:pPr>
              <a:defRPr/>
            </a:pPr>
            <a:r>
              <a:rPr lang="en-GB" dirty="0"/>
              <a:t>Slide ‹</a:t>
            </a:r>
            <a:fld id="{DD0597C9-676B-47AF-A672-068AB2DD5AFA}" type="slidenum">
              <a:rPr lang="en-GB" smtClean="0"/>
              <a:t>3</a:t>
            </a:fld>
            <a:r>
              <a:rPr lang="en-GB" dirty="0"/>
              <a:t>› of 13</a:t>
            </a:r>
          </a:p>
        </p:txBody>
      </p:sp>
      <p:sp>
        <p:nvSpPr>
          <p:cNvPr id="5" name="Text Box 2"/>
          <p:cNvSpPr txBox="1">
            <a:spLocks noChangeArrowheads="1"/>
          </p:cNvSpPr>
          <p:nvPr/>
        </p:nvSpPr>
        <p:spPr bwMode="auto">
          <a:xfrm>
            <a:off x="954572" y="553750"/>
            <a:ext cx="61045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Pre-requisites for this module </a:t>
            </a:r>
            <a:endParaRPr lang="en-US" altLang="en-US" sz="3200" b="1" u="sng" kern="0"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95922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This module is designed to introduce students with how to identify project IT methodologies, how to produce system requirements and specifications, and how to implement it using programming and database skills .	</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dirty="0"/>
              <a:t>Slide ‹</a:t>
            </a:r>
            <a:fld id="{B6284DA7-72A1-4559-B551-7B1484BD6D62}" type="slidenum">
              <a:rPr lang="en-GB" smtClean="0"/>
              <a:t>4</a:t>
            </a:fld>
            <a:r>
              <a:rPr lang="en-GB" dirty="0"/>
              <a:t>› of 13</a:t>
            </a:r>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Aims of this module</a:t>
            </a:r>
          </a:p>
        </p:txBody>
      </p:sp>
    </p:spTree>
    <p:extLst>
      <p:ext uri="{BB962C8B-B14F-4D97-AF65-F5344CB8AC3E}">
        <p14:creationId xmlns:p14="http://schemas.microsoft.com/office/powerpoint/2010/main" val="265688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52F5A1FD-EB96-43A3-94DD-0F64BB6F9937}" type="slidenum">
              <a:rPr lang="en-GB" smtClean="0"/>
              <a:t>5</a:t>
            </a:fld>
            <a:r>
              <a:rPr lang="en-GB" dirty="0"/>
              <a:t>› of 13</a:t>
            </a:r>
          </a:p>
        </p:txBody>
      </p:sp>
      <p:sp>
        <p:nvSpPr>
          <p:cNvPr id="5" name="Text Box 2"/>
          <p:cNvSpPr txBox="1">
            <a:spLocks noChangeArrowheads="1"/>
          </p:cNvSpPr>
          <p:nvPr/>
        </p:nvSpPr>
        <p:spPr bwMode="auto">
          <a:xfrm>
            <a:off x="458989" y="1577662"/>
            <a:ext cx="84201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dirty="0">
                <a:latin typeface="Century Gothic" panose="020B0502020202020204" pitchFamily="34" charset="0"/>
              </a:rPr>
              <a:t>At the end of this module, YOU should be able to:</a:t>
            </a:r>
          </a:p>
          <a:p>
            <a:pPr eaLnBrk="1" hangingPunct="1">
              <a:buClr>
                <a:srgbClr val="FF0000"/>
              </a:buClr>
            </a:pPr>
            <a:endParaRPr lang="en-US" altLang="en-US" sz="2800" b="1" dirty="0">
              <a:latin typeface="Century Gothic" panose="020B0502020202020204" pitchFamily="34" charset="0"/>
            </a:endParaRPr>
          </a:p>
          <a:p>
            <a:pPr eaLnBrk="1" hangingPunct="1">
              <a:buClr>
                <a:srgbClr val="FF0000"/>
              </a:buClr>
            </a:pPr>
            <a:r>
              <a:rPr lang="en-US" altLang="en-US" sz="2800" b="1" dirty="0">
                <a:latin typeface="Century Gothic" panose="020B0502020202020204" pitchFamily="34" charset="0"/>
              </a:rPr>
              <a:t>CLO1: Prepare initial documentation to solve a project problem (A4, PLO6)</a:t>
            </a:r>
          </a:p>
          <a:p>
            <a:pPr eaLnBrk="1" hangingPunct="1">
              <a:buClr>
                <a:srgbClr val="FF0000"/>
              </a:buClr>
            </a:pPr>
            <a:r>
              <a:rPr lang="en-US" altLang="en-US" sz="2800" b="1" dirty="0">
                <a:latin typeface="Century Gothic" panose="020B0502020202020204" pitchFamily="34" charset="0"/>
              </a:rPr>
              <a:t>CLO2: Work in team to complete joint project within a set period (A3, PLO4)</a:t>
            </a:r>
          </a:p>
          <a:p>
            <a:pPr eaLnBrk="1" hangingPunct="1">
              <a:buClr>
                <a:srgbClr val="FF0000"/>
              </a:buClr>
            </a:pPr>
            <a:r>
              <a:rPr lang="en-US" altLang="en-US" sz="2800" b="1" dirty="0">
                <a:latin typeface="Century Gothic" panose="020B0502020202020204" pitchFamily="34" charset="0"/>
              </a:rPr>
              <a:t>CLO3: Design solution for a given project using appropriate design methodologies (C6, PLO2)</a:t>
            </a:r>
          </a:p>
          <a:p>
            <a:pPr eaLnBrk="1" hangingPunct="1">
              <a:buClr>
                <a:srgbClr val="FF0000"/>
              </a:buClr>
            </a:pPr>
            <a:r>
              <a:rPr lang="en-US" altLang="en-US" sz="2800" b="1" dirty="0">
                <a:latin typeface="Century Gothic" panose="020B0502020202020204" pitchFamily="34" charset="0"/>
              </a:rPr>
              <a:t>CLO4: Demonstrate complete project as per proposed (A3, PLO5)</a:t>
            </a:r>
          </a:p>
          <a:p>
            <a:pPr marL="0" indent="0" eaLnBrk="1" hangingPunct="1"/>
            <a:endParaRPr lang="en-US" altLang="en-US" sz="2400" b="1" dirty="0">
              <a:latin typeface="Century Gothic" panose="020B0502020202020204" pitchFamily="34" charset="0"/>
            </a:endParaRPr>
          </a:p>
        </p:txBody>
      </p:sp>
      <p:sp>
        <p:nvSpPr>
          <p:cNvPr id="6" name="Text Box 3"/>
          <p:cNvSpPr txBox="1">
            <a:spLocks noChangeArrowheads="1"/>
          </p:cNvSpPr>
          <p:nvPr/>
        </p:nvSpPr>
        <p:spPr bwMode="auto">
          <a:xfrm>
            <a:off x="1719263" y="411163"/>
            <a:ext cx="39629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Learning outcomes</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3702674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A66548C4-CFDE-4936-9C61-F1F9AD93880E}" type="slidenum">
              <a:rPr lang="en-GB" smtClean="0"/>
              <a:t>6</a:t>
            </a:fld>
            <a:r>
              <a:rPr lang="en-GB" dirty="0"/>
              <a:t>› of 13</a:t>
            </a:r>
          </a:p>
        </p:txBody>
      </p:sp>
      <p:sp>
        <p:nvSpPr>
          <p:cNvPr id="5" name="Title 1"/>
          <p:cNvSpPr txBox="1">
            <a:spLocks/>
          </p:cNvSpPr>
          <p:nvPr/>
        </p:nvSpPr>
        <p:spPr bwMode="auto">
          <a:xfrm>
            <a:off x="485775" y="353891"/>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pPr>
              <a:defRPr/>
            </a:pPr>
            <a:r>
              <a:rPr lang="en-US" sz="3200" b="1" u="sng" kern="0" dirty="0">
                <a:solidFill>
                  <a:schemeClr val="accent2">
                    <a:lumMod val="75000"/>
                  </a:schemeClr>
                </a:solidFill>
                <a:latin typeface="Century Gothic" panose="020B0502020202020204" pitchFamily="34" charset="0"/>
              </a:rPr>
              <a:t>Student Learning Time (SLT)</a:t>
            </a:r>
          </a:p>
        </p:txBody>
      </p:sp>
      <p:sp>
        <p:nvSpPr>
          <p:cNvPr id="6" name="Content Placeholder 2"/>
          <p:cNvSpPr txBox="1">
            <a:spLocks/>
          </p:cNvSpPr>
          <p:nvPr/>
        </p:nvSpPr>
        <p:spPr bwMode="auto">
          <a:xfrm>
            <a:off x="485775" y="15446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defRPr/>
            </a:pPr>
            <a:r>
              <a:rPr lang="en-US" sz="2800" b="1" kern="0" dirty="0">
                <a:latin typeface="Century Gothic" panose="020B0502020202020204" pitchFamily="34" charset="0"/>
              </a:rPr>
              <a:t>Module Credit Value: 4</a:t>
            </a:r>
          </a:p>
          <a:p>
            <a:pPr>
              <a:defRPr/>
            </a:pPr>
            <a:r>
              <a:rPr lang="en-US" sz="2800" b="1" kern="0" dirty="0">
                <a:latin typeface="Century Gothic" panose="020B0502020202020204" pitchFamily="34" charset="0"/>
              </a:rPr>
              <a:t>Total Learning Hours: </a:t>
            </a:r>
          </a:p>
          <a:p>
            <a:pPr marL="911225" indent="-457200">
              <a:buFont typeface="Wingdings" panose="05000000000000000000" pitchFamily="2" charset="2"/>
              <a:buChar char="Ø"/>
              <a:defRPr/>
            </a:pPr>
            <a:r>
              <a:rPr lang="en-US" sz="2400" kern="0" dirty="0">
                <a:latin typeface="Century Gothic" panose="020B0502020202020204" pitchFamily="34" charset="0"/>
              </a:rPr>
              <a:t>Other:</a:t>
            </a:r>
            <a:r>
              <a:rPr lang="en-GB" sz="2400" kern="0" dirty="0">
                <a:latin typeface="Century Gothic" panose="020B0502020202020204" pitchFamily="34" charset="0"/>
              </a:rPr>
              <a:t> 2 times 4 hours per week</a:t>
            </a:r>
            <a:endParaRPr lang="en-US" sz="2400" kern="0" dirty="0">
              <a:latin typeface="Century Gothic" panose="020B0502020202020204" pitchFamily="34" charset="0"/>
            </a:endParaRPr>
          </a:p>
          <a:p>
            <a:pPr marL="911225" indent="-457200">
              <a:buFont typeface="Wingdings" panose="05000000000000000000" pitchFamily="2" charset="2"/>
              <a:buChar char="Ø"/>
              <a:defRPr/>
            </a:pPr>
            <a:r>
              <a:rPr lang="en-US" sz="2400" kern="0" dirty="0">
                <a:latin typeface="Century Gothic" panose="020B0502020202020204" pitchFamily="34" charset="0"/>
              </a:rPr>
              <a:t>Independent Learning Time: 71</a:t>
            </a:r>
          </a:p>
          <a:p>
            <a:pPr marL="0" indent="0">
              <a:buFontTx/>
              <a:buNone/>
              <a:defRPr/>
            </a:pPr>
            <a:endParaRPr lang="en-US" kern="0" dirty="0"/>
          </a:p>
        </p:txBody>
      </p:sp>
    </p:spTree>
    <p:extLst>
      <p:ext uri="{BB962C8B-B14F-4D97-AF65-F5344CB8AC3E}">
        <p14:creationId xmlns:p14="http://schemas.microsoft.com/office/powerpoint/2010/main" val="15557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Project Briefing</a:t>
            </a:r>
          </a:p>
          <a:p>
            <a:r>
              <a:rPr lang="en-US" dirty="0"/>
              <a:t>Planning and Analysis</a:t>
            </a:r>
          </a:p>
          <a:p>
            <a:r>
              <a:rPr lang="en-US" dirty="0"/>
              <a:t>Design</a:t>
            </a:r>
          </a:p>
          <a:p>
            <a:r>
              <a:rPr lang="en-US" dirty="0"/>
              <a:t>Testing</a:t>
            </a:r>
          </a:p>
          <a:p>
            <a:r>
              <a:rPr lang="en-US" dirty="0"/>
              <a:t>Work Progress</a:t>
            </a:r>
          </a:p>
          <a:p>
            <a:r>
              <a:rPr lang="en-US" dirty="0"/>
              <a:t>System Development Progress</a:t>
            </a:r>
          </a:p>
        </p:txBody>
      </p:sp>
      <p:sp>
        <p:nvSpPr>
          <p:cNvPr id="4" name="Footer Placeholder 3"/>
          <p:cNvSpPr>
            <a:spLocks noGrp="1"/>
          </p:cNvSpPr>
          <p:nvPr>
            <p:ph type="ftr" sz="quarter" idx="10"/>
          </p:nvPr>
        </p:nvSpPr>
        <p:spPr/>
        <p:txBody>
          <a:bodyPr/>
          <a:lstStyle/>
          <a:p>
            <a:pPr>
              <a:defRPr/>
            </a:pPr>
            <a:r>
              <a:rPr lang="en-GB" dirty="0"/>
              <a:t>Slide ‹</a:t>
            </a:r>
            <a:fld id="{29882383-3634-44B3-9C10-850E4703F844}" type="slidenum">
              <a:rPr lang="en-GB" smtClean="0"/>
              <a:t>7</a:t>
            </a:fld>
            <a:r>
              <a:rPr lang="en-GB" dirty="0"/>
              <a:t>› of 13</a:t>
            </a:r>
          </a:p>
        </p:txBody>
      </p:sp>
      <p:sp>
        <p:nvSpPr>
          <p:cNvPr id="5" name="Text Box 3"/>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Topics we will cover</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136889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272AFEFF-BB33-4713-A6D3-9736162178BA}" type="slidenum">
              <a:rPr lang="en-GB" smtClean="0"/>
              <a:t>8</a:t>
            </a:fld>
            <a:r>
              <a:rPr lang="en-GB" dirty="0"/>
              <a:t>› of 13</a:t>
            </a:r>
          </a:p>
        </p:txBody>
      </p:sp>
      <p:sp>
        <p:nvSpPr>
          <p:cNvPr id="5" name="Text Box 3"/>
          <p:cNvSpPr txBox="1">
            <a:spLocks noChangeArrowheads="1"/>
          </p:cNvSpPr>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What is expected of you </a:t>
            </a:r>
            <a:endParaRPr lang="en-US" altLang="en-US" sz="3200" u="sng" kern="0" dirty="0">
              <a:solidFill>
                <a:srgbClr val="003366"/>
              </a:solidFill>
              <a:latin typeface="Century Gothic" panose="020B0502020202020204" pitchFamily="34" charset="0"/>
            </a:endParaRPr>
          </a:p>
        </p:txBody>
      </p:sp>
      <p:sp>
        <p:nvSpPr>
          <p:cNvPr id="7" name="Text Box 3"/>
          <p:cNvSpPr txBox="1">
            <a:spLocks noGrp="1" noChangeArrowheads="1"/>
          </p:cNvSpPr>
          <p:nvPr>
            <p:ph type="title"/>
          </p:nvPr>
        </p:nvSpPr>
        <p:spPr bwMode="auto">
          <a:xfrm>
            <a:off x="1445091" y="553750"/>
            <a:ext cx="5123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What is expected of you </a:t>
            </a:r>
            <a:endParaRPr lang="en-US" altLang="en-US" sz="3200" u="sng" dirty="0">
              <a:solidFill>
                <a:srgbClr val="003366"/>
              </a:solidFill>
              <a:latin typeface="Century Gothic" panose="020B0502020202020204" pitchFamily="34" charset="0"/>
            </a:endParaRPr>
          </a:p>
        </p:txBody>
      </p:sp>
      <p:sp>
        <p:nvSpPr>
          <p:cNvPr id="8" name="Text Box 2"/>
          <p:cNvSpPr txBox="1">
            <a:spLocks noChangeArrowheads="1"/>
          </p:cNvSpPr>
          <p:nvPr/>
        </p:nvSpPr>
        <p:spPr bwMode="auto">
          <a:xfrm>
            <a:off x="396565" y="1364233"/>
            <a:ext cx="8229600"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a:latin typeface="Century Gothic" panose="020B0502020202020204" pitchFamily="34" charset="0"/>
              </a:rPr>
              <a:t>You should abide to all the rules &amp; regulation of APU</a:t>
            </a:r>
          </a:p>
          <a:p>
            <a:pPr lvl="1" eaLnBrk="1" hangingPunct="1">
              <a:buClr>
                <a:srgbClr val="3366FF"/>
              </a:buClr>
              <a:buFont typeface="Wingdings" panose="05000000000000000000" pitchFamily="2" charset="2"/>
              <a:buChar char="Ø"/>
            </a:pPr>
            <a:r>
              <a:rPr lang="en-US" altLang="en-US" sz="2400" b="1" kern="0">
                <a:solidFill>
                  <a:srgbClr val="FF0000"/>
                </a:solidFill>
              </a:rPr>
              <a:t>Proper attire</a:t>
            </a:r>
          </a:p>
          <a:p>
            <a:pPr lvl="1" eaLnBrk="1" hangingPunct="1">
              <a:buClr>
                <a:srgbClr val="3366FF"/>
              </a:buClr>
              <a:buFont typeface="Wingdings" panose="05000000000000000000" pitchFamily="2" charset="2"/>
              <a:buChar char="Ø"/>
            </a:pPr>
            <a:r>
              <a:rPr lang="en-US" altLang="en-US" sz="2400" b="1" kern="0">
                <a:solidFill>
                  <a:srgbClr val="FF0000"/>
                </a:solidFill>
              </a:rPr>
              <a:t>No speaking of dialects</a:t>
            </a:r>
          </a:p>
          <a:p>
            <a:pPr lvl="1" eaLnBrk="1" hangingPunct="1">
              <a:buClr>
                <a:srgbClr val="3366FF"/>
              </a:buClr>
              <a:buFont typeface="Wingdings" panose="05000000000000000000" pitchFamily="2" charset="2"/>
              <a:buChar char="Ø"/>
            </a:pPr>
            <a:r>
              <a:rPr lang="en-US" altLang="en-US" sz="2400" b="1" kern="0">
                <a:solidFill>
                  <a:srgbClr val="FF0000"/>
                </a:solidFill>
              </a:rPr>
              <a:t>Attendance is compulsory and valid medical certificates or letters from parents /guardians must support any absence from class.</a:t>
            </a:r>
          </a:p>
          <a:p>
            <a:pPr lvl="1" eaLnBrk="1" hangingPunct="1">
              <a:buClr>
                <a:srgbClr val="3366FF"/>
              </a:buClr>
              <a:buFont typeface="Wingdings" panose="05000000000000000000" pitchFamily="2" charset="2"/>
              <a:buChar char="Ø"/>
            </a:pPr>
            <a:r>
              <a:rPr lang="en-US" altLang="en-US" sz="2400" b="1" kern="0">
                <a:solidFill>
                  <a:srgbClr val="FF0000"/>
                </a:solidFill>
              </a:rPr>
              <a:t>Three lateness will be equal to one absence</a:t>
            </a:r>
          </a:p>
          <a:p>
            <a:pPr lvl="1" eaLnBrk="1" hangingPunct="1">
              <a:buClr>
                <a:srgbClr val="3366FF"/>
              </a:buClr>
              <a:buFont typeface="Wingdings" panose="05000000000000000000" pitchFamily="2" charset="2"/>
              <a:buChar char="Ø"/>
            </a:pPr>
            <a:r>
              <a:rPr lang="en-US" altLang="en-US" sz="2400" b="1" kern="0">
                <a:solidFill>
                  <a:srgbClr val="FF0000"/>
                </a:solidFill>
              </a:rPr>
              <a:t>All pagers and handphones should be turned off during lectures.</a:t>
            </a:r>
          </a:p>
          <a:p>
            <a:pPr lvl="1" eaLnBrk="1" hangingPunct="1">
              <a:buClr>
                <a:srgbClr val="FF0000"/>
              </a:buClr>
              <a:buFont typeface="Wingdings" panose="05000000000000000000" pitchFamily="2" charset="2"/>
              <a:buNone/>
            </a:pPr>
            <a:endParaRPr lang="en-US" altLang="en-US" sz="2400" b="1" kern="0"/>
          </a:p>
          <a:p>
            <a:pPr eaLnBrk="1" hangingPunct="1">
              <a:buClr>
                <a:srgbClr val="FF0000"/>
              </a:buClr>
              <a:buFont typeface="Wingdings" panose="05000000000000000000" pitchFamily="2" charset="2"/>
              <a:buChar char="§"/>
            </a:pPr>
            <a:endParaRPr lang="en-US" altLang="en-US" kern="0" dirty="0"/>
          </a:p>
        </p:txBody>
      </p:sp>
    </p:spTree>
    <p:extLst>
      <p:ext uri="{BB962C8B-B14F-4D97-AF65-F5344CB8AC3E}">
        <p14:creationId xmlns:p14="http://schemas.microsoft.com/office/powerpoint/2010/main" val="184989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a:t>Slide ‹</a:t>
            </a:r>
            <a:fld id="{00AD657A-1044-4DBD-B483-F5C2868C5C4A}" type="slidenum">
              <a:rPr lang="en-GB" smtClean="0"/>
              <a:t>9</a:t>
            </a:fld>
            <a:r>
              <a:rPr lang="en-GB" dirty="0"/>
              <a:t>› of 13</a:t>
            </a:r>
          </a:p>
        </p:txBody>
      </p:sp>
      <p:sp>
        <p:nvSpPr>
          <p:cNvPr id="6" name="Text Box 3"/>
          <p:cNvSpPr txBox="1">
            <a:spLocks noChangeArrowheads="1"/>
          </p:cNvSpPr>
          <p:nvPr/>
        </p:nvSpPr>
        <p:spPr bwMode="auto">
          <a:xfrm>
            <a:off x="616338" y="553750"/>
            <a:ext cx="67810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en-US" sz="3200" b="1" u="sng" kern="0">
                <a:solidFill>
                  <a:srgbClr val="003366"/>
                </a:solidFill>
                <a:latin typeface="Century Gothic" panose="020B0502020202020204" pitchFamily="34" charset="0"/>
              </a:rPr>
              <a:t>What support is available for you</a:t>
            </a:r>
            <a:r>
              <a:rPr lang="en-US" altLang="en-US" sz="3200" b="1" kern="0">
                <a:solidFill>
                  <a:srgbClr val="003366"/>
                </a:solidFill>
                <a:latin typeface="Century Gothic" panose="020B0502020202020204" pitchFamily="34" charset="0"/>
              </a:rPr>
              <a:t> </a:t>
            </a:r>
            <a:endParaRPr lang="en-US" altLang="en-US" sz="3200" kern="0" dirty="0">
              <a:solidFill>
                <a:srgbClr val="003366"/>
              </a:solidFill>
              <a:latin typeface="Century Gothic" panose="020B0502020202020204" pitchFamily="34" charset="0"/>
            </a:endParaRPr>
          </a:p>
        </p:txBody>
      </p:sp>
      <p:sp>
        <p:nvSpPr>
          <p:cNvPr id="7" name="Text Box 2"/>
          <p:cNvSpPr txBox="1">
            <a:spLocks noChangeArrowheads="1"/>
          </p:cNvSpPr>
          <p:nvPr/>
        </p:nvSpPr>
        <p:spPr bwMode="auto">
          <a:xfrm>
            <a:off x="487363" y="1697038"/>
            <a:ext cx="82296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mn-cs"/>
              </a:defRPr>
            </a:lvl1pPr>
            <a:lvl2pPr marL="800100" indent="-34290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har char="»"/>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har char="»"/>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har char="»"/>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kern="0">
                <a:latin typeface="Century Gothic" panose="020B0502020202020204" pitchFamily="34" charset="0"/>
              </a:rPr>
              <a:t>Consultation hours </a:t>
            </a:r>
          </a:p>
          <a:p>
            <a:pPr eaLnBrk="1" hangingPunct="1">
              <a:buClr>
                <a:srgbClr val="FF0000"/>
              </a:buClr>
              <a:buFont typeface="Wingdings" panose="05000000000000000000" pitchFamily="2" charset="2"/>
              <a:buChar char="§"/>
            </a:pPr>
            <a:r>
              <a:rPr lang="en-US" altLang="en-US" sz="2800" b="1" kern="0">
                <a:latin typeface="Century Gothic" panose="020B0502020202020204" pitchFamily="34" charset="0"/>
              </a:rPr>
              <a:t>Resources</a:t>
            </a:r>
          </a:p>
          <a:p>
            <a:pPr lvl="1" eaLnBrk="1" hangingPunct="1">
              <a:buClr>
                <a:srgbClr val="3366FF"/>
              </a:buClr>
              <a:buFont typeface="Wingdings" panose="05000000000000000000" pitchFamily="2" charset="2"/>
              <a:buChar char="Ø"/>
            </a:pPr>
            <a:r>
              <a:rPr lang="en-US" altLang="en-US" sz="2400" b="1" kern="0">
                <a:latin typeface="Century Gothic" panose="020B0502020202020204" pitchFamily="34" charset="0"/>
              </a:rPr>
              <a:t>Reference material</a:t>
            </a:r>
          </a:p>
          <a:p>
            <a:pPr lvl="1" eaLnBrk="1" hangingPunct="1">
              <a:buClr>
                <a:srgbClr val="3366FF"/>
              </a:buClr>
              <a:buFont typeface="Wingdings" panose="05000000000000000000" pitchFamily="2" charset="2"/>
              <a:buChar char="Ø"/>
            </a:pPr>
            <a:r>
              <a:rPr lang="en-US" altLang="en-US" sz="2400" b="1" kern="0">
                <a:latin typeface="Century Gothic" panose="020B0502020202020204" pitchFamily="34" charset="0"/>
              </a:rPr>
              <a:t>Internet resources</a:t>
            </a:r>
            <a:r>
              <a:rPr lang="en-US" altLang="en-US" b="1" kern="0">
                <a:latin typeface="Century Gothic" panose="020B0502020202020204" pitchFamily="34" charset="0"/>
              </a:rPr>
              <a:t> </a:t>
            </a:r>
            <a:endParaRPr lang="en-US" altLang="en-US" b="1" kern="0" dirty="0">
              <a:latin typeface="Century Gothic" panose="020B0502020202020204" pitchFamily="34" charset="0"/>
            </a:endParaRPr>
          </a:p>
        </p:txBody>
      </p:sp>
    </p:spTree>
    <p:extLst>
      <p:ext uri="{BB962C8B-B14F-4D97-AF65-F5344CB8AC3E}">
        <p14:creationId xmlns:p14="http://schemas.microsoft.com/office/powerpoint/2010/main" val="2629855234"/>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711F499D23E94FA391E0EDB9C86144" ma:contentTypeVersion="2" ma:contentTypeDescription="Create a new document." ma:contentTypeScope="" ma:versionID="613169f5cfcca7a89b755437b558b1ae">
  <xsd:schema xmlns:xsd="http://www.w3.org/2001/XMLSchema" xmlns:xs="http://www.w3.org/2001/XMLSchema" xmlns:p="http://schemas.microsoft.com/office/2006/metadata/properties" xmlns:ns2="b9b5b500-a2ac-48f0-8e7c-92b4b2217676" targetNamespace="http://schemas.microsoft.com/office/2006/metadata/properties" ma:root="true" ma:fieldsID="693543c42c3a41da6e8fddd737389975" ns2:_="">
    <xsd:import namespace="b9b5b500-a2ac-48f0-8e7c-92b4b22176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5b500-a2ac-48f0-8e7c-92b4b22176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5D1A4-A858-4850-A3B2-31B914443404}">
  <ds:schemaRefs>
    <ds:schemaRef ds:uri="http://schemas.openxmlformats.org/package/2006/metadata/core-properties"/>
    <ds:schemaRef ds:uri="http://schemas.microsoft.com/office/infopath/2007/PartnerControls"/>
    <ds:schemaRef ds:uri="254fed51-270a-4cb1-9c01-d8f3c12513d9"/>
    <ds:schemaRef ds:uri="http://purl.org/dc/terms/"/>
    <ds:schemaRef ds:uri="http://purl.org/dc/dcmitype/"/>
    <ds:schemaRef ds:uri="http://schemas.microsoft.com/office/2006/documentManagement/types"/>
    <ds:schemaRef ds:uri="d8fd1aca-3206-438a-ba50-108cc61c63ca"/>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C7D59D38-9A5F-4950-B1C6-B5B8A1166A32}">
  <ds:schemaRefs>
    <ds:schemaRef ds:uri="http://schemas.microsoft.com/sharepoint/v3/contenttype/forms"/>
  </ds:schemaRefs>
</ds:datastoreItem>
</file>

<file path=customXml/itemProps3.xml><?xml version="1.0" encoding="utf-8"?>
<ds:datastoreItem xmlns:ds="http://schemas.openxmlformats.org/officeDocument/2006/customXml" ds:itemID="{AD55DBB2-A76C-49C7-AB7A-8754CE5BE2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b5b500-a2ac-48f0-8e7c-92b4b22176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APUtemplate-Level_1 (7)</Template>
  <TotalTime>29</TotalTime>
  <Pages>11</Pages>
  <Words>389</Words>
  <Application>Microsoft Office PowerPoint</Application>
  <PresentationFormat>On-screen Show (4:3)</PresentationFormat>
  <Paragraphs>78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UCTI-Template-foundation-level</vt:lpstr>
      <vt:lpstr>Software Development Project AAPP006-4-2-SDP Version 2</vt:lpstr>
      <vt:lpstr>PowerPoint Presentation</vt:lpstr>
      <vt:lpstr>PowerPoint Presentation</vt:lpstr>
      <vt:lpstr>Aims of this module</vt:lpstr>
      <vt:lpstr>PowerPoint Presentation</vt:lpstr>
      <vt:lpstr>PowerPoint Presentation</vt:lpstr>
      <vt:lpstr>Topics we will cover</vt:lpstr>
      <vt:lpstr>What is expected of you </vt:lpstr>
      <vt:lpstr>PowerPoint Presentation</vt:lpstr>
      <vt:lpstr>PowerPoint Presentation</vt:lpstr>
      <vt:lpstr>PowerPoint Presentation</vt:lpstr>
      <vt:lpstr>PowerPoint Presentation</vt:lpstr>
      <vt:lpstr>PowerPoint Presentation</vt:lpstr>
      <vt:lpstr>What we will cover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Salasiah Binti Sulaiman</cp:lastModifiedBy>
  <cp:revision>38</cp:revision>
  <cp:lastPrinted>1995-11-02T09:23:42Z</cp:lastPrinted>
  <dcterms:created xsi:type="dcterms:W3CDTF">2017-10-17T07:27:09Z</dcterms:created>
  <dcterms:modified xsi:type="dcterms:W3CDTF">2022-03-21T02:32:45Z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0x01010060711F499D23E94FA391E0EDB9C86144</vt:lpwstr>
  </property>
</Properties>
</file>