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7" r:id="rId12"/>
    <p:sldId id="281" r:id="rId13"/>
    <p:sldId id="282" r:id="rId14"/>
    <p:sldId id="283" r:id="rId15"/>
    <p:sldId id="284" r:id="rId16"/>
    <p:sldId id="285" r:id="rId17"/>
    <p:sldId id="286" r:id="rId18"/>
    <p:sldId id="280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1" r:id="rId33"/>
    <p:sldId id="262" r:id="rId34"/>
    <p:sldId id="263" r:id="rId3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A20B-5CD9-4E5E-8D63-F59CB86D7637}" v="18" dt="2021-06-17T01:26:5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702" autoAdjust="0"/>
  </p:normalViewPr>
  <p:slideViewPr>
    <p:cSldViewPr snapToGrid="0">
      <p:cViewPr varScale="1">
        <p:scale>
          <a:sx n="56" d="100"/>
          <a:sy n="56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siah Sulaiman" userId="S::salasiah@staffemail.apu.edu.my::988fbd49-b8e5-4ce2-92a9-78a1c9bf2361" providerId="AD" clId="Web-{891CA20B-5CD9-4E5E-8D63-F59CB86D7637}"/>
    <pc:docChg chg="modSld">
      <pc:chgData name="Salasiah Sulaiman" userId="S::salasiah@staffemail.apu.edu.my::988fbd49-b8e5-4ce2-92a9-78a1c9bf2361" providerId="AD" clId="Web-{891CA20B-5CD9-4E5E-8D63-F59CB86D7637}" dt="2021-06-17T01:26:55.886" v="8" actId="20577"/>
      <pc:docMkLst>
        <pc:docMk/>
      </pc:docMkLst>
      <pc:sldChg chg="modSp">
        <pc:chgData name="Salasiah Sulaiman" userId="S::salasiah@staffemail.apu.edu.my::988fbd49-b8e5-4ce2-92a9-78a1c9bf2361" providerId="AD" clId="Web-{891CA20B-5CD9-4E5E-8D63-F59CB86D7637}" dt="2021-06-17T01:26:46.808" v="7" actId="20577"/>
        <pc:sldMkLst>
          <pc:docMk/>
          <pc:sldMk cId="1501210615" sldId="284"/>
        </pc:sldMkLst>
        <pc:spChg chg="mod">
          <ac:chgData name="Salasiah Sulaiman" userId="S::salasiah@staffemail.apu.edu.my::988fbd49-b8e5-4ce2-92a9-78a1c9bf2361" providerId="AD" clId="Web-{891CA20B-5CD9-4E5E-8D63-F59CB86D7637}" dt="2021-06-17T01:26:46.808" v="7" actId="20577"/>
          <ac:spMkLst>
            <pc:docMk/>
            <pc:sldMk cId="1501210615" sldId="284"/>
            <ac:spMk id="6" creationId="{00000000-0000-0000-0000-000000000000}"/>
          </ac:spMkLst>
        </pc:spChg>
      </pc:sldChg>
      <pc:sldChg chg="modSp">
        <pc:chgData name="Salasiah Sulaiman" userId="S::salasiah@staffemail.apu.edu.my::988fbd49-b8e5-4ce2-92a9-78a1c9bf2361" providerId="AD" clId="Web-{891CA20B-5CD9-4E5E-8D63-F59CB86D7637}" dt="2021-06-17T01:26:55.886" v="8" actId="20577"/>
        <pc:sldMkLst>
          <pc:docMk/>
          <pc:sldMk cId="2537296545" sldId="285"/>
        </pc:sldMkLst>
        <pc:spChg chg="mod">
          <ac:chgData name="Salasiah Sulaiman" userId="S::salasiah@staffemail.apu.edu.my::988fbd49-b8e5-4ce2-92a9-78a1c9bf2361" providerId="AD" clId="Web-{891CA20B-5CD9-4E5E-8D63-F59CB86D7637}" dt="2021-06-17T01:26:55.886" v="8" actId="20577"/>
          <ac:spMkLst>
            <pc:docMk/>
            <pc:sldMk cId="2537296545" sldId="285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458A18-6A3D-41DA-B309-D5AD01A4D19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021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CEFCF0-BBBF-4A60-95CB-55E3E827BC6A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9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it.edu.my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1588" y="2487613"/>
            <a:ext cx="2351087" cy="2352675"/>
            <a:chOff x="501" y="1617"/>
            <a:chExt cx="1344" cy="1433"/>
          </a:xfrm>
        </p:grpSpPr>
        <p:pic>
          <p:nvPicPr>
            <p:cNvPr id="7" name="Picture 13" descr="logo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" y="1617"/>
              <a:ext cx="1344" cy="1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APIIT Logo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576" y="2715"/>
              <a:ext cx="1192" cy="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2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9231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1098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6691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22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2019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385482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4691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8628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336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piit.edu.my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/>
              <a:t>Slide &lt;2&gt; of 9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grpSp>
        <p:nvGrpSpPr>
          <p:cNvPr id="13" name="Group 18"/>
          <p:cNvGrpSpPr>
            <a:grpSpLocks/>
          </p:cNvGrpSpPr>
          <p:nvPr userDrawn="1"/>
        </p:nvGrpSpPr>
        <p:grpSpPr bwMode="auto">
          <a:xfrm>
            <a:off x="7540625" y="0"/>
            <a:ext cx="1603375" cy="1666875"/>
            <a:chOff x="4636" y="0"/>
            <a:chExt cx="1124" cy="1255"/>
          </a:xfrm>
        </p:grpSpPr>
        <p:pic>
          <p:nvPicPr>
            <p:cNvPr id="14" name="Picture 19" descr="logo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0"/>
              <a:ext cx="1124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 descr="APIIT Logo">
              <a:hlinkClick r:id="rId15"/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28"/>
            <a:stretch>
              <a:fillRect/>
            </a:stretch>
          </p:blipFill>
          <p:spPr bwMode="auto">
            <a:xfrm>
              <a:off x="4711" y="975"/>
              <a:ext cx="997" cy="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Data Flow Diagram and Data Dictionary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Software Development Project</a:t>
            </a:r>
          </a:p>
          <a:p>
            <a:pPr eaLnBrk="1" hangingPunct="1"/>
            <a:r>
              <a:rPr lang="en-US" sz="1400" dirty="0"/>
              <a:t>AAPP006-4-2 &amp; Version 1</a:t>
            </a:r>
          </a:p>
        </p:txBody>
      </p:sp>
    </p:spTree>
    <p:extLst>
      <p:ext uri="{BB962C8B-B14F-4D97-AF65-F5344CB8AC3E}">
        <p14:creationId xmlns:p14="http://schemas.microsoft.com/office/powerpoint/2010/main" val="67672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Symbols: Data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is a data repository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is used when the system must store data because one or more processes need to use the stored data a later time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only processes may connect to data stores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name is a plural name consisting of adjectives and a noun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5031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6" name="Picture 2" descr="Image result for context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384" y="1800568"/>
            <a:ext cx="4364814" cy="4170743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68982" y="1697037"/>
            <a:ext cx="4297364" cy="45259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Checklist: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only one process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symbol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representing the entire information system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Has the external entities around the perimeter of the page.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data flow to connect the external entities with the process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 not show data store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78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DFD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-327805" y="1628715"/>
            <a:ext cx="3480579" cy="4965760"/>
          </a:xfrm>
        </p:spPr>
        <p:txBody>
          <a:bodyPr>
            <a:normAutofit fontScale="77500" lnSpcReduction="20000"/>
          </a:bodyPr>
          <a:lstStyle/>
          <a:p>
            <a:pPr lvl="1">
              <a:defRPr/>
            </a:pPr>
            <a:r>
              <a:rPr lang="en-US" sz="3100" b="1" dirty="0"/>
              <a:t>Diagram 0 is an exploded view of process 0 (in Context Diagram)</a:t>
            </a:r>
          </a:p>
          <a:p>
            <a:pPr lvl="1" eaLnBrk="1" hangingPunct="1">
              <a:defRPr/>
            </a:pPr>
            <a:r>
              <a:rPr lang="en-US" sz="3100" dirty="0"/>
              <a:t>Child diagram</a:t>
            </a:r>
          </a:p>
          <a:p>
            <a:pPr lvl="1">
              <a:defRPr/>
            </a:pPr>
            <a:r>
              <a:rPr lang="en-US" sz="3100" dirty="0"/>
              <a:t>If same data flows in both directions, you can use a double-headed arrow</a:t>
            </a:r>
          </a:p>
          <a:p>
            <a:pPr lvl="1">
              <a:defRPr/>
            </a:pPr>
            <a:r>
              <a:rPr lang="en-US" altLang="en-US" sz="3100" b="1" dirty="0"/>
              <a:t>maintain consistency</a:t>
            </a:r>
            <a:r>
              <a:rPr lang="en-US" altLang="en-US" sz="3100" dirty="0"/>
              <a:t> among the entire series of diagrams</a:t>
            </a:r>
          </a:p>
          <a:p>
            <a:pPr lvl="1" eaLnBrk="1" hangingPunct="1">
              <a:defRPr/>
            </a:pPr>
            <a:endParaRPr lang="en-US" sz="2900" dirty="0"/>
          </a:p>
          <a:p>
            <a:pPr lvl="1" eaLnBrk="1" hangingPunct="1">
              <a:defRPr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231900"/>
            <a:ext cx="5354638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21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DFD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1331335"/>
            <a:ext cx="6324600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" y="1417638"/>
            <a:ext cx="3241964" cy="50863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Must use</a:t>
            </a:r>
            <a:r>
              <a:rPr lang="en-US" altLang="en-US" sz="2400" b="1" dirty="0"/>
              <a:t> leveling and balancing</a:t>
            </a:r>
            <a:r>
              <a:rPr lang="en-US" altLang="en-US" sz="2400" dirty="0"/>
              <a:t> techniques</a:t>
            </a:r>
          </a:p>
          <a:p>
            <a:pPr eaLnBrk="1" hangingPunct="1"/>
            <a:r>
              <a:rPr lang="en-US" altLang="en-US" sz="2400" dirty="0"/>
              <a:t>Leveling examples</a:t>
            </a:r>
          </a:p>
          <a:p>
            <a:pPr lvl="1" eaLnBrk="1" hangingPunct="1"/>
            <a:r>
              <a:rPr lang="en-US" altLang="en-US" sz="2400" dirty="0"/>
              <a:t>Uses a series of increasingly detailed DFDs to describe an information </a:t>
            </a:r>
            <a:br>
              <a:rPr lang="en-US" altLang="en-US" sz="2400" dirty="0"/>
            </a:br>
            <a:r>
              <a:rPr lang="en-US" altLang="en-US" sz="2400" dirty="0"/>
              <a:t>system</a:t>
            </a:r>
          </a:p>
          <a:p>
            <a:pPr lvl="1" eaLnBrk="1" hangingPunct="1"/>
            <a:r>
              <a:rPr lang="en-US" altLang="en-US" sz="2400" dirty="0"/>
              <a:t>Exploding, partitioning, or decomposing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29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DFD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951007"/>
            <a:ext cx="5091112" cy="411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1007"/>
            <a:ext cx="4916360" cy="449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0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6" name="Picture 2" descr="Image result for common mistakes in context diagram"/>
          <p:cNvPicPr>
            <a:picLocks noChangeAspect="1" noChangeArrowheads="1"/>
          </p:cNvPicPr>
          <p:nvPr/>
        </p:nvPicPr>
        <p:blipFill>
          <a:blip r:embed="rId2" cstate="print"/>
          <a:srcRect t="9808" b="9494"/>
          <a:stretch>
            <a:fillRect/>
          </a:stretch>
        </p:blipFill>
        <p:spPr bwMode="auto">
          <a:xfrm>
            <a:off x="254842" y="1590166"/>
            <a:ext cx="8815412" cy="3050845"/>
          </a:xfrm>
          <a:prstGeom prst="rect">
            <a:avLst/>
          </a:prstGeom>
          <a:noFill/>
        </p:spPr>
      </p:pic>
      <p:pic>
        <p:nvPicPr>
          <p:cNvPr id="7" name="Picture 2" descr="Image result for common mistakes in context diagram"/>
          <p:cNvPicPr>
            <a:picLocks noChangeAspect="1" noChangeArrowheads="1"/>
          </p:cNvPicPr>
          <p:nvPr/>
        </p:nvPicPr>
        <p:blipFill>
          <a:blip r:embed="rId3" cstate="print"/>
          <a:srcRect t="14678" r="937" b="11934"/>
          <a:stretch>
            <a:fillRect/>
          </a:stretch>
        </p:blipFill>
        <p:spPr bwMode="auto">
          <a:xfrm>
            <a:off x="254842" y="4641011"/>
            <a:ext cx="8815412" cy="221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9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Mistakes in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A second class of DFD mistakes arise when the outputs from one processing step do not match its inputs. </a:t>
            </a:r>
          </a:p>
          <a:p>
            <a:r>
              <a:rPr lang="en-MY" sz="2400" dirty="0"/>
              <a:t>It is not hard to list situations in which this might occur:</a:t>
            </a:r>
          </a:p>
          <a:p>
            <a:pPr lvl="1"/>
            <a:r>
              <a:rPr lang="en-MY" sz="2400" dirty="0"/>
              <a:t>A processing step may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have input flows but no output flows</a:t>
            </a:r>
            <a:r>
              <a:rPr lang="en-MY" sz="2400" dirty="0"/>
              <a:t>. This situation is sometimes called a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black hole</a:t>
            </a:r>
            <a:r>
              <a:rPr lang="en-MY" sz="2400" dirty="0"/>
              <a:t>.</a:t>
            </a:r>
          </a:p>
          <a:p>
            <a:pPr lvl="1"/>
            <a:r>
              <a:rPr lang="en-MY" sz="2400" dirty="0"/>
              <a:t>A processing step may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have output flows but no input flows</a:t>
            </a:r>
            <a:r>
              <a:rPr lang="en-MY" sz="2400" dirty="0"/>
              <a:t>. This situation is sometimes called a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miracle</a:t>
            </a:r>
            <a:r>
              <a:rPr lang="en-MY" sz="2400" dirty="0"/>
              <a:t>.</a:t>
            </a:r>
          </a:p>
          <a:p>
            <a:pPr lvl="1"/>
            <a:r>
              <a:rPr lang="en-MY" sz="2400" dirty="0"/>
              <a:t>A processing step may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have outputs that are greater than the sum of its inputs</a:t>
            </a:r>
            <a:r>
              <a:rPr lang="en-MY" sz="2400" dirty="0"/>
              <a:t> - e.g., its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inputs could not produce the output shown</a:t>
            </a:r>
            <a:r>
              <a:rPr lang="en-MY" sz="2400" dirty="0"/>
              <a:t>. This situation is sometimes referred to as a </a:t>
            </a:r>
            <a:r>
              <a:rPr lang="en-MY" sz="2400" dirty="0">
                <a:solidFill>
                  <a:schemeClr val="accent6">
                    <a:lumMod val="75000"/>
                  </a:schemeClr>
                </a:solidFill>
              </a:rPr>
              <a:t>grey hole</a:t>
            </a:r>
            <a:r>
              <a:rPr lang="en-MY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134782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17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6" name="Picture 2" descr="http://faculty.babson.edu/dewire/Readings/gifs/dfdfig5.gif"/>
          <p:cNvPicPr>
            <a:picLocks noChangeAspect="1" noChangeArrowheads="1"/>
          </p:cNvPicPr>
          <p:nvPr/>
        </p:nvPicPr>
        <p:blipFill>
          <a:blip r:embed="rId2" cstate="print"/>
          <a:srcRect t="6920" b="9757"/>
          <a:stretch>
            <a:fillRect/>
          </a:stretch>
        </p:blipFill>
        <p:spPr bwMode="auto">
          <a:xfrm>
            <a:off x="41565" y="1122217"/>
            <a:ext cx="8977745" cy="5643708"/>
          </a:xfrm>
          <a:prstGeom prst="rect">
            <a:avLst/>
          </a:prstGeom>
          <a:noFill/>
        </p:spPr>
      </p:pic>
      <p:pic>
        <p:nvPicPr>
          <p:cNvPr id="7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758" y="1074160"/>
            <a:ext cx="2140095" cy="2140096"/>
          </a:xfrm>
          <a:prstGeom prst="rect">
            <a:avLst/>
          </a:prstGeom>
          <a:noFill/>
        </p:spPr>
      </p:pic>
      <p:pic>
        <p:nvPicPr>
          <p:cNvPr id="8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56" y="5258233"/>
            <a:ext cx="2092030" cy="2092031"/>
          </a:xfrm>
          <a:prstGeom prst="rect">
            <a:avLst/>
          </a:prstGeom>
          <a:noFill/>
        </p:spPr>
      </p:pic>
      <p:pic>
        <p:nvPicPr>
          <p:cNvPr id="9" name="Picture 4" descr="Image result for circle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4739" y="937629"/>
            <a:ext cx="2110363" cy="2110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613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5 (of  25)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WHAT IS A DATA DICTIONARY 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Also known as </a:t>
            </a:r>
            <a:r>
              <a:rPr lang="en-US" altLang="en-US" sz="2400">
                <a:solidFill>
                  <a:srgbClr val="A50021"/>
                </a:solidFill>
              </a:rPr>
              <a:t>data repository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reference work of </a:t>
            </a:r>
            <a:r>
              <a:rPr lang="en-US" altLang="en-US" sz="2400">
                <a:solidFill>
                  <a:srgbClr val="A50021"/>
                </a:solidFill>
              </a:rPr>
              <a:t>data about data (metadata)</a:t>
            </a:r>
            <a:r>
              <a:rPr lang="en-US" altLang="en-US" sz="2400"/>
              <a:t> which is compiled by systems analysts to guide them through analysis and design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central storehouse of </a:t>
            </a:r>
            <a:r>
              <a:rPr lang="en-US" altLang="en-US" sz="2400">
                <a:solidFill>
                  <a:srgbClr val="A50021"/>
                </a:solidFill>
              </a:rPr>
              <a:t>information about the system’s data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document which is used to </a:t>
            </a:r>
            <a:r>
              <a:rPr lang="en-US" altLang="en-US" sz="2400">
                <a:solidFill>
                  <a:srgbClr val="A50021"/>
                </a:solidFill>
              </a:rPr>
              <a:t>collect and coordinate specific data terms</a:t>
            </a:r>
            <a:r>
              <a:rPr lang="en-US" altLang="en-US" sz="2400"/>
              <a:t>, as well as confirms what each term mean to different people in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5018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8 (of  25)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External Entity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203325"/>
            <a:ext cx="8656637" cy="5362575"/>
          </a:xfrm>
        </p:spPr>
        <p:txBody>
          <a:bodyPr/>
          <a:lstStyle/>
          <a:p>
            <a:pPr marL="1377950" indent="-1377950" eaLnBrk="1" hangingPunct="1">
              <a:lnSpc>
                <a:spcPct val="110000"/>
              </a:lnSpc>
              <a:buFontTx/>
              <a:buNone/>
            </a:pPr>
            <a:r>
              <a:rPr lang="en-US" altLang="en-US" sz="3600">
                <a:solidFill>
                  <a:srgbClr val="A50021"/>
                </a:solidFill>
                <a:latin typeface="Times New Roman" panose="02020603050405020304" pitchFamily="18" charset="0"/>
              </a:rPr>
              <a:t>Name : </a:t>
            </a:r>
            <a:r>
              <a:rPr lang="en-US" altLang="en-US" i="1">
                <a:solidFill>
                  <a:schemeClr val="tx2"/>
                </a:solidFill>
              </a:rPr>
              <a:t>The external entity name as it appears on the DFDs</a:t>
            </a:r>
          </a:p>
          <a:p>
            <a:pPr marL="1377950" indent="-1377950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A50021"/>
                </a:solidFill>
                <a:latin typeface="Times New Roman" panose="02020603050405020304" pitchFamily="18" charset="0"/>
              </a:rPr>
              <a:t>Description : </a:t>
            </a:r>
            <a:r>
              <a:rPr lang="en-US" altLang="en-US" i="1">
                <a:solidFill>
                  <a:schemeClr val="tx2"/>
                </a:solidFill>
              </a:rPr>
              <a:t>Of  the external entity and its purpose</a:t>
            </a:r>
            <a:endParaRPr lang="en-US" altLang="en-US" sz="36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1377950" indent="-1377950" eaLnBrk="1" hangingPunct="1">
              <a:buFontTx/>
              <a:buNone/>
            </a:pPr>
            <a:r>
              <a:rPr lang="en-US" altLang="en-US" sz="3600">
                <a:solidFill>
                  <a:srgbClr val="A50021"/>
                </a:solidFill>
                <a:latin typeface="Times New Roman" panose="02020603050405020304" pitchFamily="18" charset="0"/>
              </a:rPr>
              <a:t>Input data flows : </a:t>
            </a:r>
            <a:r>
              <a:rPr lang="en-US" altLang="en-US" i="1">
                <a:solidFill>
                  <a:schemeClr val="tx2"/>
                </a:solidFill>
              </a:rPr>
              <a:t>The standard DFD names for the input data flows into the external entity</a:t>
            </a:r>
            <a:endParaRPr lang="en-US" altLang="en-US" sz="36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1377950" indent="-1377950" eaLnBrk="1" hangingPunct="1">
              <a:buFontTx/>
              <a:buNone/>
            </a:pPr>
            <a:r>
              <a:rPr lang="en-US" altLang="en-US" sz="3600">
                <a:solidFill>
                  <a:srgbClr val="A50021"/>
                </a:solidFill>
                <a:latin typeface="Times New Roman" panose="02020603050405020304" pitchFamily="18" charset="0"/>
              </a:rPr>
              <a:t>Output data flows : </a:t>
            </a:r>
            <a:r>
              <a:rPr lang="en-US" altLang="en-US" i="1">
                <a:solidFill>
                  <a:schemeClr val="tx2"/>
                </a:solidFill>
              </a:rPr>
              <a:t>The standard DFD names for the output data flows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Notation</a:t>
            </a: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11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9 (of  25)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External Entity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1335088"/>
            <a:ext cx="79248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Name :</a:t>
            </a:r>
            <a:r>
              <a:rPr lang="en-US" altLang="en-US" sz="2400" b="1"/>
              <a:t> Customer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Description :</a:t>
            </a:r>
            <a:r>
              <a:rPr lang="en-US" altLang="en-US" sz="2400" b="1"/>
              <a:t> Customer register details to obtain login details such as Login # and password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Input data flows :</a:t>
            </a:r>
            <a:r>
              <a:rPr lang="en-US" altLang="en-US" sz="2400" b="1"/>
              <a:t> Login details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Output data flow :</a:t>
            </a:r>
            <a:r>
              <a:rPr lang="en-US" altLang="en-US" sz="2400" b="1"/>
              <a:t> Customer details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3136900"/>
            <a:ext cx="7848600" cy="3352800"/>
            <a:chOff x="816" y="2112"/>
            <a:chExt cx="4944" cy="2112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1272" name="Group 8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1280" name="Rectangle 9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128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2" name="Line 11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1284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5" name="Oval 14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1273" name="Group 16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127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6" name="Line 19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7" name="Line 20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1279" name="Rectangle 22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32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10 (of  25)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873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Name : </a:t>
            </a:r>
            <a:r>
              <a:rPr lang="en-US" altLang="en-US" sz="2800" i="1">
                <a:solidFill>
                  <a:schemeClr val="tx2"/>
                </a:solidFill>
              </a:rPr>
              <a:t>Process name and # as it appears on the DFDs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Description : </a:t>
            </a:r>
            <a:r>
              <a:rPr lang="en-US" altLang="en-US" sz="2800" i="1">
                <a:solidFill>
                  <a:schemeClr val="tx2"/>
                </a:solidFill>
              </a:rPr>
              <a:t>Brief statement of the process’s general purpose</a:t>
            </a:r>
            <a:endParaRPr lang="en-US" altLang="en-US" sz="28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Input data flows : </a:t>
            </a:r>
            <a:r>
              <a:rPr lang="en-US" altLang="en-US" sz="2800" i="1">
                <a:solidFill>
                  <a:schemeClr val="tx2"/>
                </a:solidFill>
              </a:rPr>
              <a:t>The standard DFD names for the data flows entering the process</a:t>
            </a:r>
            <a:endParaRPr lang="en-US" altLang="en-US" sz="280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Output data flow 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 i="1">
                <a:solidFill>
                  <a:schemeClr val="tx2"/>
                </a:solidFill>
              </a:rPr>
              <a:t>The standard DFD names for the data 	flows leaving the process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Process description : </a:t>
            </a:r>
            <a:r>
              <a:rPr lang="en-US" altLang="en-US" sz="2800" i="1">
                <a:solidFill>
                  <a:schemeClr val="tx2"/>
                </a:solidFill>
              </a:rPr>
              <a:t>Document the detailed steps for the process – using Structured English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47872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22</a:t>
            </a:fld>
            <a:r>
              <a:rPr lang="en-GB"/>
              <a:t> (of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11 (of  25)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11778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CC0000"/>
                </a:solidFill>
              </a:rPr>
              <a:t>Name :</a:t>
            </a:r>
            <a:r>
              <a:rPr lang="en-US" altLang="en-US" sz="2000" dirty="0"/>
              <a:t> 1.0 Register Customer </a:t>
            </a:r>
          </a:p>
          <a:p>
            <a:pPr eaLnBrk="1" hangingPunct="1"/>
            <a:r>
              <a:rPr lang="en-US" altLang="en-US" sz="2000" dirty="0">
                <a:solidFill>
                  <a:srgbClr val="CC0000"/>
                </a:solidFill>
              </a:rPr>
              <a:t>Description :</a:t>
            </a:r>
            <a:r>
              <a:rPr lang="en-US" altLang="en-US" sz="2000" dirty="0"/>
              <a:t> Registers customer details into the customer records and retrieves randomly generated password with login </a:t>
            </a:r>
          </a:p>
          <a:p>
            <a:pPr eaLnBrk="1" hangingPunct="1"/>
            <a:r>
              <a:rPr lang="en-US" altLang="en-US" sz="2000" dirty="0">
                <a:solidFill>
                  <a:srgbClr val="CC0000"/>
                </a:solidFill>
              </a:rPr>
              <a:t>Input data flows :</a:t>
            </a:r>
            <a:r>
              <a:rPr lang="en-US" altLang="en-US" sz="2000" dirty="0"/>
              <a:t> Customer details</a:t>
            </a:r>
          </a:p>
          <a:p>
            <a:pPr eaLnBrk="1" hangingPunct="1"/>
            <a:r>
              <a:rPr lang="en-US" altLang="en-US" sz="2000" dirty="0">
                <a:solidFill>
                  <a:srgbClr val="CC0000"/>
                </a:solidFill>
              </a:rPr>
              <a:t>Output data flows :</a:t>
            </a:r>
            <a:r>
              <a:rPr lang="en-US" altLang="en-US" sz="2000" dirty="0"/>
              <a:t> Login details</a:t>
            </a:r>
          </a:p>
          <a:p>
            <a:pPr eaLnBrk="1" hangingPunct="1"/>
            <a:r>
              <a:rPr lang="en-US" altLang="en-US" sz="2000" dirty="0">
                <a:solidFill>
                  <a:srgbClr val="CC0000"/>
                </a:solidFill>
              </a:rPr>
              <a:t>Process : (Pseudocode)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		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   READ customer details ..............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2946400"/>
            <a:ext cx="7848600" cy="3365500"/>
            <a:chOff x="816" y="2112"/>
            <a:chExt cx="4944" cy="2120"/>
          </a:xfrm>
        </p:grpSpPr>
        <p:sp>
          <p:nvSpPr>
            <p:cNvPr id="13318" name="Rectangle 25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3319" name="Group 26"/>
            <p:cNvGrpSpPr>
              <a:grpSpLocks/>
            </p:cNvGrpSpPr>
            <p:nvPr/>
          </p:nvGrpSpPr>
          <p:grpSpPr bwMode="auto">
            <a:xfrm>
              <a:off x="816" y="2112"/>
              <a:ext cx="4752" cy="2120"/>
              <a:chOff x="816" y="2112"/>
              <a:chExt cx="4752" cy="2120"/>
            </a:xfrm>
          </p:grpSpPr>
          <p:grpSp>
            <p:nvGrpSpPr>
              <p:cNvPr id="13320" name="Group 27"/>
              <p:cNvGrpSpPr>
                <a:grpSpLocks/>
              </p:cNvGrpSpPr>
              <p:nvPr/>
            </p:nvGrpSpPr>
            <p:grpSpPr bwMode="auto">
              <a:xfrm>
                <a:off x="816" y="3128"/>
                <a:ext cx="3984" cy="1104"/>
                <a:chOff x="480" y="2552"/>
                <a:chExt cx="3984" cy="1104"/>
              </a:xfrm>
            </p:grpSpPr>
            <p:sp>
              <p:nvSpPr>
                <p:cNvPr id="13328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332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Line 30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3332" name="Line 32"/>
                <p:cNvSpPr>
                  <a:spLocks noChangeShapeType="1"/>
                </p:cNvSpPr>
                <p:nvPr/>
              </p:nvSpPr>
              <p:spPr bwMode="auto">
                <a:xfrm>
                  <a:off x="1792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3" name="Oval 33"/>
                <p:cNvSpPr>
                  <a:spLocks noChangeArrowheads="1"/>
                </p:cNvSpPr>
                <p:nvPr/>
              </p:nvSpPr>
              <p:spPr bwMode="auto">
                <a:xfrm>
                  <a:off x="3360" y="2552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3321" name="Group 35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3322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3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4" name="Line 38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5" name="Line 39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3327" name="Rectangle 41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01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23123"/>
            <a:ext cx="7042150" cy="1143000"/>
          </a:xfrm>
        </p:spPr>
        <p:txBody>
          <a:bodyPr/>
          <a:lstStyle/>
          <a:p>
            <a:r>
              <a:rPr lang="en-US" dirty="0"/>
              <a:t>Process Pseudocode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D1F85F29-0471-41BC-8991-7579670719AC}" type="slidenum">
              <a:rPr lang="en-GB" smtClean="0"/>
              <a:pPr>
                <a:defRPr/>
              </a:pPr>
              <a:t>24</a:t>
            </a:fld>
            <a:r>
              <a:rPr lang="en-GB"/>
              <a:t> (of </a:t>
            </a:r>
            <a:endParaRPr lang="en-GB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5775" y="1193819"/>
            <a:ext cx="647164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if(first time entry) { 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Load registration form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else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is unique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res_pwd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password1 and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password2 are the same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res_phone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phone number is 9 digit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res_email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email is of correct format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res_gender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gender has a valid value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res_profile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profile is not empty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res_name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= check whether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/p name field is not empty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if( all check results == true)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72373" y="3868020"/>
            <a:ext cx="44214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generate SQL insert queries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connect to database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pass queries to database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Verdana" panose="020B0604030504040204" pitchFamily="34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 (any query fails)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display error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else display registration complete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endif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{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Load registration form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if(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res_userID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== false)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display reselect unique user id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msg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endif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1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12 (of  25)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Flow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8"/>
            <a:ext cx="8229600" cy="49768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Name :</a:t>
            </a:r>
            <a:r>
              <a:rPr lang="en-US" altLang="en-US" sz="2800" b="1">
                <a:solidFill>
                  <a:srgbClr val="FF0000"/>
                </a:solidFill>
              </a:rPr>
              <a:t> 	</a:t>
            </a:r>
            <a:r>
              <a:rPr lang="en-US" altLang="en-US" sz="2800" b="1" i="1">
                <a:solidFill>
                  <a:schemeClr val="tx2"/>
                </a:solidFill>
              </a:rPr>
              <a:t>The data flow name as it appears on the DFDs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Description :</a:t>
            </a:r>
            <a:r>
              <a:rPr lang="en-US" altLang="en-US" sz="2800" b="1">
                <a:solidFill>
                  <a:srgbClr val="FF0000"/>
                </a:solidFill>
              </a:rPr>
              <a:t> 	</a:t>
            </a:r>
            <a:r>
              <a:rPr lang="en-US" altLang="en-US" sz="2800" b="1" i="1">
                <a:solidFill>
                  <a:schemeClr val="tx2"/>
                </a:solidFill>
              </a:rPr>
              <a:t>Describes the data flow and its purpose</a:t>
            </a:r>
            <a:endParaRPr lang="en-US" altLang="en-US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Origin / Source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The DFD beginning or source of the data flow. Can be  a process, a data store or an external entity. </a:t>
            </a:r>
            <a:endParaRPr lang="en-US" altLang="en-US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Destination :</a:t>
            </a:r>
            <a:r>
              <a:rPr lang="en-US" altLang="en-US" sz="2800" b="1">
                <a:solidFill>
                  <a:srgbClr val="FF0000"/>
                </a:solidFill>
              </a:rPr>
              <a:t> 	</a:t>
            </a:r>
            <a:r>
              <a:rPr lang="en-US" altLang="en-US" sz="2800" b="1" i="1">
                <a:solidFill>
                  <a:schemeClr val="tx2"/>
                </a:solidFill>
              </a:rPr>
              <a:t>The DFD ending points for the data flow. Can be a process, a data store or an external entity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Data structure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Also known as record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931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13 (of  25)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Flow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52400" y="1104900"/>
            <a:ext cx="792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Name :</a:t>
            </a:r>
            <a:r>
              <a:rPr lang="en-US" altLang="en-US" sz="2000" b="1"/>
              <a:t> Login details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Description :</a:t>
            </a:r>
            <a:r>
              <a:rPr lang="en-US" altLang="en-US" sz="2000" b="1"/>
              <a:t> to allow the customer to log on into the system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Origin / Source :</a:t>
            </a:r>
            <a:r>
              <a:rPr lang="en-US" altLang="en-US" sz="2000" b="1"/>
              <a:t> Register customer process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Destination / Sink :</a:t>
            </a:r>
            <a:r>
              <a:rPr lang="en-US" altLang="en-US" sz="2000" b="1"/>
              <a:t> Customer external entity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A50021"/>
                </a:solidFill>
              </a:rPr>
              <a:t>Data structure :</a:t>
            </a:r>
            <a:r>
              <a:rPr lang="en-US" altLang="en-US" sz="2000" b="1"/>
              <a:t> Login ID, Password	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500" y="3149600"/>
            <a:ext cx="7848600" cy="3302000"/>
            <a:chOff x="816" y="2112"/>
            <a:chExt cx="4944" cy="2112"/>
          </a:xfrm>
        </p:grpSpPr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5368" name="Group 9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5376" name="Rectangle 10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537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8" name="Line 12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5380" name="Line 14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1" name="Oval 15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5369" name="Group 17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152"/>
                <a:chOff x="2928" y="2112"/>
                <a:chExt cx="2640" cy="1152"/>
              </a:xfrm>
            </p:grpSpPr>
            <p:sp>
              <p:nvSpPr>
                <p:cNvPr id="1537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656" y="2688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2" name="Line 20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3" name="Line 21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5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749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14 (of  25)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Store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336675"/>
            <a:ext cx="8229600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Name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The data store name as it appears on the DFDs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Description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Describes the data store and its purpose</a:t>
            </a:r>
            <a:endParaRPr lang="en-US" altLang="en-US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Input data flows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The standard DFD names for the data flows entering the data store </a:t>
            </a:r>
            <a:endParaRPr lang="en-US" altLang="en-US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Output data flows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The standard DFD names for the data flows leaving the data store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800" b="1">
                <a:solidFill>
                  <a:srgbClr val="A50021"/>
                </a:solidFill>
              </a:rPr>
              <a:t>Data structure :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</a:rPr>
              <a:t>Also known as record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4186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Slide  15 (of  25)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Store</a:t>
            </a:r>
          </a:p>
        </p:txBody>
      </p:sp>
      <p:sp>
        <p:nvSpPr>
          <p:cNvPr id="12189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279400" y="1206500"/>
            <a:ext cx="8229600" cy="2489200"/>
          </a:xfrm>
          <a:noFill/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CC0000"/>
                </a:solidFill>
              </a:rPr>
              <a:t>Name :</a:t>
            </a:r>
            <a:r>
              <a:rPr lang="en-US" altLang="en-US" sz="2400"/>
              <a:t> Customer Record </a:t>
            </a:r>
          </a:p>
          <a:p>
            <a:pPr eaLnBrk="1" hangingPunct="1"/>
            <a:r>
              <a:rPr lang="en-US" altLang="en-US" sz="2400">
                <a:solidFill>
                  <a:srgbClr val="CC0000"/>
                </a:solidFill>
              </a:rPr>
              <a:t>Description :</a:t>
            </a:r>
            <a:r>
              <a:rPr lang="en-US" altLang="en-US" sz="2400"/>
              <a:t> Stores registration details and provided updated customer details for processes</a:t>
            </a:r>
          </a:p>
          <a:p>
            <a:pPr eaLnBrk="1" hangingPunct="1"/>
            <a:r>
              <a:rPr lang="en-US" altLang="en-US" sz="2400">
                <a:solidFill>
                  <a:srgbClr val="CC0000"/>
                </a:solidFill>
              </a:rPr>
              <a:t>Input data flows :</a:t>
            </a:r>
            <a:r>
              <a:rPr lang="en-US" altLang="en-US" sz="2400"/>
              <a:t> Registration details</a:t>
            </a:r>
          </a:p>
          <a:p>
            <a:pPr eaLnBrk="1" hangingPunct="1"/>
            <a:r>
              <a:rPr lang="en-US" altLang="en-US" sz="2400">
                <a:solidFill>
                  <a:srgbClr val="CC0000"/>
                </a:solidFill>
              </a:rPr>
              <a:t>Output data flows :</a:t>
            </a:r>
            <a:r>
              <a:rPr lang="en-US" altLang="en-US" sz="2400"/>
              <a:t> Updated customer details</a:t>
            </a:r>
          </a:p>
          <a:p>
            <a:pPr eaLnBrk="1" hangingPunct="1"/>
            <a:r>
              <a:rPr lang="en-US" altLang="en-US" sz="2400">
                <a:solidFill>
                  <a:srgbClr val="CC0000"/>
                </a:solidFill>
              </a:rPr>
              <a:t>Data structure :</a:t>
            </a:r>
            <a:r>
              <a:rPr lang="en-US" altLang="en-US" sz="2400"/>
              <a:t> Customer ID, Name, Address.......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240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09600" y="3962400"/>
            <a:ext cx="7848600" cy="2527300"/>
            <a:chOff x="816" y="2112"/>
            <a:chExt cx="4944" cy="2112"/>
          </a:xfrm>
        </p:grpSpPr>
        <p:sp>
          <p:nvSpPr>
            <p:cNvPr id="17414" name="Rectangle 45"/>
            <p:cNvSpPr>
              <a:spLocks noChangeArrowheads="1"/>
            </p:cNvSpPr>
            <p:nvPr/>
          </p:nvSpPr>
          <p:spPr bwMode="auto">
            <a:xfrm>
              <a:off x="4848" y="2832"/>
              <a:ext cx="91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Updated Customer details</a:t>
              </a:r>
            </a:p>
          </p:txBody>
        </p:sp>
        <p:grpSp>
          <p:nvGrpSpPr>
            <p:cNvPr id="17415" name="Group 46"/>
            <p:cNvGrpSpPr>
              <a:grpSpLocks/>
            </p:cNvGrpSpPr>
            <p:nvPr/>
          </p:nvGrpSpPr>
          <p:grpSpPr bwMode="auto">
            <a:xfrm>
              <a:off x="816" y="2112"/>
              <a:ext cx="4752" cy="2112"/>
              <a:chOff x="816" y="2112"/>
              <a:chExt cx="4752" cy="2112"/>
            </a:xfrm>
          </p:grpSpPr>
          <p:grpSp>
            <p:nvGrpSpPr>
              <p:cNvPr id="17416" name="Group 47"/>
              <p:cNvGrpSpPr>
                <a:grpSpLocks/>
              </p:cNvGrpSpPr>
              <p:nvPr/>
            </p:nvGrpSpPr>
            <p:grpSpPr bwMode="auto">
              <a:xfrm>
                <a:off x="816" y="3120"/>
                <a:ext cx="3984" cy="1104"/>
                <a:chOff x="480" y="2544"/>
                <a:chExt cx="3984" cy="1104"/>
              </a:xfrm>
            </p:grpSpPr>
            <p:sp>
              <p:nvSpPr>
                <p:cNvPr id="17424" name="Rectangle 48"/>
                <p:cNvSpPr>
                  <a:spLocks noChangeArrowheads="1"/>
                </p:cNvSpPr>
                <p:nvPr/>
              </p:nvSpPr>
              <p:spPr bwMode="auto">
                <a:xfrm>
                  <a:off x="480" y="2784"/>
                  <a:ext cx="1296" cy="72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</p:txBody>
            </p:sp>
            <p:sp>
              <p:nvSpPr>
                <p:cNvPr id="1742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776" y="326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6" name="Line 50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824" y="2767"/>
                  <a:ext cx="127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details</a:t>
                  </a:r>
                </a:p>
              </p:txBody>
            </p:sp>
            <p:sp>
              <p:nvSpPr>
                <p:cNvPr id="17428" name="Line 52"/>
                <p:cNvSpPr>
                  <a:spLocks noChangeShapeType="1"/>
                </p:cNvSpPr>
                <p:nvPr/>
              </p:nvSpPr>
              <p:spPr bwMode="auto">
                <a:xfrm>
                  <a:off x="1776" y="3024"/>
                  <a:ext cx="15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9" name="Oval 53"/>
                <p:cNvSpPr>
                  <a:spLocks noChangeArrowheads="1"/>
                </p:cNvSpPr>
                <p:nvPr/>
              </p:nvSpPr>
              <p:spPr bwMode="auto">
                <a:xfrm>
                  <a:off x="3360" y="2544"/>
                  <a:ext cx="1104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Aft>
                      <a:spcPct val="15000"/>
                    </a:spcAft>
                  </a:pPr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1.0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Register</a:t>
                  </a:r>
                </a:p>
                <a:p>
                  <a:pPr algn="ctr"/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</a:t>
                  </a:r>
                </a:p>
                <a:p>
                  <a:pPr algn="ctr"/>
                  <a:endParaRPr lang="en-US" altLang="en-US" sz="2000" b="1">
                    <a:solidFill>
                      <a:srgbClr val="33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872" y="3295"/>
                  <a:ext cx="9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Login details</a:t>
                  </a:r>
                </a:p>
              </p:txBody>
            </p:sp>
          </p:grpSp>
          <p:grpSp>
            <p:nvGrpSpPr>
              <p:cNvPr id="17417" name="Group 55"/>
              <p:cNvGrpSpPr>
                <a:grpSpLocks/>
              </p:cNvGrpSpPr>
              <p:nvPr/>
            </p:nvGrpSpPr>
            <p:grpSpPr bwMode="auto">
              <a:xfrm>
                <a:off x="2928" y="2112"/>
                <a:ext cx="2640" cy="1008"/>
                <a:chOff x="2928" y="2112"/>
                <a:chExt cx="2640" cy="1008"/>
              </a:xfrm>
            </p:grpSpPr>
            <p:sp>
              <p:nvSpPr>
                <p:cNvPr id="1741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416" y="2544"/>
                  <a:ext cx="192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1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592" y="2392"/>
                  <a:ext cx="24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0" name="Line 58"/>
                <p:cNvSpPr>
                  <a:spLocks noChangeShapeType="1"/>
                </p:cNvSpPr>
                <p:nvPr/>
              </p:nvSpPr>
              <p:spPr bwMode="auto">
                <a:xfrm>
                  <a:off x="4176" y="2112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1" name="Line 59"/>
                <p:cNvSpPr>
                  <a:spLocks noChangeShapeType="1"/>
                </p:cNvSpPr>
                <p:nvPr/>
              </p:nvSpPr>
              <p:spPr bwMode="auto">
                <a:xfrm>
                  <a:off x="4224" y="2496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2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24" y="2191"/>
                  <a:ext cx="12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Customer record</a:t>
                  </a:r>
                </a:p>
              </p:txBody>
            </p:sp>
            <p:sp>
              <p:nvSpPr>
                <p:cNvPr id="17423" name="Rectangle 61"/>
                <p:cNvSpPr>
                  <a:spLocks noChangeArrowheads="1"/>
                </p:cNvSpPr>
                <p:nvPr/>
              </p:nvSpPr>
              <p:spPr bwMode="auto">
                <a:xfrm>
                  <a:off x="2928" y="2832"/>
                  <a:ext cx="19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3366FF"/>
                      </a:solidFill>
                      <a:latin typeface="Times New Roman" panose="02020603050405020304" pitchFamily="18" charset="0"/>
                    </a:rPr>
                    <a:t>Registration details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19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1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3600" kern="0"/>
              <a:t>What is the data dictionary format for</a:t>
            </a:r>
          </a:p>
          <a:p>
            <a:pPr lvl="1"/>
            <a:r>
              <a:rPr lang="en-US" altLang="en-US" sz="3200" kern="0"/>
              <a:t>entity?</a:t>
            </a:r>
          </a:p>
          <a:p>
            <a:pPr lvl="1"/>
            <a:r>
              <a:rPr lang="en-US" altLang="en-US" sz="3200" kern="0"/>
              <a:t>process?</a:t>
            </a:r>
          </a:p>
          <a:p>
            <a:pPr lvl="1"/>
            <a:r>
              <a:rPr lang="en-US" altLang="en-US" sz="3200" kern="0"/>
              <a:t>data flow?</a:t>
            </a:r>
          </a:p>
          <a:p>
            <a:pPr lvl="1"/>
            <a:r>
              <a:rPr lang="en-US" altLang="en-US" sz="3200" kern="0"/>
              <a:t>data store?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8466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 produce DFD and data dictionary of your system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4EC6917F-8DF9-4820-8F4A-2F8A8429A901}" type="slidenum">
              <a:rPr lang="en-GB" smtClean="0"/>
              <a:t>3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04087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DFD and Data dictionary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CEA9696-847D-45AD-87FA-42FDF6C7BA9C}" type="slidenum">
              <a:rPr lang="en-GB" smtClean="0"/>
              <a:t>30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348226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B86E2D40-CC17-44EB-A37B-4BB0779535D3}" type="slidenum">
              <a:rPr lang="en-GB" smtClean="0"/>
              <a:t>31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157806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A708C2BA-EDED-42AF-A536-EBFFEECDD19B}" type="slidenum">
              <a:rPr lang="en-GB" smtClean="0"/>
              <a:t>4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208642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to show the processes that data undergo in a system</a:t>
            </a:r>
          </a:p>
          <a:p>
            <a:pPr algn="just"/>
            <a:r>
              <a:rPr lang="en-US" altLang="en-US" dirty="0"/>
              <a:t>to show how data moves and changes through an information system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Definition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Slide &lt;</a:t>
            </a:r>
            <a:fld id="{C42C231D-4120-4A22-9843-0917E11AA7B3}" type="slidenum">
              <a:rPr lang="en-GB" smtClean="0"/>
              <a:t>5</a:t>
            </a:fld>
            <a:r>
              <a:rPr lang="en-GB" dirty="0"/>
              <a:t>&gt; of 9</a:t>
            </a:r>
          </a:p>
        </p:txBody>
      </p:sp>
    </p:spTree>
    <p:extLst>
      <p:ext uri="{BB962C8B-B14F-4D97-AF65-F5344CB8AC3E}">
        <p14:creationId xmlns:p14="http://schemas.microsoft.com/office/powerpoint/2010/main" val="41934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pic>
        <p:nvPicPr>
          <p:cNvPr id="12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8" y="1272336"/>
            <a:ext cx="7376497" cy="489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 : External Entity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5775" y="1657141"/>
            <a:ext cx="8229600" cy="4965909"/>
          </a:xfrm>
        </p:spPr>
        <p:txBody>
          <a:bodyPr/>
          <a:lstStyle/>
          <a:p>
            <a:r>
              <a:rPr lang="en-US" altLang="en-US" sz="2400" dirty="0"/>
              <a:t>is a person, </a:t>
            </a:r>
            <a:r>
              <a:rPr lang="en-US" altLang="en-US" sz="2400" dirty="0" err="1"/>
              <a:t>dept</a:t>
            </a:r>
            <a:r>
              <a:rPr lang="en-US" altLang="en-US" sz="2400" dirty="0"/>
              <a:t>, outside organization or other information system that provides data to the system or receives data from the system</a:t>
            </a:r>
          </a:p>
          <a:p>
            <a:r>
              <a:rPr lang="en-US" altLang="en-US" sz="2400" dirty="0"/>
              <a:t>may be a source, a sink or both</a:t>
            </a:r>
          </a:p>
          <a:p>
            <a:r>
              <a:rPr lang="en-US" altLang="en-US" sz="2400" dirty="0"/>
              <a:t>source </a:t>
            </a:r>
          </a:p>
          <a:p>
            <a:pPr lvl="1"/>
            <a:r>
              <a:rPr lang="en-US" altLang="en-US" sz="2400" dirty="0"/>
              <a:t>an external entity that supplies data</a:t>
            </a:r>
          </a:p>
          <a:p>
            <a:pPr lvl="1"/>
            <a:r>
              <a:rPr lang="en-US" altLang="en-US" sz="2400" dirty="0"/>
              <a:t>Also known as origin</a:t>
            </a:r>
          </a:p>
          <a:p>
            <a:r>
              <a:rPr lang="en-US" altLang="en-US" sz="2400" dirty="0"/>
              <a:t>sink </a:t>
            </a:r>
          </a:p>
          <a:p>
            <a:pPr lvl="1"/>
            <a:r>
              <a:rPr lang="en-US" altLang="en-US" sz="2400" dirty="0"/>
              <a:t>an external entity that receives data</a:t>
            </a:r>
          </a:p>
          <a:p>
            <a:pPr lvl="1"/>
            <a:r>
              <a:rPr lang="en-US" altLang="en-US" sz="2400" dirty="0"/>
              <a:t>Also known as destination</a:t>
            </a:r>
          </a:p>
          <a:p>
            <a:r>
              <a:rPr lang="en-US" altLang="en-US" sz="2400" dirty="0"/>
              <a:t>is named using the singular form of the name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Symbols: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modifies or changes data from one form to another form</a:t>
            </a:r>
          </a:p>
          <a:p>
            <a:r>
              <a:rPr lang="en-US" altLang="en-US" sz="2800" dirty="0"/>
              <a:t>is named to identify the function it accomplishes</a:t>
            </a:r>
          </a:p>
          <a:p>
            <a:r>
              <a:rPr lang="en-US" altLang="en-US" sz="2800" dirty="0"/>
              <a:t>a DFD should have no more than nine process symbols</a:t>
            </a:r>
          </a:p>
          <a:p>
            <a:r>
              <a:rPr lang="en-US" altLang="en-US" sz="2800" dirty="0"/>
              <a:t>name consists of an active verb followed by a singular noun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29487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Symbols: Data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transfer data among data stores, sources or sinks, and processes</a:t>
            </a:r>
          </a:p>
          <a:p>
            <a:r>
              <a:rPr lang="en-US" altLang="en-US" sz="2800" dirty="0"/>
              <a:t>can represent a specific piece of data – employee names or a set of data – class list – student numbers &amp; student names</a:t>
            </a:r>
          </a:p>
          <a:p>
            <a:r>
              <a:rPr lang="en-US" altLang="en-US" sz="2800" dirty="0"/>
              <a:t>line can be curved or straight</a:t>
            </a:r>
          </a:p>
          <a:p>
            <a:r>
              <a:rPr lang="en-US" altLang="en-US" sz="2800" dirty="0"/>
              <a:t>name consists of adjectives and a singular noun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&lt;2&gt; of 9</a:t>
            </a:r>
          </a:p>
        </p:txBody>
      </p:sp>
    </p:spTree>
    <p:extLst>
      <p:ext uri="{BB962C8B-B14F-4D97-AF65-F5344CB8AC3E}">
        <p14:creationId xmlns:p14="http://schemas.microsoft.com/office/powerpoint/2010/main" val="65594028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11F499D23E94FA391E0EDB9C86144" ma:contentTypeVersion="0" ma:contentTypeDescription="Create a new document." ma:contentTypeScope="" ma:versionID="5141121cae9501f92e6219edf2375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ECA203-0F04-49A3-9BE9-2651D0A58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A57908-6546-4156-AC19-504BEB30E1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5E37F-ABB0-4241-B4CF-A624F1B7DCFB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(4)</Template>
  <TotalTime>345</TotalTime>
  <Pages>11</Pages>
  <Words>1209</Words>
  <Application>Microsoft Office PowerPoint</Application>
  <PresentationFormat>On-screen Show (4:3)</PresentationFormat>
  <Paragraphs>230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UCTI-Template-foundation-level</vt:lpstr>
      <vt:lpstr>Software Development Project AAPP006-4-2 &amp; Version 1</vt:lpstr>
      <vt:lpstr>Topic &amp; Structure of The Lesson</vt:lpstr>
      <vt:lpstr>Learning Outcomes</vt:lpstr>
      <vt:lpstr>Key Terms You Must Be Able To Use</vt:lpstr>
      <vt:lpstr>Definition</vt:lpstr>
      <vt:lpstr>Basic Symbols</vt:lpstr>
      <vt:lpstr>Basic Symbols : External Entity</vt:lpstr>
      <vt:lpstr>Basic Symbols: Process</vt:lpstr>
      <vt:lpstr>Basic Symbols: Data Flow</vt:lpstr>
      <vt:lpstr>Basic Symbols: Data Store</vt:lpstr>
      <vt:lpstr>Context Diagram</vt:lpstr>
      <vt:lpstr>Level 0 DFD</vt:lpstr>
      <vt:lpstr>Level 1 DFD</vt:lpstr>
      <vt:lpstr>Level 1 DFD</vt:lpstr>
      <vt:lpstr>Common Mistakes</vt:lpstr>
      <vt:lpstr>Diagramming Mistakes in DFD</vt:lpstr>
      <vt:lpstr>PowerPoint Presentation</vt:lpstr>
      <vt:lpstr>WHAT IS A DATA DICTIONARY ?</vt:lpstr>
      <vt:lpstr>External Entity</vt:lpstr>
      <vt:lpstr>External Entity</vt:lpstr>
      <vt:lpstr>Process</vt:lpstr>
      <vt:lpstr>PowerPoint Presentation</vt:lpstr>
      <vt:lpstr>Process</vt:lpstr>
      <vt:lpstr>Process Pseudocode Example</vt:lpstr>
      <vt:lpstr>Data Flow</vt:lpstr>
      <vt:lpstr>Data Flow</vt:lpstr>
      <vt:lpstr>Data Store</vt:lpstr>
      <vt:lpstr>Data Store</vt:lpstr>
      <vt:lpstr>Quick Review Question</vt:lpstr>
      <vt:lpstr>PowerPoint Presentation</vt:lpstr>
      <vt:lpstr>Question and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Salasiah Binti Sulaiman</cp:lastModifiedBy>
  <cp:revision>36</cp:revision>
  <cp:lastPrinted>1995-11-02T09:23:42Z</cp:lastPrinted>
  <dcterms:created xsi:type="dcterms:W3CDTF">2017-09-17T08:54:09Z</dcterms:created>
  <dcterms:modified xsi:type="dcterms:W3CDTF">2021-06-17T01:27:32Z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0x01010060711F499D23E94FA391E0EDB9C86144</vt:lpwstr>
  </property>
</Properties>
</file>