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1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259" r:id="rId4"/>
    <p:sldId id="260" r:id="rId5"/>
    <p:sldId id="285" r:id="rId6"/>
    <p:sldId id="28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62" r:id="rId26"/>
    <p:sldId id="263" r:id="rId27"/>
    <p:sldId id="264" r:id="rId28"/>
    <p:sldId id="265" r:id="rId29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702" autoAdjust="0"/>
  </p:normalViewPr>
  <p:slideViewPr>
    <p:cSldViewPr snapToGrid="0">
      <p:cViewPr>
        <p:scale>
          <a:sx n="90" d="100"/>
          <a:sy n="90" d="100"/>
        </p:scale>
        <p:origin x="882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8D1D820-DAEC-4CC1-95D5-2D7FDA634FA1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44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381BA68-BC59-4A59-9827-B63CD359E84C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77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669787EF-4945-477D-8013-49449A54202F}" type="slidenum">
              <a:rPr lang="en-US"/>
              <a:pPr/>
              <a:t>18</a:t>
            </a:fld>
            <a:endParaRPr lang="en-US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6D678C83-A4E2-4841-ACC4-3C6566050B65}" type="slidenum">
              <a:rPr lang="en-US"/>
              <a:pPr/>
              <a:t>19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EC8CA7BB-566C-48B3-B19A-D819E6603007}" type="slidenum">
              <a:rPr lang="en-US"/>
              <a:pPr/>
              <a:t>20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5EA9611E-9950-40B9-8EB0-3B6E505326E2}" type="slidenum">
              <a:rPr lang="en-US"/>
              <a:pPr/>
              <a:t>21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D4F028DB-690A-4B5C-8C01-BE4C50EFB1DF}" type="slidenum">
              <a:rPr lang="en-US"/>
              <a:pPr/>
              <a:t>22</a:t>
            </a:fld>
            <a:endParaRPr 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01B055A1-1DD6-467E-A184-4321D4AF65DD}" type="slidenum">
              <a:rPr lang="en-US"/>
              <a:pPr/>
              <a:t>23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D7831951-035B-41BB-92E0-E4FADBE4895A}" type="slidenum">
              <a:rPr lang="en-US"/>
              <a:pPr/>
              <a:t>24</a:t>
            </a:fld>
            <a:endParaRPr lang="en-US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C5A096CF-60CE-49EE-BA55-973324AF901E}" type="slidenum">
              <a:rPr lang="en-US"/>
              <a:pPr/>
              <a:t>7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1244B496-1F33-44BD-83A2-5D6484FB5022}" type="slidenum">
              <a:rPr lang="en-US"/>
              <a:pPr/>
              <a:t>8</a:t>
            </a:fld>
            <a:endParaRPr lang="en-US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6A882988-02BC-4558-9366-3DA249EA8006}" type="slidenum">
              <a:rPr lang="en-US"/>
              <a:pPr/>
              <a:t>9</a:t>
            </a:fld>
            <a:endParaRPr 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F44C2BB9-116C-4BFB-94B2-7B68B19B6BB7}" type="slidenum">
              <a:rPr lang="en-US"/>
              <a:pPr/>
              <a:t>10</a:t>
            </a:fld>
            <a:endParaRPr lang="en-US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9FA2A89F-6E8B-4AA4-917E-60E83AEB4EF8}" type="slidenum">
              <a:rPr lang="en-US"/>
              <a:pPr/>
              <a:t>11</a:t>
            </a:fld>
            <a:endParaRPr lang="en-US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D09AB479-CD6D-4F36-B6A2-AEC03F96DB2C}" type="slidenum">
              <a:rPr lang="en-US"/>
              <a:pPr/>
              <a:t>12</a:t>
            </a:fld>
            <a:endParaRPr 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E30B39A8-BA8B-4993-B640-04246B5FFAEA}" type="slidenum">
              <a:rPr lang="en-US"/>
              <a:pPr/>
              <a:t>16</a:t>
            </a:fld>
            <a:endParaRPr 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CEE3D135-8E0E-46D1-B097-93F749B8F6FA}" type="slidenum">
              <a:rPr lang="en-US"/>
              <a:pPr/>
              <a:t>17</a:t>
            </a:fld>
            <a:endParaRPr 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6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48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21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324600"/>
            <a:ext cx="6781800" cy="25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Systems: Design, Implementation, &amp; Management, 7</a:t>
            </a:r>
            <a:r>
              <a:rPr lang="en-US" baseline="30000"/>
              <a:t>th</a:t>
            </a:r>
            <a:r>
              <a:rPr lang="en-US"/>
              <a:t> Edition, Rob &amp; Coronel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6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76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61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20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07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8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28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4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smtClean="0"/>
              <a:t>Slide ‹#› of 9</a:t>
            </a:r>
            <a:endParaRPr lang="en-US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Entity Relationship Model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41361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800" dirty="0" smtClean="0"/>
              <a:t>Software Development Project</a:t>
            </a:r>
            <a:endParaRPr lang="en-US" sz="3800" dirty="0"/>
          </a:p>
          <a:p>
            <a:r>
              <a:rPr lang="en-US" sz="1400" dirty="0"/>
              <a:t>AAPP006-4-2 &amp; Version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27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r>
              <a:rPr lang="en-US"/>
              <a:t>Relationship Participation (continued)</a:t>
            </a:r>
          </a:p>
        </p:txBody>
      </p:sp>
      <p:pic>
        <p:nvPicPr>
          <p:cNvPr id="312325" name="Picture 5" descr="Fig04-1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981200"/>
            <a:ext cx="7467600" cy="2971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59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r>
              <a:rPr lang="en-US"/>
              <a:t>Relationship Participation (continued)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2071688"/>
            <a:ext cx="903922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87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Degree</a:t>
            </a:r>
          </a:p>
        </p:txBody>
      </p:sp>
      <p:sp>
        <p:nvSpPr>
          <p:cNvPr id="29594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Indicates number of entities or participants associated with a relationship</a:t>
            </a:r>
          </a:p>
          <a:p>
            <a:pPr>
              <a:lnSpc>
                <a:spcPct val="90000"/>
              </a:lnSpc>
            </a:pPr>
            <a:r>
              <a:rPr lang="en-US" dirty="0"/>
              <a:t>Unary relationship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Association is maintained within single entity </a:t>
            </a:r>
          </a:p>
          <a:p>
            <a:pPr>
              <a:lnSpc>
                <a:spcPct val="90000"/>
              </a:lnSpc>
            </a:pPr>
            <a:r>
              <a:rPr lang="en-US" dirty="0"/>
              <a:t>Binary relationship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Two entities are associated</a:t>
            </a:r>
          </a:p>
          <a:p>
            <a:pPr>
              <a:lnSpc>
                <a:spcPct val="90000"/>
              </a:lnSpc>
            </a:pPr>
            <a:r>
              <a:rPr lang="en-US" dirty="0"/>
              <a:t>Ternary relationship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Three entities are </a:t>
            </a:r>
            <a:r>
              <a:rPr lang="en-US" dirty="0" smtClean="0"/>
              <a:t>associated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Quaternary relationship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Four entities are associated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3500" y="266700"/>
            <a:ext cx="7924800" cy="1104900"/>
          </a:xfrm>
        </p:spPr>
        <p:txBody>
          <a:bodyPr/>
          <a:lstStyle/>
          <a:p>
            <a:pPr eaLnBrk="1" hangingPunct="1"/>
            <a:r>
              <a:rPr lang="en-AU" b="1" smtClean="0">
                <a:cs typeface="Times New Roman" charset="0"/>
              </a:rPr>
              <a:t>Binary Relationship called </a:t>
            </a:r>
            <a:r>
              <a:rPr lang="en-AU" b="1" i="1" smtClean="0">
                <a:cs typeface="Times New Roman" charset="0"/>
              </a:rPr>
              <a:t>P</a:t>
            </a:r>
            <a:r>
              <a:rPr lang="en-AU" b="1" i="1" smtClean="0">
                <a:cs typeface="Arial" charset="0"/>
              </a:rPr>
              <a:t>Owns</a:t>
            </a:r>
            <a:endParaRPr lang="en-GB" smtClean="0"/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800" b="1">
                <a:solidFill>
                  <a:schemeClr val="bg1"/>
                </a:solidFill>
              </a:rPr>
              <a:t>Slide </a:t>
            </a:r>
            <a:fld id="{22EF115D-5C3D-45AD-8EA1-09D615A16220}" type="slidenum">
              <a:rPr lang="en-US" sz="800" b="1">
                <a:solidFill>
                  <a:schemeClr val="bg1"/>
                </a:solidFill>
              </a:rPr>
              <a:pPr algn="r" eaLnBrk="1" hangingPunct="1"/>
              <a:t>13</a:t>
            </a:fld>
            <a:r>
              <a:rPr lang="en-US" sz="800" b="1">
                <a:solidFill>
                  <a:schemeClr val="bg1"/>
                </a:solidFill>
              </a:rPr>
              <a:t> of 54</a:t>
            </a:r>
          </a:p>
        </p:txBody>
      </p:sp>
      <p:pic>
        <p:nvPicPr>
          <p:cNvPr id="161797" name="Picture 2053" descr="D:\Database System 3e_tiff\Ch11-tif\DS3-Figure 11-06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79145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77026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b="1" smtClean="0">
                <a:cs typeface="Times New Roman" charset="0"/>
              </a:rPr>
              <a:t>Ternary Relationship called </a:t>
            </a:r>
            <a:r>
              <a:rPr lang="en-AU" b="1" i="1" smtClean="0">
                <a:cs typeface="Arial" charset="0"/>
              </a:rPr>
              <a:t>Registers</a:t>
            </a:r>
            <a:endParaRPr lang="en-GB" smtClean="0"/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800" b="1">
                <a:solidFill>
                  <a:schemeClr val="bg1"/>
                </a:solidFill>
              </a:rPr>
              <a:t>Slide </a:t>
            </a:r>
            <a:fld id="{84DC88C7-1AB8-47A5-B71E-CCD46E0A7A12}" type="slidenum">
              <a:rPr lang="en-US" sz="800" b="1">
                <a:solidFill>
                  <a:schemeClr val="bg1"/>
                </a:solidFill>
              </a:rPr>
              <a:pPr algn="r" eaLnBrk="1" hangingPunct="1"/>
              <a:t>14</a:t>
            </a:fld>
            <a:r>
              <a:rPr lang="en-US" sz="800" b="1">
                <a:solidFill>
                  <a:schemeClr val="bg1"/>
                </a:solidFill>
              </a:rPr>
              <a:t> of 54</a:t>
            </a:r>
          </a:p>
        </p:txBody>
      </p:sp>
      <p:pic>
        <p:nvPicPr>
          <p:cNvPr id="162821" name="Picture 1029" descr="D:\Database System 3e_tiff\Ch11-tif\DS3-Figure 11-07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315200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92173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098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AU" b="1" smtClean="0">
                <a:cs typeface="Times New Roman" charset="0"/>
              </a:rPr>
              <a:t>Quaternary Relationship called </a:t>
            </a:r>
            <a:r>
              <a:rPr lang="en-AU" b="1" i="1" smtClean="0">
                <a:cs typeface="Arial" charset="0"/>
              </a:rPr>
              <a:t>Arranges</a:t>
            </a:r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800" b="1">
                <a:solidFill>
                  <a:schemeClr val="bg1"/>
                </a:solidFill>
              </a:rPr>
              <a:t>Slide </a:t>
            </a:r>
            <a:fld id="{6EA28C8B-A0BA-4A82-B2BE-2DFC51FEE35F}" type="slidenum">
              <a:rPr lang="en-US" sz="800" b="1">
                <a:solidFill>
                  <a:schemeClr val="bg1"/>
                </a:solidFill>
              </a:rPr>
              <a:pPr algn="r" eaLnBrk="1" hangingPunct="1"/>
              <a:t>15</a:t>
            </a:fld>
            <a:r>
              <a:rPr lang="en-US" sz="800" b="1">
                <a:solidFill>
                  <a:schemeClr val="bg1"/>
                </a:solidFill>
              </a:rPr>
              <a:t> of 54</a:t>
            </a:r>
          </a:p>
        </p:txBody>
      </p:sp>
      <p:pic>
        <p:nvPicPr>
          <p:cNvPr id="18436" name="Picture 4101" descr="D:\Database System 3e_tiff\Ch11-tif\DS3-Figure 11-08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16280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62396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Relationships</a:t>
            </a:r>
          </a:p>
        </p:txBody>
      </p:sp>
      <p:sp>
        <p:nvSpPr>
          <p:cNvPr id="2969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Relationship can exist between occurrences of the same entity set</a:t>
            </a:r>
          </a:p>
          <a:p>
            <a:r>
              <a:rPr lang="en-US"/>
              <a:t>Naturally found within unary relationship</a:t>
            </a:r>
          </a:p>
        </p:txBody>
      </p:sp>
    </p:spTree>
    <p:extLst>
      <p:ext uri="{BB962C8B-B14F-4D97-AF65-F5344CB8AC3E}">
        <p14:creationId xmlns:p14="http://schemas.microsoft.com/office/powerpoint/2010/main" val="135943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/>
              <a:t>Recursive Relationships </a:t>
            </a:r>
            <a:br>
              <a:rPr lang="en-US"/>
            </a:br>
            <a:r>
              <a:rPr lang="en-US"/>
              <a:t>(continued)</a:t>
            </a:r>
          </a:p>
        </p:txBody>
      </p:sp>
      <p:pic>
        <p:nvPicPr>
          <p:cNvPr id="211979" name="Picture 11" descr="Fig04-18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00"/>
          <a:stretch/>
        </p:blipFill>
        <p:spPr>
          <a:xfrm>
            <a:off x="762000" y="1676400"/>
            <a:ext cx="5090160" cy="4495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29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Relationships </a:t>
            </a:r>
            <a:br>
              <a:rPr lang="en-US" dirty="0"/>
            </a:br>
            <a:r>
              <a:rPr lang="en-US" dirty="0"/>
              <a:t>(continued)</a:t>
            </a:r>
          </a:p>
        </p:txBody>
      </p:sp>
      <p:pic>
        <p:nvPicPr>
          <p:cNvPr id="214027" name="Picture 11" descr="Fig04-1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2057400"/>
            <a:ext cx="6400800" cy="38004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82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Recursive Relationships </a:t>
            </a:r>
            <a:br>
              <a:rPr lang="en-US"/>
            </a:br>
            <a:r>
              <a:rPr lang="en-US"/>
              <a:t>(continued)</a:t>
            </a:r>
          </a:p>
        </p:txBody>
      </p:sp>
      <p:pic>
        <p:nvPicPr>
          <p:cNvPr id="314373" name="Picture 5" descr="Fig04-2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905000"/>
            <a:ext cx="7089775" cy="3592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17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r>
              <a:rPr lang="en-US" dirty="0"/>
              <a:t>ERD notation</a:t>
            </a:r>
          </a:p>
          <a:p>
            <a:r>
              <a:rPr lang="en-US" dirty="0"/>
              <a:t>Relationship Participation</a:t>
            </a:r>
          </a:p>
          <a:p>
            <a:r>
              <a:rPr lang="en-US" dirty="0"/>
              <a:t>Relationship Degree</a:t>
            </a:r>
          </a:p>
          <a:p>
            <a:r>
              <a:rPr lang="en-US" dirty="0"/>
              <a:t>Composite Entities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7E062ED5-265E-4385-81C9-406C81DB6379}" type="slidenum">
              <a:rPr lang="en-GB" smtClean="0"/>
              <a:t>2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27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Recursive Relationships </a:t>
            </a:r>
            <a:br>
              <a:rPr lang="en-US"/>
            </a:br>
            <a:r>
              <a:rPr lang="en-US"/>
              <a:t>(continued)</a:t>
            </a:r>
          </a:p>
        </p:txBody>
      </p:sp>
      <p:pic>
        <p:nvPicPr>
          <p:cNvPr id="315397" name="Picture 5" descr="Fig04-2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133600"/>
            <a:ext cx="5867400" cy="3733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4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Entities</a:t>
            </a:r>
          </a:p>
        </p:txBody>
      </p:sp>
      <p:sp>
        <p:nvSpPr>
          <p:cNvPr id="2979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bridge entities</a:t>
            </a:r>
          </a:p>
          <a:p>
            <a:r>
              <a:rPr lang="en-US" dirty="0"/>
              <a:t>Composed of primary keys of each of the entities to be connected</a:t>
            </a:r>
          </a:p>
          <a:p>
            <a:r>
              <a:rPr lang="en-US" dirty="0"/>
              <a:t>May also contain additional attributes that play no role in connective process</a:t>
            </a:r>
          </a:p>
        </p:txBody>
      </p:sp>
    </p:spTree>
    <p:extLst>
      <p:ext uri="{BB962C8B-B14F-4D97-AF65-F5344CB8AC3E}">
        <p14:creationId xmlns:p14="http://schemas.microsoft.com/office/powerpoint/2010/main" val="329222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Entities (continued)</a:t>
            </a:r>
          </a:p>
        </p:txBody>
      </p:sp>
      <p:pic>
        <p:nvPicPr>
          <p:cNvPr id="224267" name="Picture 11" descr="Fig04-2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905000"/>
            <a:ext cx="6781800" cy="426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73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r>
              <a:rPr lang="en-US"/>
              <a:t>Composite Entities (continued)</a:t>
            </a:r>
          </a:p>
        </p:txBody>
      </p:sp>
      <p:pic>
        <p:nvPicPr>
          <p:cNvPr id="226315" name="Picture 11" descr="Fig04-2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2057400"/>
            <a:ext cx="7315200" cy="3048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33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Entities (continued)</a:t>
            </a:r>
          </a:p>
        </p:txBody>
      </p:sp>
      <p:pic>
        <p:nvPicPr>
          <p:cNvPr id="228363" name="Picture 11" descr="Fig04-2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828800"/>
            <a:ext cx="7315200" cy="3276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01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1 example each for the relationship degree below</a:t>
            </a:r>
          </a:p>
          <a:p>
            <a:pPr lvl="1"/>
            <a:r>
              <a:rPr lang="en-US" altLang="en-US" sz="1600" b="1" dirty="0">
                <a:latin typeface="Century Gothic" panose="020B0502020202020204" pitchFamily="34" charset="0"/>
              </a:rPr>
              <a:t>Unary / recursive </a:t>
            </a:r>
            <a:endParaRPr lang="en-US" altLang="en-US" sz="1600" b="1" dirty="0" smtClean="0">
              <a:latin typeface="Century Gothic" panose="020B0502020202020204" pitchFamily="34" charset="0"/>
            </a:endParaRP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Binary 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Ternary </a:t>
            </a:r>
          </a:p>
          <a:p>
            <a:pPr lvl="1"/>
            <a:r>
              <a:rPr lang="en-US" altLang="en-US" sz="1600" b="1" smtClean="0">
                <a:latin typeface="Century Gothic" panose="020B0502020202020204" pitchFamily="34" charset="0"/>
              </a:rPr>
              <a:t>Quaternary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80C9EB30-7A1B-4B10-940D-B99E4781F00D}" type="slidenum">
              <a:rPr lang="en-GB" smtClean="0"/>
              <a:t>25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/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11102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relationship (ER) model </a:t>
            </a:r>
          </a:p>
          <a:p>
            <a:pPr lvl="1"/>
            <a:r>
              <a:rPr lang="en-US" dirty="0"/>
              <a:t>Uses ERD to represent conceptual database as viewed by end user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/>
              <a:t>connectivity and cardinality notations</a:t>
            </a:r>
          </a:p>
          <a:p>
            <a:r>
              <a:rPr lang="en-US" dirty="0" err="1" smtClean="0"/>
              <a:t>Connectivities</a:t>
            </a:r>
            <a:r>
              <a:rPr lang="en-US" dirty="0" smtClean="0"/>
              <a:t> </a:t>
            </a:r>
            <a:r>
              <a:rPr lang="en-US" dirty="0"/>
              <a:t>and cardinalities are based on business rules</a:t>
            </a:r>
          </a:p>
          <a:p>
            <a:r>
              <a:rPr lang="en-US" dirty="0"/>
              <a:t>In ERM, M:N relationship is valid at conceptual level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5D88CD2A-D06B-43E5-AE89-63C19C1A837C}" type="slidenum">
              <a:rPr lang="en-GB" smtClean="0"/>
              <a:t>26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23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26FF21EB-0DEE-40E8-97AB-81342551C361}" type="slidenum">
              <a:rPr lang="en-GB" smtClean="0"/>
              <a:t>27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045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System Testing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D18FC490-A394-46FB-868E-4E30945F6C8A}" type="slidenum">
              <a:rPr lang="en-GB" smtClean="0"/>
              <a:t>28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1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lvl="1"/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Construct an entity relational model based on a case study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FDB6FBDA-01B4-433B-A43B-83FA8FD75054}" type="slidenum">
              <a:rPr lang="en-GB" smtClean="0"/>
              <a:t>3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128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 smtClean="0">
                <a:latin typeface="Century Gothic" panose="020B0502020202020204" pitchFamily="34" charset="0"/>
              </a:rPr>
              <a:t>: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Crow’s foot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Chen’s model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Unary / recursive relationship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Binary relationship</a:t>
            </a:r>
            <a:endParaRPr lang="en-US" altLang="en-US" sz="1600" b="1" dirty="0">
              <a:latin typeface="Century Gothic" panose="020B0502020202020204" pitchFamily="34" charset="0"/>
            </a:endParaRP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Ternary </a:t>
            </a:r>
            <a:r>
              <a:rPr lang="en-US" altLang="en-US" sz="1600" b="1" dirty="0">
                <a:latin typeface="Century Gothic" panose="020B0502020202020204" pitchFamily="34" charset="0"/>
              </a:rPr>
              <a:t>relationship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Quaternary </a:t>
            </a:r>
            <a:r>
              <a:rPr lang="en-US" altLang="en-US" sz="1600" b="1" dirty="0">
                <a:latin typeface="Century Gothic" panose="020B0502020202020204" pitchFamily="34" charset="0"/>
              </a:rPr>
              <a:t>relationship</a:t>
            </a:r>
          </a:p>
          <a:p>
            <a:pPr lvl="1"/>
            <a:endParaRPr lang="en-US" altLang="en-US" sz="1600" b="1" dirty="0" smtClean="0">
              <a:latin typeface="Century Gothic" panose="020B0502020202020204" pitchFamily="34" charset="0"/>
            </a:endParaRPr>
          </a:p>
          <a:p>
            <a:pPr lvl="1"/>
            <a:endParaRPr lang="en-US" altLang="en-US" sz="1600" b="1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0FB3A53F-7472-49FD-9C15-5CF95F296F75}" type="slidenum">
              <a:rPr lang="en-GB" smtClean="0"/>
              <a:t>4</a:t>
            </a:fld>
            <a:r>
              <a:rPr lang="en-GB" dirty="0" smtClean="0"/>
              <a:t>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51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3" y="1404191"/>
            <a:ext cx="9015159" cy="545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58725"/>
            <a:ext cx="9144001" cy="539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Participation</a:t>
            </a:r>
          </a:p>
        </p:txBody>
      </p:sp>
      <p:sp>
        <p:nvSpPr>
          <p:cNvPr id="29389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Optional participation</a:t>
            </a:r>
          </a:p>
          <a:p>
            <a:pPr lvl="1"/>
            <a:r>
              <a:rPr lang="en-US"/>
              <a:t>One entity occurrence does not require corresponding entity occurrence in particular relationship</a:t>
            </a:r>
          </a:p>
          <a:p>
            <a:r>
              <a:rPr lang="en-US"/>
              <a:t>Mandatory participation</a:t>
            </a:r>
          </a:p>
          <a:p>
            <a:pPr lvl="1"/>
            <a:r>
              <a:rPr lang="en-US"/>
              <a:t>One entity occurrence requires corresponding entity occurrence in particular relationship</a:t>
            </a:r>
          </a:p>
        </p:txBody>
      </p:sp>
    </p:spTree>
    <p:extLst>
      <p:ext uri="{BB962C8B-B14F-4D97-AF65-F5344CB8AC3E}">
        <p14:creationId xmlns:p14="http://schemas.microsoft.com/office/powerpoint/2010/main" val="25099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04664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/>
              <a:t>Relationship Participation (continued)</a:t>
            </a:r>
          </a:p>
        </p:txBody>
      </p:sp>
      <p:pic>
        <p:nvPicPr>
          <p:cNvPr id="197644" name="Picture 12" descr="Fig04-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584" y="1844824"/>
            <a:ext cx="7467600" cy="3200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4440" y="5157192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CLASS is optional to PROFESSOR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226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r>
              <a:rPr lang="en-US"/>
              <a:t>Relationship Participation (continued)</a:t>
            </a:r>
          </a:p>
        </p:txBody>
      </p:sp>
      <p:pic>
        <p:nvPicPr>
          <p:cNvPr id="201739" name="Picture 11" descr="Fig04-1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2133600"/>
            <a:ext cx="6705600" cy="2743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21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711F499D23E94FA391E0EDB9C86144" ma:contentTypeVersion="0" ma:contentTypeDescription="Create a new document." ma:contentTypeScope="" ma:versionID="5141121cae9501f92e6219edf2375e7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BC59E0-D6FE-4F2A-873F-5DDC1B6107BD}"/>
</file>

<file path=customXml/itemProps2.xml><?xml version="1.0" encoding="utf-8"?>
<ds:datastoreItem xmlns:ds="http://schemas.openxmlformats.org/officeDocument/2006/customXml" ds:itemID="{88FEB36D-8A58-4789-B50F-B16A54CB8C85}"/>
</file>

<file path=customXml/itemProps3.xml><?xml version="1.0" encoding="utf-8"?>
<ds:datastoreItem xmlns:ds="http://schemas.openxmlformats.org/officeDocument/2006/customXml" ds:itemID="{76DBDED3-C49C-48AD-962C-BC0128C49023}"/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 (7)</Template>
  <TotalTime>107</TotalTime>
  <Pages>11</Pages>
  <Words>421</Words>
  <Application>Microsoft Office PowerPoint</Application>
  <PresentationFormat>On-screen Show (4:3)</PresentationFormat>
  <Paragraphs>100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ＭＳ Ｐゴシック</vt:lpstr>
      <vt:lpstr>Arial</vt:lpstr>
      <vt:lpstr>Calibri</vt:lpstr>
      <vt:lpstr>Century Gothic</vt:lpstr>
      <vt:lpstr>新細明體</vt:lpstr>
      <vt:lpstr>Times New Roman</vt:lpstr>
      <vt:lpstr>UCTI-Template-foundation-level</vt:lpstr>
      <vt:lpstr>Software Development Project AAPP006-4-2 &amp; Version 1</vt:lpstr>
      <vt:lpstr>Topic &amp; Structure of The Lesson</vt:lpstr>
      <vt:lpstr>Learning Outcomes</vt:lpstr>
      <vt:lpstr>Key Terms You Must Be Able To Use</vt:lpstr>
      <vt:lpstr>PowerPoint Presentation</vt:lpstr>
      <vt:lpstr>PowerPoint Presentation</vt:lpstr>
      <vt:lpstr>Relationship Participation</vt:lpstr>
      <vt:lpstr>Relationship Participation (continued)</vt:lpstr>
      <vt:lpstr>Relationship Participation (continued)</vt:lpstr>
      <vt:lpstr>Relationship Participation (continued)</vt:lpstr>
      <vt:lpstr>Relationship Participation (continued)</vt:lpstr>
      <vt:lpstr>Relationship Degree</vt:lpstr>
      <vt:lpstr>Binary Relationship called POwns</vt:lpstr>
      <vt:lpstr>Ternary Relationship called Registers</vt:lpstr>
      <vt:lpstr>Quaternary Relationship called Arranges</vt:lpstr>
      <vt:lpstr>Recursive Relationships</vt:lpstr>
      <vt:lpstr>Recursive Relationships  (continued)</vt:lpstr>
      <vt:lpstr>Recursive Relationships  (continued)</vt:lpstr>
      <vt:lpstr>Recursive Relationships  (continued)</vt:lpstr>
      <vt:lpstr>Recursive Relationships  (continued)</vt:lpstr>
      <vt:lpstr>Composite Entities</vt:lpstr>
      <vt:lpstr>Composite Entities (continued)</vt:lpstr>
      <vt:lpstr>Composite Entities (continued)</vt:lpstr>
      <vt:lpstr>Composite Entities (continued)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Salasiah Binti Sulaiman</cp:lastModifiedBy>
  <cp:revision>20</cp:revision>
  <cp:lastPrinted>1995-11-02T09:23:42Z</cp:lastPrinted>
  <dcterms:created xsi:type="dcterms:W3CDTF">2017-10-17T07:27:09Z</dcterms:created>
  <dcterms:modified xsi:type="dcterms:W3CDTF">2021-01-27T08:52:24Z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0x01010060711F499D23E94FA391E0EDB9C86144</vt:lpwstr>
  </property>
</Properties>
</file>