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4"/>
  </p:sldMasterIdLst>
  <p:notesMasterIdLst>
    <p:notesMasterId r:id="rId20"/>
  </p:notesMasterIdLst>
  <p:handoutMasterIdLst>
    <p:handoutMasterId r:id="rId21"/>
  </p:handoutMasterIdLst>
  <p:sldIdLst>
    <p:sldId id="257" r:id="rId5"/>
    <p:sldId id="258" r:id="rId6"/>
    <p:sldId id="259" r:id="rId7"/>
    <p:sldId id="260" r:id="rId8"/>
    <p:sldId id="266" r:id="rId9"/>
    <p:sldId id="267" r:id="rId10"/>
    <p:sldId id="268" r:id="rId11"/>
    <p:sldId id="269" r:id="rId12"/>
    <p:sldId id="271" r:id="rId13"/>
    <p:sldId id="272" r:id="rId14"/>
    <p:sldId id="270" r:id="rId15"/>
    <p:sldId id="273" r:id="rId16"/>
    <p:sldId id="263" r:id="rId17"/>
    <p:sldId id="264" r:id="rId18"/>
    <p:sldId id="265" r:id="rId1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9EC42-F14D-4F75-B815-A4DFFA0F32D0}" v="57" dt="2021-06-24T01:48:04.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702" autoAdjust="0"/>
  </p:normalViewPr>
  <p:slideViewPr>
    <p:cSldViewPr snapToGrid="0">
      <p:cViewPr varScale="1">
        <p:scale>
          <a:sx n="73" d="100"/>
          <a:sy n="73" d="100"/>
        </p:scale>
        <p:origin x="129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siah Sulaiman" userId="S::salasiah@staffemail.apu.edu.my::988fbd49-b8e5-4ce2-92a9-78a1c9bf2361" providerId="AD" clId="Web-{B519EC42-F14D-4F75-B815-A4DFFA0F32D0}"/>
    <pc:docChg chg="modSld">
      <pc:chgData name="Salasiah Sulaiman" userId="S::salasiah@staffemail.apu.edu.my::988fbd49-b8e5-4ce2-92a9-78a1c9bf2361" providerId="AD" clId="Web-{B519EC42-F14D-4F75-B815-A4DFFA0F32D0}" dt="2021-06-24T01:48:04.090" v="47" actId="1076"/>
      <pc:docMkLst>
        <pc:docMk/>
      </pc:docMkLst>
      <pc:sldChg chg="modSp">
        <pc:chgData name="Salasiah Sulaiman" userId="S::salasiah@staffemail.apu.edu.my::988fbd49-b8e5-4ce2-92a9-78a1c9bf2361" providerId="AD" clId="Web-{B519EC42-F14D-4F75-B815-A4DFFA0F32D0}" dt="2021-06-24T01:48:04.090" v="47" actId="1076"/>
        <pc:sldMkLst>
          <pc:docMk/>
          <pc:sldMk cId="2942064189" sldId="271"/>
        </pc:sldMkLst>
        <pc:graphicFrameChg chg="mod modGraphic">
          <ac:chgData name="Salasiah Sulaiman" userId="S::salasiah@staffemail.apu.edu.my::988fbd49-b8e5-4ce2-92a9-78a1c9bf2361" providerId="AD" clId="Web-{B519EC42-F14D-4F75-B815-A4DFFA0F32D0}" dt="2021-06-24T01:48:04.090" v="47" actId="1076"/>
          <ac:graphicFrameMkLst>
            <pc:docMk/>
            <pc:sldMk cId="2942064189" sldId="271"/>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477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3352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2687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User%20Acceptance%20Testing.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Software Testing</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Software Development Project</a:t>
            </a:r>
          </a:p>
          <a:p>
            <a:r>
              <a:rPr lang="en-US" sz="1400" dirty="0"/>
              <a:t>AAPP006-4-2 &amp; Version 1</a:t>
            </a:r>
          </a:p>
        </p:txBody>
      </p:sp>
    </p:spTree>
    <p:extLst>
      <p:ext uri="{BB962C8B-B14F-4D97-AF65-F5344CB8AC3E}">
        <p14:creationId xmlns:p14="http://schemas.microsoft.com/office/powerpoint/2010/main" val="110272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50" y="0"/>
            <a:ext cx="7042150" cy="1143000"/>
          </a:xfrm>
        </p:spPr>
        <p:txBody>
          <a:bodyPr/>
          <a:lstStyle/>
          <a:p>
            <a:r>
              <a:rPr lang="en-US" dirty="0"/>
              <a:t>Sample Test Plan (Unit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3072435"/>
              </p:ext>
            </p:extLst>
          </p:nvPr>
        </p:nvGraphicFramePr>
        <p:xfrm>
          <a:off x="0" y="895215"/>
          <a:ext cx="9117874" cy="5866702"/>
        </p:xfrm>
        <a:graphic>
          <a:graphicData uri="http://schemas.openxmlformats.org/drawingml/2006/table">
            <a:tbl>
              <a:tblPr firstRow="1" firstCol="1" bandRow="1">
                <a:tableStyleId>{5C22544A-7EE6-4342-B048-85BDC9FD1C3A}</a:tableStyleId>
              </a:tblPr>
              <a:tblGrid>
                <a:gridCol w="431074">
                  <a:extLst>
                    <a:ext uri="{9D8B030D-6E8A-4147-A177-3AD203B41FA5}">
                      <a16:colId xmlns:a16="http://schemas.microsoft.com/office/drawing/2014/main" val="551905562"/>
                    </a:ext>
                  </a:extLst>
                </a:gridCol>
                <a:gridCol w="1031966">
                  <a:extLst>
                    <a:ext uri="{9D8B030D-6E8A-4147-A177-3AD203B41FA5}">
                      <a16:colId xmlns:a16="http://schemas.microsoft.com/office/drawing/2014/main" val="4237469791"/>
                    </a:ext>
                  </a:extLst>
                </a:gridCol>
                <a:gridCol w="1763486">
                  <a:extLst>
                    <a:ext uri="{9D8B030D-6E8A-4147-A177-3AD203B41FA5}">
                      <a16:colId xmlns:a16="http://schemas.microsoft.com/office/drawing/2014/main" val="1006598020"/>
                    </a:ext>
                  </a:extLst>
                </a:gridCol>
                <a:gridCol w="1737360">
                  <a:extLst>
                    <a:ext uri="{9D8B030D-6E8A-4147-A177-3AD203B41FA5}">
                      <a16:colId xmlns:a16="http://schemas.microsoft.com/office/drawing/2014/main" val="4142712412"/>
                    </a:ext>
                  </a:extLst>
                </a:gridCol>
                <a:gridCol w="1933303">
                  <a:extLst>
                    <a:ext uri="{9D8B030D-6E8A-4147-A177-3AD203B41FA5}">
                      <a16:colId xmlns:a16="http://schemas.microsoft.com/office/drawing/2014/main" val="3966441680"/>
                    </a:ext>
                  </a:extLst>
                </a:gridCol>
                <a:gridCol w="1018902">
                  <a:extLst>
                    <a:ext uri="{9D8B030D-6E8A-4147-A177-3AD203B41FA5}">
                      <a16:colId xmlns:a16="http://schemas.microsoft.com/office/drawing/2014/main" val="2062028639"/>
                    </a:ext>
                  </a:extLst>
                </a:gridCol>
                <a:gridCol w="574766">
                  <a:extLst>
                    <a:ext uri="{9D8B030D-6E8A-4147-A177-3AD203B41FA5}">
                      <a16:colId xmlns:a16="http://schemas.microsoft.com/office/drawing/2014/main" val="671841689"/>
                    </a:ext>
                  </a:extLst>
                </a:gridCol>
                <a:gridCol w="627017">
                  <a:extLst>
                    <a:ext uri="{9D8B030D-6E8A-4147-A177-3AD203B41FA5}">
                      <a16:colId xmlns:a16="http://schemas.microsoft.com/office/drawing/2014/main" val="130162931"/>
                    </a:ext>
                  </a:extLst>
                </a:gridCol>
              </a:tblGrid>
              <a:tr h="153422">
                <a:tc>
                  <a:txBody>
                    <a:bodyPr/>
                    <a:lstStyle/>
                    <a:p>
                      <a:pPr marL="0" marR="0" algn="ctr">
                        <a:lnSpc>
                          <a:spcPct val="150000"/>
                        </a:lnSpc>
                        <a:spcBef>
                          <a:spcPts val="0"/>
                        </a:spcBef>
                        <a:spcAft>
                          <a:spcPts val="0"/>
                        </a:spcAft>
                      </a:pPr>
                      <a:r>
                        <a:rPr lang="en-US" sz="1050" dirty="0">
                          <a:solidFill>
                            <a:schemeClr val="tx1"/>
                          </a:solidFill>
                          <a:effectLst/>
                        </a:rPr>
                        <a:t>Test Case #</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Test Unit</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Test Procedures</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Test Data</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Expected Result</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Actual Result</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a:solidFill>
                            <a:schemeClr val="tx1"/>
                          </a:solidFill>
                          <a:effectLst/>
                        </a:rPr>
                        <a:t>Status</a:t>
                      </a:r>
                      <a:endParaRPr lang="en-US" sz="105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050" dirty="0">
                          <a:solidFill>
                            <a:schemeClr val="tx1"/>
                          </a:solidFill>
                          <a:effectLst/>
                        </a:rPr>
                        <a:t>Remarks</a:t>
                      </a:r>
                      <a:endParaRPr lang="en-US" sz="1050"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1479231717"/>
                  </a:ext>
                </a:extLst>
              </a:tr>
              <a:tr h="460267">
                <a:tc rowSpan="2">
                  <a:txBody>
                    <a:bodyPr/>
                    <a:lstStyle/>
                    <a:p>
                      <a:pPr marL="0" marR="0" algn="just">
                        <a:lnSpc>
                          <a:spcPct val="150000"/>
                        </a:lnSpc>
                        <a:spcBef>
                          <a:spcPts val="0"/>
                        </a:spcBef>
                        <a:spcAft>
                          <a:spcPts val="0"/>
                        </a:spcAft>
                      </a:pPr>
                      <a:r>
                        <a:rPr lang="en-US" sz="1050" dirty="0">
                          <a:effectLst/>
                        </a:rPr>
                        <a:t>T023</a:t>
                      </a:r>
                      <a:endParaRPr lang="en-US" sz="1050" dirty="0">
                        <a:effectLst/>
                        <a:latin typeface="Calibri" panose="020F0502020204030204" pitchFamily="34" charset="0"/>
                        <a:ea typeface="DengXian"/>
                        <a:cs typeface="Times New Roman" panose="02020603050405020304" pitchFamily="18" charset="0"/>
                      </a:endParaRPr>
                    </a:p>
                  </a:txBody>
                  <a:tcPr marL="19178" marR="19178" marT="0" marB="0"/>
                </a:tc>
                <a:tc rowSpan="2">
                  <a:txBody>
                    <a:bodyPr/>
                    <a:lstStyle/>
                    <a:p>
                      <a:pPr marL="0" marR="0" algn="just">
                        <a:lnSpc>
                          <a:spcPct val="150000"/>
                        </a:lnSpc>
                        <a:spcBef>
                          <a:spcPts val="0"/>
                        </a:spcBef>
                        <a:spcAft>
                          <a:spcPts val="0"/>
                        </a:spcAft>
                      </a:pPr>
                      <a:r>
                        <a:rPr lang="en-US" sz="1100" dirty="0">
                          <a:effectLst/>
                        </a:rPr>
                        <a:t>User Login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a:effectLst/>
                        </a:rPr>
                        <a:t>1. Insert account email address.</a:t>
                      </a:r>
                    </a:p>
                    <a:p>
                      <a:pPr marL="0" marR="0" algn="just">
                        <a:lnSpc>
                          <a:spcPct val="150000"/>
                        </a:lnSpc>
                        <a:spcBef>
                          <a:spcPts val="0"/>
                        </a:spcBef>
                        <a:spcAft>
                          <a:spcPts val="0"/>
                        </a:spcAft>
                      </a:pPr>
                      <a:r>
                        <a:rPr lang="en-US" sz="1100">
                          <a:effectLst/>
                        </a:rPr>
                        <a:t>2. Insert account password.</a:t>
                      </a:r>
                    </a:p>
                    <a:p>
                      <a:pPr marL="0" marR="0" algn="just">
                        <a:lnSpc>
                          <a:spcPct val="150000"/>
                        </a:lnSpc>
                        <a:spcBef>
                          <a:spcPts val="0"/>
                        </a:spcBef>
                        <a:spcAft>
                          <a:spcPts val="0"/>
                        </a:spcAft>
                      </a:pPr>
                      <a:r>
                        <a:rPr lang="en-US" sz="1100">
                          <a:effectLst/>
                        </a:rPr>
                        <a:t>3. Click on “Login” button</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Correct Input Data</a:t>
                      </a:r>
                      <a:endParaRPr lang="en-US" sz="1100" dirty="0">
                        <a:effectLst/>
                      </a:endParaRPr>
                    </a:p>
                    <a:p>
                      <a:pPr marL="0" marR="0" algn="l">
                        <a:lnSpc>
                          <a:spcPct val="150000"/>
                        </a:lnSpc>
                        <a:spcBef>
                          <a:spcPts val="0"/>
                        </a:spcBef>
                        <a:spcAft>
                          <a:spcPts val="0"/>
                        </a:spcAft>
                      </a:pPr>
                      <a:r>
                        <a:rPr lang="en-US" sz="1100" dirty="0">
                          <a:effectLst/>
                        </a:rPr>
                        <a:t>1. Email Address: darrenseow9@gmail.com</a:t>
                      </a:r>
                    </a:p>
                    <a:p>
                      <a:pPr marL="0" marR="0" algn="l">
                        <a:lnSpc>
                          <a:spcPct val="150000"/>
                        </a:lnSpc>
                        <a:spcBef>
                          <a:spcPts val="0"/>
                        </a:spcBef>
                        <a:spcAft>
                          <a:spcPts val="0"/>
                        </a:spcAft>
                        <a:tabLst>
                          <a:tab pos="1642745" algn="r"/>
                        </a:tabLst>
                      </a:pPr>
                      <a:r>
                        <a:rPr lang="en-US" sz="1100" dirty="0">
                          <a:effectLst/>
                        </a:rPr>
                        <a:t>2. Password: 121212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Successfully Login into system.</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Login is successful.</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a:effectLst/>
                        </a:rPr>
                        <a:t>-</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86734487"/>
                  </a:ext>
                </a:extLst>
              </a:tr>
              <a:tr h="536979">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100" dirty="0">
                          <a:effectLst/>
                        </a:rPr>
                        <a:t>1. Insert account email address.</a:t>
                      </a:r>
                    </a:p>
                    <a:p>
                      <a:pPr marL="0" marR="0" algn="just">
                        <a:lnSpc>
                          <a:spcPct val="150000"/>
                        </a:lnSpc>
                        <a:spcBef>
                          <a:spcPts val="0"/>
                        </a:spcBef>
                        <a:spcAft>
                          <a:spcPts val="0"/>
                        </a:spcAft>
                      </a:pPr>
                      <a:r>
                        <a:rPr lang="en-US" sz="1100" dirty="0">
                          <a:effectLst/>
                        </a:rPr>
                        <a:t>2. Insert account password.</a:t>
                      </a:r>
                    </a:p>
                    <a:p>
                      <a:pPr marL="0" marR="0" algn="just">
                        <a:lnSpc>
                          <a:spcPct val="150000"/>
                        </a:lnSpc>
                        <a:spcBef>
                          <a:spcPts val="0"/>
                        </a:spcBef>
                        <a:spcAft>
                          <a:spcPts val="0"/>
                        </a:spcAft>
                      </a:pPr>
                      <a:r>
                        <a:rPr lang="en-US" sz="1100" dirty="0">
                          <a:effectLst/>
                        </a:rPr>
                        <a:t>3. Click on “Login”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Incorrect Input Data</a:t>
                      </a:r>
                      <a:endParaRPr lang="en-US" sz="1100" dirty="0">
                        <a:effectLst/>
                      </a:endParaRPr>
                    </a:p>
                    <a:p>
                      <a:pPr marL="0" marR="0" algn="l">
                        <a:lnSpc>
                          <a:spcPct val="150000"/>
                        </a:lnSpc>
                        <a:spcBef>
                          <a:spcPts val="0"/>
                        </a:spcBef>
                        <a:spcAft>
                          <a:spcPts val="0"/>
                        </a:spcAft>
                      </a:pPr>
                      <a:r>
                        <a:rPr lang="en-US" sz="1100" dirty="0">
                          <a:effectLst/>
                        </a:rPr>
                        <a:t>1. Email Address: darren_332@gmail.com</a:t>
                      </a:r>
                    </a:p>
                    <a:p>
                      <a:pPr marL="0" marR="0" algn="l">
                        <a:lnSpc>
                          <a:spcPct val="150000"/>
                        </a:lnSpc>
                        <a:spcBef>
                          <a:spcPts val="0"/>
                        </a:spcBef>
                        <a:spcAft>
                          <a:spcPts val="0"/>
                        </a:spcAft>
                      </a:pPr>
                      <a:r>
                        <a:rPr lang="en-US" sz="1100" dirty="0">
                          <a:effectLst/>
                        </a:rPr>
                        <a:t>2. Password: elabilab2u</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Unable to login into the system and the error message is expected to be output.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Login failed and error message is displayed.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585064379"/>
                  </a:ext>
                </a:extLst>
              </a:tr>
              <a:tr h="767112">
                <a:tc rowSpan="2">
                  <a:txBody>
                    <a:bodyPr/>
                    <a:lstStyle/>
                    <a:p>
                      <a:pPr marL="0" marR="0" algn="just">
                        <a:lnSpc>
                          <a:spcPct val="150000"/>
                        </a:lnSpc>
                        <a:spcBef>
                          <a:spcPts val="0"/>
                        </a:spcBef>
                        <a:spcAft>
                          <a:spcPts val="0"/>
                        </a:spcAft>
                      </a:pPr>
                      <a:r>
                        <a:rPr lang="en-US" sz="1050" dirty="0">
                          <a:effectLst/>
                        </a:rPr>
                        <a:t>T024</a:t>
                      </a:r>
                      <a:endParaRPr lang="en-US" sz="1050" dirty="0">
                        <a:effectLst/>
                        <a:latin typeface="Calibri" panose="020F0502020204030204" pitchFamily="34" charset="0"/>
                        <a:ea typeface="DengXian"/>
                        <a:cs typeface="Times New Roman" panose="02020603050405020304" pitchFamily="18" charset="0"/>
                      </a:endParaRPr>
                    </a:p>
                  </a:txBody>
                  <a:tcPr marL="19178" marR="19178" marT="0" marB="0"/>
                </a:tc>
                <a:tc rowSpan="2">
                  <a:txBody>
                    <a:bodyPr/>
                    <a:lstStyle/>
                    <a:p>
                      <a:pPr marL="0" marR="0" algn="just">
                        <a:lnSpc>
                          <a:spcPct val="150000"/>
                        </a:lnSpc>
                        <a:spcBef>
                          <a:spcPts val="0"/>
                        </a:spcBef>
                        <a:spcAft>
                          <a:spcPts val="0"/>
                        </a:spcAft>
                      </a:pPr>
                      <a:r>
                        <a:rPr lang="en-US" sz="1100">
                          <a:effectLst/>
                        </a:rPr>
                        <a:t>Account Registration</a:t>
                      </a:r>
                      <a:endParaRPr lang="en-US" sz="110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1. Insert user’s name</a:t>
                      </a:r>
                    </a:p>
                    <a:p>
                      <a:pPr marL="0" marR="0" algn="just">
                        <a:lnSpc>
                          <a:spcPct val="150000"/>
                        </a:lnSpc>
                        <a:spcBef>
                          <a:spcPts val="0"/>
                        </a:spcBef>
                        <a:spcAft>
                          <a:spcPts val="0"/>
                        </a:spcAft>
                      </a:pPr>
                      <a:r>
                        <a:rPr lang="en-US" sz="1100" dirty="0">
                          <a:effectLst/>
                        </a:rPr>
                        <a:t>2. Insert email address.</a:t>
                      </a:r>
                    </a:p>
                    <a:p>
                      <a:pPr marL="0" marR="0" algn="just">
                        <a:lnSpc>
                          <a:spcPct val="150000"/>
                        </a:lnSpc>
                        <a:spcBef>
                          <a:spcPts val="0"/>
                        </a:spcBef>
                        <a:spcAft>
                          <a:spcPts val="0"/>
                        </a:spcAft>
                      </a:pPr>
                      <a:r>
                        <a:rPr lang="en-US" sz="1100" dirty="0">
                          <a:effectLst/>
                        </a:rPr>
                        <a:t>3. Insert password.</a:t>
                      </a:r>
                    </a:p>
                    <a:p>
                      <a:pPr marL="0" marR="0" algn="just">
                        <a:lnSpc>
                          <a:spcPct val="150000"/>
                        </a:lnSpc>
                        <a:spcBef>
                          <a:spcPts val="0"/>
                        </a:spcBef>
                        <a:spcAft>
                          <a:spcPts val="0"/>
                        </a:spcAft>
                      </a:pPr>
                      <a:r>
                        <a:rPr lang="en-US" sz="1100" dirty="0">
                          <a:effectLst/>
                        </a:rPr>
                        <a:t>4. Insert confirm password.</a:t>
                      </a:r>
                    </a:p>
                    <a:p>
                      <a:pPr marL="0" marR="0" algn="just">
                        <a:lnSpc>
                          <a:spcPct val="150000"/>
                        </a:lnSpc>
                        <a:spcBef>
                          <a:spcPts val="0"/>
                        </a:spcBef>
                        <a:spcAft>
                          <a:spcPts val="0"/>
                        </a:spcAft>
                      </a:pPr>
                      <a:r>
                        <a:rPr lang="en-US" sz="1100" dirty="0">
                          <a:effectLst/>
                        </a:rPr>
                        <a:t>5. Click on “Create Account”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Correct Input Data</a:t>
                      </a:r>
                      <a:endParaRPr lang="en-US" sz="1100" dirty="0">
                        <a:effectLst/>
                      </a:endParaRPr>
                    </a:p>
                    <a:p>
                      <a:pPr marL="0" marR="0" algn="l">
                        <a:lnSpc>
                          <a:spcPct val="150000"/>
                        </a:lnSpc>
                        <a:spcBef>
                          <a:spcPts val="0"/>
                        </a:spcBef>
                        <a:spcAft>
                          <a:spcPts val="0"/>
                        </a:spcAft>
                      </a:pPr>
                      <a:r>
                        <a:rPr lang="en-US" sz="1100" dirty="0">
                          <a:effectLst/>
                        </a:rPr>
                        <a:t>1. Name*: Lionel </a:t>
                      </a:r>
                      <a:r>
                        <a:rPr lang="en-US" sz="1100" dirty="0" err="1">
                          <a:effectLst/>
                        </a:rPr>
                        <a:t>Massi</a:t>
                      </a:r>
                      <a:endParaRPr lang="en-US" sz="1100" dirty="0">
                        <a:effectLst/>
                      </a:endParaRPr>
                    </a:p>
                    <a:p>
                      <a:pPr marL="0" marR="0" algn="l">
                        <a:lnSpc>
                          <a:spcPct val="150000"/>
                        </a:lnSpc>
                        <a:spcBef>
                          <a:spcPts val="0"/>
                        </a:spcBef>
                        <a:spcAft>
                          <a:spcPts val="0"/>
                        </a:spcAft>
                      </a:pPr>
                      <a:r>
                        <a:rPr lang="en-US" sz="1100" dirty="0">
                          <a:effectLst/>
                        </a:rPr>
                        <a:t>2. Email Address*: massi111@hotmail.com</a:t>
                      </a:r>
                    </a:p>
                    <a:p>
                      <a:pPr marL="0" marR="0" algn="l">
                        <a:lnSpc>
                          <a:spcPct val="150000"/>
                        </a:lnSpc>
                        <a:spcBef>
                          <a:spcPts val="0"/>
                        </a:spcBef>
                        <a:spcAft>
                          <a:spcPts val="0"/>
                        </a:spcAft>
                      </a:pPr>
                      <a:r>
                        <a:rPr lang="en-US" sz="1100" dirty="0">
                          <a:effectLst/>
                        </a:rPr>
                        <a:t>3. Password*: massi1Q23</a:t>
                      </a:r>
                    </a:p>
                    <a:p>
                      <a:pPr marL="0" marR="0" algn="l">
                        <a:lnSpc>
                          <a:spcPct val="150000"/>
                        </a:lnSpc>
                        <a:spcBef>
                          <a:spcPts val="0"/>
                        </a:spcBef>
                        <a:spcAft>
                          <a:spcPts val="0"/>
                        </a:spcAft>
                      </a:pPr>
                      <a:r>
                        <a:rPr lang="en-US" sz="1100" dirty="0">
                          <a:effectLst/>
                        </a:rPr>
                        <a:t>(*) Represent required field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Successfully registered new account. A verification email is expected to send to user’s email service. </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New account is created without issue and verification email has been send.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213862137"/>
                  </a:ext>
                </a:extLst>
              </a:tr>
              <a:tr h="1227380">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100" dirty="0">
                          <a:effectLst/>
                        </a:rPr>
                        <a:t>1. Insert user’s name</a:t>
                      </a:r>
                    </a:p>
                    <a:p>
                      <a:pPr marL="0" marR="0" algn="just">
                        <a:lnSpc>
                          <a:spcPct val="150000"/>
                        </a:lnSpc>
                        <a:spcBef>
                          <a:spcPts val="0"/>
                        </a:spcBef>
                        <a:spcAft>
                          <a:spcPts val="0"/>
                        </a:spcAft>
                      </a:pPr>
                      <a:r>
                        <a:rPr lang="en-US" sz="1100" dirty="0">
                          <a:effectLst/>
                        </a:rPr>
                        <a:t>2. Insert email address.</a:t>
                      </a:r>
                    </a:p>
                    <a:p>
                      <a:pPr marL="0" marR="0" algn="just">
                        <a:lnSpc>
                          <a:spcPct val="150000"/>
                        </a:lnSpc>
                        <a:spcBef>
                          <a:spcPts val="0"/>
                        </a:spcBef>
                        <a:spcAft>
                          <a:spcPts val="0"/>
                        </a:spcAft>
                      </a:pPr>
                      <a:r>
                        <a:rPr lang="en-US" sz="1100" dirty="0">
                          <a:effectLst/>
                        </a:rPr>
                        <a:t>3. Insert password.</a:t>
                      </a:r>
                    </a:p>
                    <a:p>
                      <a:pPr marL="0" marR="0" algn="just">
                        <a:lnSpc>
                          <a:spcPct val="150000"/>
                        </a:lnSpc>
                        <a:spcBef>
                          <a:spcPts val="0"/>
                        </a:spcBef>
                        <a:spcAft>
                          <a:spcPts val="0"/>
                        </a:spcAft>
                      </a:pPr>
                      <a:r>
                        <a:rPr lang="en-US" sz="1100" dirty="0">
                          <a:effectLst/>
                        </a:rPr>
                        <a:t>4. Insert confirm password.</a:t>
                      </a:r>
                    </a:p>
                    <a:p>
                      <a:pPr marL="0" marR="0" algn="just">
                        <a:lnSpc>
                          <a:spcPct val="150000"/>
                        </a:lnSpc>
                        <a:spcBef>
                          <a:spcPts val="0"/>
                        </a:spcBef>
                        <a:spcAft>
                          <a:spcPts val="0"/>
                        </a:spcAft>
                      </a:pPr>
                      <a:r>
                        <a:rPr lang="en-US" sz="1100" dirty="0">
                          <a:effectLst/>
                        </a:rPr>
                        <a:t>5. Click on “Create Account” button.</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u="sng" dirty="0">
                          <a:effectLst/>
                        </a:rPr>
                        <a:t>Incorrect Input Data (Existing Email)</a:t>
                      </a:r>
                      <a:endParaRPr lang="en-US" sz="1100" dirty="0">
                        <a:effectLst/>
                      </a:endParaRPr>
                    </a:p>
                    <a:p>
                      <a:pPr marL="0" marR="0" algn="l">
                        <a:lnSpc>
                          <a:spcPct val="150000"/>
                        </a:lnSpc>
                        <a:spcBef>
                          <a:spcPts val="0"/>
                        </a:spcBef>
                        <a:spcAft>
                          <a:spcPts val="0"/>
                        </a:spcAft>
                      </a:pPr>
                      <a:r>
                        <a:rPr lang="en-US" sz="1100" dirty="0">
                          <a:effectLst/>
                        </a:rPr>
                        <a:t>1. Name*: Lionel </a:t>
                      </a:r>
                      <a:r>
                        <a:rPr lang="en-US" sz="1100" dirty="0" err="1">
                          <a:effectLst/>
                        </a:rPr>
                        <a:t>Massi</a:t>
                      </a:r>
                      <a:endParaRPr lang="en-US" sz="1100" dirty="0">
                        <a:effectLst/>
                      </a:endParaRPr>
                    </a:p>
                    <a:p>
                      <a:pPr marL="0" marR="0" algn="l">
                        <a:lnSpc>
                          <a:spcPct val="150000"/>
                        </a:lnSpc>
                        <a:spcBef>
                          <a:spcPts val="0"/>
                        </a:spcBef>
                        <a:spcAft>
                          <a:spcPts val="0"/>
                        </a:spcAft>
                      </a:pPr>
                      <a:r>
                        <a:rPr lang="en-US" sz="1100" dirty="0">
                          <a:effectLst/>
                        </a:rPr>
                        <a:t>2. Email Address*: messi123@hotmail.com</a:t>
                      </a:r>
                    </a:p>
                    <a:p>
                      <a:pPr marL="0" marR="0" algn="l">
                        <a:lnSpc>
                          <a:spcPct val="150000"/>
                        </a:lnSpc>
                        <a:spcBef>
                          <a:spcPts val="0"/>
                        </a:spcBef>
                        <a:spcAft>
                          <a:spcPts val="0"/>
                        </a:spcAft>
                      </a:pPr>
                      <a:r>
                        <a:rPr lang="en-US" sz="1100" dirty="0">
                          <a:effectLst/>
                        </a:rPr>
                        <a:t>3. Password*: massi1Q23</a:t>
                      </a:r>
                    </a:p>
                    <a:p>
                      <a:pPr marL="0" marR="0" algn="l">
                        <a:lnSpc>
                          <a:spcPct val="150000"/>
                        </a:lnSpc>
                        <a:spcBef>
                          <a:spcPts val="0"/>
                        </a:spcBef>
                        <a:spcAft>
                          <a:spcPts val="0"/>
                        </a:spcAft>
                      </a:pPr>
                      <a:r>
                        <a:rPr lang="en-US" sz="1100" dirty="0">
                          <a:effectLst/>
                        </a:rPr>
                        <a:t>(*) Represent required field</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Not successful registration due to the inserted email is belong to an account in the system. An error message will display to user and required user to insert a new email address.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Registration failed and error message is display.</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l">
                        <a:lnSpc>
                          <a:spcPct val="150000"/>
                        </a:lnSpc>
                        <a:spcBef>
                          <a:spcPts val="0"/>
                        </a:spcBef>
                        <a:spcAft>
                          <a:spcPts val="0"/>
                        </a:spcAft>
                      </a:pPr>
                      <a:r>
                        <a:rPr lang="en-US" sz="1100" dirty="0">
                          <a:effectLst/>
                        </a:rPr>
                        <a:t>Success</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r>
                        <a:rPr lang="en-US" sz="1100" dirty="0">
                          <a:effectLst/>
                        </a:rPr>
                        <a:t>-</a:t>
                      </a:r>
                      <a:endParaRPr lang="en-US" sz="1100" dirty="0">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2692986729"/>
                  </a:ext>
                </a:extLst>
              </a:tr>
            </a:tbl>
          </a:graphicData>
        </a:graphic>
      </p:graphicFrame>
    </p:spTree>
    <p:extLst>
      <p:ext uri="{BB962C8B-B14F-4D97-AF65-F5344CB8AC3E}">
        <p14:creationId xmlns:p14="http://schemas.microsoft.com/office/powerpoint/2010/main" val="358641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Acceptance Testing</a:t>
            </a:r>
          </a:p>
        </p:txBody>
      </p:sp>
      <p:sp>
        <p:nvSpPr>
          <p:cNvPr id="3" name="Content Placeholder 2"/>
          <p:cNvSpPr>
            <a:spLocks noGrp="1"/>
          </p:cNvSpPr>
          <p:nvPr>
            <p:ph idx="1"/>
          </p:nvPr>
        </p:nvSpPr>
        <p:spPr/>
        <p:txBody>
          <a:bodyPr/>
          <a:lstStyle/>
          <a:p>
            <a:r>
              <a:rPr lang="en-US" sz="2800" dirty="0"/>
              <a:t>Is</a:t>
            </a:r>
            <a:r>
              <a:rPr lang="en-US" sz="2800" b="1" dirty="0"/>
              <a:t> </a:t>
            </a:r>
            <a:r>
              <a:rPr lang="en-US" sz="2800" dirty="0"/>
              <a:t>a type of testing performed by the end user or the client to verify/accept the software system before moving the software application to the production environment. </a:t>
            </a:r>
          </a:p>
          <a:p>
            <a:r>
              <a:rPr lang="en-US" sz="2800" dirty="0"/>
              <a:t>UAT is done in the final phase of testing after functional, integration and system testing is done.</a:t>
            </a:r>
          </a:p>
          <a:p>
            <a:r>
              <a:rPr lang="en-US" sz="2800" dirty="0"/>
              <a:t>They capture user requirements in a directly verifiable way and identify problems which unit or integration tests might have missed</a:t>
            </a:r>
          </a:p>
          <a:p>
            <a:endParaRPr lang="en-US" sz="2800" dirty="0"/>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346629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of UAT</a:t>
            </a:r>
          </a:p>
        </p:txBody>
      </p:sp>
      <p:sp>
        <p:nvSpPr>
          <p:cNvPr id="3" name="Content Placeholder 2"/>
          <p:cNvSpPr>
            <a:spLocks noGrp="1"/>
          </p:cNvSpPr>
          <p:nvPr>
            <p:ph idx="1"/>
          </p:nvPr>
        </p:nvSpPr>
        <p:spPr/>
        <p:txBody>
          <a:bodyPr/>
          <a:lstStyle/>
          <a:p>
            <a:r>
              <a:rPr lang="en-US" dirty="0">
                <a:hlinkClick r:id="rId2" action="ppaction://hlinkfile"/>
              </a:rPr>
              <a:t>Click here to see samples</a:t>
            </a:r>
            <a:endParaRPr lang="en-US" dirty="0"/>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409754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175" y="1448843"/>
            <a:ext cx="8229600" cy="4525962"/>
          </a:xfrm>
        </p:spPr>
        <p:txBody>
          <a:bodyPr/>
          <a:lstStyle/>
          <a:p>
            <a:r>
              <a:rPr lang="en-US" dirty="0"/>
              <a:t>Every software need to go through the testing</a:t>
            </a:r>
          </a:p>
          <a:p>
            <a:r>
              <a:rPr lang="en-US" dirty="0"/>
              <a:t>There are many testing types but the basic testing are widely being used to test the software</a:t>
            </a:r>
          </a:p>
          <a:p>
            <a:r>
              <a:rPr lang="en-US" dirty="0"/>
              <a:t>there are more than 150 types of testing types and still adding. Also, note that not all testing types are applicable to all projects but depend on the nature &amp; scope of the project.</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5D88CD2A-D06B-43E5-AE89-63C19C1A837C}" type="slidenum">
              <a:rPr lang="en-GB" smtClean="0"/>
              <a:t>13</a:t>
            </a:fld>
            <a:r>
              <a:rPr lang="en-GB" dirty="0"/>
              <a:t>› of 9</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latin typeface="Century Gothic" panose="020B0502020202020204" pitchFamily="34" charset="0"/>
                <a:ea typeface="新細明體" pitchFamily="18" charset="-120"/>
              </a:rPr>
              <a:t>Summary of Main Teaching Points</a:t>
            </a:r>
            <a:endParaRPr lang="en-US" altLang="zh-TW" sz="3600"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6023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26FF21EB-0DEE-40E8-97AB-81342551C361}" type="slidenum">
              <a:rPr lang="en-GB" smtClean="0"/>
              <a:t>14</a:t>
            </a:fld>
            <a:r>
              <a:rPr lang="en-GB" dirty="0"/>
              <a:t>› of 9</a:t>
            </a:r>
          </a:p>
        </p:txBody>
      </p:sp>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Question and Answer Session</a:t>
            </a:r>
            <a:endParaRPr lang="en-US" altLang="zh-TW" u="sng" dirty="0">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70450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System Testing</a:t>
            </a:r>
            <a:endParaRPr lang="en-US" dirty="0"/>
          </a:p>
        </p:txBody>
      </p:sp>
      <p:sp>
        <p:nvSpPr>
          <p:cNvPr id="4" name="Footer Placeholder 3"/>
          <p:cNvSpPr>
            <a:spLocks noGrp="1"/>
          </p:cNvSpPr>
          <p:nvPr>
            <p:ph type="ftr" sz="quarter" idx="10"/>
          </p:nvPr>
        </p:nvSpPr>
        <p:spPr/>
        <p:txBody>
          <a:bodyPr/>
          <a:lstStyle/>
          <a:p>
            <a:pPr>
              <a:defRPr/>
            </a:pPr>
            <a:r>
              <a:rPr lang="en-GB" dirty="0"/>
              <a:t>Slide ‹</a:t>
            </a:r>
            <a:fld id="{D18FC490-A394-46FB-868E-4E30945F6C8A}" type="slidenum">
              <a:rPr lang="en-GB" smtClean="0"/>
              <a:t>15</a:t>
            </a:fld>
            <a:r>
              <a:rPr lang="en-GB" dirty="0"/>
              <a:t>› of 9</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40361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dirty="0"/>
              <a:t>Testing</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7E062ED5-265E-4385-81C9-406C81DB6379}" type="slidenum">
              <a:rPr lang="en-GB" smtClean="0"/>
              <a:t>2</a:t>
            </a:fld>
            <a:r>
              <a:rPr lang="en-GB" dirty="0"/>
              <a:t>› of 9</a:t>
            </a:r>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Topic &amp; Structure of The Lesson</a:t>
            </a:r>
            <a:endParaRPr lang="en-US" altLang="zh-TW"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64270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p>
          <a:p>
            <a:pPr lvl="1"/>
            <a:r>
              <a:rPr lang="en-US" altLang="zh-TW" b="1" dirty="0">
                <a:latin typeface="Century Gothic" panose="020B0502020202020204" pitchFamily="34" charset="0"/>
                <a:ea typeface="新細明體" pitchFamily="18" charset="-120"/>
              </a:rPr>
              <a:t>Create the plan for testing and perform the testing</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FDB6FBDA-01B4-433B-A43B-83FA8FD75054}" type="slidenum">
              <a:rPr lang="en-GB" smtClean="0"/>
              <a:t>3</a:t>
            </a:fld>
            <a:r>
              <a:rPr lang="en-GB" dirty="0"/>
              <a:t>› of 9</a:t>
            </a: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21281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tx1"/>
                </a:solidFill>
                <a:latin typeface="Century Gothic" panose="020B0502020202020204" pitchFamily="34" charset="0"/>
                <a:cs typeface="Arial" panose="020B0604020202020204" pitchFamily="34" charset="0"/>
              </a:rPr>
              <a:t>Key Terms You Must Be Able To Use</a:t>
            </a:r>
            <a:endParaRPr lang="en-US" dirty="0">
              <a:solidFill>
                <a:schemeClr val="tx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altLang="en-US" sz="1600" b="1" dirty="0">
                <a:latin typeface="Century Gothic" panose="020B0502020202020204" pitchFamily="34" charset="0"/>
              </a:rPr>
              <a:t>Testing</a:t>
            </a:r>
          </a:p>
          <a:p>
            <a:pPr lvl="1"/>
            <a:endParaRPr lang="en-US" altLang="en-US" sz="16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a:t>Slide ‹</a:t>
            </a:r>
            <a:fld id="{0FB3A53F-7472-49FD-9C15-5CF95F296F75}" type="slidenum">
              <a:rPr lang="en-GB" smtClean="0"/>
              <a:t>4</a:t>
            </a:fld>
            <a:r>
              <a:rPr lang="en-GB" dirty="0"/>
              <a:t>› of 9</a:t>
            </a:r>
          </a:p>
        </p:txBody>
      </p:sp>
    </p:spTree>
    <p:extLst>
      <p:ext uri="{BB962C8B-B14F-4D97-AF65-F5344CB8AC3E}">
        <p14:creationId xmlns:p14="http://schemas.microsoft.com/office/powerpoint/2010/main" val="387551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p:txBody>
          <a:bodyPr/>
          <a:lstStyle/>
          <a:p>
            <a:r>
              <a:rPr lang="en-US" dirty="0"/>
              <a:t>Software Testing is a method to check whether the actual software product matches expected requirements and to ensure that software product is defect free. </a:t>
            </a:r>
          </a:p>
          <a:p>
            <a:r>
              <a:rPr lang="en-US" dirty="0"/>
              <a:t>The purpose of software testing is to identify errors, gaps or missing requirements in contrast to actual requirements.</a:t>
            </a:r>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1004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487363" y="1319349"/>
            <a:ext cx="8229600" cy="4903651"/>
          </a:xfrm>
        </p:spPr>
        <p:txBody>
          <a:bodyPr/>
          <a:lstStyle/>
          <a:p>
            <a:r>
              <a:rPr lang="en-US" sz="2400" b="1" dirty="0"/>
              <a:t>Cost-Effective: </a:t>
            </a:r>
            <a:r>
              <a:rPr lang="en-US" sz="2400" dirty="0"/>
              <a:t>Testing any IT project on time helps you to save your money for the long term. In case if the bugs caught in the earlier stage of software testing, it costs less to fix.</a:t>
            </a:r>
          </a:p>
          <a:p>
            <a:r>
              <a:rPr lang="en-US" sz="2400" b="1" dirty="0"/>
              <a:t>Security: </a:t>
            </a:r>
            <a:r>
              <a:rPr lang="en-US" sz="2400" dirty="0"/>
              <a:t>People are looking for trusted products. It helps in removing risks and problems earlier.</a:t>
            </a:r>
          </a:p>
          <a:p>
            <a:r>
              <a:rPr lang="en-US" sz="2400" b="1" dirty="0"/>
              <a:t>Product quality: </a:t>
            </a:r>
            <a:r>
              <a:rPr lang="en-US" sz="2400" dirty="0"/>
              <a:t>It is an essential requirement of any software product. Testing ensures a quality product is delivered to customers.</a:t>
            </a:r>
          </a:p>
          <a:p>
            <a:r>
              <a:rPr lang="en-US" sz="2400" b="1" dirty="0"/>
              <a:t>Customer Satisfaction: </a:t>
            </a:r>
            <a:r>
              <a:rPr lang="en-US" sz="2400" dirty="0"/>
              <a:t>The main aim of any product is to give satisfaction to their customers. Ensures the best user experience.</a:t>
            </a:r>
          </a:p>
          <a:p>
            <a:pPr marL="0" indent="0">
              <a:buNone/>
            </a:pPr>
            <a:endParaRPr lang="en-US" sz="2400" dirty="0"/>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67019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Testing</a:t>
            </a:r>
          </a:p>
        </p:txBody>
      </p:sp>
      <p:sp>
        <p:nvSpPr>
          <p:cNvPr id="4" name="Footer Placeholder 3"/>
          <p:cNvSpPr>
            <a:spLocks noGrp="1"/>
          </p:cNvSpPr>
          <p:nvPr>
            <p:ph type="ftr" sz="quarter" idx="10"/>
          </p:nvPr>
        </p:nvSpPr>
        <p:spPr/>
        <p:txBody>
          <a:bodyPr/>
          <a:lstStyle/>
          <a:p>
            <a:pPr>
              <a:defRPr/>
            </a:pPr>
            <a:r>
              <a:rPr lang="en-GB"/>
              <a:t>Slide ‹#› of 9</a:t>
            </a:r>
          </a:p>
        </p:txBody>
      </p:sp>
      <p:pic>
        <p:nvPicPr>
          <p:cNvPr id="5" name="Picture 4"/>
          <p:cNvPicPr>
            <a:picLocks noChangeAspect="1"/>
          </p:cNvPicPr>
          <p:nvPr/>
        </p:nvPicPr>
        <p:blipFill>
          <a:blip r:embed="rId2"/>
          <a:stretch>
            <a:fillRect/>
          </a:stretch>
        </p:blipFill>
        <p:spPr>
          <a:xfrm>
            <a:off x="2340971" y="1309474"/>
            <a:ext cx="4566557" cy="1875550"/>
          </a:xfrm>
          <a:prstGeom prst="rect">
            <a:avLst/>
          </a:prstGeom>
        </p:spPr>
      </p:pic>
      <p:pic>
        <p:nvPicPr>
          <p:cNvPr id="6" name="Picture 5"/>
          <p:cNvPicPr>
            <a:picLocks noChangeAspect="1"/>
          </p:cNvPicPr>
          <p:nvPr/>
        </p:nvPicPr>
        <p:blipFill>
          <a:blip r:embed="rId3"/>
          <a:stretch>
            <a:fillRect/>
          </a:stretch>
        </p:blipFill>
        <p:spPr>
          <a:xfrm>
            <a:off x="1047613" y="3237366"/>
            <a:ext cx="7153275" cy="3620634"/>
          </a:xfrm>
          <a:prstGeom prst="rect">
            <a:avLst/>
          </a:prstGeom>
        </p:spPr>
      </p:pic>
    </p:spTree>
    <p:extLst>
      <p:ext uri="{BB962C8B-B14F-4D97-AF65-F5344CB8AC3E}">
        <p14:creationId xmlns:p14="http://schemas.microsoft.com/office/powerpoint/2010/main" val="287196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Software Testing</a:t>
            </a:r>
          </a:p>
        </p:txBody>
      </p:sp>
      <p:sp>
        <p:nvSpPr>
          <p:cNvPr id="3" name="Content Placeholder 2"/>
          <p:cNvSpPr>
            <a:spLocks noGrp="1"/>
          </p:cNvSpPr>
          <p:nvPr>
            <p:ph idx="1"/>
          </p:nvPr>
        </p:nvSpPr>
        <p:spPr/>
        <p:txBody>
          <a:bodyPr/>
          <a:lstStyle/>
          <a:p>
            <a:r>
              <a:rPr lang="en-US" sz="2400" b="1" dirty="0"/>
              <a:t>Unit Testing: </a:t>
            </a:r>
            <a:r>
              <a:rPr lang="en-US" sz="2400" dirty="0"/>
              <a:t>This software testing approach is followed by the programmer to test the unit of the program. It helps developers to know whether the individual unit of the code is working properly or not.</a:t>
            </a:r>
          </a:p>
          <a:p>
            <a:r>
              <a:rPr lang="en-US" sz="2400" b="1" dirty="0"/>
              <a:t>Integration testing: </a:t>
            </a:r>
            <a:r>
              <a:rPr lang="en-US" sz="2400" dirty="0"/>
              <a:t>It focuses on the construction and design of the software. You need to see that the integrated units are working without errors or not.</a:t>
            </a:r>
          </a:p>
          <a:p>
            <a:r>
              <a:rPr lang="en-US" sz="2400" b="1" dirty="0"/>
              <a:t>System testing: </a:t>
            </a:r>
            <a:r>
              <a:rPr lang="en-US" sz="2400" dirty="0"/>
              <a:t>In this method, your software is compiled as a whole and then tested as a whole. This testing strategy checks the functionality, security, portability, amongst others.</a:t>
            </a:r>
          </a:p>
        </p:txBody>
      </p:sp>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6017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Test Plan (Unit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70180908"/>
              </p:ext>
            </p:extLst>
          </p:nvPr>
        </p:nvGraphicFramePr>
        <p:xfrm>
          <a:off x="0" y="1189248"/>
          <a:ext cx="9171848" cy="6374424"/>
        </p:xfrm>
        <a:graphic>
          <a:graphicData uri="http://schemas.openxmlformats.org/drawingml/2006/table">
            <a:tbl>
              <a:tblPr firstRow="1" firstCol="1" bandRow="1">
                <a:tableStyleId>{5C22544A-7EE6-4342-B048-85BDC9FD1C3A}</a:tableStyleId>
              </a:tblPr>
              <a:tblGrid>
                <a:gridCol w="776973">
                  <a:extLst>
                    <a:ext uri="{9D8B030D-6E8A-4147-A177-3AD203B41FA5}">
                      <a16:colId xmlns:a16="http://schemas.microsoft.com/office/drawing/2014/main" val="551905562"/>
                    </a:ext>
                  </a:extLst>
                </a:gridCol>
                <a:gridCol w="1094107">
                  <a:extLst>
                    <a:ext uri="{9D8B030D-6E8A-4147-A177-3AD203B41FA5}">
                      <a16:colId xmlns:a16="http://schemas.microsoft.com/office/drawing/2014/main" val="4237469791"/>
                    </a:ext>
                  </a:extLst>
                </a:gridCol>
                <a:gridCol w="1950366">
                  <a:extLst>
                    <a:ext uri="{9D8B030D-6E8A-4147-A177-3AD203B41FA5}">
                      <a16:colId xmlns:a16="http://schemas.microsoft.com/office/drawing/2014/main" val="1006598020"/>
                    </a:ext>
                  </a:extLst>
                </a:gridCol>
                <a:gridCol w="1926422">
                  <a:extLst>
                    <a:ext uri="{9D8B030D-6E8A-4147-A177-3AD203B41FA5}">
                      <a16:colId xmlns:a16="http://schemas.microsoft.com/office/drawing/2014/main" val="4142712412"/>
                    </a:ext>
                  </a:extLst>
                </a:gridCol>
                <a:gridCol w="1458809">
                  <a:extLst>
                    <a:ext uri="{9D8B030D-6E8A-4147-A177-3AD203B41FA5}">
                      <a16:colId xmlns:a16="http://schemas.microsoft.com/office/drawing/2014/main" val="3966441680"/>
                    </a:ext>
                  </a:extLst>
                </a:gridCol>
                <a:gridCol w="665979">
                  <a:extLst>
                    <a:ext uri="{9D8B030D-6E8A-4147-A177-3AD203B41FA5}">
                      <a16:colId xmlns:a16="http://schemas.microsoft.com/office/drawing/2014/main" val="2062028639"/>
                    </a:ext>
                  </a:extLst>
                </a:gridCol>
                <a:gridCol w="591247">
                  <a:extLst>
                    <a:ext uri="{9D8B030D-6E8A-4147-A177-3AD203B41FA5}">
                      <a16:colId xmlns:a16="http://schemas.microsoft.com/office/drawing/2014/main" val="671841689"/>
                    </a:ext>
                  </a:extLst>
                </a:gridCol>
                <a:gridCol w="707945">
                  <a:extLst>
                    <a:ext uri="{9D8B030D-6E8A-4147-A177-3AD203B41FA5}">
                      <a16:colId xmlns:a16="http://schemas.microsoft.com/office/drawing/2014/main" val="130162931"/>
                    </a:ext>
                  </a:extLst>
                </a:gridCol>
              </a:tblGrid>
              <a:tr h="484024">
                <a:tc>
                  <a:txBody>
                    <a:bodyPr/>
                    <a:lstStyle/>
                    <a:p>
                      <a:pPr marL="0" marR="0" algn="ctr">
                        <a:lnSpc>
                          <a:spcPct val="150000"/>
                        </a:lnSpc>
                        <a:spcBef>
                          <a:spcPts val="0"/>
                        </a:spcBef>
                        <a:spcAft>
                          <a:spcPts val="0"/>
                        </a:spcAft>
                      </a:pPr>
                      <a:r>
                        <a:rPr lang="en-US" sz="1200" b="1" dirty="0">
                          <a:solidFill>
                            <a:schemeClr val="tx1"/>
                          </a:solidFill>
                          <a:effectLst/>
                        </a:rPr>
                        <a:t>Test Case #</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Test Unit</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Test Procedures</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Test Data</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Expected Result</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Actual Result</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Status</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ctr">
                        <a:lnSpc>
                          <a:spcPct val="150000"/>
                        </a:lnSpc>
                        <a:spcBef>
                          <a:spcPts val="0"/>
                        </a:spcBef>
                        <a:spcAft>
                          <a:spcPts val="0"/>
                        </a:spcAft>
                      </a:pPr>
                      <a:r>
                        <a:rPr lang="en-US" sz="1200" b="1" dirty="0">
                          <a:solidFill>
                            <a:schemeClr val="tx1"/>
                          </a:solidFill>
                          <a:effectLst/>
                        </a:rPr>
                        <a:t>Remarks</a:t>
                      </a: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1479231717"/>
                  </a:ext>
                </a:extLst>
              </a:tr>
              <a:tr h="924046">
                <a:tc rowSpan="2">
                  <a:txBody>
                    <a:bodyPr/>
                    <a:lstStyle/>
                    <a:p>
                      <a:pPr marL="0" marR="0" lvl="0" algn="just">
                        <a:lnSpc>
                          <a:spcPct val="150000"/>
                        </a:lnSpc>
                        <a:spcBef>
                          <a:spcPts val="0"/>
                        </a:spcBef>
                        <a:spcAft>
                          <a:spcPts val="0"/>
                        </a:spcAft>
                        <a:buNone/>
                      </a:pPr>
                      <a:r>
                        <a:rPr lang="en-US" sz="1050" dirty="0">
                          <a:effectLst/>
                        </a:rPr>
                        <a:t>T023</a:t>
                      </a:r>
                      <a:endParaRPr lang="en-US" sz="1050">
                        <a:effectLst/>
                        <a:latin typeface="Calibri"/>
                        <a:ea typeface="DengXian"/>
                        <a:cs typeface="Times New Roman"/>
                      </a:endParaRPr>
                    </a:p>
                  </a:txBody>
                  <a:tcPr marL="19178" marR="19178" marT="0" marB="0"/>
                </a:tc>
                <a:tc rowSpan="2">
                  <a:txBody>
                    <a:bodyPr/>
                    <a:lstStyle/>
                    <a:p>
                      <a:pPr marL="0" marR="0" lvl="0" algn="just">
                        <a:lnSpc>
                          <a:spcPct val="150000"/>
                        </a:lnSpc>
                        <a:spcBef>
                          <a:spcPts val="0"/>
                        </a:spcBef>
                        <a:spcAft>
                          <a:spcPts val="0"/>
                        </a:spcAft>
                        <a:buNone/>
                      </a:pPr>
                      <a:r>
                        <a:rPr lang="en-US" sz="1100" dirty="0">
                          <a:effectLst/>
                        </a:rPr>
                        <a:t>User Login</a:t>
                      </a:r>
                      <a:endParaRPr lang="en-US" sz="1100">
                        <a:effectLst/>
                        <a:latin typeface="Calibri"/>
                        <a:ea typeface="DengXian"/>
                        <a:cs typeface="Times New Roman"/>
                      </a:endParaRPr>
                    </a:p>
                  </a:txBody>
                  <a:tcPr marL="19178" marR="19178" marT="0" marB="0"/>
                </a:tc>
                <a:tc>
                  <a:txBody>
                    <a:bodyPr/>
                    <a:lstStyle/>
                    <a:p>
                      <a:pPr marL="0" marR="0" lvl="0" algn="just">
                        <a:lnSpc>
                          <a:spcPct val="150000"/>
                        </a:lnSpc>
                        <a:spcBef>
                          <a:spcPts val="0"/>
                        </a:spcBef>
                        <a:spcAft>
                          <a:spcPts val="0"/>
                        </a:spcAft>
                        <a:buNone/>
                      </a:pPr>
                      <a:r>
                        <a:rPr lang="en-US" sz="1100">
                          <a:effectLst/>
                        </a:rPr>
                        <a:t>1. Insert account email address.</a:t>
                      </a:r>
                      <a:endParaRPr lang="en-US"/>
                    </a:p>
                    <a:p>
                      <a:pPr marL="0" marR="0" lvl="0" algn="just">
                        <a:lnSpc>
                          <a:spcPct val="150000"/>
                        </a:lnSpc>
                        <a:spcBef>
                          <a:spcPts val="0"/>
                        </a:spcBef>
                        <a:spcAft>
                          <a:spcPts val="0"/>
                        </a:spcAft>
                        <a:buNone/>
                      </a:pPr>
                      <a:r>
                        <a:rPr lang="en-US" sz="1100">
                          <a:effectLst/>
                        </a:rPr>
                        <a:t>2. Insert account password.</a:t>
                      </a:r>
                      <a:endParaRPr lang="en-US"/>
                    </a:p>
                    <a:p>
                      <a:pPr marL="0" marR="0" lvl="0" algn="just">
                        <a:lnSpc>
                          <a:spcPct val="150000"/>
                        </a:lnSpc>
                        <a:spcBef>
                          <a:spcPts val="0"/>
                        </a:spcBef>
                        <a:spcAft>
                          <a:spcPts val="0"/>
                        </a:spcAft>
                        <a:buNone/>
                      </a:pPr>
                      <a:r>
                        <a:rPr lang="en-US" sz="1100">
                          <a:effectLst/>
                        </a:rPr>
                        <a:t>3. Click on “Login” button</a:t>
                      </a:r>
                      <a:endParaRPr lang="en-US" sz="1100">
                        <a:effectLst/>
                        <a:latin typeface="Calibri"/>
                        <a:ea typeface="DengXian"/>
                        <a:cs typeface="Times New Roman"/>
                      </a:endParaRPr>
                    </a:p>
                  </a:txBody>
                  <a:tcPr marL="19178" marR="19178" marT="0" marB="0"/>
                </a:tc>
                <a:tc>
                  <a:txBody>
                    <a:bodyPr/>
                    <a:lstStyle/>
                    <a:p>
                      <a:pPr marL="0" marR="0" lvl="0" algn="l">
                        <a:lnSpc>
                          <a:spcPct val="150000"/>
                        </a:lnSpc>
                        <a:spcBef>
                          <a:spcPts val="0"/>
                        </a:spcBef>
                        <a:spcAft>
                          <a:spcPts val="0"/>
                        </a:spcAft>
                        <a:buNone/>
                      </a:pPr>
                      <a:r>
                        <a:rPr lang="en-US" sz="1100" u="sng" dirty="0">
                          <a:effectLst/>
                        </a:rPr>
                        <a:t>Correct Input Data</a:t>
                      </a:r>
                      <a:endParaRPr lang="en-US" sz="1100" dirty="0">
                        <a:effectLst/>
                      </a:endParaRPr>
                    </a:p>
                    <a:p>
                      <a:pPr marL="0" marR="0" lvl="0" algn="l">
                        <a:lnSpc>
                          <a:spcPct val="150000"/>
                        </a:lnSpc>
                        <a:spcBef>
                          <a:spcPts val="0"/>
                        </a:spcBef>
                        <a:spcAft>
                          <a:spcPts val="0"/>
                        </a:spcAft>
                        <a:buNone/>
                      </a:pPr>
                      <a:r>
                        <a:rPr lang="en-US" sz="1100" dirty="0">
                          <a:effectLst/>
                        </a:rPr>
                        <a:t>1. Email Address: darrenseow9@gmail.com</a:t>
                      </a:r>
                      <a:endParaRPr lang="en-US"/>
                    </a:p>
                    <a:p>
                      <a:pPr marL="0" marR="0" lvl="0" algn="l">
                        <a:lnSpc>
                          <a:spcPct val="150000"/>
                        </a:lnSpc>
                        <a:spcBef>
                          <a:spcPts val="0"/>
                        </a:spcBef>
                        <a:spcAft>
                          <a:spcPts val="0"/>
                        </a:spcAft>
                        <a:buNone/>
                      </a:pPr>
                      <a:r>
                        <a:rPr lang="en-US" sz="1100" dirty="0">
                          <a:effectLst/>
                        </a:rPr>
                        <a:t>2. Password: 121212	</a:t>
                      </a:r>
                      <a:endParaRPr lang="en-US" sz="1100">
                        <a:effectLst/>
                        <a:latin typeface="Calibri"/>
                        <a:ea typeface="DengXian"/>
                        <a:cs typeface="Times New Roman"/>
                      </a:endParaRPr>
                    </a:p>
                  </a:txBody>
                  <a:tcPr marL="19178" marR="19178" marT="0" marB="0"/>
                </a:tc>
                <a:tc>
                  <a:txBody>
                    <a:bodyPr/>
                    <a:lstStyle/>
                    <a:p>
                      <a:pPr marL="0" marR="0" lvl="0" algn="l">
                        <a:lnSpc>
                          <a:spcPct val="150000"/>
                        </a:lnSpc>
                        <a:spcBef>
                          <a:spcPts val="0"/>
                        </a:spcBef>
                        <a:spcAft>
                          <a:spcPts val="0"/>
                        </a:spcAft>
                        <a:buNone/>
                      </a:pPr>
                      <a:r>
                        <a:rPr lang="en-US" sz="1100" dirty="0">
                          <a:effectLst/>
                        </a:rPr>
                        <a:t>Successfully Login into system.</a:t>
                      </a:r>
                      <a:endParaRPr lang="en-US" sz="1100">
                        <a:effectLst/>
                        <a:latin typeface="Calibri"/>
                        <a:ea typeface="DengXian"/>
                        <a:cs typeface="Times New Roman"/>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tc>
                  <a:txBody>
                    <a:bodyPr/>
                    <a:lstStyle/>
                    <a:p>
                      <a:pPr marL="0" marR="0" algn="just">
                        <a:lnSpc>
                          <a:spcPct val="150000"/>
                        </a:lnSpc>
                        <a:spcBef>
                          <a:spcPts val="0"/>
                        </a:spcBef>
                        <a:spcAft>
                          <a:spcPts val="0"/>
                        </a:spcAft>
                      </a:pPr>
                      <a:endParaRPr lang="en-US" sz="1200" b="1" dirty="0">
                        <a:solidFill>
                          <a:schemeClr val="tx1"/>
                        </a:solidFill>
                        <a:effectLst/>
                        <a:latin typeface="Calibri" panose="020F0502020204030204" pitchFamily="34" charset="0"/>
                        <a:ea typeface="DengXian"/>
                        <a:cs typeface="Times New Roman" panose="02020603050405020304" pitchFamily="18" charset="0"/>
                      </a:endParaRPr>
                    </a:p>
                  </a:txBody>
                  <a:tcPr marL="19178" marR="19178" marT="0" marB="0"/>
                </a:tc>
                <a:extLst>
                  <a:ext uri="{0D108BD9-81ED-4DB2-BD59-A6C34878D82A}">
                    <a16:rowId xmlns:a16="http://schemas.microsoft.com/office/drawing/2014/main" val="486734487"/>
                  </a:ext>
                </a:extLst>
              </a:tr>
              <a:tr h="1158724">
                <a:tc vMerge="1">
                  <a:txBody>
                    <a:bodyPr/>
                    <a:lstStyle/>
                    <a:p>
                      <a:endParaRPr lang="en-US"/>
                    </a:p>
                  </a:txBody>
                  <a:tcPr marL="19177" marR="19177" marT="0" marB="0"/>
                </a:tc>
                <a:tc vMerge="1">
                  <a:txBody>
                    <a:bodyPr/>
                    <a:lstStyle/>
                    <a:p>
                      <a:endParaRPr lang="en-US"/>
                    </a:p>
                  </a:txBody>
                  <a:tcPr marL="19177" marR="19177" marT="0" marB="0"/>
                </a:tc>
                <a:tc>
                  <a:txBody>
                    <a:bodyPr/>
                    <a:lstStyle/>
                    <a:p>
                      <a:pPr marL="0" marR="0" lvl="0" algn="just">
                        <a:lnSpc>
                          <a:spcPct val="150000"/>
                        </a:lnSpc>
                        <a:spcBef>
                          <a:spcPts val="0"/>
                        </a:spcBef>
                        <a:spcAft>
                          <a:spcPts val="0"/>
                        </a:spcAft>
                        <a:buNone/>
                      </a:pPr>
                      <a:r>
                        <a:rPr lang="en-US" sz="1100" dirty="0">
                          <a:effectLst/>
                        </a:rPr>
                        <a:t>1. Insert account email address.</a:t>
                      </a:r>
                      <a:endParaRPr lang="en-US"/>
                    </a:p>
                    <a:p>
                      <a:pPr marL="0" marR="0" lvl="0" algn="just">
                        <a:lnSpc>
                          <a:spcPct val="150000"/>
                        </a:lnSpc>
                        <a:spcBef>
                          <a:spcPts val="0"/>
                        </a:spcBef>
                        <a:spcAft>
                          <a:spcPts val="0"/>
                        </a:spcAft>
                        <a:buNone/>
                      </a:pPr>
                      <a:r>
                        <a:rPr lang="en-US" sz="1100" dirty="0">
                          <a:effectLst/>
                        </a:rPr>
                        <a:t>2. Insert account password.</a:t>
                      </a:r>
                      <a:endParaRPr lang="en-US"/>
                    </a:p>
                    <a:p>
                      <a:pPr marL="0" marR="0" lvl="0" algn="just">
                        <a:lnSpc>
                          <a:spcPct val="150000"/>
                        </a:lnSpc>
                        <a:spcBef>
                          <a:spcPts val="0"/>
                        </a:spcBef>
                        <a:spcAft>
                          <a:spcPts val="0"/>
                        </a:spcAft>
                        <a:buNone/>
                      </a:pPr>
                      <a:r>
                        <a:rPr lang="en-US" sz="1100" dirty="0">
                          <a:effectLst/>
                        </a:rPr>
                        <a:t>3. Click on “Login” button</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u="sng" dirty="0">
                          <a:effectLst/>
                        </a:rPr>
                        <a:t>Incorrect Input Data</a:t>
                      </a:r>
                      <a:endParaRPr lang="en-US" sz="1100" dirty="0">
                        <a:effectLst/>
                      </a:endParaRPr>
                    </a:p>
                    <a:p>
                      <a:pPr marL="0" marR="0" lvl="0" algn="l">
                        <a:lnSpc>
                          <a:spcPct val="150000"/>
                        </a:lnSpc>
                        <a:spcBef>
                          <a:spcPts val="0"/>
                        </a:spcBef>
                        <a:spcAft>
                          <a:spcPts val="0"/>
                        </a:spcAft>
                        <a:buNone/>
                      </a:pPr>
                      <a:r>
                        <a:rPr lang="en-US" sz="1100" dirty="0">
                          <a:effectLst/>
                        </a:rPr>
                        <a:t>1. Email Address: darren_332@gmail.com</a:t>
                      </a:r>
                      <a:endParaRPr lang="en-US"/>
                    </a:p>
                    <a:p>
                      <a:pPr marL="0" marR="0" lvl="0" algn="l">
                        <a:lnSpc>
                          <a:spcPct val="150000"/>
                        </a:lnSpc>
                        <a:spcBef>
                          <a:spcPts val="0"/>
                        </a:spcBef>
                        <a:spcAft>
                          <a:spcPts val="0"/>
                        </a:spcAft>
                        <a:buNone/>
                      </a:pPr>
                      <a:r>
                        <a:rPr lang="en-US" sz="1100" dirty="0">
                          <a:effectLst/>
                        </a:rPr>
                        <a:t>2. Password: elabilab2u</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dirty="0">
                          <a:effectLst/>
                        </a:rPr>
                        <a:t>Unable to login into the system and the error message is expected to be output. </a:t>
                      </a:r>
                      <a:endParaRPr lang="en-US" sz="1100">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extLst>
                  <a:ext uri="{0D108BD9-81ED-4DB2-BD59-A6C34878D82A}">
                    <a16:rowId xmlns:a16="http://schemas.microsoft.com/office/drawing/2014/main" val="1928060474"/>
                  </a:ext>
                </a:extLst>
              </a:tr>
              <a:tr h="1393402">
                <a:tc rowSpan="2">
                  <a:txBody>
                    <a:bodyPr/>
                    <a:lstStyle/>
                    <a:p>
                      <a:pPr marL="0" marR="0" lvl="0" algn="just">
                        <a:lnSpc>
                          <a:spcPct val="150000"/>
                        </a:lnSpc>
                        <a:spcBef>
                          <a:spcPts val="0"/>
                        </a:spcBef>
                        <a:spcAft>
                          <a:spcPts val="0"/>
                        </a:spcAft>
                        <a:buNone/>
                      </a:pPr>
                      <a:r>
                        <a:rPr lang="en-US" sz="1050" dirty="0">
                          <a:effectLst/>
                        </a:rPr>
                        <a:t>T024</a:t>
                      </a:r>
                      <a:endParaRPr lang="en-US" sz="1050">
                        <a:effectLst/>
                        <a:latin typeface="Calibri"/>
                        <a:ea typeface="DengXian"/>
                        <a:cs typeface="Times New Roman"/>
                      </a:endParaRPr>
                    </a:p>
                  </a:txBody>
                  <a:tcPr marL="19177" marR="19177" marT="0" marB="0"/>
                </a:tc>
                <a:tc rowSpan="2">
                  <a:txBody>
                    <a:bodyPr/>
                    <a:lstStyle/>
                    <a:p>
                      <a:pPr marL="0" marR="0" lvl="0" algn="just">
                        <a:lnSpc>
                          <a:spcPct val="150000"/>
                        </a:lnSpc>
                        <a:spcBef>
                          <a:spcPts val="0"/>
                        </a:spcBef>
                        <a:spcAft>
                          <a:spcPts val="0"/>
                        </a:spcAft>
                        <a:buNone/>
                      </a:pPr>
                      <a:r>
                        <a:rPr lang="en-US" sz="1100">
                          <a:effectLst/>
                        </a:rPr>
                        <a:t>Account Registration</a:t>
                      </a:r>
                      <a:endParaRPr lang="en-US" sz="1100">
                        <a:effectLst/>
                        <a:latin typeface="Calibri"/>
                        <a:ea typeface="DengXian"/>
                        <a:cs typeface="Times New Roman"/>
                      </a:endParaRPr>
                    </a:p>
                  </a:txBody>
                  <a:tcPr marL="19177" marR="19177" marT="0" marB="0"/>
                </a:tc>
                <a:tc>
                  <a:txBody>
                    <a:bodyPr/>
                    <a:lstStyle/>
                    <a:p>
                      <a:pPr marL="0" marR="0" lvl="0" algn="just">
                        <a:lnSpc>
                          <a:spcPct val="150000"/>
                        </a:lnSpc>
                        <a:spcBef>
                          <a:spcPts val="0"/>
                        </a:spcBef>
                        <a:spcAft>
                          <a:spcPts val="0"/>
                        </a:spcAft>
                        <a:buNone/>
                      </a:pPr>
                      <a:r>
                        <a:rPr lang="en-US" sz="1100" dirty="0">
                          <a:effectLst/>
                        </a:rPr>
                        <a:t>1. Insert user’s name</a:t>
                      </a:r>
                      <a:endParaRPr lang="en-US"/>
                    </a:p>
                    <a:p>
                      <a:pPr marL="0" marR="0" lvl="0" algn="just">
                        <a:lnSpc>
                          <a:spcPct val="150000"/>
                        </a:lnSpc>
                        <a:spcBef>
                          <a:spcPts val="0"/>
                        </a:spcBef>
                        <a:spcAft>
                          <a:spcPts val="0"/>
                        </a:spcAft>
                        <a:buNone/>
                      </a:pPr>
                      <a:r>
                        <a:rPr lang="en-US" sz="1100" dirty="0">
                          <a:effectLst/>
                        </a:rPr>
                        <a:t>2. Insert email address.</a:t>
                      </a:r>
                      <a:endParaRPr lang="en-US"/>
                    </a:p>
                    <a:p>
                      <a:pPr marL="0" marR="0" lvl="0" algn="just">
                        <a:lnSpc>
                          <a:spcPct val="150000"/>
                        </a:lnSpc>
                        <a:spcBef>
                          <a:spcPts val="0"/>
                        </a:spcBef>
                        <a:spcAft>
                          <a:spcPts val="0"/>
                        </a:spcAft>
                        <a:buNone/>
                      </a:pPr>
                      <a:r>
                        <a:rPr lang="en-US" sz="1100" dirty="0">
                          <a:effectLst/>
                        </a:rPr>
                        <a:t>3. Insert password.</a:t>
                      </a:r>
                      <a:endParaRPr lang="en-US"/>
                    </a:p>
                    <a:p>
                      <a:pPr marL="0" marR="0" lvl="0" algn="just">
                        <a:lnSpc>
                          <a:spcPct val="150000"/>
                        </a:lnSpc>
                        <a:spcBef>
                          <a:spcPts val="0"/>
                        </a:spcBef>
                        <a:spcAft>
                          <a:spcPts val="0"/>
                        </a:spcAft>
                        <a:buNone/>
                      </a:pPr>
                      <a:r>
                        <a:rPr lang="en-US" sz="1100" dirty="0">
                          <a:effectLst/>
                        </a:rPr>
                        <a:t>4. Insert confirm password.</a:t>
                      </a:r>
                      <a:endParaRPr lang="en-US"/>
                    </a:p>
                    <a:p>
                      <a:pPr marL="0" marR="0" lvl="0" algn="just">
                        <a:lnSpc>
                          <a:spcPct val="150000"/>
                        </a:lnSpc>
                        <a:spcBef>
                          <a:spcPts val="0"/>
                        </a:spcBef>
                        <a:spcAft>
                          <a:spcPts val="0"/>
                        </a:spcAft>
                        <a:buNone/>
                      </a:pPr>
                      <a:r>
                        <a:rPr lang="en-US" sz="1100" dirty="0">
                          <a:effectLst/>
                        </a:rPr>
                        <a:t>5. Click on “Create Account” button.</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u="sng" dirty="0">
                          <a:effectLst/>
                        </a:rPr>
                        <a:t>Correct Input Data</a:t>
                      </a:r>
                      <a:endParaRPr lang="en-US" sz="1100" dirty="0">
                        <a:effectLst/>
                      </a:endParaRPr>
                    </a:p>
                    <a:p>
                      <a:pPr marL="0" marR="0" lvl="0" algn="l">
                        <a:lnSpc>
                          <a:spcPct val="150000"/>
                        </a:lnSpc>
                        <a:spcBef>
                          <a:spcPts val="0"/>
                        </a:spcBef>
                        <a:spcAft>
                          <a:spcPts val="0"/>
                        </a:spcAft>
                        <a:buNone/>
                      </a:pPr>
                      <a:r>
                        <a:rPr lang="en-US" sz="1100" dirty="0">
                          <a:effectLst/>
                        </a:rPr>
                        <a:t>1. Name*: Lionel </a:t>
                      </a:r>
                      <a:r>
                        <a:rPr lang="en-US" sz="1100" err="1">
                          <a:effectLst/>
                        </a:rPr>
                        <a:t>Massi</a:t>
                      </a:r>
                      <a:endParaRPr lang="en-US" sz="1100">
                        <a:effectLst/>
                      </a:endParaRPr>
                    </a:p>
                    <a:p>
                      <a:pPr marL="0" marR="0" lvl="0" algn="l">
                        <a:lnSpc>
                          <a:spcPct val="150000"/>
                        </a:lnSpc>
                        <a:spcBef>
                          <a:spcPts val="0"/>
                        </a:spcBef>
                        <a:spcAft>
                          <a:spcPts val="0"/>
                        </a:spcAft>
                        <a:buNone/>
                      </a:pPr>
                      <a:r>
                        <a:rPr lang="en-US" sz="1100" dirty="0">
                          <a:effectLst/>
                        </a:rPr>
                        <a:t>2. Email Address*: massi111@hotmail.com</a:t>
                      </a:r>
                      <a:endParaRPr lang="en-US"/>
                    </a:p>
                    <a:p>
                      <a:pPr marL="0" marR="0" lvl="0" algn="l">
                        <a:lnSpc>
                          <a:spcPct val="150000"/>
                        </a:lnSpc>
                        <a:spcBef>
                          <a:spcPts val="0"/>
                        </a:spcBef>
                        <a:spcAft>
                          <a:spcPts val="0"/>
                        </a:spcAft>
                        <a:buNone/>
                      </a:pPr>
                      <a:r>
                        <a:rPr lang="en-US" sz="1100" dirty="0">
                          <a:effectLst/>
                        </a:rPr>
                        <a:t>3. Password*: massi1Q23</a:t>
                      </a:r>
                      <a:endParaRPr lang="en-US"/>
                    </a:p>
                    <a:p>
                      <a:pPr marL="0" marR="0" lvl="0" algn="l">
                        <a:lnSpc>
                          <a:spcPct val="150000"/>
                        </a:lnSpc>
                        <a:spcBef>
                          <a:spcPts val="0"/>
                        </a:spcBef>
                        <a:spcAft>
                          <a:spcPts val="0"/>
                        </a:spcAft>
                        <a:buNone/>
                      </a:pPr>
                      <a:r>
                        <a:rPr lang="en-US" sz="1100" dirty="0">
                          <a:effectLst/>
                        </a:rPr>
                        <a:t>(*) Represent required field</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dirty="0">
                          <a:effectLst/>
                        </a:rPr>
                        <a:t>Successfully registered new account. A verification email is expected to send to user’s email service. </a:t>
                      </a:r>
                      <a:endParaRPr lang="en-US" sz="1100">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extLst>
                  <a:ext uri="{0D108BD9-81ED-4DB2-BD59-A6C34878D82A}">
                    <a16:rowId xmlns:a16="http://schemas.microsoft.com/office/drawing/2014/main" val="2778186867"/>
                  </a:ext>
                </a:extLst>
              </a:tr>
              <a:tr h="2097438">
                <a:tc vMerge="1">
                  <a:txBody>
                    <a:bodyPr/>
                    <a:lstStyle/>
                    <a:p>
                      <a:endParaRPr lang="en-US"/>
                    </a:p>
                  </a:txBody>
                  <a:tcPr marL="19177" marR="19177" marT="0" marB="0"/>
                </a:tc>
                <a:tc vMerge="1">
                  <a:txBody>
                    <a:bodyPr/>
                    <a:lstStyle/>
                    <a:p>
                      <a:endParaRPr lang="en-US"/>
                    </a:p>
                  </a:txBody>
                  <a:tcPr marL="19177" marR="19177" marT="0" marB="0"/>
                </a:tc>
                <a:tc>
                  <a:txBody>
                    <a:bodyPr/>
                    <a:lstStyle/>
                    <a:p>
                      <a:pPr marL="0" marR="0" lvl="0" algn="just">
                        <a:lnSpc>
                          <a:spcPct val="150000"/>
                        </a:lnSpc>
                        <a:spcBef>
                          <a:spcPts val="0"/>
                        </a:spcBef>
                        <a:spcAft>
                          <a:spcPts val="0"/>
                        </a:spcAft>
                        <a:buNone/>
                      </a:pPr>
                      <a:r>
                        <a:rPr lang="en-US" sz="1100" dirty="0">
                          <a:effectLst/>
                        </a:rPr>
                        <a:t>1. Insert user’s name</a:t>
                      </a:r>
                      <a:endParaRPr lang="en-US"/>
                    </a:p>
                    <a:p>
                      <a:pPr marL="0" marR="0" lvl="0" algn="just">
                        <a:lnSpc>
                          <a:spcPct val="150000"/>
                        </a:lnSpc>
                        <a:spcBef>
                          <a:spcPts val="0"/>
                        </a:spcBef>
                        <a:spcAft>
                          <a:spcPts val="0"/>
                        </a:spcAft>
                        <a:buNone/>
                      </a:pPr>
                      <a:r>
                        <a:rPr lang="en-US" sz="1100" dirty="0">
                          <a:effectLst/>
                        </a:rPr>
                        <a:t>2. Insert email address.</a:t>
                      </a:r>
                      <a:endParaRPr lang="en-US"/>
                    </a:p>
                    <a:p>
                      <a:pPr marL="0" marR="0" lvl="0" algn="just">
                        <a:lnSpc>
                          <a:spcPct val="150000"/>
                        </a:lnSpc>
                        <a:spcBef>
                          <a:spcPts val="0"/>
                        </a:spcBef>
                        <a:spcAft>
                          <a:spcPts val="0"/>
                        </a:spcAft>
                        <a:buNone/>
                      </a:pPr>
                      <a:r>
                        <a:rPr lang="en-US" sz="1100" dirty="0">
                          <a:effectLst/>
                        </a:rPr>
                        <a:t>3. Insert password.</a:t>
                      </a:r>
                      <a:endParaRPr lang="en-US"/>
                    </a:p>
                    <a:p>
                      <a:pPr marL="0" marR="0" lvl="0" algn="just">
                        <a:lnSpc>
                          <a:spcPct val="150000"/>
                        </a:lnSpc>
                        <a:spcBef>
                          <a:spcPts val="0"/>
                        </a:spcBef>
                        <a:spcAft>
                          <a:spcPts val="0"/>
                        </a:spcAft>
                        <a:buNone/>
                      </a:pPr>
                      <a:r>
                        <a:rPr lang="en-US" sz="1100" dirty="0">
                          <a:effectLst/>
                        </a:rPr>
                        <a:t>4. Insert confirm password.</a:t>
                      </a:r>
                      <a:endParaRPr lang="en-US"/>
                    </a:p>
                    <a:p>
                      <a:pPr marL="0" marR="0" lvl="0" algn="just">
                        <a:lnSpc>
                          <a:spcPct val="150000"/>
                        </a:lnSpc>
                        <a:spcBef>
                          <a:spcPts val="0"/>
                        </a:spcBef>
                        <a:spcAft>
                          <a:spcPts val="0"/>
                        </a:spcAft>
                        <a:buNone/>
                      </a:pPr>
                      <a:r>
                        <a:rPr lang="en-US" sz="1100" dirty="0">
                          <a:effectLst/>
                        </a:rPr>
                        <a:t>5. Click on “Create Account” button.</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u="sng" dirty="0">
                          <a:effectLst/>
                        </a:rPr>
                        <a:t>Incorrect Input Data (Existing Email)</a:t>
                      </a:r>
                      <a:endParaRPr lang="en-US" sz="1100" dirty="0">
                        <a:effectLst/>
                      </a:endParaRPr>
                    </a:p>
                    <a:p>
                      <a:pPr marL="0" marR="0" lvl="0" algn="l">
                        <a:lnSpc>
                          <a:spcPct val="150000"/>
                        </a:lnSpc>
                        <a:spcBef>
                          <a:spcPts val="0"/>
                        </a:spcBef>
                        <a:spcAft>
                          <a:spcPts val="0"/>
                        </a:spcAft>
                        <a:buNone/>
                      </a:pPr>
                      <a:r>
                        <a:rPr lang="en-US" sz="1100" dirty="0">
                          <a:effectLst/>
                        </a:rPr>
                        <a:t>1. Name*: Lionel </a:t>
                      </a:r>
                      <a:r>
                        <a:rPr lang="en-US" sz="1100" err="1">
                          <a:effectLst/>
                        </a:rPr>
                        <a:t>Massi</a:t>
                      </a:r>
                      <a:endParaRPr lang="en-US" sz="1100">
                        <a:effectLst/>
                      </a:endParaRPr>
                    </a:p>
                    <a:p>
                      <a:pPr marL="0" marR="0" lvl="0" algn="l">
                        <a:lnSpc>
                          <a:spcPct val="150000"/>
                        </a:lnSpc>
                        <a:spcBef>
                          <a:spcPts val="0"/>
                        </a:spcBef>
                        <a:spcAft>
                          <a:spcPts val="0"/>
                        </a:spcAft>
                        <a:buNone/>
                      </a:pPr>
                      <a:r>
                        <a:rPr lang="en-US" sz="1100" dirty="0">
                          <a:effectLst/>
                        </a:rPr>
                        <a:t>2. Email Address*: messi123@hotmail.com</a:t>
                      </a:r>
                      <a:endParaRPr lang="en-US"/>
                    </a:p>
                    <a:p>
                      <a:pPr marL="0" marR="0" lvl="0" algn="l">
                        <a:lnSpc>
                          <a:spcPct val="150000"/>
                        </a:lnSpc>
                        <a:spcBef>
                          <a:spcPts val="0"/>
                        </a:spcBef>
                        <a:spcAft>
                          <a:spcPts val="0"/>
                        </a:spcAft>
                        <a:buNone/>
                      </a:pPr>
                      <a:r>
                        <a:rPr lang="en-US" sz="1100" dirty="0">
                          <a:effectLst/>
                        </a:rPr>
                        <a:t>3. Password*: massi1Q23</a:t>
                      </a:r>
                      <a:endParaRPr lang="en-US"/>
                    </a:p>
                    <a:p>
                      <a:pPr marL="0" marR="0" lvl="0" algn="l">
                        <a:lnSpc>
                          <a:spcPct val="150000"/>
                        </a:lnSpc>
                        <a:spcBef>
                          <a:spcPts val="0"/>
                        </a:spcBef>
                        <a:spcAft>
                          <a:spcPts val="0"/>
                        </a:spcAft>
                        <a:buNone/>
                      </a:pPr>
                      <a:r>
                        <a:rPr lang="en-US" sz="1100" dirty="0">
                          <a:effectLst/>
                        </a:rPr>
                        <a:t>(*) Represent required field</a:t>
                      </a:r>
                      <a:endParaRPr lang="en-US" sz="1100">
                        <a:effectLst/>
                        <a:latin typeface="Calibri"/>
                        <a:ea typeface="DengXian"/>
                        <a:cs typeface="Times New Roman"/>
                      </a:endParaRPr>
                    </a:p>
                  </a:txBody>
                  <a:tcPr marL="19177" marR="19177" marT="0" marB="0"/>
                </a:tc>
                <a:tc>
                  <a:txBody>
                    <a:bodyPr/>
                    <a:lstStyle/>
                    <a:p>
                      <a:pPr marL="0" marR="0" lvl="0" algn="l">
                        <a:lnSpc>
                          <a:spcPct val="150000"/>
                        </a:lnSpc>
                        <a:spcBef>
                          <a:spcPts val="0"/>
                        </a:spcBef>
                        <a:spcAft>
                          <a:spcPts val="0"/>
                        </a:spcAft>
                        <a:buNone/>
                      </a:pPr>
                      <a:r>
                        <a:rPr lang="en-US" sz="1100" dirty="0">
                          <a:effectLst/>
                        </a:rPr>
                        <a:t>Not successful registration due to the inserted email is belong to an account in the system. An error message will display to user and required user to insert a new email address.</a:t>
                      </a:r>
                      <a:endParaRPr lang="en-US" sz="1100">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tc>
                  <a:txBody>
                    <a:bodyPr/>
                    <a:lstStyle/>
                    <a:p>
                      <a:pPr marL="0" lvl="0" algn="just">
                        <a:lnSpc>
                          <a:spcPct val="150000"/>
                        </a:lnSpc>
                        <a:spcBef>
                          <a:spcPts val="0"/>
                        </a:spcBef>
                        <a:spcAft>
                          <a:spcPts val="0"/>
                        </a:spcAft>
                        <a:buNone/>
                      </a:pPr>
                      <a:endParaRPr lang="en-US" sz="1200" b="1" dirty="0">
                        <a:solidFill>
                          <a:schemeClr val="tx1"/>
                        </a:solidFill>
                        <a:effectLst/>
                        <a:latin typeface="Calibri"/>
                        <a:ea typeface="DengXian"/>
                        <a:cs typeface="Times New Roman"/>
                      </a:endParaRPr>
                    </a:p>
                  </a:txBody>
                  <a:tcPr marL="19177" marR="19177" marT="0" marB="0"/>
                </a:tc>
                <a:extLst>
                  <a:ext uri="{0D108BD9-81ED-4DB2-BD59-A6C34878D82A}">
                    <a16:rowId xmlns:a16="http://schemas.microsoft.com/office/drawing/2014/main" val="897755095"/>
                  </a:ext>
                </a:extLst>
              </a:tr>
            </a:tbl>
          </a:graphicData>
        </a:graphic>
      </p:graphicFrame>
      <p:sp>
        <p:nvSpPr>
          <p:cNvPr id="4" name="Footer Placeholder 3"/>
          <p:cNvSpPr>
            <a:spLocks noGrp="1"/>
          </p:cNvSpPr>
          <p:nvPr>
            <p:ph type="ftr" sz="quarter" idx="10"/>
          </p:nvPr>
        </p:nvSpPr>
        <p:spPr/>
        <p:txBody>
          <a:bodyPr/>
          <a:lstStyle/>
          <a:p>
            <a:pPr>
              <a:defRPr/>
            </a:pPr>
            <a:r>
              <a:rPr lang="en-GB"/>
              <a:t>Slide ‹#› of 9</a:t>
            </a:r>
          </a:p>
        </p:txBody>
      </p:sp>
    </p:spTree>
    <p:extLst>
      <p:ext uri="{BB962C8B-B14F-4D97-AF65-F5344CB8AC3E}">
        <p14:creationId xmlns:p14="http://schemas.microsoft.com/office/powerpoint/2010/main" val="2942064189"/>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711F499D23E94FA391E0EDB9C86144" ma:contentTypeVersion="0" ma:contentTypeDescription="Create a new document." ma:contentTypeScope="" ma:versionID="5141121cae9501f92e6219edf2375e7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A0C71B-39AC-481B-8387-6557CD8E22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624B56-334B-42FA-974A-84F4203F5565}">
  <ds:schemaRefs>
    <ds:schemaRef ds:uri="http://schemas.microsoft.com/sharepoint/v3/contenttype/forms"/>
  </ds:schemaRefs>
</ds:datastoreItem>
</file>

<file path=customXml/itemProps3.xml><?xml version="1.0" encoding="utf-8"?>
<ds:datastoreItem xmlns:ds="http://schemas.openxmlformats.org/officeDocument/2006/customXml" ds:itemID="{535496D2-F709-483D-BB37-9EACAEFB5E2E}"/>
</file>

<file path=docProps/app.xml><?xml version="1.0" encoding="utf-8"?>
<Properties xmlns="http://schemas.openxmlformats.org/officeDocument/2006/extended-properties" xmlns:vt="http://schemas.openxmlformats.org/officeDocument/2006/docPropsVTypes">
  <Template>APUtemplate-Level_1 (7)</Template>
  <TotalTime>151</TotalTime>
  <Pages>11</Pages>
  <Words>770</Words>
  <Application>Microsoft Office PowerPoint</Application>
  <PresentationFormat>On-screen Show (4:3)</PresentationFormat>
  <Paragraphs>121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UCTI-Template-foundation-level</vt:lpstr>
      <vt:lpstr>Software Development Project AAPP006-4-2 &amp; Version 1</vt:lpstr>
      <vt:lpstr>Topic &amp; Structure of The Lesson</vt:lpstr>
      <vt:lpstr>Learning Outcomes</vt:lpstr>
      <vt:lpstr>Key Terms You Must Be Able To Use</vt:lpstr>
      <vt:lpstr>Software Testing</vt:lpstr>
      <vt:lpstr>Benefits</vt:lpstr>
      <vt:lpstr>Types of Software Testing</vt:lpstr>
      <vt:lpstr>Basic Software Testing</vt:lpstr>
      <vt:lpstr>Sample Test Plan (Unit Testing)</vt:lpstr>
      <vt:lpstr>Sample Test Plan (Unit Testing)</vt:lpstr>
      <vt:lpstr>User Acceptance Testing</vt:lpstr>
      <vt:lpstr>Sample of UAT</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Salasiah Binti Sulaiman</cp:lastModifiedBy>
  <cp:revision>34</cp:revision>
  <cp:lastPrinted>1995-11-02T09:23:42Z</cp:lastPrinted>
  <dcterms:created xsi:type="dcterms:W3CDTF">2017-10-17T07:27:09Z</dcterms:created>
  <dcterms:modified xsi:type="dcterms:W3CDTF">2021-06-24T01:48:05Z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0x01010060711F499D23E94FA391E0EDB9C86144</vt:lpwstr>
  </property>
</Properties>
</file>