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6"/>
  </p:notesMasterIdLst>
  <p:handoutMasterIdLst>
    <p:handoutMasterId r:id="rId47"/>
  </p:handoutMasterIdLst>
  <p:sldIdLst>
    <p:sldId id="256" r:id="rId2"/>
    <p:sldId id="258" r:id="rId3"/>
    <p:sldId id="270" r:id="rId4"/>
    <p:sldId id="271" r:id="rId5"/>
    <p:sldId id="319" r:id="rId6"/>
    <p:sldId id="274" r:id="rId7"/>
    <p:sldId id="320" r:id="rId8"/>
    <p:sldId id="277" r:id="rId9"/>
    <p:sldId id="313" r:id="rId10"/>
    <p:sldId id="296" r:id="rId11"/>
    <p:sldId id="301" r:id="rId12"/>
    <p:sldId id="354" r:id="rId13"/>
    <p:sldId id="321" r:id="rId14"/>
    <p:sldId id="278" r:id="rId15"/>
    <p:sldId id="344" r:id="rId16"/>
    <p:sldId id="329" r:id="rId17"/>
    <p:sldId id="330" r:id="rId18"/>
    <p:sldId id="331" r:id="rId19"/>
    <p:sldId id="333" r:id="rId20"/>
    <p:sldId id="334" r:id="rId21"/>
    <p:sldId id="335" r:id="rId22"/>
    <p:sldId id="336" r:id="rId23"/>
    <p:sldId id="337" r:id="rId24"/>
    <p:sldId id="339" r:id="rId25"/>
    <p:sldId id="340" r:id="rId26"/>
    <p:sldId id="341" r:id="rId27"/>
    <p:sldId id="342" r:id="rId28"/>
    <p:sldId id="343" r:id="rId29"/>
    <p:sldId id="298" r:id="rId30"/>
    <p:sldId id="322" r:id="rId31"/>
    <p:sldId id="288" r:id="rId32"/>
    <p:sldId id="350" r:id="rId33"/>
    <p:sldId id="346" r:id="rId34"/>
    <p:sldId id="352" r:id="rId35"/>
    <p:sldId id="351" r:id="rId36"/>
    <p:sldId id="353" r:id="rId37"/>
    <p:sldId id="355" r:id="rId38"/>
    <p:sldId id="345" r:id="rId39"/>
    <p:sldId id="323" r:id="rId40"/>
    <p:sldId id="293" r:id="rId41"/>
    <p:sldId id="348" r:id="rId42"/>
    <p:sldId id="318" r:id="rId43"/>
    <p:sldId id="266" r:id="rId44"/>
    <p:sldId id="267" r:id="rId4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A2C1FE"/>
    <a:srgbClr val="A2FFA3"/>
    <a:srgbClr val="CECECE"/>
    <a:srgbClr val="FFFF66"/>
    <a:srgbClr val="FFFF99"/>
    <a:srgbClr val="FCFEB9"/>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227" autoAdjust="0"/>
  </p:normalViewPr>
  <p:slideViewPr>
    <p:cSldViewPr snapToGrid="0">
      <p:cViewPr varScale="1">
        <p:scale>
          <a:sx n="87" d="100"/>
          <a:sy n="87" d="100"/>
        </p:scale>
        <p:origin x="1330" y="82"/>
      </p:cViewPr>
      <p:guideLst>
        <p:guide orient="horz" pos="2160"/>
        <p:guide pos="2880"/>
      </p:guideLst>
    </p:cSldViewPr>
  </p:slideViewPr>
  <p:outlineViewPr>
    <p:cViewPr>
      <p:scale>
        <a:sx n="33" d="100"/>
        <a:sy n="33" d="100"/>
      </p:scale>
      <p:origin x="0" y="276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10ACF363-F4DF-4991-81CB-B6249687B73D}"/>
    <pc:docChg chg="addSld modSld">
      <pc:chgData name="Dr. Dewi Octaviani" userId="b13860d7-3077-45d3-9be2-c1aa2c085ab3" providerId="ADAL" clId="{10ACF363-F4DF-4991-81CB-B6249687B73D}" dt="2022-02-08T04:51:08.685" v="5" actId="403"/>
      <pc:docMkLst>
        <pc:docMk/>
      </pc:docMkLst>
      <pc:sldChg chg="modSp add mod">
        <pc:chgData name="Dr. Dewi Octaviani" userId="b13860d7-3077-45d3-9be2-c1aa2c085ab3" providerId="ADAL" clId="{10ACF363-F4DF-4991-81CB-B6249687B73D}" dt="2022-02-08T04:51:08.685" v="5" actId="403"/>
        <pc:sldMkLst>
          <pc:docMk/>
          <pc:sldMk cId="3969618579" sldId="318"/>
        </pc:sldMkLst>
        <pc:spChg chg="mod">
          <ac:chgData name="Dr. Dewi Octaviani" userId="b13860d7-3077-45d3-9be2-c1aa2c085ab3" providerId="ADAL" clId="{10ACF363-F4DF-4991-81CB-B6249687B73D}" dt="2022-02-08T04:51:08.685" v="5" actId="403"/>
          <ac:spMkLst>
            <pc:docMk/>
            <pc:sldMk cId="3969618579" sldId="31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340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12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23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61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p:txBody>
      </p:sp>
    </p:spTree>
    <p:extLst>
      <p:ext uri="{BB962C8B-B14F-4D97-AF65-F5344CB8AC3E}">
        <p14:creationId xmlns:p14="http://schemas.microsoft.com/office/powerpoint/2010/main" val="130175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p:txBody>
      </p:sp>
    </p:spTree>
    <p:extLst>
      <p:ext uri="{BB962C8B-B14F-4D97-AF65-F5344CB8AC3E}">
        <p14:creationId xmlns:p14="http://schemas.microsoft.com/office/powerpoint/2010/main" val="38419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466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A83035F-2D24-4DDF-984C-6AC098DDFF23}" type="slidenum">
              <a:rPr lang="en-US"/>
              <a:pPr/>
              <a:t>9</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477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52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212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789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906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Y_A0E1ToC_I&amp;ab_channel=JohnnyKhou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arpertutorials.com/uploads/sharpertutorials.com/2007/11/06_017.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harpertutorials.com/uploads/sharpertutorials.com/2007/11/06_017.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youtube.com/watch?v=zzPDHqR2qhU&amp;ab_channel=RiceConsultingServices%2CIn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dirty="0"/>
              <a:t>CT00046-3-2</a:t>
            </a:r>
          </a:p>
        </p:txBody>
      </p:sp>
      <p:sp>
        <p:nvSpPr>
          <p:cNvPr id="3" name="Subtitle 2"/>
          <p:cNvSpPr>
            <a:spLocks noGrp="1"/>
          </p:cNvSpPr>
          <p:nvPr>
            <p:ph type="subTitle" idx="1"/>
          </p:nvPr>
        </p:nvSpPr>
        <p:spPr/>
        <p:txBody>
          <a:bodyPr/>
          <a:lstStyle/>
          <a:p>
            <a:r>
              <a:rPr lang="en-US" b="1" dirty="0"/>
              <a:t>Structured Methodologies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92" y="0"/>
            <a:ext cx="7042150" cy="1143000"/>
          </a:xfrm>
        </p:spPr>
        <p:txBody>
          <a:bodyPr/>
          <a:lstStyle/>
          <a:p>
            <a:r>
              <a:rPr lang="en-US" sz="3200" dirty="0"/>
              <a:t>Waterfall Methodology</a:t>
            </a:r>
            <a:br>
              <a:rPr lang="en-US" sz="3200" dirty="0"/>
            </a:br>
            <a:r>
              <a:rPr lang="en-US" sz="3200" dirty="0">
                <a:solidFill>
                  <a:srgbClr val="0070C0"/>
                </a:solidFill>
              </a:rPr>
              <a:t>Phases .. cont.</a:t>
            </a:r>
          </a:p>
        </p:txBody>
      </p:sp>
      <p:sp>
        <p:nvSpPr>
          <p:cNvPr id="3" name="Content Placeholder 2"/>
          <p:cNvSpPr>
            <a:spLocks noGrp="1"/>
          </p:cNvSpPr>
          <p:nvPr>
            <p:ph idx="1"/>
          </p:nvPr>
        </p:nvSpPr>
        <p:spPr>
          <a:xfrm>
            <a:off x="333677" y="1539482"/>
            <a:ext cx="8229600" cy="4878230"/>
          </a:xfrm>
        </p:spPr>
        <p:txBody>
          <a:bodyPr/>
          <a:lstStyle/>
          <a:p>
            <a:pPr>
              <a:buFont typeface="Wingdings" panose="05000000000000000000" pitchFamily="2" charset="2"/>
              <a:buChar char="q"/>
            </a:pPr>
            <a:r>
              <a:rPr lang="en-US" sz="2000" b="1" dirty="0"/>
              <a:t>Requirement Gathering and Analysis</a:t>
            </a:r>
          </a:p>
          <a:p>
            <a:pPr lvl="1"/>
            <a:r>
              <a:rPr lang="en-US" dirty="0"/>
              <a:t>All possible requirements of the system to be developed are captured and documented into System Requirement Specification (SRS) document.</a:t>
            </a:r>
          </a:p>
          <a:p>
            <a:pPr>
              <a:buFont typeface="Wingdings" panose="05000000000000000000" pitchFamily="2" charset="2"/>
              <a:buChar char="q"/>
            </a:pPr>
            <a:r>
              <a:rPr lang="en-US" sz="2000" b="1" dirty="0"/>
              <a:t>System Design</a:t>
            </a:r>
          </a:p>
          <a:p>
            <a:pPr lvl="1"/>
            <a:r>
              <a:rPr lang="en-US" dirty="0"/>
              <a:t>The SRS is studied, and system design is prepared. </a:t>
            </a:r>
          </a:p>
          <a:p>
            <a:pPr lvl="1"/>
            <a:r>
              <a:rPr lang="en-US" dirty="0"/>
              <a:t>System Design helps in specifying hardware and system requirements and helps in defining overall system architecture.</a:t>
            </a:r>
          </a:p>
          <a:p>
            <a:pPr>
              <a:buFont typeface="Wingdings" panose="05000000000000000000" pitchFamily="2" charset="2"/>
              <a:buChar char="q"/>
            </a:pPr>
            <a:r>
              <a:rPr lang="en-US" sz="2000" b="1" dirty="0"/>
              <a:t>Implementation</a:t>
            </a:r>
          </a:p>
          <a:p>
            <a:pPr lvl="1"/>
            <a:r>
              <a:rPr lang="en-US" dirty="0"/>
              <a:t>With inputs from system design, the system is first developed in small programs called units, which are integrated into the next phase. </a:t>
            </a:r>
          </a:p>
          <a:p>
            <a:pPr lvl="1"/>
            <a:r>
              <a:rPr lang="en-US" dirty="0"/>
              <a:t>Each unit is developed and tested for its functionality which is referred to as Unit Testing.</a:t>
            </a:r>
          </a:p>
        </p:txBody>
      </p:sp>
    </p:spTree>
    <p:extLst>
      <p:ext uri="{BB962C8B-B14F-4D97-AF65-F5344CB8AC3E}">
        <p14:creationId xmlns:p14="http://schemas.microsoft.com/office/powerpoint/2010/main" val="264720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Waterfall Methodology</a:t>
            </a:r>
            <a:br>
              <a:rPr lang="en-US" sz="3200" dirty="0"/>
            </a:br>
            <a:r>
              <a:rPr lang="en-US" sz="3200" dirty="0">
                <a:solidFill>
                  <a:srgbClr val="0070C0"/>
                </a:solidFill>
              </a:rPr>
              <a:t>Phases .. cont.</a:t>
            </a:r>
          </a:p>
        </p:txBody>
      </p:sp>
      <p:sp>
        <p:nvSpPr>
          <p:cNvPr id="3" name="Content Placeholder 2"/>
          <p:cNvSpPr>
            <a:spLocks noGrp="1"/>
          </p:cNvSpPr>
          <p:nvPr>
            <p:ph idx="1"/>
          </p:nvPr>
        </p:nvSpPr>
        <p:spPr>
          <a:xfrm>
            <a:off x="268871" y="1642722"/>
            <a:ext cx="8606257" cy="4525962"/>
          </a:xfrm>
        </p:spPr>
        <p:txBody>
          <a:bodyPr/>
          <a:lstStyle/>
          <a:p>
            <a:pPr>
              <a:buFont typeface="Wingdings" panose="05000000000000000000" pitchFamily="2" charset="2"/>
              <a:buChar char="q"/>
            </a:pPr>
            <a:r>
              <a:rPr lang="en-US" sz="2200" b="1" dirty="0"/>
              <a:t>Integration and Testing</a:t>
            </a:r>
          </a:p>
          <a:p>
            <a:pPr lvl="1"/>
            <a:r>
              <a:rPr lang="en-US" sz="2200" dirty="0"/>
              <a:t>All the units developed in the implementation phase are integrated into a system after testing each unit. </a:t>
            </a:r>
          </a:p>
          <a:p>
            <a:pPr lvl="1"/>
            <a:r>
              <a:rPr lang="en-US" sz="2200" dirty="0"/>
              <a:t>Post integration the entire system is tested for any faults and failures.</a:t>
            </a:r>
          </a:p>
          <a:p>
            <a:pPr>
              <a:buFont typeface="Wingdings" panose="05000000000000000000" pitchFamily="2" charset="2"/>
              <a:buChar char="q"/>
            </a:pPr>
            <a:r>
              <a:rPr lang="en-US" sz="2200" b="1" dirty="0"/>
              <a:t>Deployment </a:t>
            </a:r>
          </a:p>
          <a:p>
            <a:pPr lvl="1">
              <a:buFont typeface="Candara" panose="020E0502030303020204" pitchFamily="34" charset="0"/>
              <a:buChar char="−"/>
            </a:pPr>
            <a:r>
              <a:rPr lang="en-US" sz="2200" dirty="0"/>
              <a:t>Once the functional and nonfunctional testing is done, the product is deployed in the customer environment or released into the market.</a:t>
            </a:r>
          </a:p>
          <a:p>
            <a:pPr>
              <a:buFont typeface="Wingdings" panose="05000000000000000000" pitchFamily="2" charset="2"/>
              <a:buChar char="q"/>
            </a:pPr>
            <a:r>
              <a:rPr lang="en-US" sz="2200" b="1" dirty="0"/>
              <a:t>Maintenance</a:t>
            </a:r>
          </a:p>
          <a:p>
            <a:pPr lvl="1"/>
            <a:r>
              <a:rPr lang="en-US" sz="2200" dirty="0"/>
              <a:t>Aimed to fix some issues which come up in the client      environment. </a:t>
            </a:r>
          </a:p>
          <a:p>
            <a:pPr lvl="1"/>
            <a:r>
              <a:rPr lang="en-US" sz="2200" dirty="0"/>
              <a:t>Also, to enhance the product some better versions  are released. </a:t>
            </a:r>
          </a:p>
        </p:txBody>
      </p:sp>
    </p:spTree>
    <p:extLst>
      <p:ext uri="{BB962C8B-B14F-4D97-AF65-F5344CB8AC3E}">
        <p14:creationId xmlns:p14="http://schemas.microsoft.com/office/powerpoint/2010/main" val="157308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0502-CC56-4542-A7D4-415F97CF23B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5C6016A-1021-4618-8E81-F42B5A19AFD4}"/>
              </a:ext>
            </a:extLst>
          </p:cNvPr>
          <p:cNvSpPr>
            <a:spLocks noGrp="1"/>
          </p:cNvSpPr>
          <p:nvPr>
            <p:ph idx="1"/>
          </p:nvPr>
        </p:nvSpPr>
        <p:spPr/>
        <p:txBody>
          <a:bodyPr/>
          <a:lstStyle/>
          <a:p>
            <a:r>
              <a:rPr lang="en-US" altLang="en-US" dirty="0">
                <a:solidFill>
                  <a:srgbClr val="373A3C"/>
                </a:solidFill>
                <a:latin typeface="-apple-system"/>
              </a:rPr>
              <a:t>Watch the following video to find out more about the Waterfall Methodology</a:t>
            </a:r>
          </a:p>
          <a:p>
            <a:pPr marL="0" indent="0">
              <a:buNone/>
            </a:pPr>
            <a:r>
              <a:rPr lang="en-US" altLang="en-US" sz="4000" dirty="0">
                <a:solidFill>
                  <a:srgbClr val="373A3C"/>
                </a:solidFill>
                <a:latin typeface="-apple-system"/>
              </a:rPr>
              <a:t>   </a:t>
            </a:r>
            <a:r>
              <a:rPr lang="en-US" altLang="en-US" sz="2800" dirty="0">
                <a:solidFill>
                  <a:srgbClr val="373A3C"/>
                </a:solidFill>
                <a:latin typeface="-apple-system"/>
                <a:hlinkClick r:id="rId2"/>
              </a:rPr>
              <a:t>Waterfall Methodology</a:t>
            </a:r>
            <a:r>
              <a:rPr lang="en-US" altLang="en-US" sz="2800" dirty="0"/>
              <a:t> </a:t>
            </a:r>
            <a:r>
              <a:rPr lang="en-US" altLang="en-US" sz="4000" dirty="0"/>
              <a:t>       </a:t>
            </a:r>
            <a:r>
              <a:rPr lang="en-US" altLang="en-US" sz="3600" dirty="0">
                <a:latin typeface="Arial" panose="020B0604020202020204" pitchFamily="34" charset="0"/>
              </a:rPr>
              <a:t> </a:t>
            </a:r>
          </a:p>
          <a:p>
            <a:endParaRPr lang="en-MY" dirty="0"/>
          </a:p>
        </p:txBody>
      </p:sp>
      <p:sp>
        <p:nvSpPr>
          <p:cNvPr id="5" name="AutoShape 2">
            <a:extLst>
              <a:ext uri="{FF2B5EF4-FFF2-40B4-BE49-F238E27FC236}">
                <a16:creationId xmlns:a16="http://schemas.microsoft.com/office/drawing/2014/main" id="{E836C856-DCFE-4A10-BF1F-E02366F6DF3E}"/>
              </a:ext>
            </a:extLst>
          </p:cNvPr>
          <p:cNvSpPr>
            <a:spLocks noChangeAspect="1" noChangeArrowheads="1"/>
          </p:cNvSpPr>
          <p:nvPr/>
        </p:nvSpPr>
        <p:spPr bwMode="auto">
          <a:xfrm>
            <a:off x="3413125" y="-152400"/>
            <a:ext cx="2571750" cy="323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spTree>
    <p:extLst>
      <p:ext uri="{BB962C8B-B14F-4D97-AF65-F5344CB8AC3E}">
        <p14:creationId xmlns:p14="http://schemas.microsoft.com/office/powerpoint/2010/main" val="188548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Structured Systems Analysis and </a:t>
            </a:r>
            <a:br>
              <a:rPr lang="en-US" sz="3200" dirty="0"/>
            </a:br>
            <a:r>
              <a:rPr lang="en-US" sz="3200" dirty="0"/>
              <a:t>Design Methodology (SSADM)</a:t>
            </a:r>
            <a:endParaRPr lang="en-MY" sz="3200" dirty="0"/>
          </a:p>
        </p:txBody>
      </p:sp>
    </p:spTree>
    <p:extLst>
      <p:ext uri="{BB962C8B-B14F-4D97-AF65-F5344CB8AC3E}">
        <p14:creationId xmlns:p14="http://schemas.microsoft.com/office/powerpoint/2010/main" val="412717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fontAlgn="auto">
              <a:spcAft>
                <a:spcPts val="0"/>
              </a:spcAft>
              <a:defRPr/>
            </a:pPr>
            <a:r>
              <a:rPr lang="en-US" b="1" dirty="0"/>
              <a:t>Structured Systems Analysis and </a:t>
            </a:r>
            <a:br>
              <a:rPr lang="en-US" b="1" dirty="0"/>
            </a:br>
            <a:r>
              <a:rPr lang="en-US" b="1" dirty="0"/>
              <a:t>Design </a:t>
            </a:r>
            <a:r>
              <a:rPr lang="en-US" dirty="0"/>
              <a:t>Methodology</a:t>
            </a:r>
            <a:r>
              <a:rPr lang="en-US" b="1" dirty="0"/>
              <a:t> (SSADM)</a:t>
            </a:r>
            <a:endParaRPr lang="en-US" dirty="0"/>
          </a:p>
        </p:txBody>
      </p:sp>
      <p:sp>
        <p:nvSpPr>
          <p:cNvPr id="23555" name="Content Placeholder 2"/>
          <p:cNvSpPr>
            <a:spLocks noGrp="1"/>
          </p:cNvSpPr>
          <p:nvPr>
            <p:ph idx="1"/>
          </p:nvPr>
        </p:nvSpPr>
        <p:spPr>
          <a:xfrm>
            <a:off x="487363" y="1697038"/>
            <a:ext cx="3267075" cy="4525962"/>
          </a:xfrm>
        </p:spPr>
        <p:txBody>
          <a:bodyPr/>
          <a:lstStyle/>
          <a:p>
            <a:pPr>
              <a:buFont typeface="Wingdings" panose="05000000000000000000" pitchFamily="2" charset="2"/>
              <a:buChar char="q"/>
            </a:pPr>
            <a:r>
              <a:rPr lang="en-US" sz="2200" dirty="0"/>
              <a:t>Popular methodology used in the late </a:t>
            </a:r>
            <a:r>
              <a:rPr lang="en-US" sz="2200" dirty="0">
                <a:latin typeface="Arial" panose="020B0604020202020204" pitchFamily="34" charset="0"/>
                <a:cs typeface="Arial" panose="020B0604020202020204" pitchFamily="34" charset="0"/>
              </a:rPr>
              <a:t>80</a:t>
            </a:r>
            <a:r>
              <a:rPr lang="en-US" sz="2200" dirty="0"/>
              <a:t>s</a:t>
            </a:r>
          </a:p>
          <a:p>
            <a:pPr>
              <a:buFont typeface="Wingdings" panose="05000000000000000000" pitchFamily="2" charset="2"/>
              <a:buChar char="q"/>
            </a:pPr>
            <a:r>
              <a:rPr lang="en-US" sz="2200" dirty="0"/>
              <a:t>Rigid and document-led approach to system design</a:t>
            </a:r>
          </a:p>
          <a:p>
            <a:pPr>
              <a:buFont typeface="Wingdings" panose="05000000000000000000" pitchFamily="2" charset="2"/>
              <a:buChar char="q"/>
            </a:pPr>
            <a:r>
              <a:rPr lang="en-US" sz="2200" dirty="0"/>
              <a:t>Good for projects with complex database design.</a:t>
            </a:r>
          </a:p>
          <a:p>
            <a:pPr>
              <a:buFont typeface="Wingdings" panose="05000000000000000000" pitchFamily="2" charset="2"/>
              <a:buChar char="q"/>
            </a:pPr>
            <a:r>
              <a:rPr lang="en-US" sz="2200" dirty="0"/>
              <a:t>Has strategies to align business needs with system development.</a:t>
            </a:r>
          </a:p>
          <a:p>
            <a:pPr>
              <a:buFont typeface="Wingdings" panose="05000000000000000000" pitchFamily="2" charset="2"/>
              <a:buChar char="q"/>
            </a:pPr>
            <a:r>
              <a:rPr lang="en-US" sz="2200" dirty="0"/>
              <a:t>Ends at design stage.</a:t>
            </a:r>
          </a:p>
          <a:p>
            <a:endParaRPr lang="en-US" sz="2000" dirty="0"/>
          </a:p>
        </p:txBody>
      </p:sp>
      <p:pic>
        <p:nvPicPr>
          <p:cNvPr id="23556" name="Picture 7" descr="The full SSADM V4. Life cycl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675" y="1690688"/>
            <a:ext cx="52673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85775" y="0"/>
            <a:ext cx="7042150" cy="1143000"/>
          </a:xfrm>
        </p:spPr>
        <p:txBody>
          <a:bodyPr>
            <a:normAutofit/>
          </a:bodyPr>
          <a:lstStyle/>
          <a:p>
            <a:pPr fontAlgn="auto">
              <a:spcAft>
                <a:spcPts val="0"/>
              </a:spcAft>
              <a:defRPr/>
            </a:pPr>
            <a:r>
              <a:rPr lang="en-US" b="1" dirty="0"/>
              <a:t>SSADM Phases</a:t>
            </a:r>
            <a:endParaRPr lang="en-US" dirty="0"/>
          </a:p>
        </p:txBody>
      </p:sp>
      <p:sp>
        <p:nvSpPr>
          <p:cNvPr id="23555" name="Content Placeholder 2"/>
          <p:cNvSpPr>
            <a:spLocks noGrp="1"/>
          </p:cNvSpPr>
          <p:nvPr>
            <p:ph idx="1"/>
          </p:nvPr>
        </p:nvSpPr>
        <p:spPr>
          <a:xfrm>
            <a:off x="5276903" y="1888015"/>
            <a:ext cx="3759175" cy="651861"/>
          </a:xfrm>
          <a:solidFill>
            <a:srgbClr val="FF7C80">
              <a:alpha val="85882"/>
            </a:srgbClr>
          </a:solidFill>
        </p:spPr>
        <p:txBody>
          <a:bodyPr/>
          <a:lstStyle/>
          <a:p>
            <a:pPr marL="0" indent="0">
              <a:buNone/>
            </a:pPr>
            <a:r>
              <a:rPr lang="en-US" sz="1800" dirty="0"/>
              <a:t>Decide how viable the project really is.</a:t>
            </a:r>
          </a:p>
          <a:p>
            <a:endParaRPr lang="en-US" sz="1800" dirty="0"/>
          </a:p>
        </p:txBody>
      </p:sp>
      <p:pic>
        <p:nvPicPr>
          <p:cNvPr id="23556" name="Picture 7" descr="The full SSADM V4. Life cycl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22" y="1673167"/>
            <a:ext cx="52673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39F0FA14-60AC-49D8-9873-0255CD40BFA9}"/>
              </a:ext>
            </a:extLst>
          </p:cNvPr>
          <p:cNvSpPr txBox="1">
            <a:spLocks/>
          </p:cNvSpPr>
          <p:nvPr/>
        </p:nvSpPr>
        <p:spPr bwMode="auto">
          <a:xfrm>
            <a:off x="5276903" y="2693404"/>
            <a:ext cx="3759174" cy="877782"/>
          </a:xfrm>
          <a:prstGeom prst="rect">
            <a:avLst/>
          </a:prstGeom>
          <a:solidFill>
            <a:srgbClr val="A2C1FE"/>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800" dirty="0"/>
              <a:t>Investigation of current system and provides users with options that meet their requirements.</a:t>
            </a:r>
            <a:endParaRPr lang="en-US" sz="1800" kern="0" dirty="0"/>
          </a:p>
        </p:txBody>
      </p:sp>
      <p:sp>
        <p:nvSpPr>
          <p:cNvPr id="6" name="Content Placeholder 2">
            <a:extLst>
              <a:ext uri="{FF2B5EF4-FFF2-40B4-BE49-F238E27FC236}">
                <a16:creationId xmlns:a16="http://schemas.microsoft.com/office/drawing/2014/main" id="{34F54C77-9C9A-43F9-8A3C-B70BC41172F6}"/>
              </a:ext>
            </a:extLst>
          </p:cNvPr>
          <p:cNvSpPr txBox="1">
            <a:spLocks/>
          </p:cNvSpPr>
          <p:nvPr/>
        </p:nvSpPr>
        <p:spPr bwMode="auto">
          <a:xfrm>
            <a:off x="5276904" y="3871327"/>
            <a:ext cx="3759174" cy="651861"/>
          </a:xfrm>
          <a:prstGeom prst="rect">
            <a:avLst/>
          </a:prstGeom>
          <a:solidFill>
            <a:srgbClr val="A2FFA3"/>
          </a:solidFill>
          <a:ln w="9525">
            <a:solidFill>
              <a:srgbClr val="A2FFA3"/>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800" dirty="0"/>
              <a:t>Refine the requirements based on the selected business system option.</a:t>
            </a:r>
            <a:endParaRPr lang="en-US" sz="1800" kern="0" dirty="0"/>
          </a:p>
        </p:txBody>
      </p:sp>
      <p:sp>
        <p:nvSpPr>
          <p:cNvPr id="7" name="Content Placeholder 2">
            <a:extLst>
              <a:ext uri="{FF2B5EF4-FFF2-40B4-BE49-F238E27FC236}">
                <a16:creationId xmlns:a16="http://schemas.microsoft.com/office/drawing/2014/main" id="{F686BBD5-48AC-4606-98FF-8589C88643CE}"/>
              </a:ext>
            </a:extLst>
          </p:cNvPr>
          <p:cNvSpPr txBox="1">
            <a:spLocks/>
          </p:cNvSpPr>
          <p:nvPr/>
        </p:nvSpPr>
        <p:spPr bwMode="auto">
          <a:xfrm>
            <a:off x="5326075" y="4701906"/>
            <a:ext cx="3759175" cy="877782"/>
          </a:xfrm>
          <a:prstGeom prst="rect">
            <a:avLst/>
          </a:prstGeom>
          <a:solidFill>
            <a:srgbClr val="CECECE"/>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800" dirty="0"/>
              <a:t>Evaluation of the best technical products and provides detailed specification.</a:t>
            </a:r>
            <a:endParaRPr lang="en-US" sz="1800" kern="0" dirty="0"/>
          </a:p>
        </p:txBody>
      </p:sp>
      <p:sp>
        <p:nvSpPr>
          <p:cNvPr id="8" name="Content Placeholder 2">
            <a:extLst>
              <a:ext uri="{FF2B5EF4-FFF2-40B4-BE49-F238E27FC236}">
                <a16:creationId xmlns:a16="http://schemas.microsoft.com/office/drawing/2014/main" id="{36FD3B2C-B7BA-4FC9-B499-4A5456CF9E62}"/>
              </a:ext>
            </a:extLst>
          </p:cNvPr>
          <p:cNvSpPr txBox="1">
            <a:spLocks/>
          </p:cNvSpPr>
          <p:nvPr/>
        </p:nvSpPr>
        <p:spPr bwMode="auto">
          <a:xfrm>
            <a:off x="5276904" y="5758406"/>
            <a:ext cx="3759174" cy="651861"/>
          </a:xfrm>
          <a:prstGeom prst="rect">
            <a:avLst/>
          </a:prstGeom>
          <a:solidFill>
            <a:srgbClr val="FFFF66"/>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800" dirty="0"/>
              <a:t>Covers everything needed for construction and </a:t>
            </a:r>
            <a:r>
              <a:rPr lang="en-MY" sz="1800" dirty="0"/>
              <a:t>implementation.</a:t>
            </a:r>
          </a:p>
        </p:txBody>
      </p:sp>
    </p:spTree>
    <p:extLst>
      <p:ext uri="{BB962C8B-B14F-4D97-AF65-F5344CB8AC3E}">
        <p14:creationId xmlns:p14="http://schemas.microsoft.com/office/powerpoint/2010/main" val="110946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2328-CFF0-45FE-AAB3-42AC54181D17}"/>
              </a:ext>
            </a:extLst>
          </p:cNvPr>
          <p:cNvSpPr>
            <a:spLocks noGrp="1"/>
          </p:cNvSpPr>
          <p:nvPr>
            <p:ph type="title"/>
          </p:nvPr>
        </p:nvSpPr>
        <p:spPr/>
        <p:txBody>
          <a:bodyPr/>
          <a:lstStyle/>
          <a:p>
            <a:r>
              <a:rPr lang="en-MY" dirty="0"/>
              <a:t>Project Definition</a:t>
            </a:r>
            <a:br>
              <a:rPr lang="en-MY" dirty="0"/>
            </a:br>
            <a:endParaRPr lang="en-MY" dirty="0"/>
          </a:p>
        </p:txBody>
      </p:sp>
      <p:sp>
        <p:nvSpPr>
          <p:cNvPr id="3" name="Content Placeholder 2">
            <a:extLst>
              <a:ext uri="{FF2B5EF4-FFF2-40B4-BE49-F238E27FC236}">
                <a16:creationId xmlns:a16="http://schemas.microsoft.com/office/drawing/2014/main" id="{6E434815-A93D-43F0-AA1D-15C5C6E75229}"/>
              </a:ext>
            </a:extLst>
          </p:cNvPr>
          <p:cNvSpPr>
            <a:spLocks noGrp="1"/>
          </p:cNvSpPr>
          <p:nvPr>
            <p:ph idx="1"/>
          </p:nvPr>
        </p:nvSpPr>
        <p:spPr>
          <a:xfrm>
            <a:off x="485775" y="1659178"/>
            <a:ext cx="8229600" cy="4525962"/>
          </a:xfrm>
        </p:spPr>
        <p:txBody>
          <a:bodyPr/>
          <a:lstStyle/>
          <a:p>
            <a:r>
              <a:rPr lang="en-US" dirty="0"/>
              <a:t>Before a project can begin, we must establish the </a:t>
            </a:r>
            <a:r>
              <a:rPr lang="en-US" b="1" dirty="0"/>
              <a:t>objectives </a:t>
            </a:r>
            <a:r>
              <a:rPr lang="en-US" dirty="0"/>
              <a:t>and the </a:t>
            </a:r>
            <a:r>
              <a:rPr lang="en-US" b="1" dirty="0"/>
              <a:t>areas of the business </a:t>
            </a:r>
            <a:r>
              <a:rPr lang="en-US" dirty="0"/>
              <a:t>which are involved.</a:t>
            </a:r>
          </a:p>
          <a:p>
            <a:r>
              <a:rPr lang="en-US" dirty="0"/>
              <a:t>The need to begin a new project may arise from a variety of causes . </a:t>
            </a:r>
            <a:r>
              <a:rPr lang="en-US" sz="2400" dirty="0"/>
              <a:t>For example</a:t>
            </a:r>
            <a:r>
              <a:rPr lang="en-US" dirty="0"/>
              <a:t>:</a:t>
            </a:r>
          </a:p>
          <a:p>
            <a:pPr lvl="1"/>
            <a:r>
              <a:rPr lang="en-US" sz="2400" dirty="0"/>
              <a:t>It may be that the </a:t>
            </a:r>
            <a:r>
              <a:rPr lang="en-US" sz="2400" b="1" dirty="0"/>
              <a:t>existing manual</a:t>
            </a:r>
            <a:r>
              <a:rPr lang="en-US" sz="2400" dirty="0"/>
              <a:t> system has proved inadequate to handle a particular set of circumstances, </a:t>
            </a:r>
          </a:p>
          <a:p>
            <a:pPr lvl="1"/>
            <a:r>
              <a:rPr lang="en-US" sz="2400" dirty="0"/>
              <a:t>It may be that the requirements of an </a:t>
            </a:r>
            <a:r>
              <a:rPr lang="en-US" sz="2400" b="1" dirty="0"/>
              <a:t>entirely new</a:t>
            </a:r>
            <a:r>
              <a:rPr lang="en-US" sz="2400" dirty="0"/>
              <a:t> company or department need to be defined </a:t>
            </a:r>
            <a:r>
              <a:rPr lang="en-MY" sz="2400" dirty="0"/>
              <a:t>and subsequently satisfied.</a:t>
            </a:r>
          </a:p>
          <a:p>
            <a:endParaRPr lang="en-MY" dirty="0"/>
          </a:p>
        </p:txBody>
      </p:sp>
    </p:spTree>
    <p:extLst>
      <p:ext uri="{BB962C8B-B14F-4D97-AF65-F5344CB8AC3E}">
        <p14:creationId xmlns:p14="http://schemas.microsoft.com/office/powerpoint/2010/main" val="106662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2328-CFF0-45FE-AAB3-42AC54181D17}"/>
              </a:ext>
            </a:extLst>
          </p:cNvPr>
          <p:cNvSpPr>
            <a:spLocks noGrp="1"/>
          </p:cNvSpPr>
          <p:nvPr>
            <p:ph type="title"/>
          </p:nvPr>
        </p:nvSpPr>
        <p:spPr/>
        <p:txBody>
          <a:bodyPr/>
          <a:lstStyle/>
          <a:p>
            <a:r>
              <a:rPr lang="en-MY" dirty="0"/>
              <a:t>Project Definition (Cont.)</a:t>
            </a:r>
          </a:p>
        </p:txBody>
      </p:sp>
      <p:sp>
        <p:nvSpPr>
          <p:cNvPr id="3" name="Content Placeholder 2">
            <a:extLst>
              <a:ext uri="{FF2B5EF4-FFF2-40B4-BE49-F238E27FC236}">
                <a16:creationId xmlns:a16="http://schemas.microsoft.com/office/drawing/2014/main" id="{6E434815-A93D-43F0-AA1D-15C5C6E75229}"/>
              </a:ext>
            </a:extLst>
          </p:cNvPr>
          <p:cNvSpPr>
            <a:spLocks noGrp="1"/>
          </p:cNvSpPr>
          <p:nvPr>
            <p:ph idx="1"/>
          </p:nvPr>
        </p:nvSpPr>
        <p:spPr/>
        <p:txBody>
          <a:bodyPr/>
          <a:lstStyle/>
          <a:p>
            <a:r>
              <a:rPr lang="en-US" dirty="0"/>
              <a:t>The starting point for a project should be a </a:t>
            </a:r>
            <a:r>
              <a:rPr lang="en-US" b="1" dirty="0"/>
              <a:t>Project Initiation </a:t>
            </a:r>
            <a:r>
              <a:rPr lang="en-US" dirty="0"/>
              <a:t>Document that includes 'terms of reference’ . </a:t>
            </a:r>
          </a:p>
          <a:p>
            <a:r>
              <a:rPr lang="en-US" dirty="0"/>
              <a:t>In systems analysis, the terms of reference are usually produced </a:t>
            </a:r>
            <a:r>
              <a:rPr lang="en-US" b="1" dirty="0"/>
              <a:t>jointly by the client (or user) and the analyst </a:t>
            </a:r>
            <a:r>
              <a:rPr lang="en-US" dirty="0"/>
              <a:t>and define:</a:t>
            </a:r>
          </a:p>
          <a:p>
            <a:pPr lvl="1"/>
            <a:r>
              <a:rPr lang="en-US" sz="2400" dirty="0"/>
              <a:t>The objectives and scope of the </a:t>
            </a:r>
            <a:r>
              <a:rPr lang="en-US" sz="2400" b="1" dirty="0"/>
              <a:t>investigation </a:t>
            </a:r>
            <a:r>
              <a:rPr lang="en-US" sz="2400" dirty="0"/>
              <a:t>or project.</a:t>
            </a:r>
          </a:p>
          <a:p>
            <a:pPr lvl="1"/>
            <a:r>
              <a:rPr lang="en-US" sz="2400" dirty="0"/>
              <a:t>The </a:t>
            </a:r>
            <a:r>
              <a:rPr lang="en-US" sz="2400" b="1" dirty="0"/>
              <a:t>resources </a:t>
            </a:r>
            <a:r>
              <a:rPr lang="en-US" sz="2400" dirty="0"/>
              <a:t>available or required and the </a:t>
            </a:r>
            <a:r>
              <a:rPr lang="en-US" sz="2400" b="1" dirty="0"/>
              <a:t>timescales</a:t>
            </a:r>
            <a:r>
              <a:rPr lang="en-US" sz="2400" dirty="0"/>
              <a:t> involved.</a:t>
            </a:r>
          </a:p>
          <a:p>
            <a:pPr lvl="1"/>
            <a:r>
              <a:rPr lang="en-MY" sz="2400" dirty="0"/>
              <a:t>Any </a:t>
            </a:r>
            <a:r>
              <a:rPr lang="en-MY" sz="2400" b="1" dirty="0"/>
              <a:t>limitations or constraints</a:t>
            </a:r>
          </a:p>
        </p:txBody>
      </p:sp>
    </p:spTree>
    <p:extLst>
      <p:ext uri="{BB962C8B-B14F-4D97-AF65-F5344CB8AC3E}">
        <p14:creationId xmlns:p14="http://schemas.microsoft.com/office/powerpoint/2010/main" val="8004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5983-D447-4319-B448-5C0C4C070FAA}"/>
              </a:ext>
            </a:extLst>
          </p:cNvPr>
          <p:cNvSpPr>
            <a:spLocks noGrp="1"/>
          </p:cNvSpPr>
          <p:nvPr>
            <p:ph type="title"/>
          </p:nvPr>
        </p:nvSpPr>
        <p:spPr/>
        <p:txBody>
          <a:bodyPr/>
          <a:lstStyle/>
          <a:p>
            <a:r>
              <a:rPr lang="en-US" dirty="0"/>
              <a:t>Feasibility Study</a:t>
            </a:r>
            <a:endParaRPr lang="en-MY" dirty="0"/>
          </a:p>
        </p:txBody>
      </p:sp>
      <p:sp>
        <p:nvSpPr>
          <p:cNvPr id="3" name="Content Placeholder 2">
            <a:extLst>
              <a:ext uri="{FF2B5EF4-FFF2-40B4-BE49-F238E27FC236}">
                <a16:creationId xmlns:a16="http://schemas.microsoft.com/office/drawing/2014/main" id="{1BD6CE36-2BB2-4493-8208-8D2AD5257F26}"/>
              </a:ext>
            </a:extLst>
          </p:cNvPr>
          <p:cNvSpPr>
            <a:spLocks noGrp="1"/>
          </p:cNvSpPr>
          <p:nvPr>
            <p:ph idx="1"/>
          </p:nvPr>
        </p:nvSpPr>
        <p:spPr/>
        <p:txBody>
          <a:bodyPr/>
          <a:lstStyle/>
          <a:p>
            <a:r>
              <a:rPr lang="en-US" dirty="0"/>
              <a:t>Once the terms of reference have been defined , it may be necessary to carry out a </a:t>
            </a:r>
            <a:r>
              <a:rPr lang="en-US" b="1" dirty="0"/>
              <a:t>feasibility study in order to decide how viable the project really is </a:t>
            </a:r>
            <a:r>
              <a:rPr lang="en-US" dirty="0"/>
              <a:t>before too </a:t>
            </a:r>
            <a:r>
              <a:rPr lang="en-MY" dirty="0"/>
              <a:t>many resources are committed.</a:t>
            </a:r>
          </a:p>
          <a:p>
            <a:r>
              <a:rPr lang="en-US" dirty="0"/>
              <a:t>Within a feasibility study, a preliminary investigation, analysis and design are carried out with the aim of:</a:t>
            </a:r>
          </a:p>
          <a:p>
            <a:pPr lvl="1"/>
            <a:r>
              <a:rPr lang="en-US" sz="2400" dirty="0"/>
              <a:t>understanding the </a:t>
            </a:r>
            <a:r>
              <a:rPr lang="en-US" sz="2400" b="1" dirty="0"/>
              <a:t>operation</a:t>
            </a:r>
            <a:r>
              <a:rPr lang="en-US" sz="2400" dirty="0"/>
              <a:t> of the present system and its problems</a:t>
            </a:r>
          </a:p>
          <a:p>
            <a:pPr lvl="1"/>
            <a:r>
              <a:rPr lang="en-US" sz="2400" dirty="0"/>
              <a:t>identifying the</a:t>
            </a:r>
            <a:r>
              <a:rPr lang="en-US" sz="2400" b="1" dirty="0"/>
              <a:t> requirements </a:t>
            </a:r>
            <a:r>
              <a:rPr lang="en-US" sz="2400" dirty="0"/>
              <a:t>for the new system</a:t>
            </a:r>
          </a:p>
          <a:p>
            <a:pPr lvl="1"/>
            <a:r>
              <a:rPr lang="en-US" sz="2400" dirty="0"/>
              <a:t>identifying a </a:t>
            </a:r>
            <a:r>
              <a:rPr lang="en-US" sz="2400" b="1" dirty="0"/>
              <a:t>range of viable solutions </a:t>
            </a:r>
            <a:r>
              <a:rPr lang="en-US" sz="2400" dirty="0"/>
              <a:t>to the problem</a:t>
            </a:r>
          </a:p>
          <a:p>
            <a:pPr lvl="1"/>
            <a:r>
              <a:rPr lang="en-US" sz="2400" dirty="0"/>
              <a:t>identifying the </a:t>
            </a:r>
            <a:r>
              <a:rPr lang="en-US" sz="2400" b="1" dirty="0"/>
              <a:t>cost/benefit </a:t>
            </a:r>
            <a:r>
              <a:rPr lang="en-US" sz="2400" dirty="0"/>
              <a:t>implications involved</a:t>
            </a:r>
          </a:p>
        </p:txBody>
      </p:sp>
    </p:spTree>
    <p:extLst>
      <p:ext uri="{BB962C8B-B14F-4D97-AF65-F5344CB8AC3E}">
        <p14:creationId xmlns:p14="http://schemas.microsoft.com/office/powerpoint/2010/main" val="232950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5983-D447-4319-B448-5C0C4C070FAA}"/>
              </a:ext>
            </a:extLst>
          </p:cNvPr>
          <p:cNvSpPr>
            <a:spLocks noGrp="1"/>
          </p:cNvSpPr>
          <p:nvPr>
            <p:ph type="title"/>
          </p:nvPr>
        </p:nvSpPr>
        <p:spPr/>
        <p:txBody>
          <a:bodyPr/>
          <a:lstStyle/>
          <a:p>
            <a:r>
              <a:rPr lang="en-US" dirty="0"/>
              <a:t>Feasibility Study (Cont.)</a:t>
            </a:r>
            <a:endParaRPr lang="en-MY" dirty="0"/>
          </a:p>
        </p:txBody>
      </p:sp>
      <p:sp>
        <p:nvSpPr>
          <p:cNvPr id="3" name="Content Placeholder 2">
            <a:extLst>
              <a:ext uri="{FF2B5EF4-FFF2-40B4-BE49-F238E27FC236}">
                <a16:creationId xmlns:a16="http://schemas.microsoft.com/office/drawing/2014/main" id="{1BD6CE36-2BB2-4493-8208-8D2AD5257F26}"/>
              </a:ext>
            </a:extLst>
          </p:cNvPr>
          <p:cNvSpPr>
            <a:spLocks noGrp="1"/>
          </p:cNvSpPr>
          <p:nvPr>
            <p:ph idx="1"/>
          </p:nvPr>
        </p:nvSpPr>
        <p:spPr>
          <a:xfrm>
            <a:off x="457200" y="1559016"/>
            <a:ext cx="8479766" cy="4525962"/>
          </a:xfrm>
        </p:spPr>
        <p:txBody>
          <a:bodyPr/>
          <a:lstStyle/>
          <a:p>
            <a:pPr marL="0" indent="0">
              <a:buNone/>
            </a:pPr>
            <a:r>
              <a:rPr lang="en-US" dirty="0"/>
              <a:t>More specifically, the study should embrace the following</a:t>
            </a:r>
          </a:p>
          <a:p>
            <a:r>
              <a:rPr lang="en-US" sz="2400" b="1" dirty="0"/>
              <a:t>Overview of the current system </a:t>
            </a:r>
            <a:r>
              <a:rPr lang="en-US" sz="2400" dirty="0"/>
              <a:t>(if appropriate)</a:t>
            </a:r>
          </a:p>
          <a:p>
            <a:pPr marL="896938" lvl="2" indent="-276225">
              <a:buFont typeface="Candara" panose="020E0502030303020204" pitchFamily="34" charset="0"/>
              <a:buChar char="−"/>
            </a:pPr>
            <a:r>
              <a:rPr lang="en-MY" sz="2400" dirty="0"/>
              <a:t>objectives</a:t>
            </a:r>
          </a:p>
          <a:p>
            <a:pPr marL="896938" lvl="2" indent="-276225">
              <a:buFont typeface="Candara" panose="020E0502030303020204" pitchFamily="34" charset="0"/>
              <a:buChar char="−"/>
            </a:pPr>
            <a:r>
              <a:rPr lang="en-MY" sz="2400" dirty="0"/>
              <a:t>outline description of processing</a:t>
            </a:r>
          </a:p>
          <a:p>
            <a:pPr marL="896938" lvl="2" indent="-276225">
              <a:buFont typeface="Candara" panose="020E0502030303020204" pitchFamily="34" charset="0"/>
              <a:buChar char="−"/>
            </a:pPr>
            <a:r>
              <a:rPr lang="en-US" sz="2400" dirty="0"/>
              <a:t>-outline description of input and output data requirements</a:t>
            </a:r>
          </a:p>
          <a:p>
            <a:pPr marL="896938" lvl="2" indent="-276225">
              <a:buFont typeface="Candara" panose="020E0502030303020204" pitchFamily="34" charset="0"/>
              <a:buChar char="−"/>
            </a:pPr>
            <a:r>
              <a:rPr lang="en-US" sz="2400" dirty="0"/>
              <a:t>operational constraints, e.g., volumes of data, timescales for processing, </a:t>
            </a:r>
            <a:r>
              <a:rPr lang="en-MY" sz="2400" dirty="0"/>
              <a:t>etc.</a:t>
            </a:r>
          </a:p>
          <a:p>
            <a:pPr marL="896938" lvl="2" indent="-276225">
              <a:buFont typeface="Candara" panose="020E0502030303020204" pitchFamily="34" charset="0"/>
              <a:buChar char="−"/>
            </a:pPr>
            <a:r>
              <a:rPr lang="en-MY" sz="2400" dirty="0"/>
              <a:t>problems, shortcomings, costs</a:t>
            </a:r>
          </a:p>
          <a:p>
            <a:pPr marL="361950" lvl="2" indent="-276225">
              <a:buFont typeface="Arial" panose="020B0604020202020204" pitchFamily="34" charset="0"/>
              <a:buChar char="•"/>
            </a:pPr>
            <a:r>
              <a:rPr lang="en-US" sz="2400" b="1" dirty="0"/>
              <a:t>Requirements for the new system</a:t>
            </a:r>
          </a:p>
          <a:p>
            <a:pPr marL="896938" lvl="2" indent="-276225">
              <a:buFont typeface="Candara" panose="020E0502030303020204" pitchFamily="34" charset="0"/>
              <a:buChar char="−"/>
            </a:pPr>
            <a:r>
              <a:rPr lang="en-MY" sz="2400" dirty="0"/>
              <a:t>objectives</a:t>
            </a:r>
          </a:p>
          <a:p>
            <a:pPr marL="896938" lvl="2" indent="-276225">
              <a:buFont typeface="Candara" panose="020E0502030303020204" pitchFamily="34" charset="0"/>
              <a:buChar char="−"/>
            </a:pPr>
            <a:r>
              <a:rPr lang="en-US" sz="2400" dirty="0"/>
              <a:t>overview of output, input, processing and data</a:t>
            </a:r>
          </a:p>
          <a:p>
            <a:pPr marL="0" indent="0">
              <a:buNone/>
            </a:pPr>
            <a:endParaRPr lang="en-MY" dirty="0"/>
          </a:p>
        </p:txBody>
      </p:sp>
    </p:spTree>
    <p:extLst>
      <p:ext uri="{BB962C8B-B14F-4D97-AF65-F5344CB8AC3E}">
        <p14:creationId xmlns:p14="http://schemas.microsoft.com/office/powerpoint/2010/main" val="295521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Topic &amp; Structure of the Lesson</a:t>
            </a:r>
          </a:p>
        </p:txBody>
      </p:sp>
      <p:sp>
        <p:nvSpPr>
          <p:cNvPr id="14339" name="Rectangle 3"/>
          <p:cNvSpPr>
            <a:spLocks noGrp="1" noChangeArrowheads="1"/>
          </p:cNvSpPr>
          <p:nvPr>
            <p:ph idx="1"/>
          </p:nvPr>
        </p:nvSpPr>
        <p:spPr>
          <a:xfrm>
            <a:off x="487363" y="1697038"/>
            <a:ext cx="8333080" cy="4525962"/>
          </a:xfrm>
        </p:spPr>
        <p:txBody>
          <a:bodyPr/>
          <a:lstStyle/>
          <a:p>
            <a:pPr marL="457200" indent="-457200">
              <a:buFont typeface="+mj-lt"/>
              <a:buAutoNum type="arabicPeriod"/>
            </a:pPr>
            <a:r>
              <a:rPr lang="en-US" dirty="0"/>
              <a:t>Principles of structured methodologies.</a:t>
            </a:r>
          </a:p>
          <a:p>
            <a:pPr marL="457200" indent="-457200">
              <a:buFont typeface="+mj-lt"/>
              <a:buAutoNum type="arabicPeriod"/>
            </a:pPr>
            <a:r>
              <a:rPr lang="en-US" dirty="0"/>
              <a:t>Phases in Waterfall methodology, Structured Systems Analysis and Design Methodology (SSADM), and V-Model.</a:t>
            </a:r>
          </a:p>
          <a:p>
            <a:pPr marL="457200" indent="-457200">
              <a:buFont typeface="+mj-lt"/>
              <a:buAutoNum type="arabicPeriod"/>
            </a:pPr>
            <a:r>
              <a:rPr lang="en-US" dirty="0"/>
              <a:t>Strengths and weaknesses of structured methodologies.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5983-D447-4319-B448-5C0C4C070FAA}"/>
              </a:ext>
            </a:extLst>
          </p:cNvPr>
          <p:cNvSpPr>
            <a:spLocks noGrp="1"/>
          </p:cNvSpPr>
          <p:nvPr>
            <p:ph type="title"/>
          </p:nvPr>
        </p:nvSpPr>
        <p:spPr/>
        <p:txBody>
          <a:bodyPr/>
          <a:lstStyle/>
          <a:p>
            <a:r>
              <a:rPr lang="en-US" dirty="0"/>
              <a:t>Feasibility Study (Cont.)</a:t>
            </a:r>
            <a:endParaRPr lang="en-MY" dirty="0"/>
          </a:p>
        </p:txBody>
      </p:sp>
      <p:sp>
        <p:nvSpPr>
          <p:cNvPr id="3" name="Content Placeholder 2">
            <a:extLst>
              <a:ext uri="{FF2B5EF4-FFF2-40B4-BE49-F238E27FC236}">
                <a16:creationId xmlns:a16="http://schemas.microsoft.com/office/drawing/2014/main" id="{1BD6CE36-2BB2-4493-8208-8D2AD5257F26}"/>
              </a:ext>
            </a:extLst>
          </p:cNvPr>
          <p:cNvSpPr>
            <a:spLocks noGrp="1"/>
          </p:cNvSpPr>
          <p:nvPr>
            <p:ph idx="1"/>
          </p:nvPr>
        </p:nvSpPr>
        <p:spPr>
          <a:xfrm>
            <a:off x="375249" y="1417638"/>
            <a:ext cx="8630728" cy="5165724"/>
          </a:xfrm>
        </p:spPr>
        <p:txBody>
          <a:bodyPr/>
          <a:lstStyle/>
          <a:p>
            <a:pPr marL="0" indent="0">
              <a:buNone/>
            </a:pPr>
            <a:r>
              <a:rPr lang="en-US" sz="2200" dirty="0"/>
              <a:t>• Overview of a range of alternative solutions comprising, for each solution:</a:t>
            </a:r>
          </a:p>
          <a:p>
            <a:pPr marL="619125" lvl="1" indent="-342900">
              <a:buFont typeface="Candara" panose="020E0502030303020204" pitchFamily="34" charset="0"/>
              <a:buChar char="−"/>
            </a:pPr>
            <a:r>
              <a:rPr lang="en-US" dirty="0"/>
              <a:t>technical feasibility, i.e., will the proposed hardware and/</a:t>
            </a:r>
            <a:r>
              <a:rPr lang="en-MY" dirty="0"/>
              <a:t> /or software be </a:t>
            </a:r>
            <a:r>
              <a:rPr lang="en-US" dirty="0"/>
              <a:t>able to solve the problem?</a:t>
            </a:r>
          </a:p>
          <a:p>
            <a:pPr marL="619125" lvl="1" indent="-342900">
              <a:buFont typeface="Candara" panose="020E0502030303020204" pitchFamily="34" charset="0"/>
              <a:buChar char="−"/>
            </a:pPr>
            <a:r>
              <a:rPr lang="en-US" dirty="0"/>
              <a:t>are suitably qualified personnel available to develop the system?</a:t>
            </a:r>
          </a:p>
          <a:p>
            <a:pPr marL="619125" lvl="1" indent="-342900">
              <a:buFont typeface="Candara" panose="020E0502030303020204" pitchFamily="34" charset="0"/>
              <a:buChar char="−"/>
            </a:pPr>
            <a:r>
              <a:rPr lang="en-US" dirty="0"/>
              <a:t>economic feasibility, i.e., how much will the solution cost (hardware, software, staff, training, etc.)?</a:t>
            </a:r>
          </a:p>
          <a:p>
            <a:pPr marL="619125" lvl="1" indent="-342900">
              <a:buFont typeface="Candara" panose="020E0502030303020204" pitchFamily="34" charset="0"/>
              <a:buChar char="−"/>
            </a:pPr>
            <a:r>
              <a:rPr lang="en-US" dirty="0"/>
              <a:t>what are the benefits? can they be quantified (reduction in staff)?</a:t>
            </a:r>
          </a:p>
          <a:p>
            <a:pPr marL="619125" lvl="1" indent="-342900">
              <a:buFont typeface="Candara" panose="020E0502030303020204" pitchFamily="34" charset="0"/>
              <a:buChar char="−"/>
            </a:pPr>
            <a:r>
              <a:rPr lang="en-US" dirty="0"/>
              <a:t>what are the risks of implementing the system (e.g., financial loss)?</a:t>
            </a:r>
          </a:p>
          <a:p>
            <a:pPr marL="619125" lvl="1" indent="-342900">
              <a:buFont typeface="Candara" panose="020E0502030303020204" pitchFamily="34" charset="0"/>
              <a:buChar char="−"/>
            </a:pPr>
            <a:r>
              <a:rPr lang="en-US" dirty="0"/>
              <a:t>what is the cost of not implementing the system? (e.g., loss of competitive </a:t>
            </a:r>
            <a:r>
              <a:rPr lang="en-MY" dirty="0"/>
              <a:t>edge)</a:t>
            </a:r>
          </a:p>
          <a:p>
            <a:pPr marL="619125" lvl="1" indent="-342900">
              <a:buFont typeface="Candara" panose="020E0502030303020204" pitchFamily="34" charset="0"/>
              <a:buChar char="−"/>
            </a:pPr>
            <a:r>
              <a:rPr lang="en-MY" dirty="0"/>
              <a:t>operational feasibility: </a:t>
            </a:r>
            <a:r>
              <a:rPr lang="en-US" dirty="0"/>
              <a:t>can the system be developed and implemented within the </a:t>
            </a:r>
            <a:r>
              <a:rPr lang="en-MY" dirty="0"/>
              <a:t>given timescales?</a:t>
            </a:r>
          </a:p>
          <a:p>
            <a:pPr marL="619125" lvl="1" indent="-342900">
              <a:buFont typeface="Candara" panose="020E0502030303020204" pitchFamily="34" charset="0"/>
              <a:buChar char="−"/>
            </a:pPr>
            <a:r>
              <a:rPr lang="en-US" dirty="0"/>
              <a:t>what impact will the system have on the users (e.g., skill implications, </a:t>
            </a:r>
            <a:r>
              <a:rPr lang="en-MY" dirty="0"/>
              <a:t>retraining, redundancy, etc.)?</a:t>
            </a:r>
          </a:p>
        </p:txBody>
      </p:sp>
    </p:spTree>
    <p:extLst>
      <p:ext uri="{BB962C8B-B14F-4D97-AF65-F5344CB8AC3E}">
        <p14:creationId xmlns:p14="http://schemas.microsoft.com/office/powerpoint/2010/main" val="3622987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5983-D447-4319-B448-5C0C4C070FAA}"/>
              </a:ext>
            </a:extLst>
          </p:cNvPr>
          <p:cNvSpPr>
            <a:spLocks noGrp="1"/>
          </p:cNvSpPr>
          <p:nvPr>
            <p:ph type="title"/>
          </p:nvPr>
        </p:nvSpPr>
        <p:spPr/>
        <p:txBody>
          <a:bodyPr/>
          <a:lstStyle/>
          <a:p>
            <a:r>
              <a:rPr lang="en-US" dirty="0"/>
              <a:t>Feasibility Study (Cont.)</a:t>
            </a:r>
            <a:endParaRPr lang="en-MY" dirty="0"/>
          </a:p>
        </p:txBody>
      </p:sp>
      <p:sp>
        <p:nvSpPr>
          <p:cNvPr id="3" name="Content Placeholder 2">
            <a:extLst>
              <a:ext uri="{FF2B5EF4-FFF2-40B4-BE49-F238E27FC236}">
                <a16:creationId xmlns:a16="http://schemas.microsoft.com/office/drawing/2014/main" id="{1BD6CE36-2BB2-4493-8208-8D2AD5257F26}"/>
              </a:ext>
            </a:extLst>
          </p:cNvPr>
          <p:cNvSpPr>
            <a:spLocks noGrp="1"/>
          </p:cNvSpPr>
          <p:nvPr>
            <p:ph idx="1"/>
          </p:nvPr>
        </p:nvSpPr>
        <p:spPr>
          <a:xfrm>
            <a:off x="485775" y="1969728"/>
            <a:ext cx="8244157" cy="3913487"/>
          </a:xfrm>
        </p:spPr>
        <p:txBody>
          <a:bodyPr/>
          <a:lstStyle/>
          <a:p>
            <a:r>
              <a:rPr lang="en-MY" b="1" dirty="0"/>
              <a:t>Overall recommendation</a:t>
            </a:r>
            <a:r>
              <a:rPr lang="en-MY" dirty="0"/>
              <a:t>.</a:t>
            </a:r>
          </a:p>
          <a:p>
            <a:pPr lvl="1">
              <a:buFont typeface="Candara" panose="020E0502030303020204" pitchFamily="34" charset="0"/>
              <a:buChar char="−"/>
            </a:pPr>
            <a:r>
              <a:rPr lang="en-US" sz="2400" dirty="0"/>
              <a:t>other implications. For example, if the system is to hold personal data, is the company registered under the Data Protection Act? or software be able to solve the problem?</a:t>
            </a:r>
            <a:endParaRPr lang="en-MY" sz="2400" dirty="0"/>
          </a:p>
        </p:txBody>
      </p:sp>
    </p:spTree>
    <p:extLst>
      <p:ext uri="{BB962C8B-B14F-4D97-AF65-F5344CB8AC3E}">
        <p14:creationId xmlns:p14="http://schemas.microsoft.com/office/powerpoint/2010/main" val="134949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EAE7-7592-4778-9B84-975F702131F3}"/>
              </a:ext>
            </a:extLst>
          </p:cNvPr>
          <p:cNvSpPr>
            <a:spLocks noGrp="1"/>
          </p:cNvSpPr>
          <p:nvPr>
            <p:ph type="title"/>
          </p:nvPr>
        </p:nvSpPr>
        <p:spPr/>
        <p:txBody>
          <a:bodyPr/>
          <a:lstStyle/>
          <a:p>
            <a:r>
              <a:rPr lang="en-US" dirty="0"/>
              <a:t>Investigation of Current Environment</a:t>
            </a:r>
            <a:endParaRPr lang="en-MY" dirty="0"/>
          </a:p>
        </p:txBody>
      </p:sp>
      <p:sp>
        <p:nvSpPr>
          <p:cNvPr id="3" name="Content Placeholder 2">
            <a:extLst>
              <a:ext uri="{FF2B5EF4-FFF2-40B4-BE49-F238E27FC236}">
                <a16:creationId xmlns:a16="http://schemas.microsoft.com/office/drawing/2014/main" id="{BBDAD238-8CF1-4AD5-A270-75C1B44B0885}"/>
              </a:ext>
            </a:extLst>
          </p:cNvPr>
          <p:cNvSpPr>
            <a:spLocks noGrp="1"/>
          </p:cNvSpPr>
          <p:nvPr>
            <p:ph idx="1"/>
          </p:nvPr>
        </p:nvSpPr>
        <p:spPr>
          <a:xfrm>
            <a:off x="177912" y="1559015"/>
            <a:ext cx="8788175" cy="5024347"/>
          </a:xfrm>
        </p:spPr>
        <p:txBody>
          <a:bodyPr/>
          <a:lstStyle/>
          <a:p>
            <a:r>
              <a:rPr lang="en-US" dirty="0"/>
              <a:t>Investigation of the current environment </a:t>
            </a:r>
            <a:r>
              <a:rPr lang="en-US" b="1" dirty="0"/>
              <a:t>documents the current system </a:t>
            </a:r>
            <a:r>
              <a:rPr lang="en-US" dirty="0"/>
              <a:t>(if it exists) and production of a </a:t>
            </a:r>
            <a:r>
              <a:rPr lang="en-US" b="1" dirty="0"/>
              <a:t>Requirements Catalogue, data model </a:t>
            </a:r>
            <a:r>
              <a:rPr lang="en-MY" b="1" dirty="0"/>
              <a:t>and process model.</a:t>
            </a:r>
          </a:p>
          <a:p>
            <a:pPr marL="723900" lvl="1" indent="-274638"/>
            <a:r>
              <a:rPr lang="en-US" sz="2200" b="1" dirty="0"/>
              <a:t>Requirements</a:t>
            </a:r>
            <a:r>
              <a:rPr lang="en-US" sz="2200" dirty="0"/>
              <a:t> generally </a:t>
            </a:r>
            <a:r>
              <a:rPr lang="en-US" sz="2200" b="1" dirty="0"/>
              <a:t>consist of a collection of problems which have been identified in the current system</a:t>
            </a:r>
            <a:r>
              <a:rPr lang="en-US" sz="2200" dirty="0"/>
              <a:t>, together with a set of </a:t>
            </a:r>
            <a:r>
              <a:rPr lang="en-US" sz="2200" b="1" dirty="0"/>
              <a:t>requirements for the new </a:t>
            </a:r>
            <a:r>
              <a:rPr lang="en-MY" sz="2200" b="1" dirty="0"/>
              <a:t>system</a:t>
            </a:r>
            <a:r>
              <a:rPr lang="en-MY" sz="2200" dirty="0"/>
              <a:t>.</a:t>
            </a:r>
            <a:r>
              <a:rPr lang="en-US" sz="2200" dirty="0"/>
              <a:t> </a:t>
            </a:r>
          </a:p>
          <a:p>
            <a:pPr marL="723900" lvl="1" indent="-274638"/>
            <a:r>
              <a:rPr lang="en-US" sz="2200" dirty="0"/>
              <a:t>As there may be millions of items of data within a small system, it is necessary to simplify the analysis procedure by </a:t>
            </a:r>
            <a:r>
              <a:rPr lang="en-US" sz="2200" b="1" dirty="0"/>
              <a:t>grouping data relating to the same or similar objects </a:t>
            </a:r>
            <a:r>
              <a:rPr lang="en-US" sz="2200" dirty="0"/>
              <a:t>and </a:t>
            </a:r>
            <a:r>
              <a:rPr lang="en-US" sz="2200" b="1" dirty="0"/>
              <a:t>treating it as a single entity</a:t>
            </a:r>
            <a:r>
              <a:rPr lang="en-US" sz="2200" dirty="0"/>
              <a:t>. An </a:t>
            </a:r>
            <a:r>
              <a:rPr lang="en-US" sz="2200" b="1" dirty="0"/>
              <a:t>entity is an object of the real world about which information is held in a </a:t>
            </a:r>
            <a:r>
              <a:rPr lang="en-MY" sz="2200" b="1" dirty="0"/>
              <a:t>particular system</a:t>
            </a:r>
            <a:r>
              <a:rPr lang="en-MY" sz="2200" dirty="0"/>
              <a:t>.</a:t>
            </a:r>
          </a:p>
          <a:p>
            <a:pPr marL="723900" lvl="1" indent="-274638"/>
            <a:r>
              <a:rPr lang="en-US" sz="2200" b="1" dirty="0"/>
              <a:t>Data is moved around the system by processes </a:t>
            </a:r>
            <a:r>
              <a:rPr lang="en-US" sz="2200" dirty="0"/>
              <a:t>. These</a:t>
            </a:r>
            <a:r>
              <a:rPr lang="en-US" sz="2200" b="1" dirty="0"/>
              <a:t> processes may be triggered in several ways</a:t>
            </a:r>
            <a:r>
              <a:rPr lang="en-US" sz="2200" dirty="0"/>
              <a:t> ; for example, time, input of data from outside or from another part of the system.</a:t>
            </a:r>
            <a:endParaRPr lang="en-MY" sz="2200" dirty="0"/>
          </a:p>
        </p:txBody>
      </p:sp>
    </p:spTree>
    <p:extLst>
      <p:ext uri="{BB962C8B-B14F-4D97-AF65-F5344CB8AC3E}">
        <p14:creationId xmlns:p14="http://schemas.microsoft.com/office/powerpoint/2010/main" val="124878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C88-5145-4333-9937-4C9F3679DE28}"/>
              </a:ext>
            </a:extLst>
          </p:cNvPr>
          <p:cNvSpPr>
            <a:spLocks noGrp="1"/>
          </p:cNvSpPr>
          <p:nvPr>
            <p:ph type="title"/>
          </p:nvPr>
        </p:nvSpPr>
        <p:spPr/>
        <p:txBody>
          <a:bodyPr/>
          <a:lstStyle/>
          <a:p>
            <a:r>
              <a:rPr lang="en-US" dirty="0"/>
              <a:t>Business System Options</a:t>
            </a:r>
            <a:endParaRPr lang="en-MY" dirty="0"/>
          </a:p>
        </p:txBody>
      </p:sp>
      <p:sp>
        <p:nvSpPr>
          <p:cNvPr id="3" name="Content Placeholder 2">
            <a:extLst>
              <a:ext uri="{FF2B5EF4-FFF2-40B4-BE49-F238E27FC236}">
                <a16:creationId xmlns:a16="http://schemas.microsoft.com/office/drawing/2014/main" id="{84FFEB83-6F08-4AA9-92CA-1801E1F39D44}"/>
              </a:ext>
            </a:extLst>
          </p:cNvPr>
          <p:cNvSpPr>
            <a:spLocks noGrp="1"/>
          </p:cNvSpPr>
          <p:nvPr>
            <p:ph idx="1"/>
          </p:nvPr>
        </p:nvSpPr>
        <p:spPr>
          <a:xfrm>
            <a:off x="457200" y="1645279"/>
            <a:ext cx="8229600" cy="4525962"/>
          </a:xfrm>
        </p:spPr>
        <p:txBody>
          <a:bodyPr/>
          <a:lstStyle/>
          <a:p>
            <a:r>
              <a:rPr lang="en-US" sz="2200" b="1" dirty="0"/>
              <a:t>Provides User Management with prepared options </a:t>
            </a:r>
            <a:r>
              <a:rPr lang="en-US" sz="2200" dirty="0"/>
              <a:t>(Business System Options/BSO) describing the scope and functionality of alternative ways of developing a system to meet their requirements , </a:t>
            </a:r>
            <a:r>
              <a:rPr lang="en-MY" sz="2200" dirty="0"/>
              <a:t>user and task identification.</a:t>
            </a:r>
            <a:endParaRPr lang="en-US" sz="2200" dirty="0"/>
          </a:p>
          <a:p>
            <a:r>
              <a:rPr lang="en-US" sz="2200" dirty="0"/>
              <a:t>Describe </a:t>
            </a:r>
            <a:r>
              <a:rPr lang="en-US" sz="2200" b="1" dirty="0"/>
              <a:t>'what the system should do' </a:t>
            </a:r>
            <a:r>
              <a:rPr lang="en-US" sz="2200" dirty="0"/>
              <a:t>rather than 'how it will do it’ . </a:t>
            </a:r>
          </a:p>
          <a:p>
            <a:r>
              <a:rPr lang="en-US" sz="2200" dirty="0"/>
              <a:t>The set of options should be designed to g</a:t>
            </a:r>
            <a:r>
              <a:rPr lang="en-US" sz="2200" b="1" dirty="0"/>
              <a:t>ive the user the opportunity to decide what approach should be taken to solve the problems </a:t>
            </a:r>
            <a:r>
              <a:rPr lang="en-US" sz="2200" dirty="0"/>
              <a:t>of this part of his business. It is normal for the analyst to produce several options for discussion with the user. </a:t>
            </a:r>
          </a:p>
          <a:p>
            <a:r>
              <a:rPr lang="en-US" sz="2200" b="1" dirty="0"/>
              <a:t>The proposed options is chosen, this choice then enables the analyst to proceed with the detailed logical design </a:t>
            </a:r>
            <a:r>
              <a:rPr lang="en-US" sz="2200" dirty="0"/>
              <a:t>of the proposed </a:t>
            </a:r>
            <a:r>
              <a:rPr lang="en-MY" sz="2200" dirty="0"/>
              <a:t>system.</a:t>
            </a:r>
            <a:endParaRPr lang="en-US" sz="2200" dirty="0"/>
          </a:p>
        </p:txBody>
      </p:sp>
    </p:spTree>
    <p:extLst>
      <p:ext uri="{BB962C8B-B14F-4D97-AF65-F5344CB8AC3E}">
        <p14:creationId xmlns:p14="http://schemas.microsoft.com/office/powerpoint/2010/main" val="385558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C88-5145-4333-9937-4C9F3679DE28}"/>
              </a:ext>
            </a:extLst>
          </p:cNvPr>
          <p:cNvSpPr>
            <a:spLocks noGrp="1"/>
          </p:cNvSpPr>
          <p:nvPr>
            <p:ph type="title"/>
          </p:nvPr>
        </p:nvSpPr>
        <p:spPr/>
        <p:txBody>
          <a:bodyPr/>
          <a:lstStyle/>
          <a:p>
            <a:r>
              <a:rPr lang="en-US" dirty="0"/>
              <a:t>Definition of Requirements</a:t>
            </a:r>
            <a:endParaRPr lang="en-MY" dirty="0"/>
          </a:p>
        </p:txBody>
      </p:sp>
      <p:sp>
        <p:nvSpPr>
          <p:cNvPr id="3" name="Content Placeholder 2">
            <a:extLst>
              <a:ext uri="{FF2B5EF4-FFF2-40B4-BE49-F238E27FC236}">
                <a16:creationId xmlns:a16="http://schemas.microsoft.com/office/drawing/2014/main" id="{84FFEB83-6F08-4AA9-92CA-1801E1F39D44}"/>
              </a:ext>
            </a:extLst>
          </p:cNvPr>
          <p:cNvSpPr>
            <a:spLocks noGrp="1"/>
          </p:cNvSpPr>
          <p:nvPr>
            <p:ph idx="1"/>
          </p:nvPr>
        </p:nvSpPr>
        <p:spPr/>
        <p:txBody>
          <a:bodyPr/>
          <a:lstStyle/>
          <a:p>
            <a:r>
              <a:rPr lang="en-US" sz="2200" dirty="0"/>
              <a:t>Definition of Requirements </a:t>
            </a:r>
            <a:r>
              <a:rPr lang="en-US" sz="2200" b="1" dirty="0"/>
              <a:t>take the selected Business System Option and refines the requirements catalogue, data and process models</a:t>
            </a:r>
            <a:r>
              <a:rPr lang="en-US" sz="2200" dirty="0"/>
              <a:t> expanding the detail into function descriptions and Input/Output </a:t>
            </a:r>
            <a:r>
              <a:rPr lang="en-MY" sz="2200" dirty="0"/>
              <a:t>structures.</a:t>
            </a:r>
          </a:p>
          <a:p>
            <a:r>
              <a:rPr lang="en-MY" sz="2200" dirty="0"/>
              <a:t>The following </a:t>
            </a:r>
            <a:r>
              <a:rPr lang="en-US" sz="2200" dirty="0"/>
              <a:t>tasks are carried out and documentation is amended or created to support the development of the required system model.</a:t>
            </a:r>
          </a:p>
          <a:p>
            <a:pPr lvl="1"/>
            <a:r>
              <a:rPr lang="en-MY" dirty="0"/>
              <a:t>Defining Required System Processing</a:t>
            </a:r>
          </a:p>
          <a:p>
            <a:pPr lvl="1"/>
            <a:r>
              <a:rPr lang="en-US" dirty="0"/>
              <a:t>Development of Required Data Model</a:t>
            </a:r>
          </a:p>
          <a:p>
            <a:pPr lvl="1"/>
            <a:r>
              <a:rPr lang="en-MY" dirty="0"/>
              <a:t>Derive System Functions</a:t>
            </a:r>
          </a:p>
          <a:p>
            <a:pPr lvl="1"/>
            <a:r>
              <a:rPr lang="en-MY" dirty="0"/>
              <a:t>Structure Diagrams</a:t>
            </a:r>
          </a:p>
          <a:p>
            <a:pPr lvl="1"/>
            <a:r>
              <a:rPr lang="en-MY" dirty="0"/>
              <a:t>Specification Prototypes</a:t>
            </a:r>
            <a:endParaRPr lang="en-MY" sz="2200" dirty="0"/>
          </a:p>
        </p:txBody>
      </p:sp>
    </p:spTree>
    <p:extLst>
      <p:ext uri="{BB962C8B-B14F-4D97-AF65-F5344CB8AC3E}">
        <p14:creationId xmlns:p14="http://schemas.microsoft.com/office/powerpoint/2010/main" val="2249286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C88-5145-4333-9937-4C9F3679DE28}"/>
              </a:ext>
            </a:extLst>
          </p:cNvPr>
          <p:cNvSpPr>
            <a:spLocks noGrp="1"/>
          </p:cNvSpPr>
          <p:nvPr>
            <p:ph type="title"/>
          </p:nvPr>
        </p:nvSpPr>
        <p:spPr/>
        <p:txBody>
          <a:bodyPr/>
          <a:lstStyle/>
          <a:p>
            <a:r>
              <a:rPr lang="en-US" dirty="0"/>
              <a:t>Technical System Options</a:t>
            </a:r>
            <a:endParaRPr lang="en-MY" dirty="0"/>
          </a:p>
        </p:txBody>
      </p:sp>
      <p:sp>
        <p:nvSpPr>
          <p:cNvPr id="3" name="Content Placeholder 2">
            <a:extLst>
              <a:ext uri="{FF2B5EF4-FFF2-40B4-BE49-F238E27FC236}">
                <a16:creationId xmlns:a16="http://schemas.microsoft.com/office/drawing/2014/main" id="{84FFEB83-6F08-4AA9-92CA-1801E1F39D44}"/>
              </a:ext>
            </a:extLst>
          </p:cNvPr>
          <p:cNvSpPr>
            <a:spLocks noGrp="1"/>
          </p:cNvSpPr>
          <p:nvPr>
            <p:ph idx="1"/>
          </p:nvPr>
        </p:nvSpPr>
        <p:spPr>
          <a:xfrm>
            <a:off x="217802" y="1417638"/>
            <a:ext cx="8926198" cy="4955335"/>
          </a:xfrm>
        </p:spPr>
        <p:txBody>
          <a:bodyPr/>
          <a:lstStyle/>
          <a:p>
            <a:r>
              <a:rPr lang="en-US" sz="2200" dirty="0"/>
              <a:t>Technical system option is the </a:t>
            </a:r>
            <a:r>
              <a:rPr lang="en-US" sz="2200" b="1" dirty="0"/>
              <a:t>evaluation of the best technical products to meet the requirements specification</a:t>
            </a:r>
            <a:r>
              <a:rPr lang="en-US" sz="2200" dirty="0"/>
              <a:t>. This is carried out in </a:t>
            </a:r>
            <a:r>
              <a:rPr lang="en-MY" sz="2200" dirty="0"/>
              <a:t>parallel with the next phase Logical Design). </a:t>
            </a:r>
            <a:r>
              <a:rPr lang="en-US" sz="2200" dirty="0"/>
              <a:t>The options are normally produced in outline from a 'brainstorming' session and consider some aspects, for example:</a:t>
            </a:r>
          </a:p>
          <a:p>
            <a:pPr lvl="1"/>
            <a:r>
              <a:rPr lang="en-US" sz="2200" dirty="0"/>
              <a:t>Will we need processing to be available at more than one point, in which case what levels of processing are needed and where are the processor(s) and terminals going to be located?</a:t>
            </a:r>
          </a:p>
          <a:p>
            <a:pPr lvl="1"/>
            <a:r>
              <a:rPr lang="en-US" sz="2200" dirty="0"/>
              <a:t>Does data need to be passed between sites and, if so, what do we need?</a:t>
            </a:r>
          </a:p>
          <a:p>
            <a:pPr lvl="1"/>
            <a:r>
              <a:rPr lang="en-US" sz="2200" dirty="0"/>
              <a:t>What software will need to be bought and/or developed? </a:t>
            </a:r>
            <a:r>
              <a:rPr lang="en-US" dirty="0"/>
              <a:t>the software was able to support adequate response times at peak loading. </a:t>
            </a:r>
          </a:p>
          <a:p>
            <a:pPr lvl="1"/>
            <a:r>
              <a:rPr lang="en-US" dirty="0"/>
              <a:t>What if the production of invoices were not held up due to insufficient printers (or to the lack of a sufficiently large buffer in the printer or printers).</a:t>
            </a:r>
            <a:endParaRPr lang="en-US" sz="6000" dirty="0"/>
          </a:p>
        </p:txBody>
      </p:sp>
    </p:spTree>
    <p:extLst>
      <p:ext uri="{BB962C8B-B14F-4D97-AF65-F5344CB8AC3E}">
        <p14:creationId xmlns:p14="http://schemas.microsoft.com/office/powerpoint/2010/main" val="1574247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C88-5145-4333-9937-4C9F3679DE28}"/>
              </a:ext>
            </a:extLst>
          </p:cNvPr>
          <p:cNvSpPr>
            <a:spLocks noGrp="1"/>
          </p:cNvSpPr>
          <p:nvPr>
            <p:ph type="title"/>
          </p:nvPr>
        </p:nvSpPr>
        <p:spPr/>
        <p:txBody>
          <a:bodyPr/>
          <a:lstStyle/>
          <a:p>
            <a:r>
              <a:rPr lang="en-US" dirty="0"/>
              <a:t>Logical Design</a:t>
            </a:r>
            <a:endParaRPr lang="en-MY" dirty="0"/>
          </a:p>
        </p:txBody>
      </p:sp>
      <p:sp>
        <p:nvSpPr>
          <p:cNvPr id="3" name="Content Placeholder 2">
            <a:extLst>
              <a:ext uri="{FF2B5EF4-FFF2-40B4-BE49-F238E27FC236}">
                <a16:creationId xmlns:a16="http://schemas.microsoft.com/office/drawing/2014/main" id="{84FFEB83-6F08-4AA9-92CA-1801E1F39D44}"/>
              </a:ext>
            </a:extLst>
          </p:cNvPr>
          <p:cNvSpPr>
            <a:spLocks noGrp="1"/>
          </p:cNvSpPr>
          <p:nvPr>
            <p:ph idx="1"/>
          </p:nvPr>
        </p:nvSpPr>
        <p:spPr>
          <a:xfrm>
            <a:off x="487363" y="1697037"/>
            <a:ext cx="8229600" cy="4661559"/>
          </a:xfrm>
        </p:spPr>
        <p:txBody>
          <a:bodyPr/>
          <a:lstStyle/>
          <a:p>
            <a:r>
              <a:rPr lang="en-US" sz="2200" dirty="0"/>
              <a:t>Logical Design, (i.e., what the new system will do) </a:t>
            </a:r>
            <a:r>
              <a:rPr lang="en-US" sz="2200" b="1" dirty="0"/>
              <a:t>providing the detailed specification of processing structures, data and Human Computer Interfaces in the form of dialogues</a:t>
            </a:r>
            <a:r>
              <a:rPr lang="en-US" sz="2200" dirty="0"/>
              <a:t>. The three parts of this stage can be carried out in sequence or in parallel, this will depend on the skills and size of the project team.</a:t>
            </a:r>
          </a:p>
          <a:p>
            <a:pPr lvl="1"/>
            <a:r>
              <a:rPr lang="it-IT" sz="2200" b="1" dirty="0"/>
              <a:t>Dialogue Design</a:t>
            </a:r>
            <a:r>
              <a:rPr lang="it-IT" sz="2200" dirty="0"/>
              <a:t>: </a:t>
            </a:r>
            <a:r>
              <a:rPr lang="en-US" sz="2200" dirty="0"/>
              <a:t>This area of design is important to users as often they see their </a:t>
            </a:r>
            <a:r>
              <a:rPr lang="en-US" sz="2200" b="1" dirty="0"/>
              <a:t>interaction with the system </a:t>
            </a:r>
            <a:r>
              <a:rPr lang="en-US" sz="2200" dirty="0"/>
              <a:t>as synonymous with the functionality of the system. </a:t>
            </a:r>
          </a:p>
          <a:p>
            <a:pPr lvl="1"/>
            <a:r>
              <a:rPr lang="en-US" sz="2200" b="1" dirty="0"/>
              <a:t>Define Update Processing</a:t>
            </a:r>
            <a:r>
              <a:rPr lang="en-US" sz="2200" dirty="0"/>
              <a:t>: This step completes the specification of the </a:t>
            </a:r>
            <a:r>
              <a:rPr lang="en-US" sz="2200" b="1" dirty="0"/>
              <a:t>update processing </a:t>
            </a:r>
            <a:r>
              <a:rPr lang="en-US" sz="2200" dirty="0"/>
              <a:t>and the associated </a:t>
            </a:r>
            <a:r>
              <a:rPr lang="en-MY" sz="2200" b="1" dirty="0"/>
              <a:t>error handling</a:t>
            </a:r>
            <a:r>
              <a:rPr lang="en-MY" sz="2200" dirty="0"/>
              <a:t>.</a:t>
            </a:r>
          </a:p>
          <a:p>
            <a:pPr lvl="1"/>
            <a:r>
              <a:rPr lang="en-US" sz="2200" b="1" dirty="0"/>
              <a:t>Define Enquiry Process</a:t>
            </a:r>
            <a:r>
              <a:rPr lang="en-US" sz="2200" dirty="0"/>
              <a:t>: This step completes </a:t>
            </a:r>
            <a:r>
              <a:rPr lang="en-US" sz="2200" b="1" dirty="0"/>
              <a:t>the database Enquiry Process </a:t>
            </a:r>
            <a:r>
              <a:rPr lang="en-US" sz="2200" dirty="0"/>
              <a:t>specification and associated </a:t>
            </a:r>
            <a:r>
              <a:rPr lang="en-MY" sz="2200" b="1" dirty="0"/>
              <a:t>error handling</a:t>
            </a:r>
            <a:r>
              <a:rPr lang="en-MY" sz="2200" dirty="0"/>
              <a:t>.</a:t>
            </a:r>
            <a:endParaRPr lang="en-US" sz="2200" dirty="0"/>
          </a:p>
        </p:txBody>
      </p:sp>
    </p:spTree>
    <p:extLst>
      <p:ext uri="{BB962C8B-B14F-4D97-AF65-F5344CB8AC3E}">
        <p14:creationId xmlns:p14="http://schemas.microsoft.com/office/powerpoint/2010/main" val="1979467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C88-5145-4333-9937-4C9F3679DE28}"/>
              </a:ext>
            </a:extLst>
          </p:cNvPr>
          <p:cNvSpPr>
            <a:spLocks noGrp="1"/>
          </p:cNvSpPr>
          <p:nvPr>
            <p:ph type="title"/>
          </p:nvPr>
        </p:nvSpPr>
        <p:spPr/>
        <p:txBody>
          <a:bodyPr/>
          <a:lstStyle/>
          <a:p>
            <a:r>
              <a:rPr lang="en-US" dirty="0"/>
              <a:t>Physical Design</a:t>
            </a:r>
            <a:endParaRPr lang="en-MY" dirty="0"/>
          </a:p>
        </p:txBody>
      </p:sp>
      <p:sp>
        <p:nvSpPr>
          <p:cNvPr id="3" name="Content Placeholder 2">
            <a:extLst>
              <a:ext uri="{FF2B5EF4-FFF2-40B4-BE49-F238E27FC236}">
                <a16:creationId xmlns:a16="http://schemas.microsoft.com/office/drawing/2014/main" id="{84FFEB83-6F08-4AA9-92CA-1801E1F39D44}"/>
              </a:ext>
            </a:extLst>
          </p:cNvPr>
          <p:cNvSpPr>
            <a:spLocks noGrp="1"/>
          </p:cNvSpPr>
          <p:nvPr>
            <p:ph idx="1"/>
          </p:nvPr>
        </p:nvSpPr>
        <p:spPr/>
        <p:txBody>
          <a:bodyPr/>
          <a:lstStyle/>
          <a:p>
            <a:r>
              <a:rPr lang="en-US" dirty="0"/>
              <a:t>Physical design (i.e., how the new system will work) specifies the </a:t>
            </a:r>
            <a:r>
              <a:rPr lang="en-US" b="1" dirty="0"/>
              <a:t>physical data, processes, inputs and outputs</a:t>
            </a:r>
            <a:r>
              <a:rPr lang="en-US" dirty="0"/>
              <a:t>. It covers everything needed to decide an application's </a:t>
            </a:r>
            <a:r>
              <a:rPr lang="en-US" b="1" dirty="0"/>
              <a:t>construction and </a:t>
            </a:r>
            <a:r>
              <a:rPr lang="en-MY" b="1" dirty="0"/>
              <a:t>implementation methods</a:t>
            </a:r>
            <a:r>
              <a:rPr lang="en-MY" dirty="0"/>
              <a:t>.</a:t>
            </a:r>
          </a:p>
          <a:p>
            <a:r>
              <a:rPr lang="en-US" dirty="0"/>
              <a:t>The stage requires expertise in the form of </a:t>
            </a:r>
            <a:r>
              <a:rPr lang="en-US" b="1" dirty="0"/>
              <a:t>designers, programmers and other specialists</a:t>
            </a:r>
            <a:r>
              <a:rPr lang="en-US" dirty="0"/>
              <a:t>. Analysts can specify function components, but experienced designers are required to decide how those components can be implemented.</a:t>
            </a:r>
          </a:p>
        </p:txBody>
      </p:sp>
    </p:spTree>
    <p:extLst>
      <p:ext uri="{BB962C8B-B14F-4D97-AF65-F5344CB8AC3E}">
        <p14:creationId xmlns:p14="http://schemas.microsoft.com/office/powerpoint/2010/main" val="210981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2C88-5145-4333-9937-4C9F3679DE28}"/>
              </a:ext>
            </a:extLst>
          </p:cNvPr>
          <p:cNvSpPr>
            <a:spLocks noGrp="1"/>
          </p:cNvSpPr>
          <p:nvPr>
            <p:ph type="title"/>
          </p:nvPr>
        </p:nvSpPr>
        <p:spPr/>
        <p:txBody>
          <a:bodyPr/>
          <a:lstStyle/>
          <a:p>
            <a:r>
              <a:rPr lang="en-US" dirty="0"/>
              <a:t>Physical Design</a:t>
            </a:r>
            <a:endParaRPr lang="en-MY" dirty="0"/>
          </a:p>
        </p:txBody>
      </p:sp>
      <p:sp>
        <p:nvSpPr>
          <p:cNvPr id="3" name="Content Placeholder 2">
            <a:extLst>
              <a:ext uri="{FF2B5EF4-FFF2-40B4-BE49-F238E27FC236}">
                <a16:creationId xmlns:a16="http://schemas.microsoft.com/office/drawing/2014/main" id="{84FFEB83-6F08-4AA9-92CA-1801E1F39D44}"/>
              </a:ext>
            </a:extLst>
          </p:cNvPr>
          <p:cNvSpPr>
            <a:spLocks noGrp="1"/>
          </p:cNvSpPr>
          <p:nvPr>
            <p:ph idx="1"/>
          </p:nvPr>
        </p:nvSpPr>
        <p:spPr>
          <a:xfrm>
            <a:off x="78708" y="1417638"/>
            <a:ext cx="8986583" cy="5165724"/>
          </a:xfrm>
        </p:spPr>
        <p:txBody>
          <a:bodyPr/>
          <a:lstStyle/>
          <a:p>
            <a:r>
              <a:rPr lang="en-US" sz="2200" dirty="0"/>
              <a:t>Some  tasks in  this stage including: </a:t>
            </a:r>
            <a:endParaRPr lang="en-MY" sz="2200" dirty="0"/>
          </a:p>
          <a:p>
            <a:pPr lvl="1"/>
            <a:r>
              <a:rPr lang="en-MY" sz="2200" dirty="0"/>
              <a:t>Preparing for Physical Design.</a:t>
            </a:r>
          </a:p>
          <a:p>
            <a:pPr lvl="1"/>
            <a:r>
              <a:rPr lang="en-US" sz="2200" dirty="0"/>
              <a:t>Create Physical Design Strategy: </a:t>
            </a:r>
            <a:r>
              <a:rPr lang="en-MY" sz="2200" dirty="0"/>
              <a:t>include Processing System Classification, DBMS Data Storage Classification, DBMS Performance Classification.</a:t>
            </a:r>
          </a:p>
          <a:p>
            <a:pPr lvl="1"/>
            <a:r>
              <a:rPr lang="en-US" sz="2200" dirty="0"/>
              <a:t>Overview of Physical Data and Process Design.</a:t>
            </a:r>
          </a:p>
          <a:p>
            <a:pPr lvl="1"/>
            <a:r>
              <a:rPr lang="en-MY" sz="2200" dirty="0"/>
              <a:t>Physical Data Design.</a:t>
            </a:r>
          </a:p>
          <a:p>
            <a:pPr lvl="1"/>
            <a:r>
              <a:rPr lang="en-MY" sz="2200" dirty="0"/>
              <a:t>Space and Performance: </a:t>
            </a:r>
            <a:r>
              <a:rPr lang="en-US" sz="2200" dirty="0"/>
              <a:t>If the previous activities have been completed, the design may need to be modified to meet the required storage and performance objectives.</a:t>
            </a:r>
          </a:p>
          <a:p>
            <a:pPr lvl="1"/>
            <a:r>
              <a:rPr lang="en-MY" sz="2200" dirty="0"/>
              <a:t>Physical Process Specification: </a:t>
            </a:r>
            <a:r>
              <a:rPr lang="en-US" sz="2200" dirty="0"/>
              <a:t>the logical design products are converted into programs, physical I/O formats and physical dialogue designs that will work in the selected physical environment.</a:t>
            </a:r>
          </a:p>
          <a:p>
            <a:pPr lvl="1"/>
            <a:r>
              <a:rPr lang="en-MY" sz="2200" dirty="0"/>
              <a:t>Function Component Implementation Map.</a:t>
            </a:r>
          </a:p>
        </p:txBody>
      </p:sp>
    </p:spTree>
    <p:extLst>
      <p:ext uri="{BB962C8B-B14F-4D97-AF65-F5344CB8AC3E}">
        <p14:creationId xmlns:p14="http://schemas.microsoft.com/office/powerpoint/2010/main" val="98017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SSADM </a:t>
            </a:r>
            <a:br>
              <a:rPr lang="en-US" dirty="0"/>
            </a:br>
            <a:r>
              <a:rPr lang="en-US" sz="2400" dirty="0">
                <a:solidFill>
                  <a:srgbClr val="0070C0"/>
                </a:solidFill>
              </a:rPr>
              <a:t>Design Techniques</a:t>
            </a:r>
          </a:p>
        </p:txBody>
      </p:sp>
      <p:sp>
        <p:nvSpPr>
          <p:cNvPr id="3" name="Content Placeholder 2"/>
          <p:cNvSpPr>
            <a:spLocks noGrp="1"/>
          </p:cNvSpPr>
          <p:nvPr>
            <p:ph idx="1"/>
          </p:nvPr>
        </p:nvSpPr>
        <p:spPr>
          <a:xfrm>
            <a:off x="485775" y="1748796"/>
            <a:ext cx="8229600" cy="4525962"/>
          </a:xfrm>
        </p:spPr>
        <p:txBody>
          <a:bodyPr/>
          <a:lstStyle/>
          <a:p>
            <a:pPr>
              <a:buFont typeface="Wingdings" panose="05000000000000000000" pitchFamily="2" charset="2"/>
              <a:buChar char="q"/>
            </a:pPr>
            <a:r>
              <a:rPr lang="en-US" dirty="0"/>
              <a:t>Logical Data Modeling</a:t>
            </a:r>
          </a:p>
          <a:p>
            <a:pPr lvl="1"/>
            <a:r>
              <a:rPr lang="en-US" dirty="0"/>
              <a:t>To determine the high-level requirement for the system</a:t>
            </a:r>
          </a:p>
          <a:p>
            <a:pPr lvl="1"/>
            <a:r>
              <a:rPr lang="en-US" dirty="0"/>
              <a:t>System components, entities, main process, etc.</a:t>
            </a:r>
            <a:br>
              <a:rPr lang="en-US" dirty="0"/>
            </a:br>
            <a:endParaRPr lang="en-US" dirty="0"/>
          </a:p>
          <a:p>
            <a:pPr>
              <a:buFont typeface="Wingdings" panose="05000000000000000000" pitchFamily="2" charset="2"/>
              <a:buChar char="q"/>
            </a:pPr>
            <a:r>
              <a:rPr lang="en-US" dirty="0"/>
              <a:t>Data Flow Modeling</a:t>
            </a:r>
          </a:p>
          <a:p>
            <a:pPr lvl="1"/>
            <a:r>
              <a:rPr lang="en-US" dirty="0"/>
              <a:t>To determine the ‘movement’ of data within the system</a:t>
            </a:r>
          </a:p>
          <a:p>
            <a:pPr lvl="1"/>
            <a:r>
              <a:rPr lang="en-US" dirty="0"/>
              <a:t>Data transformation, storage, data flow, etc.</a:t>
            </a:r>
          </a:p>
          <a:p>
            <a:pPr lvl="1"/>
            <a:endParaRPr lang="en-US" dirty="0"/>
          </a:p>
          <a:p>
            <a:pPr>
              <a:buFont typeface="Wingdings" panose="05000000000000000000" pitchFamily="2" charset="2"/>
              <a:buChar char="q"/>
            </a:pPr>
            <a:r>
              <a:rPr lang="en-US" dirty="0"/>
              <a:t>Entity Event Modeling</a:t>
            </a:r>
          </a:p>
          <a:p>
            <a:pPr lvl="1"/>
            <a:r>
              <a:rPr lang="en-US" dirty="0"/>
              <a:t>To determine the processes and operations</a:t>
            </a:r>
          </a:p>
          <a:p>
            <a:pPr lvl="1"/>
            <a:r>
              <a:rPr lang="en-US" dirty="0"/>
              <a:t>Event sequence, dependency, etc.</a:t>
            </a:r>
          </a:p>
        </p:txBody>
      </p:sp>
      <p:pic>
        <p:nvPicPr>
          <p:cNvPr id="4" name="Picture 3" descr="http://getdevs.com/wp-content/uploads/2015/06/team.jpg"/>
          <p:cNvPicPr/>
          <p:nvPr/>
        </p:nvPicPr>
        <p:blipFill rotWithShape="1">
          <a:blip r:embed="rId2">
            <a:extLst>
              <a:ext uri="{28A0092B-C50C-407E-A947-70E740481C1C}">
                <a14:useLocalDpi xmlns:a14="http://schemas.microsoft.com/office/drawing/2010/main" val="0"/>
              </a:ext>
            </a:extLst>
          </a:blip>
          <a:srcRect l="11685" t="14871" r="12746" b="14719"/>
          <a:stretch/>
        </p:blipFill>
        <p:spPr bwMode="auto">
          <a:xfrm>
            <a:off x="6804212" y="4921624"/>
            <a:ext cx="2232211" cy="1559859"/>
          </a:xfrm>
          <a:prstGeom prst="rect">
            <a:avLst/>
          </a:prstGeom>
          <a:noFill/>
          <a:ln>
            <a:noFill/>
          </a:ln>
        </p:spPr>
      </p:pic>
    </p:spTree>
    <p:extLst>
      <p:ext uri="{BB962C8B-B14F-4D97-AF65-F5344CB8AC3E}">
        <p14:creationId xmlns:p14="http://schemas.microsoft.com/office/powerpoint/2010/main" val="417744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fontAlgn="auto">
              <a:spcAft>
                <a:spcPts val="0"/>
              </a:spcAft>
              <a:defRPr/>
            </a:pPr>
            <a:r>
              <a:rPr lang="en-US" dirty="0"/>
              <a:t>Learning Outcomes</a:t>
            </a:r>
          </a:p>
        </p:txBody>
      </p:sp>
      <p:sp>
        <p:nvSpPr>
          <p:cNvPr id="15363" name="Rectangle 3"/>
          <p:cNvSpPr>
            <a:spLocks noGrp="1" noChangeArrowheads="1"/>
          </p:cNvSpPr>
          <p:nvPr>
            <p:ph idx="1"/>
          </p:nvPr>
        </p:nvSpPr>
        <p:spPr>
          <a:xfrm>
            <a:off x="487363" y="1697038"/>
            <a:ext cx="8417486" cy="4525962"/>
          </a:xfrm>
        </p:spPr>
        <p:txBody>
          <a:bodyPr/>
          <a:lstStyle/>
          <a:p>
            <a:pPr>
              <a:buFont typeface="Wingdings" panose="05000000000000000000" pitchFamily="2" charset="2"/>
              <a:buChar char="q"/>
            </a:pPr>
            <a:r>
              <a:rPr lang="en-US" dirty="0"/>
              <a:t>By the end of this lecture, you should be able to :</a:t>
            </a:r>
          </a:p>
          <a:p>
            <a:pPr marL="723900" indent="-361950">
              <a:buFont typeface="+mj-lt"/>
              <a:buAutoNum type="arabicPeriod"/>
            </a:pPr>
            <a:r>
              <a:rPr lang="en-US" dirty="0"/>
              <a:t>Explain the underlying principles of Structured Methodologies.</a:t>
            </a:r>
          </a:p>
          <a:p>
            <a:pPr marL="723900" indent="-361950">
              <a:buFont typeface="+mj-lt"/>
              <a:buAutoNum type="arabicPeriod"/>
            </a:pPr>
            <a:r>
              <a:rPr lang="en-US" dirty="0"/>
              <a:t>Describe the phases in Waterfall, Structured Systems Analysis and Design Methodology (SSADM), and V-Model.</a:t>
            </a:r>
          </a:p>
          <a:p>
            <a:pPr marL="723900" indent="-361950">
              <a:buFont typeface="+mj-lt"/>
              <a:buAutoNum type="arabicPeriod"/>
            </a:pPr>
            <a:r>
              <a:rPr lang="en-US" dirty="0"/>
              <a:t>Identify the strengths and weaknesses of Structured Methodologies.</a:t>
            </a:r>
          </a:p>
          <a:p>
            <a:pPr lvl="1"/>
            <a:endParaRPr lang="en-US" dirty="0"/>
          </a:p>
          <a:p>
            <a:pPr lvl="1"/>
            <a:endParaRPr lang="en-US" sz="1100" dirty="0"/>
          </a:p>
        </p:txBody>
      </p:sp>
      <p:sp>
        <p:nvSpPr>
          <p:cNvPr id="15364"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3 (of  17)</a:t>
            </a:r>
          </a:p>
        </p:txBody>
      </p:sp>
    </p:spTree>
    <p:extLst>
      <p:ext uri="{BB962C8B-B14F-4D97-AF65-F5344CB8AC3E}">
        <p14:creationId xmlns:p14="http://schemas.microsoft.com/office/powerpoint/2010/main" val="3575310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77798"/>
            <a:ext cx="7042150" cy="1143000"/>
          </a:xfrm>
        </p:spPr>
        <p:txBody>
          <a:bodyPr/>
          <a:lstStyle/>
          <a:p>
            <a:r>
              <a:rPr lang="en-US" sz="3200" dirty="0">
                <a:solidFill>
                  <a:schemeClr val="tx1"/>
                </a:solidFill>
              </a:rPr>
              <a:t>V-Model</a:t>
            </a:r>
            <a:endParaRPr lang="en-MY" sz="3200" dirty="0"/>
          </a:p>
        </p:txBody>
      </p:sp>
    </p:spTree>
    <p:extLst>
      <p:ext uri="{BB962C8B-B14F-4D97-AF65-F5344CB8AC3E}">
        <p14:creationId xmlns:p14="http://schemas.microsoft.com/office/powerpoint/2010/main" val="4260090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V-Model</a:t>
            </a:r>
          </a:p>
        </p:txBody>
      </p:sp>
      <p:sp>
        <p:nvSpPr>
          <p:cNvPr id="3" name="Content Placeholder 2"/>
          <p:cNvSpPr>
            <a:spLocks noGrp="1"/>
          </p:cNvSpPr>
          <p:nvPr>
            <p:ph idx="1"/>
          </p:nvPr>
        </p:nvSpPr>
        <p:spPr>
          <a:xfrm>
            <a:off x="295422" y="1734609"/>
            <a:ext cx="8586112" cy="4525962"/>
          </a:xfrm>
        </p:spPr>
        <p:txBody>
          <a:bodyPr/>
          <a:lstStyle/>
          <a:p>
            <a:pPr>
              <a:buFont typeface="Wingdings" panose="05000000000000000000" pitchFamily="2" charset="2"/>
              <a:buChar char="q"/>
            </a:pPr>
            <a:r>
              <a:rPr lang="en-US" dirty="0"/>
              <a:t>Derived  and modified from Waterfall Model.</a:t>
            </a:r>
          </a:p>
          <a:p>
            <a:pPr>
              <a:buFont typeface="Wingdings" panose="05000000000000000000" pitchFamily="2" charset="2"/>
              <a:buChar char="q"/>
            </a:pPr>
            <a:r>
              <a:rPr lang="en-US" dirty="0"/>
              <a:t>After the implementation phase, the phases in the V-Model bent upwards to form the ‘V’ shape. This represents the association between each phase with its testing phase. </a:t>
            </a:r>
          </a:p>
          <a:p>
            <a:pPr>
              <a:buFont typeface="Wingdings" panose="05000000000000000000" pitchFamily="2" charset="2"/>
              <a:buChar char="q"/>
            </a:pPr>
            <a:r>
              <a:rPr lang="en-US" dirty="0"/>
              <a:t>The </a:t>
            </a:r>
            <a:r>
              <a:rPr lang="en-US" b="1" dirty="0"/>
              <a:t>horizontal dimension </a:t>
            </a:r>
            <a:r>
              <a:rPr lang="en-US" dirty="0"/>
              <a:t>of the V-Model denotes the project </a:t>
            </a:r>
            <a:r>
              <a:rPr lang="en-US" b="1" dirty="0"/>
              <a:t>completeness (project time).</a:t>
            </a:r>
          </a:p>
          <a:p>
            <a:pPr>
              <a:buFont typeface="Wingdings" panose="05000000000000000000" pitchFamily="2" charset="2"/>
              <a:buChar char="q"/>
            </a:pPr>
            <a:r>
              <a:rPr lang="en-US" dirty="0"/>
              <a:t>The </a:t>
            </a:r>
            <a:r>
              <a:rPr lang="en-US" b="1" dirty="0"/>
              <a:t>vertical dimension </a:t>
            </a:r>
            <a:r>
              <a:rPr lang="en-US" dirty="0"/>
              <a:t>of the V-Model denotes the </a:t>
            </a:r>
            <a:r>
              <a:rPr lang="en-US" b="1" dirty="0"/>
              <a:t>multiple levels of the system of interest</a:t>
            </a:r>
            <a:r>
              <a:rPr lang="en-US" dirty="0"/>
              <a:t>. The topmost level represents the system context in which the system operates. The bottommost level represents the parts that can be obtained and hence suffice to be defined in a black-box-view. </a:t>
            </a:r>
          </a:p>
        </p:txBody>
      </p:sp>
    </p:spTree>
    <p:extLst>
      <p:ext uri="{BB962C8B-B14F-4D97-AF65-F5344CB8AC3E}">
        <p14:creationId xmlns:p14="http://schemas.microsoft.com/office/powerpoint/2010/main" val="4001032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109" y="88900"/>
            <a:ext cx="7042150" cy="1143000"/>
          </a:xfrm>
        </p:spPr>
        <p:txBody>
          <a:bodyPr/>
          <a:lstStyle/>
          <a:p>
            <a:r>
              <a:rPr lang="en-US" sz="3200" dirty="0">
                <a:solidFill>
                  <a:schemeClr val="tx1"/>
                </a:solidFill>
              </a:rPr>
              <a:t>V-Model</a:t>
            </a:r>
            <a:br>
              <a:rPr lang="en-US" sz="3200" dirty="0">
                <a:solidFill>
                  <a:schemeClr val="tx1"/>
                </a:solidFill>
              </a:rPr>
            </a:br>
            <a:r>
              <a:rPr lang="en-US" sz="3200" dirty="0">
                <a:solidFill>
                  <a:srgbClr val="0070C0"/>
                </a:solidFill>
              </a:rPr>
              <a:t>Phases</a:t>
            </a:r>
            <a:endParaRPr lang="en-US" sz="3200" dirty="0">
              <a:solidFill>
                <a:schemeClr val="tx1"/>
              </a:solidFill>
            </a:endParaRPr>
          </a:p>
        </p:txBody>
      </p:sp>
      <p:pic>
        <p:nvPicPr>
          <p:cNvPr id="4" name="Picture 2" descr="http://upload.wikimedia.org/wikipedia/commons/thumb/e/e8/Systems_Engineering_Process_II.svg/420px-Systems_Engineering_Process_II.svg.png"/>
          <p:cNvPicPr>
            <a:picLocks noChangeAspect="1" noChangeArrowheads="1"/>
          </p:cNvPicPr>
          <p:nvPr/>
        </p:nvPicPr>
        <p:blipFill>
          <a:blip r:embed="rId3" cstate="print"/>
          <a:srcRect/>
          <a:stretch>
            <a:fillRect/>
          </a:stretch>
        </p:blipFill>
        <p:spPr bwMode="auto">
          <a:xfrm>
            <a:off x="467166" y="1808770"/>
            <a:ext cx="7917179" cy="4391696"/>
          </a:xfrm>
          <a:prstGeom prst="rect">
            <a:avLst/>
          </a:prstGeom>
          <a:noFill/>
          <a:ln w="9525">
            <a:noFill/>
            <a:miter lim="800000"/>
            <a:headEnd/>
            <a:tailEnd/>
          </a:ln>
        </p:spPr>
      </p:pic>
    </p:spTree>
    <p:extLst>
      <p:ext uri="{BB962C8B-B14F-4D97-AF65-F5344CB8AC3E}">
        <p14:creationId xmlns:p14="http://schemas.microsoft.com/office/powerpoint/2010/main" val="310941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6" y="132511"/>
            <a:ext cx="7042150" cy="1143000"/>
          </a:xfrm>
        </p:spPr>
        <p:txBody>
          <a:bodyPr/>
          <a:lstStyle/>
          <a:p>
            <a:r>
              <a:rPr lang="en-US" sz="3200" dirty="0">
                <a:solidFill>
                  <a:schemeClr val="tx1"/>
                </a:solidFill>
              </a:rPr>
              <a:t>V-Model</a:t>
            </a:r>
            <a:br>
              <a:rPr lang="en-US" sz="3200" dirty="0">
                <a:solidFill>
                  <a:schemeClr val="tx1"/>
                </a:solidFill>
              </a:rPr>
            </a:br>
            <a:r>
              <a:rPr lang="en-US" sz="3200" dirty="0">
                <a:solidFill>
                  <a:srgbClr val="0070C0"/>
                </a:solidFill>
              </a:rPr>
              <a:t>Phases (Cont.)</a:t>
            </a:r>
          </a:p>
        </p:txBody>
      </p:sp>
      <p:sp>
        <p:nvSpPr>
          <p:cNvPr id="3" name="Content Placeholder 2"/>
          <p:cNvSpPr>
            <a:spLocks noGrp="1"/>
          </p:cNvSpPr>
          <p:nvPr>
            <p:ph idx="1"/>
          </p:nvPr>
        </p:nvSpPr>
        <p:spPr>
          <a:xfrm>
            <a:off x="465558" y="1628027"/>
            <a:ext cx="8212884" cy="4525962"/>
          </a:xfrm>
        </p:spPr>
        <p:txBody>
          <a:bodyPr/>
          <a:lstStyle/>
          <a:p>
            <a:pPr>
              <a:buFont typeface="Wingdings" panose="05000000000000000000" pitchFamily="2" charset="2"/>
              <a:buChar char="q"/>
            </a:pPr>
            <a:r>
              <a:rPr lang="en-US" b="1" dirty="0"/>
              <a:t>Concept of Operations</a:t>
            </a:r>
          </a:p>
          <a:p>
            <a:pPr lvl="1">
              <a:buFont typeface="Wingdings" panose="05000000000000000000" pitchFamily="2" charset="2"/>
              <a:buChar char="q"/>
            </a:pPr>
            <a:r>
              <a:rPr lang="en-US" sz="2400" dirty="0"/>
              <a:t>Identify </a:t>
            </a:r>
            <a:r>
              <a:rPr lang="en-US" sz="2400" b="1" dirty="0"/>
              <a:t>goals and objectives </a:t>
            </a:r>
            <a:r>
              <a:rPr lang="en-US" sz="2400" dirty="0"/>
              <a:t>of the proposed system, study </a:t>
            </a:r>
            <a:r>
              <a:rPr lang="en-US" sz="2400" b="1" dirty="0"/>
              <a:t>business strategies and policies </a:t>
            </a:r>
            <a:r>
              <a:rPr lang="en-US" sz="2400" dirty="0"/>
              <a:t>to determine system </a:t>
            </a:r>
            <a:r>
              <a:rPr lang="en-US" sz="2400" b="1" dirty="0"/>
              <a:t>constraints</a:t>
            </a:r>
            <a:r>
              <a:rPr lang="en-US" sz="2400" dirty="0"/>
              <a:t>. Study organizations </a:t>
            </a:r>
            <a:r>
              <a:rPr lang="en-US" sz="2400" b="1" dirty="0"/>
              <a:t>entities, stakeholders, activities, etc. </a:t>
            </a:r>
          </a:p>
          <a:p>
            <a:pPr lvl="1">
              <a:buFont typeface="Wingdings" panose="05000000000000000000" pitchFamily="2" charset="2"/>
              <a:buChar char="q"/>
            </a:pPr>
            <a:r>
              <a:rPr lang="en-US" sz="2400" dirty="0"/>
              <a:t>Produce a checklist that contains:</a:t>
            </a:r>
          </a:p>
          <a:p>
            <a:pPr lvl="2">
              <a:buFont typeface="Wingdings" panose="05000000000000000000" pitchFamily="2" charset="2"/>
              <a:buChar char="§"/>
            </a:pPr>
            <a:r>
              <a:rPr lang="en-US" sz="2400" dirty="0"/>
              <a:t>Clear reasons to develop a new system or upgrade the existing system.</a:t>
            </a:r>
          </a:p>
          <a:p>
            <a:pPr lvl="2">
              <a:buFont typeface="Wingdings" panose="05000000000000000000" pitchFamily="2" charset="2"/>
              <a:buChar char="§"/>
            </a:pPr>
            <a:r>
              <a:rPr lang="en-US" sz="2400" dirty="0"/>
              <a:t>Stakeholders and their roles.</a:t>
            </a:r>
          </a:p>
          <a:p>
            <a:pPr lvl="2">
              <a:buFont typeface="Wingdings" panose="05000000000000000000" pitchFamily="2" charset="2"/>
              <a:buChar char="§"/>
            </a:pPr>
            <a:r>
              <a:rPr lang="en-US" sz="2400" dirty="0"/>
              <a:t>Identified internal, external, support, physical and operational environments of the proposed system., etc. </a:t>
            </a:r>
          </a:p>
          <a:p>
            <a:pPr lvl="2">
              <a:buFont typeface="Wingdings" panose="05000000000000000000" pitchFamily="2" charset="2"/>
              <a:buChar char="q"/>
            </a:pPr>
            <a:endParaRPr lang="en-US" sz="2400" b="1"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000590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6" y="132511"/>
            <a:ext cx="7042150" cy="1143000"/>
          </a:xfrm>
        </p:spPr>
        <p:txBody>
          <a:bodyPr/>
          <a:lstStyle/>
          <a:p>
            <a:r>
              <a:rPr lang="en-US" sz="3200" dirty="0">
                <a:solidFill>
                  <a:schemeClr val="tx1"/>
                </a:solidFill>
              </a:rPr>
              <a:t>V-Model</a:t>
            </a:r>
            <a:br>
              <a:rPr lang="en-US" sz="3200" dirty="0">
                <a:solidFill>
                  <a:schemeClr val="tx1"/>
                </a:solidFill>
              </a:rPr>
            </a:br>
            <a:r>
              <a:rPr lang="en-US" sz="3200" dirty="0">
                <a:solidFill>
                  <a:srgbClr val="0070C0"/>
                </a:solidFill>
              </a:rPr>
              <a:t>Phases (Cont.)</a:t>
            </a:r>
          </a:p>
        </p:txBody>
      </p:sp>
      <p:sp>
        <p:nvSpPr>
          <p:cNvPr id="3" name="Content Placeholder 2"/>
          <p:cNvSpPr>
            <a:spLocks noGrp="1"/>
          </p:cNvSpPr>
          <p:nvPr>
            <p:ph idx="1"/>
          </p:nvPr>
        </p:nvSpPr>
        <p:spPr>
          <a:xfrm>
            <a:off x="465558" y="1628027"/>
            <a:ext cx="8212884" cy="4525962"/>
          </a:xfrm>
        </p:spPr>
        <p:txBody>
          <a:bodyPr/>
          <a:lstStyle/>
          <a:p>
            <a:pPr>
              <a:buFont typeface="Wingdings" panose="05000000000000000000" pitchFamily="2" charset="2"/>
              <a:buChar char="q"/>
            </a:pPr>
            <a:r>
              <a:rPr lang="en-US" sz="2400" b="1" dirty="0"/>
              <a:t>Requirements Analysis and Architecture</a:t>
            </a:r>
          </a:p>
          <a:p>
            <a:pPr lvl="1">
              <a:buFont typeface="Wingdings" panose="05000000000000000000" pitchFamily="2" charset="2"/>
              <a:buChar char="q"/>
            </a:pPr>
            <a:r>
              <a:rPr lang="en-US" b="1" dirty="0"/>
              <a:t>Requirements Analysis</a:t>
            </a:r>
            <a:r>
              <a:rPr lang="en-US" dirty="0"/>
              <a:t>: </a:t>
            </a:r>
            <a:r>
              <a:rPr lang="en-US" b="1" dirty="0"/>
              <a:t>User requirements are collected </a:t>
            </a:r>
            <a:r>
              <a:rPr lang="en-US" dirty="0"/>
              <a:t>using requirement engineering techniques i.e., interview, survey, observation, etc. Requirements the </a:t>
            </a:r>
            <a:r>
              <a:rPr lang="en-US" b="1" dirty="0"/>
              <a:t>documented in a System Requirements Specification (SRS) </a:t>
            </a:r>
            <a:r>
              <a:rPr lang="en-US" dirty="0"/>
              <a:t>describing functional and non-functional requirements. </a:t>
            </a:r>
          </a:p>
          <a:p>
            <a:pPr lvl="1">
              <a:buFont typeface="Wingdings" panose="05000000000000000000" pitchFamily="2" charset="2"/>
              <a:buChar char="q"/>
            </a:pPr>
            <a:r>
              <a:rPr lang="en-US" b="1" dirty="0"/>
              <a:t>System Design</a:t>
            </a:r>
            <a:r>
              <a:rPr lang="en-US" dirty="0"/>
              <a:t>: </a:t>
            </a:r>
            <a:r>
              <a:rPr lang="en-US" b="1" dirty="0"/>
              <a:t>Study the SRS</a:t>
            </a:r>
            <a:r>
              <a:rPr lang="en-US" dirty="0"/>
              <a:t>, figure out possibilities and techniques to </a:t>
            </a:r>
            <a:r>
              <a:rPr lang="en-US" b="1" dirty="0"/>
              <a:t>implement the defined requirements</a:t>
            </a:r>
            <a:r>
              <a:rPr lang="en-US" dirty="0"/>
              <a:t>. If any unfeasible requirements, user is informed to discuss the alternative replacements. The software specification document is produced that contains structure of </a:t>
            </a:r>
            <a:r>
              <a:rPr lang="en-US" b="1" dirty="0"/>
              <a:t>system menu, structure of data, data dictionary, list of business scenarios, test plans, etc. </a:t>
            </a:r>
          </a:p>
          <a:p>
            <a:pPr lvl="1">
              <a:buFont typeface="Wingdings" panose="05000000000000000000" pitchFamily="2" charset="2"/>
              <a:buChar char="q"/>
            </a:pPr>
            <a:r>
              <a:rPr lang="en-US" b="1" dirty="0"/>
              <a:t>Architecture Design/Physical Design</a:t>
            </a:r>
            <a:r>
              <a:rPr lang="en-US" dirty="0"/>
              <a:t>: Includes </a:t>
            </a:r>
            <a:r>
              <a:rPr lang="en-US" b="1" dirty="0"/>
              <a:t>software architecture, database tables, interface relationships, required technologies,  brief functionality of the module, etc</a:t>
            </a:r>
            <a:r>
              <a:rPr lang="en-US" dirty="0"/>
              <a:t>. </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060624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6" y="132511"/>
            <a:ext cx="7042150" cy="1143000"/>
          </a:xfrm>
        </p:spPr>
        <p:txBody>
          <a:bodyPr/>
          <a:lstStyle/>
          <a:p>
            <a:r>
              <a:rPr lang="en-US" sz="3200" dirty="0">
                <a:solidFill>
                  <a:schemeClr val="tx1"/>
                </a:solidFill>
              </a:rPr>
              <a:t>V-Model</a:t>
            </a:r>
            <a:br>
              <a:rPr lang="en-US" sz="3200" dirty="0">
                <a:solidFill>
                  <a:schemeClr val="tx1"/>
                </a:solidFill>
              </a:rPr>
            </a:br>
            <a:r>
              <a:rPr lang="en-US" sz="3200" dirty="0">
                <a:solidFill>
                  <a:srgbClr val="0070C0"/>
                </a:solidFill>
              </a:rPr>
              <a:t>Phases (Cont.)</a:t>
            </a:r>
          </a:p>
        </p:txBody>
      </p:sp>
      <p:sp>
        <p:nvSpPr>
          <p:cNvPr id="3" name="Content Placeholder 2"/>
          <p:cNvSpPr>
            <a:spLocks noGrp="1"/>
          </p:cNvSpPr>
          <p:nvPr>
            <p:ph idx="1"/>
          </p:nvPr>
        </p:nvSpPr>
        <p:spPr>
          <a:xfrm>
            <a:off x="367083" y="1431079"/>
            <a:ext cx="8467427" cy="4525962"/>
          </a:xfrm>
        </p:spPr>
        <p:txBody>
          <a:bodyPr/>
          <a:lstStyle/>
          <a:p>
            <a:pPr>
              <a:buFont typeface="Wingdings" panose="05000000000000000000" pitchFamily="2" charset="2"/>
              <a:buChar char="q"/>
            </a:pPr>
            <a:r>
              <a:rPr lang="en-US" b="1" dirty="0"/>
              <a:t>Detailed/Module Design</a:t>
            </a:r>
          </a:p>
          <a:p>
            <a:pPr lvl="1">
              <a:buFont typeface="Wingdings" panose="05000000000000000000" pitchFamily="2" charset="2"/>
              <a:buChar char="q"/>
            </a:pPr>
            <a:r>
              <a:rPr lang="en-US" dirty="0"/>
              <a:t>The proposed </a:t>
            </a:r>
            <a:r>
              <a:rPr lang="en-US" b="1" dirty="0"/>
              <a:t>system has broken down into smaller and manageable units/modules</a:t>
            </a:r>
            <a:r>
              <a:rPr lang="en-US" dirty="0"/>
              <a:t>, then each unit is </a:t>
            </a:r>
            <a:r>
              <a:rPr lang="en-US" b="1" dirty="0"/>
              <a:t>explained in detail</a:t>
            </a:r>
            <a:r>
              <a:rPr lang="en-US" dirty="0"/>
              <a:t>. The detailed design includes database tables with type, size, and constraints, detail interfaces, detail input and output for each module, etc. </a:t>
            </a:r>
          </a:p>
          <a:p>
            <a:pPr>
              <a:buFont typeface="Wingdings" panose="05000000000000000000" pitchFamily="2" charset="2"/>
              <a:buChar char="q"/>
            </a:pPr>
            <a:r>
              <a:rPr lang="en-US" b="1" dirty="0"/>
              <a:t>Verification and Validation </a:t>
            </a:r>
          </a:p>
          <a:p>
            <a:pPr lvl="1">
              <a:buFont typeface="Wingdings" panose="05000000000000000000" pitchFamily="2" charset="2"/>
              <a:buChar char="q"/>
            </a:pPr>
            <a:r>
              <a:rPr lang="en-US" dirty="0"/>
              <a:t>Unit testing: each unit is tested to discover and resolve any defects and bugs.</a:t>
            </a:r>
          </a:p>
          <a:p>
            <a:pPr lvl="1">
              <a:buFont typeface="Wingdings" panose="05000000000000000000" pitchFamily="2" charset="2"/>
              <a:buChar char="q"/>
            </a:pPr>
            <a:r>
              <a:rPr lang="en-US" dirty="0"/>
              <a:t>Integration testing: some  integrated units will be tested together to discover and resolve any issues in the interfaces and interaction.</a:t>
            </a:r>
          </a:p>
          <a:p>
            <a:pPr lvl="1">
              <a:buFont typeface="Wingdings" panose="05000000000000000000" pitchFamily="2" charset="2"/>
              <a:buChar char="q"/>
            </a:pPr>
            <a:r>
              <a:rPr lang="en-US" dirty="0"/>
              <a:t>System testing: aimed to check the overall system meets the specified requirements. </a:t>
            </a:r>
          </a:p>
          <a:p>
            <a:pPr lvl="1">
              <a:buFont typeface="Wingdings" panose="05000000000000000000" pitchFamily="2" charset="2"/>
              <a:buChar char="q"/>
            </a:pPr>
            <a:r>
              <a:rPr lang="en-US" dirty="0"/>
              <a:t>User acceptance testing: used by the users to verify the system, to determine whether a system satisfies their criteria. Includes interface quality and overall requirements.</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2684354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6" y="132511"/>
            <a:ext cx="7042150" cy="1143000"/>
          </a:xfrm>
        </p:spPr>
        <p:txBody>
          <a:bodyPr/>
          <a:lstStyle/>
          <a:p>
            <a:r>
              <a:rPr lang="en-US" sz="3200" dirty="0">
                <a:solidFill>
                  <a:schemeClr val="tx1"/>
                </a:solidFill>
              </a:rPr>
              <a:t>V-Model</a:t>
            </a:r>
            <a:br>
              <a:rPr lang="en-US" sz="3200" dirty="0">
                <a:solidFill>
                  <a:schemeClr val="tx1"/>
                </a:solidFill>
              </a:rPr>
            </a:br>
            <a:r>
              <a:rPr lang="en-US" sz="3200" dirty="0">
                <a:solidFill>
                  <a:srgbClr val="0070C0"/>
                </a:solidFill>
              </a:rPr>
              <a:t>Phases (Cont.)</a:t>
            </a:r>
          </a:p>
        </p:txBody>
      </p:sp>
      <p:sp>
        <p:nvSpPr>
          <p:cNvPr id="3" name="Content Placeholder 2"/>
          <p:cNvSpPr>
            <a:spLocks noGrp="1"/>
          </p:cNvSpPr>
          <p:nvPr>
            <p:ph idx="1"/>
          </p:nvPr>
        </p:nvSpPr>
        <p:spPr>
          <a:xfrm>
            <a:off x="465558" y="1782772"/>
            <a:ext cx="8212884" cy="4525962"/>
          </a:xfrm>
        </p:spPr>
        <p:txBody>
          <a:bodyPr/>
          <a:lstStyle/>
          <a:p>
            <a:pPr>
              <a:buFont typeface="Wingdings" panose="05000000000000000000" pitchFamily="2" charset="2"/>
              <a:buChar char="q"/>
            </a:pPr>
            <a:r>
              <a:rPr lang="en-US" sz="2200" b="1" dirty="0"/>
              <a:t>Operation and Maintenance </a:t>
            </a:r>
          </a:p>
          <a:p>
            <a:pPr marL="742950" lvl="2" indent="-342900" algn="just">
              <a:buFont typeface="Wingdings" panose="05000000000000000000" pitchFamily="2" charset="2"/>
              <a:buChar char="q"/>
            </a:pPr>
            <a:r>
              <a:rPr lang="en-US" altLang="en-US" sz="2200" dirty="0">
                <a:ea typeface="+mn-ea"/>
                <a:cs typeface="+mn-cs"/>
              </a:rPr>
              <a:t>Identify best </a:t>
            </a:r>
            <a:r>
              <a:rPr lang="en-US" altLang="en-US" sz="2200" b="1" dirty="0">
                <a:ea typeface="+mn-ea"/>
                <a:cs typeface="+mn-cs"/>
              </a:rPr>
              <a:t>practices for system operations</a:t>
            </a:r>
            <a:r>
              <a:rPr lang="en-US" altLang="en-US" sz="2200" dirty="0">
                <a:ea typeface="+mn-ea"/>
                <a:cs typeface="+mn-cs"/>
              </a:rPr>
              <a:t>, </a:t>
            </a:r>
            <a:r>
              <a:rPr lang="en-US" altLang="en-US" sz="2200" b="1" dirty="0">
                <a:ea typeface="+mn-ea"/>
                <a:cs typeface="+mn-cs"/>
              </a:rPr>
              <a:t>problem management</a:t>
            </a:r>
            <a:r>
              <a:rPr lang="en-US" altLang="en-US" sz="2200" dirty="0">
                <a:ea typeface="+mn-ea"/>
                <a:cs typeface="+mn-cs"/>
              </a:rPr>
              <a:t> and </a:t>
            </a:r>
            <a:r>
              <a:rPr lang="en-US" altLang="en-US" sz="2200" b="1" dirty="0">
                <a:ea typeface="+mn-ea"/>
                <a:cs typeface="+mn-cs"/>
              </a:rPr>
              <a:t>support</a:t>
            </a:r>
            <a:r>
              <a:rPr lang="en-US" altLang="en-US" sz="2200" dirty="0">
                <a:ea typeface="+mn-ea"/>
                <a:cs typeface="+mn-cs"/>
              </a:rPr>
              <a:t>/help desk best practices, release management and </a:t>
            </a:r>
            <a:r>
              <a:rPr lang="en-US" altLang="en-US" sz="2200" b="1" dirty="0">
                <a:ea typeface="+mn-ea"/>
                <a:cs typeface="+mn-cs"/>
              </a:rPr>
              <a:t>quality assurance </a:t>
            </a:r>
            <a:r>
              <a:rPr lang="en-US" altLang="en-US" sz="2200" dirty="0">
                <a:ea typeface="+mn-ea"/>
                <a:cs typeface="+mn-cs"/>
              </a:rPr>
              <a:t>in system operations, characteristics and best practices for IT asset management, </a:t>
            </a:r>
            <a:r>
              <a:rPr lang="en-US" altLang="en-US" sz="2200" b="1" dirty="0">
                <a:ea typeface="+mn-ea"/>
                <a:cs typeface="+mn-cs"/>
              </a:rPr>
              <a:t>hardware maintenance </a:t>
            </a:r>
            <a:r>
              <a:rPr lang="en-US" altLang="en-US" sz="2200" dirty="0">
                <a:ea typeface="+mn-ea"/>
                <a:cs typeface="+mn-cs"/>
              </a:rPr>
              <a:t>and </a:t>
            </a:r>
            <a:r>
              <a:rPr lang="en-US" altLang="en-US" sz="2200" b="1" dirty="0">
                <a:ea typeface="+mn-ea"/>
                <a:cs typeface="+mn-cs"/>
              </a:rPr>
              <a:t>hardware monitoring</a:t>
            </a:r>
            <a:r>
              <a:rPr lang="en-US" altLang="en-US" sz="2200" dirty="0">
                <a:ea typeface="+mn-ea"/>
                <a:cs typeface="+mn-cs"/>
              </a:rPr>
              <a:t>, </a:t>
            </a:r>
            <a:r>
              <a:rPr lang="en-US" altLang="en-US" sz="2200" b="1" dirty="0">
                <a:ea typeface="+mn-ea"/>
                <a:cs typeface="+mn-cs"/>
              </a:rPr>
              <a:t>capacity planning and monitoring activities, </a:t>
            </a:r>
            <a:r>
              <a:rPr lang="en-US" sz="2200" b="1" dirty="0">
                <a:ea typeface="+mn-ea"/>
                <a:cs typeface="+mn-cs"/>
              </a:rPr>
              <a:t>maintenance</a:t>
            </a:r>
            <a:r>
              <a:rPr lang="en-US" sz="2200" dirty="0">
                <a:ea typeface="+mn-ea"/>
                <a:cs typeface="+mn-cs"/>
              </a:rPr>
              <a:t>, and </a:t>
            </a:r>
            <a:r>
              <a:rPr lang="en-US" sz="2200" b="1" dirty="0">
                <a:ea typeface="+mn-ea"/>
                <a:cs typeface="+mn-cs"/>
              </a:rPr>
              <a:t>service management activities </a:t>
            </a:r>
            <a:r>
              <a:rPr lang="en-US" sz="2200" dirty="0">
                <a:ea typeface="+mn-ea"/>
                <a:cs typeface="+mn-cs"/>
              </a:rPr>
              <a:t>within an organization, etc. </a:t>
            </a:r>
            <a:endParaRPr lang="en-US" altLang="en-US" sz="2200" dirty="0">
              <a:ea typeface="+mn-ea"/>
              <a:cs typeface="+mn-cs"/>
            </a:endParaRPr>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p:txBody>
      </p:sp>
      <p:sp>
        <p:nvSpPr>
          <p:cNvPr id="4" name="Rectangle 1">
            <a:extLst>
              <a:ext uri="{FF2B5EF4-FFF2-40B4-BE49-F238E27FC236}">
                <a16:creationId xmlns:a16="http://schemas.microsoft.com/office/drawing/2014/main" id="{AA66F936-7877-460F-A7FB-977E6E83A06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399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9B71-2AB6-41F7-A01D-7123D3701B32}"/>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5A5D2A66-9734-4D1B-8DA5-1536B3DBE457}"/>
              </a:ext>
            </a:extLst>
          </p:cNvPr>
          <p:cNvSpPr>
            <a:spLocks noGrp="1"/>
          </p:cNvSpPr>
          <p:nvPr>
            <p:ph idx="1"/>
          </p:nvPr>
        </p:nvSpPr>
        <p:spPr/>
        <p:txBody>
          <a:bodyPr/>
          <a:lstStyle/>
          <a:p>
            <a:r>
              <a:rPr lang="en-US" dirty="0"/>
              <a:t>The following video describes how the verification and validation take place in the V-Model.</a:t>
            </a:r>
          </a:p>
          <a:p>
            <a:endParaRPr lang="en-US" dirty="0"/>
          </a:p>
          <a:p>
            <a:pPr marL="365125" indent="0">
              <a:buNone/>
            </a:pPr>
            <a:r>
              <a:rPr lang="en-MY" sz="2800" b="1" dirty="0">
                <a:hlinkClick r:id="rId2"/>
              </a:rPr>
              <a:t>V-Model</a:t>
            </a:r>
            <a:endParaRPr lang="en-MY" sz="2800" b="1" dirty="0"/>
          </a:p>
        </p:txBody>
      </p:sp>
    </p:spTree>
    <p:extLst>
      <p:ext uri="{BB962C8B-B14F-4D97-AF65-F5344CB8AC3E}">
        <p14:creationId xmlns:p14="http://schemas.microsoft.com/office/powerpoint/2010/main" val="2626990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0"/>
            <a:ext cx="7042150" cy="1417638"/>
          </a:xfrm>
        </p:spPr>
        <p:txBody>
          <a:bodyPr/>
          <a:lstStyle/>
          <a:p>
            <a:r>
              <a:rPr lang="en-US" dirty="0">
                <a:solidFill>
                  <a:schemeClr val="tx1"/>
                </a:solidFill>
              </a:rPr>
              <a:t>V-Model</a:t>
            </a:r>
            <a:br>
              <a:rPr lang="en-US" dirty="0">
                <a:solidFill>
                  <a:schemeClr val="tx1"/>
                </a:solidFill>
              </a:rPr>
            </a:br>
            <a:r>
              <a:rPr lang="en-US" sz="2400" dirty="0">
                <a:solidFill>
                  <a:srgbClr val="0070C0"/>
                </a:solidFill>
              </a:rPr>
              <a:t>Techniques</a:t>
            </a:r>
            <a:endParaRPr lang="en-US" dirty="0">
              <a:solidFill>
                <a:srgbClr val="0070C0"/>
              </a:solidFill>
            </a:endParaRPr>
          </a:p>
        </p:txBody>
      </p:sp>
      <p:sp>
        <p:nvSpPr>
          <p:cNvPr id="3" name="Content Placeholder 2"/>
          <p:cNvSpPr>
            <a:spLocks noGrp="1"/>
          </p:cNvSpPr>
          <p:nvPr>
            <p:ph idx="1"/>
          </p:nvPr>
        </p:nvSpPr>
        <p:spPr>
          <a:xfrm>
            <a:off x="485775" y="1417638"/>
            <a:ext cx="8212884" cy="4525962"/>
          </a:xfrm>
        </p:spPr>
        <p:txBody>
          <a:bodyPr/>
          <a:lstStyle/>
          <a:p>
            <a:pPr>
              <a:buFont typeface="Wingdings" panose="05000000000000000000" pitchFamily="2" charset="2"/>
              <a:buChar char="q"/>
            </a:pPr>
            <a:r>
              <a:rPr lang="en-US" dirty="0"/>
              <a:t>Takes the ‘top-down’ development approach</a:t>
            </a:r>
          </a:p>
          <a:p>
            <a:pPr lvl="1"/>
            <a:r>
              <a:rPr lang="en-US" sz="2400" dirty="0"/>
              <a:t>Concept, Architecture Design, high-level design, etc.</a:t>
            </a:r>
          </a:p>
          <a:p>
            <a:pPr>
              <a:buFont typeface="Wingdings" panose="05000000000000000000" pitchFamily="2" charset="2"/>
              <a:buChar char="q"/>
            </a:pPr>
            <a:r>
              <a:rPr lang="en-US" dirty="0"/>
              <a:t>Verification and Validation at end of each phase / process which can include:</a:t>
            </a:r>
          </a:p>
          <a:p>
            <a:pPr marL="457200" lvl="1" indent="0">
              <a:buNone/>
            </a:pPr>
            <a:r>
              <a:rPr lang="en-US" dirty="0"/>
              <a:t>1. Validation of stakeholder requirements</a:t>
            </a:r>
          </a:p>
          <a:p>
            <a:pPr marL="457200" lvl="1" indent="0">
              <a:buNone/>
            </a:pPr>
            <a:r>
              <a:rPr lang="en-US" dirty="0"/>
              <a:t>2. Validation of allocated requirements</a:t>
            </a:r>
          </a:p>
          <a:p>
            <a:pPr marL="457200" lvl="1" indent="0">
              <a:buNone/>
            </a:pPr>
            <a:r>
              <a:rPr lang="en-US" dirty="0"/>
              <a:t>3. Validation of system element definitions</a:t>
            </a:r>
          </a:p>
          <a:p>
            <a:pPr marL="457200" lvl="1" indent="0">
              <a:buNone/>
            </a:pPr>
            <a:r>
              <a:rPr lang="en-US" dirty="0"/>
              <a:t>4. Validation of the virtually integrated system</a:t>
            </a:r>
          </a:p>
          <a:p>
            <a:pPr marL="457200" lvl="1" indent="0">
              <a:buNone/>
            </a:pPr>
            <a:r>
              <a:rPr lang="en-US" dirty="0"/>
              <a:t>5. Validation of the operational system deployed into its environment</a:t>
            </a:r>
          </a:p>
          <a:p>
            <a:pPr marL="457200" lvl="1" indent="0">
              <a:buNone/>
            </a:pPr>
            <a:r>
              <a:rPr lang="en-US" dirty="0"/>
              <a:t>6. Validation of the in-service system.</a:t>
            </a:r>
            <a:endParaRPr lang="en-US" sz="4400" dirty="0"/>
          </a:p>
          <a:p>
            <a:pPr>
              <a:buFont typeface="Wingdings" panose="05000000000000000000" pitchFamily="2" charset="2"/>
              <a:buChar char="q"/>
            </a:pPr>
            <a:r>
              <a:rPr lang="en-US" dirty="0"/>
              <a:t>Use various testing techniques for product</a:t>
            </a:r>
          </a:p>
          <a:p>
            <a:pPr lvl="1"/>
            <a:r>
              <a:rPr lang="en-US" sz="2400" dirty="0"/>
              <a:t>Unit, integration, system, user acceptance, etc.</a:t>
            </a:r>
          </a:p>
        </p:txBody>
      </p:sp>
    </p:spTree>
    <p:extLst>
      <p:ext uri="{BB962C8B-B14F-4D97-AF65-F5344CB8AC3E}">
        <p14:creationId xmlns:p14="http://schemas.microsoft.com/office/powerpoint/2010/main" val="147002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77798"/>
            <a:ext cx="7042150" cy="1143000"/>
          </a:xfrm>
        </p:spPr>
        <p:txBody>
          <a:bodyPr/>
          <a:lstStyle/>
          <a:p>
            <a:r>
              <a:rPr lang="en-US" sz="3200" dirty="0">
                <a:solidFill>
                  <a:schemeClr val="tx1"/>
                </a:solidFill>
              </a:rPr>
              <a:t>Structured Methodologies </a:t>
            </a:r>
            <a:br>
              <a:rPr lang="en-US" sz="3200" dirty="0">
                <a:solidFill>
                  <a:schemeClr val="tx1"/>
                </a:solidFill>
              </a:rPr>
            </a:br>
            <a:r>
              <a:rPr lang="en-US" sz="3200" dirty="0">
                <a:solidFill>
                  <a:schemeClr val="tx1"/>
                </a:solidFill>
              </a:rPr>
              <a:t>Strengths &amp; Weaknesses</a:t>
            </a:r>
            <a:endParaRPr lang="en-MY" sz="3200" dirty="0"/>
          </a:p>
        </p:txBody>
      </p:sp>
    </p:spTree>
    <p:extLst>
      <p:ext uri="{BB962C8B-B14F-4D97-AF65-F5344CB8AC3E}">
        <p14:creationId xmlns:p14="http://schemas.microsoft.com/office/powerpoint/2010/main" val="30312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dirty="0">
                <a:solidFill>
                  <a:srgbClr val="003366"/>
                </a:solidFill>
              </a:rPr>
              <a:t>Key Terms you must be able to use</a:t>
            </a:r>
          </a:p>
        </p:txBody>
      </p:sp>
      <p:sp>
        <p:nvSpPr>
          <p:cNvPr id="16387" name="Rectangle 3"/>
          <p:cNvSpPr>
            <a:spLocks noGrp="1" noChangeArrowheads="1"/>
          </p:cNvSpPr>
          <p:nvPr>
            <p:ph idx="1"/>
          </p:nvPr>
        </p:nvSpPr>
        <p:spPr/>
        <p:txBody>
          <a:bodyPr/>
          <a:lstStyle/>
          <a:p>
            <a:pPr>
              <a:buFont typeface="Wingdings" panose="05000000000000000000" pitchFamily="2" charset="2"/>
              <a:buChar char="q"/>
            </a:pPr>
            <a:r>
              <a:rPr lang="en-US" dirty="0"/>
              <a:t>If you have mastered this topic, you should be able to use the following terms correctly in your assignments and exams:</a:t>
            </a:r>
          </a:p>
          <a:p>
            <a:pPr lvl="1">
              <a:buFont typeface="Wingdings" panose="05000000000000000000" pitchFamily="2" charset="2"/>
              <a:buChar char="§"/>
            </a:pPr>
            <a:r>
              <a:rPr lang="en-US" sz="2400" dirty="0"/>
              <a:t>Structured Methodologies</a:t>
            </a:r>
          </a:p>
          <a:p>
            <a:pPr lvl="1">
              <a:buFont typeface="Wingdings" panose="05000000000000000000" pitchFamily="2" charset="2"/>
              <a:buChar char="§"/>
            </a:pPr>
            <a:r>
              <a:rPr lang="en-US" sz="2400" dirty="0"/>
              <a:t>Waterfall Methodology</a:t>
            </a:r>
          </a:p>
          <a:p>
            <a:pPr lvl="1">
              <a:buFont typeface="Wingdings" panose="05000000000000000000" pitchFamily="2" charset="2"/>
              <a:buChar char="§"/>
            </a:pPr>
            <a:r>
              <a:rPr lang="en-US" sz="2400" dirty="0"/>
              <a:t>SSADM</a:t>
            </a:r>
          </a:p>
          <a:p>
            <a:pPr lvl="1">
              <a:buFont typeface="Wingdings" panose="05000000000000000000" pitchFamily="2" charset="2"/>
              <a:buChar char="§"/>
            </a:pPr>
            <a:r>
              <a:rPr lang="en-US" sz="2400" dirty="0"/>
              <a:t>V-Model</a:t>
            </a:r>
          </a:p>
        </p:txBody>
      </p:sp>
      <p:sp>
        <p:nvSpPr>
          <p:cNvPr id="16388"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4 (of  17)</a:t>
            </a:r>
          </a:p>
        </p:txBody>
      </p:sp>
    </p:spTree>
    <p:extLst>
      <p:ext uri="{BB962C8B-B14F-4D97-AF65-F5344CB8AC3E}">
        <p14:creationId xmlns:p14="http://schemas.microsoft.com/office/powerpoint/2010/main" val="4234325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Strengths</a:t>
            </a:r>
            <a:r>
              <a:rPr lang="en-US" dirty="0"/>
              <a:t> with Structured Methodologies</a:t>
            </a:r>
            <a:br>
              <a:rPr lang="en-US" dirty="0"/>
            </a:br>
            <a:r>
              <a:rPr lang="en-US" sz="2400" dirty="0">
                <a:solidFill>
                  <a:srgbClr val="0070C0"/>
                </a:solidFill>
              </a:rPr>
              <a:t>(in general)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hierarchical approach tends to generate well-organized systems. Its step-by-step approach (parallel to the system development life cycle).</a:t>
            </a:r>
          </a:p>
          <a:p>
            <a:pPr>
              <a:buFont typeface="Wingdings" panose="05000000000000000000" pitchFamily="2" charset="2"/>
              <a:buChar char="q"/>
            </a:pPr>
            <a:r>
              <a:rPr lang="en-US" dirty="0"/>
              <a:t>Simplifies project management, risk management, and resource management. </a:t>
            </a:r>
          </a:p>
          <a:p>
            <a:pPr>
              <a:buFont typeface="Wingdings" panose="05000000000000000000" pitchFamily="2" charset="2"/>
              <a:buChar char="q"/>
            </a:pPr>
            <a:r>
              <a:rPr lang="en-US" dirty="0"/>
              <a:t>Additionally, this methodology’s tools and techniques can all be used to support other </a:t>
            </a:r>
            <a:r>
              <a:rPr lang="en-MY" dirty="0"/>
              <a:t>methodologies.</a:t>
            </a:r>
            <a:endParaRPr lang="en-US" dirty="0">
              <a:solidFill>
                <a:schemeClr val="tx2"/>
              </a:solidFill>
            </a:endParaRPr>
          </a:p>
        </p:txBody>
      </p:sp>
      <p:pic>
        <p:nvPicPr>
          <p:cNvPr id="4" name="Picture 3" descr="http://www.fagansoftware.com/images/nstsoftware.jpg"/>
          <p:cNvPicPr/>
          <p:nvPr/>
        </p:nvPicPr>
        <p:blipFill>
          <a:blip r:embed="rId3">
            <a:extLst>
              <a:ext uri="{28A0092B-C50C-407E-A947-70E740481C1C}">
                <a14:useLocalDpi xmlns:a14="http://schemas.microsoft.com/office/drawing/2010/main" val="0"/>
              </a:ext>
            </a:extLst>
          </a:blip>
          <a:srcRect/>
          <a:stretch>
            <a:fillRect/>
          </a:stretch>
        </p:blipFill>
        <p:spPr bwMode="auto">
          <a:xfrm>
            <a:off x="7557245" y="4706470"/>
            <a:ext cx="1453403" cy="1816754"/>
          </a:xfrm>
          <a:prstGeom prst="rect">
            <a:avLst/>
          </a:prstGeom>
          <a:noFill/>
          <a:ln>
            <a:noFill/>
          </a:ln>
        </p:spPr>
      </p:pic>
    </p:spTree>
    <p:extLst>
      <p:ext uri="{BB962C8B-B14F-4D97-AF65-F5344CB8AC3E}">
        <p14:creationId xmlns:p14="http://schemas.microsoft.com/office/powerpoint/2010/main" val="938317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Structured Methodologies</a:t>
            </a:r>
            <a:br>
              <a:rPr lang="en-US" dirty="0"/>
            </a:br>
            <a:r>
              <a:rPr lang="en-US" sz="2400" dirty="0">
                <a:solidFill>
                  <a:srgbClr val="0070C0"/>
                </a:solidFill>
              </a:rPr>
              <a:t>(in general)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solidFill>
                  <a:schemeClr val="tx2"/>
                </a:solidFill>
              </a:rPr>
              <a:t>Rigid phases, discourage skipping of unimportant steps.</a:t>
            </a:r>
          </a:p>
          <a:p>
            <a:pPr>
              <a:buFont typeface="Wingdings" panose="05000000000000000000" pitchFamily="2" charset="2"/>
              <a:buChar char="q"/>
            </a:pPr>
            <a:r>
              <a:rPr lang="en-US" dirty="0">
                <a:solidFill>
                  <a:schemeClr val="tx2"/>
                </a:solidFill>
              </a:rPr>
              <a:t>Emphasize of process and product quality rather than customer satisfaction</a:t>
            </a:r>
          </a:p>
          <a:p>
            <a:pPr>
              <a:buFont typeface="Wingdings" panose="05000000000000000000" pitchFamily="2" charset="2"/>
              <a:buChar char="q"/>
            </a:pPr>
            <a:r>
              <a:rPr lang="en-US" dirty="0">
                <a:solidFill>
                  <a:schemeClr val="tx2"/>
                </a:solidFill>
              </a:rPr>
              <a:t>Requirement need to be defined at the beginning of the project and not encouraged to change towards the end.</a:t>
            </a:r>
          </a:p>
          <a:p>
            <a:pPr>
              <a:buFont typeface="Wingdings" panose="05000000000000000000" pitchFamily="2" charset="2"/>
              <a:buChar char="q"/>
            </a:pPr>
            <a:r>
              <a:rPr lang="en-US" dirty="0">
                <a:solidFill>
                  <a:schemeClr val="tx2"/>
                </a:solidFill>
              </a:rPr>
              <a:t>Cost and time is often unpredictable for large projects.</a:t>
            </a:r>
          </a:p>
          <a:p>
            <a:pPr>
              <a:buFont typeface="Wingdings" panose="05000000000000000000" pitchFamily="2" charset="2"/>
              <a:buChar char="q"/>
            </a:pPr>
            <a:r>
              <a:rPr lang="en-US" dirty="0">
                <a:solidFill>
                  <a:schemeClr val="tx2"/>
                </a:solidFill>
              </a:rPr>
              <a:t>Too many ‘red-tapes’, wasting time and resources</a:t>
            </a:r>
          </a:p>
          <a:p>
            <a:endParaRPr lang="en-US" dirty="0">
              <a:solidFill>
                <a:schemeClr val="tx2"/>
              </a:solidFill>
            </a:endParaRPr>
          </a:p>
        </p:txBody>
      </p:sp>
      <p:pic>
        <p:nvPicPr>
          <p:cNvPr id="4" name="Picture 3" descr="http://www.fagansoftware.com/images/nstsoftware.jpg"/>
          <p:cNvPicPr/>
          <p:nvPr/>
        </p:nvPicPr>
        <p:blipFill>
          <a:blip r:embed="rId3">
            <a:extLst>
              <a:ext uri="{28A0092B-C50C-407E-A947-70E740481C1C}">
                <a14:useLocalDpi xmlns:a14="http://schemas.microsoft.com/office/drawing/2010/main" val="0"/>
              </a:ext>
            </a:extLst>
          </a:blip>
          <a:srcRect/>
          <a:stretch>
            <a:fillRect/>
          </a:stretch>
        </p:blipFill>
        <p:spPr bwMode="auto">
          <a:xfrm>
            <a:off x="7557245" y="4706470"/>
            <a:ext cx="1453403" cy="1816754"/>
          </a:xfrm>
          <a:prstGeom prst="rect">
            <a:avLst/>
          </a:prstGeom>
          <a:noFill/>
          <a:ln>
            <a:noFill/>
          </a:ln>
        </p:spPr>
      </p:pic>
    </p:spTree>
    <p:extLst>
      <p:ext uri="{BB962C8B-B14F-4D97-AF65-F5344CB8AC3E}">
        <p14:creationId xmlns:p14="http://schemas.microsoft.com/office/powerpoint/2010/main" val="3039821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854" y="1565153"/>
            <a:ext cx="8375283" cy="4525962"/>
          </a:xfrm>
        </p:spPr>
        <p:txBody>
          <a:bodyPr/>
          <a:lstStyle/>
          <a:p>
            <a:pPr algn="l">
              <a:buFont typeface="Wingdings" panose="05000000000000000000" pitchFamily="2" charset="2"/>
              <a:buChar char="q"/>
            </a:pPr>
            <a:r>
              <a:rPr lang="en-US" sz="2000" b="0" i="0" dirty="0">
                <a:solidFill>
                  <a:srgbClr val="373A3C"/>
                </a:solidFill>
                <a:effectLst/>
                <a:latin typeface="-apple-system"/>
              </a:rPr>
              <a:t>Traditional/Structured Methodologies contains detailed steps explained, requirements that need to be clear and fixed, focus on error-free product, rigid and strict rules, and emphasis on full documentation.</a:t>
            </a:r>
          </a:p>
          <a:p>
            <a:pPr algn="l">
              <a:buFont typeface="Wingdings" panose="05000000000000000000" pitchFamily="2" charset="2"/>
              <a:buChar char="q"/>
            </a:pPr>
            <a:r>
              <a:rPr lang="en-US" sz="2000" b="0" i="0" dirty="0">
                <a:solidFill>
                  <a:srgbClr val="373A3C"/>
                </a:solidFill>
                <a:effectLst/>
                <a:latin typeface="-apple-system"/>
              </a:rPr>
              <a:t>The Waterfall methodology can be used for almost all types of projects, is highly structured, and use a sequential development process - one should move to the next phase only when its preceding phase is completed and perfected.</a:t>
            </a:r>
          </a:p>
          <a:p>
            <a:pPr algn="l">
              <a:buFont typeface="Wingdings" panose="05000000000000000000" pitchFamily="2" charset="2"/>
              <a:buChar char="q"/>
            </a:pPr>
            <a:r>
              <a:rPr lang="en-US" sz="2000" b="0" i="0" dirty="0">
                <a:solidFill>
                  <a:srgbClr val="373A3C"/>
                </a:solidFill>
                <a:effectLst/>
                <a:latin typeface="-apple-system"/>
              </a:rPr>
              <a:t>The SSADM is suitable for projects with complex database design, has strategies to align business needs with system development, and ends at the design stage.</a:t>
            </a:r>
          </a:p>
          <a:p>
            <a:pPr algn="l">
              <a:buFont typeface="Wingdings" panose="05000000000000000000" pitchFamily="2" charset="2"/>
              <a:buChar char="q"/>
            </a:pPr>
            <a:r>
              <a:rPr lang="en-US" sz="2000" b="0" i="0" dirty="0">
                <a:solidFill>
                  <a:srgbClr val="373A3C"/>
                </a:solidFill>
                <a:effectLst/>
                <a:latin typeface="-apple-system"/>
              </a:rPr>
              <a:t>The V-Model contains the horizontal dimension that denotes the project completeness (project time) and the vertical dimension that denotes the multiple levels of the system of interest. Besides, verification and validation can be conducted at end of each phase.</a:t>
            </a:r>
          </a:p>
          <a:p>
            <a:pPr algn="l">
              <a:buFont typeface="Wingdings" panose="05000000000000000000" pitchFamily="2" charset="2"/>
              <a:buChar char="q"/>
            </a:pPr>
            <a:endParaRPr lang="en-US" sz="2800" b="0" i="0" dirty="0">
              <a:solidFill>
                <a:srgbClr val="373A3C"/>
              </a:solidFill>
              <a:effectLst/>
              <a:latin typeface="-apple-system"/>
            </a:endParaRPr>
          </a:p>
        </p:txBody>
      </p:sp>
    </p:spTree>
    <p:extLst>
      <p:ext uri="{BB962C8B-B14F-4D97-AF65-F5344CB8AC3E}">
        <p14:creationId xmlns:p14="http://schemas.microsoft.com/office/powerpoint/2010/main" val="3969618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286000"/>
            <a:ext cx="7042150" cy="1143000"/>
          </a:xfrm>
        </p:spPr>
        <p:txBody>
          <a:bodyPr/>
          <a:lstStyle/>
          <a:p>
            <a:r>
              <a:rPr lang="en-US" dirty="0"/>
              <a:t>Question &amp; Answer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Session</a:t>
            </a:r>
            <a:endParaRPr lang="en-US" dirty="0"/>
          </a:p>
        </p:txBody>
      </p:sp>
      <p:sp>
        <p:nvSpPr>
          <p:cNvPr id="3" name="Content Placeholder 2"/>
          <p:cNvSpPr>
            <a:spLocks noGrp="1"/>
          </p:cNvSpPr>
          <p:nvPr>
            <p:ph idx="1"/>
          </p:nvPr>
        </p:nvSpPr>
        <p:spPr/>
        <p:txBody>
          <a:bodyPr/>
          <a:lstStyle/>
          <a:p>
            <a:r>
              <a:rPr lang="en-US" dirty="0"/>
              <a:t>Agile Methods </a:t>
            </a:r>
          </a:p>
        </p:txBody>
      </p:sp>
    </p:spTree>
    <p:extLst>
      <p:ext uri="{BB962C8B-B14F-4D97-AF65-F5344CB8AC3E}">
        <p14:creationId xmlns:p14="http://schemas.microsoft.com/office/powerpoint/2010/main" val="188777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Structured Methodologies Principles</a:t>
            </a:r>
            <a:br>
              <a:rPr lang="en-MY" sz="3200" dirty="0"/>
            </a:br>
            <a:endParaRPr lang="en-MY" sz="3200" dirty="0"/>
          </a:p>
        </p:txBody>
      </p:sp>
    </p:spTree>
    <p:extLst>
      <p:ext uri="{BB962C8B-B14F-4D97-AF65-F5344CB8AC3E}">
        <p14:creationId xmlns:p14="http://schemas.microsoft.com/office/powerpoint/2010/main" val="40913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30249" y="275666"/>
            <a:ext cx="7042150" cy="1143000"/>
          </a:xfrm>
        </p:spPr>
        <p:txBody>
          <a:bodyPr/>
          <a:lstStyle/>
          <a:p>
            <a:pPr fontAlgn="auto">
              <a:spcAft>
                <a:spcPts val="0"/>
              </a:spcAft>
              <a:defRPr/>
            </a:pPr>
            <a:r>
              <a:rPr lang="en-US" dirty="0"/>
              <a:t>Traditional / Structured Methodologies</a:t>
            </a:r>
          </a:p>
        </p:txBody>
      </p:sp>
      <p:sp>
        <p:nvSpPr>
          <p:cNvPr id="19459" name="Content Placeholder 4"/>
          <p:cNvSpPr>
            <a:spLocks noGrp="1"/>
          </p:cNvSpPr>
          <p:nvPr>
            <p:ph sz="half" idx="4294967295"/>
          </p:nvPr>
        </p:nvSpPr>
        <p:spPr>
          <a:xfrm>
            <a:off x="645206" y="1725705"/>
            <a:ext cx="8259644" cy="4856629"/>
          </a:xfrm>
        </p:spPr>
        <p:txBody>
          <a:bodyPr/>
          <a:lstStyle/>
          <a:p>
            <a:pPr>
              <a:buFont typeface="Wingdings" panose="05000000000000000000" pitchFamily="2" charset="2"/>
              <a:buChar char="q"/>
            </a:pPr>
            <a:r>
              <a:rPr lang="en-US" sz="2200" dirty="0"/>
              <a:t>System development is organized into phases, with deliverables and </a:t>
            </a:r>
            <a:r>
              <a:rPr lang="en-MY" sz="2200" dirty="0"/>
              <a:t>milestones to measure progress.</a:t>
            </a:r>
          </a:p>
          <a:p>
            <a:pPr>
              <a:buFont typeface="Wingdings" panose="05000000000000000000" pitchFamily="2" charset="2"/>
              <a:buChar char="q"/>
            </a:pPr>
            <a:r>
              <a:rPr lang="en-US" sz="2200" dirty="0"/>
              <a:t>Developed in the 70’s.</a:t>
            </a:r>
          </a:p>
          <a:p>
            <a:pPr>
              <a:buFont typeface="Wingdings" panose="05000000000000000000" pitchFamily="2" charset="2"/>
              <a:buChar char="q"/>
            </a:pPr>
            <a:r>
              <a:rPr lang="en-US" sz="2200" dirty="0"/>
              <a:t>Also known as </a:t>
            </a:r>
            <a:r>
              <a:rPr lang="en-US" sz="2200" b="1" dirty="0"/>
              <a:t>Traditional Methodologies</a:t>
            </a:r>
          </a:p>
          <a:p>
            <a:pPr>
              <a:buFont typeface="Wingdings" panose="05000000000000000000" pitchFamily="2" charset="2"/>
              <a:buChar char="q"/>
            </a:pPr>
            <a:r>
              <a:rPr lang="en-US" sz="2200" dirty="0"/>
              <a:t>Very detailed steps explained.</a:t>
            </a:r>
          </a:p>
          <a:p>
            <a:pPr lvl="1">
              <a:buFont typeface="Wingdings" panose="05000000000000000000" pitchFamily="2" charset="2"/>
              <a:buChar char="§"/>
            </a:pPr>
            <a:r>
              <a:rPr lang="en-US" sz="2200" dirty="0"/>
              <a:t>The formulation for beginners to develop a system.	</a:t>
            </a:r>
          </a:p>
          <a:p>
            <a:pPr>
              <a:buFont typeface="Wingdings" panose="05000000000000000000" pitchFamily="2" charset="2"/>
              <a:buChar char="q"/>
            </a:pPr>
            <a:r>
              <a:rPr lang="en-US" sz="2200" dirty="0"/>
              <a:t>Requirements need to be clear and fixed.</a:t>
            </a:r>
          </a:p>
          <a:p>
            <a:pPr>
              <a:buFont typeface="Wingdings" panose="05000000000000000000" pitchFamily="2" charset="2"/>
              <a:buChar char="q"/>
            </a:pPr>
            <a:r>
              <a:rPr lang="en-US" sz="2200" dirty="0"/>
              <a:t>Focus on error free product</a:t>
            </a:r>
          </a:p>
          <a:p>
            <a:pPr>
              <a:buFont typeface="Wingdings" panose="05000000000000000000" pitchFamily="2" charset="2"/>
              <a:buChar char="q"/>
            </a:pPr>
            <a:r>
              <a:rPr lang="en-US" sz="2200" dirty="0"/>
              <a:t>Rigid and strict rules.</a:t>
            </a:r>
          </a:p>
          <a:p>
            <a:pPr>
              <a:buFont typeface="Wingdings" panose="05000000000000000000" pitchFamily="2" charset="2"/>
              <a:buChar char="q"/>
            </a:pPr>
            <a:r>
              <a:rPr lang="en-US" sz="2200" dirty="0"/>
              <a:t>Emphasis on full documentation.</a:t>
            </a:r>
          </a:p>
          <a:p>
            <a:pPr>
              <a:buFont typeface="Wingdings" panose="05000000000000000000" pitchFamily="2" charset="2"/>
              <a:buChar char="q"/>
            </a:pPr>
            <a:r>
              <a:rPr lang="en-US" sz="2200" dirty="0"/>
              <a:t>Example methodologies: </a:t>
            </a:r>
            <a:r>
              <a:rPr lang="en-US" sz="2200" b="1" dirty="0"/>
              <a:t>Waterfall Model, Structured Systems Analysis and Design Methodology (SSADM), V-Model. </a:t>
            </a:r>
          </a:p>
        </p:txBody>
      </p:sp>
      <p:sp>
        <p:nvSpPr>
          <p:cNvPr id="19462" name="Footer Placeholder 3"/>
          <p:cNvSpPr>
            <a:spLocks noGrp="1"/>
          </p:cNvSpPr>
          <p:nvPr>
            <p:ph type="ftr" sz="quarter" idx="4294967295"/>
          </p:nvPr>
        </p:nvSpPr>
        <p:spPr bwMode="auto">
          <a:xfrm>
            <a:off x="0" y="19050"/>
            <a:ext cx="28956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a:solidFill>
                  <a:schemeClr val="bg1"/>
                </a:solidFill>
              </a:rPr>
              <a:t>Slide  5 (of  19)</a:t>
            </a:r>
          </a:p>
        </p:txBody>
      </p:sp>
    </p:spTree>
    <p:extLst>
      <p:ext uri="{BB962C8B-B14F-4D97-AF65-F5344CB8AC3E}">
        <p14:creationId xmlns:p14="http://schemas.microsoft.com/office/powerpoint/2010/main" val="454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Waterfall Methodology</a:t>
            </a:r>
            <a:endParaRPr lang="en-MY" sz="3200" dirty="0"/>
          </a:p>
        </p:txBody>
      </p:sp>
    </p:spTree>
    <p:extLst>
      <p:ext uri="{BB962C8B-B14F-4D97-AF65-F5344CB8AC3E}">
        <p14:creationId xmlns:p14="http://schemas.microsoft.com/office/powerpoint/2010/main" val="241751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41051" y="63500"/>
            <a:ext cx="7042150" cy="1143000"/>
          </a:xfrm>
        </p:spPr>
        <p:txBody>
          <a:bodyPr/>
          <a:lstStyle/>
          <a:p>
            <a:pPr fontAlgn="auto">
              <a:spcAft>
                <a:spcPts val="0"/>
              </a:spcAft>
              <a:defRPr/>
            </a:pPr>
            <a:r>
              <a:rPr lang="en-US" sz="3600" b="1" dirty="0"/>
              <a:t>Waterfall </a:t>
            </a:r>
            <a:r>
              <a:rPr lang="en-US" sz="3600" dirty="0"/>
              <a:t>Methodology</a:t>
            </a:r>
            <a:endParaRPr lang="en-US" sz="3600" b="1" dirty="0"/>
          </a:p>
        </p:txBody>
      </p:sp>
      <p:sp>
        <p:nvSpPr>
          <p:cNvPr id="22531" name="Content Placeholder 2"/>
          <p:cNvSpPr>
            <a:spLocks noGrp="1"/>
          </p:cNvSpPr>
          <p:nvPr>
            <p:ph idx="1"/>
          </p:nvPr>
        </p:nvSpPr>
        <p:spPr>
          <a:xfrm>
            <a:off x="487361" y="1828800"/>
            <a:ext cx="7604215" cy="4394200"/>
          </a:xfrm>
        </p:spPr>
        <p:txBody>
          <a:bodyPr/>
          <a:lstStyle/>
          <a:p>
            <a:pPr>
              <a:buFont typeface="Wingdings" panose="05000000000000000000" pitchFamily="2" charset="2"/>
              <a:buChar char="q"/>
            </a:pPr>
            <a:r>
              <a:rPr lang="en-US" dirty="0"/>
              <a:t>Introduced in the 1970s </a:t>
            </a:r>
            <a:r>
              <a:rPr lang="en-MY" dirty="0"/>
              <a:t>by Dr. Winston W. Royce.</a:t>
            </a:r>
          </a:p>
          <a:p>
            <a:pPr>
              <a:buFont typeface="Wingdings" panose="05000000000000000000" pitchFamily="2" charset="2"/>
              <a:buChar char="q"/>
            </a:pPr>
            <a:r>
              <a:rPr lang="en-US" dirty="0"/>
              <a:t>Close to SDLC phases</a:t>
            </a:r>
          </a:p>
          <a:p>
            <a:pPr>
              <a:buFont typeface="Wingdings" panose="05000000000000000000" pitchFamily="2" charset="2"/>
              <a:buChar char="q"/>
            </a:pPr>
            <a:r>
              <a:rPr lang="en-US" dirty="0"/>
              <a:t>Can be used for almost all types of projects</a:t>
            </a:r>
          </a:p>
          <a:p>
            <a:pPr>
              <a:buFont typeface="Wingdings" panose="05000000000000000000" pitchFamily="2" charset="2"/>
              <a:buChar char="q"/>
            </a:pPr>
            <a:r>
              <a:rPr lang="en-US" dirty="0"/>
              <a:t>Highly structured and rigid - sequential development process.</a:t>
            </a:r>
          </a:p>
          <a:p>
            <a:pPr lvl="1">
              <a:buFont typeface="Wingdings" panose="05000000000000000000" pitchFamily="2" charset="2"/>
              <a:buChar char="§"/>
            </a:pPr>
            <a:r>
              <a:rPr lang="en-US" sz="2400" dirty="0"/>
              <a:t>One should move to the next phase only when its preceding phase is completed and perfected.</a:t>
            </a:r>
          </a:p>
          <a:p>
            <a:pPr>
              <a:buFont typeface="Wingdings" panose="05000000000000000000" pitchFamily="2" charset="2"/>
              <a:buChar char="q"/>
            </a:pPr>
            <a:r>
              <a:rPr lang="en-US" dirty="0"/>
              <a:t>Promotes quality control of process and product.</a:t>
            </a:r>
          </a:p>
          <a:p>
            <a:pPr>
              <a:buFont typeface="Wingdings" panose="05000000000000000000" pitchFamily="2" charset="2"/>
              <a:buChar char="q"/>
            </a:pPr>
            <a:r>
              <a:rPr lang="en-US" dirty="0"/>
              <a:t>Emphasis on good documentation</a:t>
            </a:r>
          </a:p>
        </p:txBody>
      </p:sp>
    </p:spTree>
    <p:extLst>
      <p:ext uri="{BB962C8B-B14F-4D97-AF65-F5344CB8AC3E}">
        <p14:creationId xmlns:p14="http://schemas.microsoft.com/office/powerpoint/2010/main" val="346431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983137" y="2451819"/>
            <a:ext cx="5334000" cy="3581400"/>
            <a:chOff x="576" y="1728"/>
            <a:chExt cx="3360" cy="2256"/>
          </a:xfrm>
        </p:grpSpPr>
        <p:sp>
          <p:nvSpPr>
            <p:cNvPr id="15383" name="Line 24"/>
            <p:cNvSpPr>
              <a:spLocks noChangeShapeType="1"/>
            </p:cNvSpPr>
            <p:nvPr/>
          </p:nvSpPr>
          <p:spPr bwMode="auto">
            <a:xfrm flipH="1">
              <a:off x="576" y="3984"/>
              <a:ext cx="3360" cy="0"/>
            </a:xfrm>
            <a:prstGeom prst="line">
              <a:avLst/>
            </a:prstGeom>
            <a:noFill/>
            <a:ln w="38100" cap="rnd">
              <a:solidFill>
                <a:srgbClr val="BE004D"/>
              </a:solidFill>
              <a:prstDash val="sysDot"/>
              <a:miter lim="800000"/>
              <a:headEnd/>
              <a:tailEnd/>
            </a:ln>
          </p:spPr>
          <p:txBody>
            <a:bodyPr wrap="none"/>
            <a:lstStyle/>
            <a:p>
              <a:endParaRPr lang="en-US" sz="2000"/>
            </a:p>
          </p:txBody>
        </p:sp>
        <p:sp>
          <p:nvSpPr>
            <p:cNvPr id="15384" name="Line 25"/>
            <p:cNvSpPr>
              <a:spLocks noChangeShapeType="1"/>
            </p:cNvSpPr>
            <p:nvPr/>
          </p:nvSpPr>
          <p:spPr bwMode="auto">
            <a:xfrm>
              <a:off x="576" y="1728"/>
              <a:ext cx="0" cy="2256"/>
            </a:xfrm>
            <a:prstGeom prst="line">
              <a:avLst/>
            </a:prstGeom>
            <a:noFill/>
            <a:ln w="38100" cap="rnd">
              <a:solidFill>
                <a:srgbClr val="BE004D"/>
              </a:solidFill>
              <a:prstDash val="sysDot"/>
              <a:miter lim="800000"/>
              <a:headEnd type="triangle" w="med" len="med"/>
              <a:tailEnd/>
            </a:ln>
          </p:spPr>
          <p:txBody>
            <a:bodyPr wrap="none"/>
            <a:lstStyle/>
            <a:p>
              <a:endParaRPr lang="en-US" sz="2000"/>
            </a:p>
          </p:txBody>
        </p:sp>
        <p:sp>
          <p:nvSpPr>
            <p:cNvPr id="15385" name="Line 26"/>
            <p:cNvSpPr>
              <a:spLocks noChangeShapeType="1"/>
            </p:cNvSpPr>
            <p:nvPr/>
          </p:nvSpPr>
          <p:spPr bwMode="auto">
            <a:xfrm>
              <a:off x="1344" y="2208"/>
              <a:ext cx="0" cy="1776"/>
            </a:xfrm>
            <a:prstGeom prst="line">
              <a:avLst/>
            </a:prstGeom>
            <a:noFill/>
            <a:ln w="38100" cap="rnd">
              <a:solidFill>
                <a:srgbClr val="BE004D"/>
              </a:solidFill>
              <a:prstDash val="sysDot"/>
              <a:miter lim="800000"/>
              <a:headEnd type="triangle" w="med" len="med"/>
              <a:tailEnd/>
            </a:ln>
          </p:spPr>
          <p:txBody>
            <a:bodyPr wrap="none"/>
            <a:lstStyle/>
            <a:p>
              <a:endParaRPr lang="en-US" sz="2000"/>
            </a:p>
          </p:txBody>
        </p:sp>
        <p:sp>
          <p:nvSpPr>
            <p:cNvPr id="15386" name="Line 27"/>
            <p:cNvSpPr>
              <a:spLocks noChangeShapeType="1"/>
            </p:cNvSpPr>
            <p:nvPr/>
          </p:nvSpPr>
          <p:spPr bwMode="auto">
            <a:xfrm>
              <a:off x="2112" y="2688"/>
              <a:ext cx="0" cy="1296"/>
            </a:xfrm>
            <a:prstGeom prst="line">
              <a:avLst/>
            </a:prstGeom>
            <a:noFill/>
            <a:ln w="38100" cap="rnd">
              <a:solidFill>
                <a:srgbClr val="BE004D"/>
              </a:solidFill>
              <a:prstDash val="sysDot"/>
              <a:miter lim="800000"/>
              <a:headEnd type="triangle" w="med" len="med"/>
              <a:tailEnd/>
            </a:ln>
          </p:spPr>
          <p:txBody>
            <a:bodyPr wrap="none"/>
            <a:lstStyle/>
            <a:p>
              <a:endParaRPr lang="en-US" sz="2000"/>
            </a:p>
          </p:txBody>
        </p:sp>
        <p:sp>
          <p:nvSpPr>
            <p:cNvPr id="15387" name="Line 28"/>
            <p:cNvSpPr>
              <a:spLocks noChangeShapeType="1"/>
            </p:cNvSpPr>
            <p:nvPr/>
          </p:nvSpPr>
          <p:spPr bwMode="auto">
            <a:xfrm>
              <a:off x="2880" y="3168"/>
              <a:ext cx="0" cy="816"/>
            </a:xfrm>
            <a:prstGeom prst="line">
              <a:avLst/>
            </a:prstGeom>
            <a:noFill/>
            <a:ln w="38100" cap="rnd">
              <a:solidFill>
                <a:srgbClr val="BE004D"/>
              </a:solidFill>
              <a:prstDash val="sysDot"/>
              <a:miter lim="800000"/>
              <a:headEnd type="triangle" w="med" len="med"/>
              <a:tailEnd/>
            </a:ln>
          </p:spPr>
          <p:txBody>
            <a:bodyPr wrap="none"/>
            <a:lstStyle/>
            <a:p>
              <a:endParaRPr lang="en-US" sz="2000"/>
            </a:p>
          </p:txBody>
        </p:sp>
        <p:sp>
          <p:nvSpPr>
            <p:cNvPr id="15388" name="Line 29"/>
            <p:cNvSpPr>
              <a:spLocks noChangeShapeType="1"/>
            </p:cNvSpPr>
            <p:nvPr/>
          </p:nvSpPr>
          <p:spPr bwMode="auto">
            <a:xfrm>
              <a:off x="3600" y="3648"/>
              <a:ext cx="0" cy="336"/>
            </a:xfrm>
            <a:prstGeom prst="line">
              <a:avLst/>
            </a:prstGeom>
            <a:noFill/>
            <a:ln w="38100" cap="rnd">
              <a:solidFill>
                <a:srgbClr val="BE004D"/>
              </a:solidFill>
              <a:prstDash val="sysDot"/>
              <a:miter lim="800000"/>
              <a:headEnd type="triangle" w="med" len="med"/>
              <a:tailEnd/>
            </a:ln>
          </p:spPr>
          <p:txBody>
            <a:bodyPr wrap="none"/>
            <a:lstStyle/>
            <a:p>
              <a:endParaRPr lang="en-US" sz="2000"/>
            </a:p>
          </p:txBody>
        </p:sp>
        <p:sp>
          <p:nvSpPr>
            <p:cNvPr id="15389" name="Line 30"/>
            <p:cNvSpPr>
              <a:spLocks noChangeShapeType="1"/>
            </p:cNvSpPr>
            <p:nvPr/>
          </p:nvSpPr>
          <p:spPr bwMode="auto">
            <a:xfrm flipH="1">
              <a:off x="576" y="3504"/>
              <a:ext cx="2688" cy="0"/>
            </a:xfrm>
            <a:prstGeom prst="line">
              <a:avLst/>
            </a:prstGeom>
            <a:noFill/>
            <a:ln w="38100" cap="rnd">
              <a:solidFill>
                <a:srgbClr val="BE004D"/>
              </a:solidFill>
              <a:prstDash val="sysDot"/>
              <a:miter lim="800000"/>
              <a:headEnd/>
              <a:tailEnd/>
            </a:ln>
          </p:spPr>
          <p:txBody>
            <a:bodyPr wrap="none"/>
            <a:lstStyle/>
            <a:p>
              <a:endParaRPr lang="en-US" sz="2000"/>
            </a:p>
          </p:txBody>
        </p:sp>
        <p:sp>
          <p:nvSpPr>
            <p:cNvPr id="15390" name="Line 31"/>
            <p:cNvSpPr>
              <a:spLocks noChangeShapeType="1"/>
            </p:cNvSpPr>
            <p:nvPr/>
          </p:nvSpPr>
          <p:spPr bwMode="auto">
            <a:xfrm flipH="1">
              <a:off x="576" y="3024"/>
              <a:ext cx="1920" cy="0"/>
            </a:xfrm>
            <a:prstGeom prst="line">
              <a:avLst/>
            </a:prstGeom>
            <a:noFill/>
            <a:ln w="38100" cap="rnd">
              <a:solidFill>
                <a:srgbClr val="BE004D"/>
              </a:solidFill>
              <a:prstDash val="sysDot"/>
              <a:miter lim="800000"/>
              <a:headEnd/>
              <a:tailEnd/>
            </a:ln>
          </p:spPr>
          <p:txBody>
            <a:bodyPr wrap="none"/>
            <a:lstStyle/>
            <a:p>
              <a:endParaRPr lang="en-US" sz="2000"/>
            </a:p>
          </p:txBody>
        </p:sp>
        <p:sp>
          <p:nvSpPr>
            <p:cNvPr id="15391" name="Line 32"/>
            <p:cNvSpPr>
              <a:spLocks noChangeShapeType="1"/>
            </p:cNvSpPr>
            <p:nvPr/>
          </p:nvSpPr>
          <p:spPr bwMode="auto">
            <a:xfrm flipH="1">
              <a:off x="576" y="2544"/>
              <a:ext cx="1152" cy="0"/>
            </a:xfrm>
            <a:prstGeom prst="line">
              <a:avLst/>
            </a:prstGeom>
            <a:noFill/>
            <a:ln w="38100" cap="rnd">
              <a:solidFill>
                <a:srgbClr val="BE004D"/>
              </a:solidFill>
              <a:prstDash val="sysDot"/>
              <a:miter lim="800000"/>
              <a:headEnd/>
              <a:tailEnd/>
            </a:ln>
          </p:spPr>
          <p:txBody>
            <a:bodyPr wrap="none"/>
            <a:lstStyle/>
            <a:p>
              <a:endParaRPr lang="en-US" sz="2000"/>
            </a:p>
          </p:txBody>
        </p:sp>
        <p:sp>
          <p:nvSpPr>
            <p:cNvPr id="15392" name="Line 33"/>
            <p:cNvSpPr>
              <a:spLocks noChangeShapeType="1"/>
            </p:cNvSpPr>
            <p:nvPr/>
          </p:nvSpPr>
          <p:spPr bwMode="auto">
            <a:xfrm flipH="1">
              <a:off x="576" y="2064"/>
              <a:ext cx="432" cy="0"/>
            </a:xfrm>
            <a:prstGeom prst="line">
              <a:avLst/>
            </a:prstGeom>
            <a:noFill/>
            <a:ln w="38100" cap="rnd">
              <a:solidFill>
                <a:srgbClr val="BE004D"/>
              </a:solidFill>
              <a:prstDash val="sysDot"/>
              <a:miter lim="800000"/>
              <a:headEnd/>
              <a:tailEnd/>
            </a:ln>
          </p:spPr>
          <p:txBody>
            <a:bodyPr wrap="none"/>
            <a:lstStyle/>
            <a:p>
              <a:endParaRPr lang="en-US" sz="2000"/>
            </a:p>
          </p:txBody>
        </p:sp>
      </p:grpSp>
      <p:grpSp>
        <p:nvGrpSpPr>
          <p:cNvPr id="3" name="Group 17"/>
          <p:cNvGrpSpPr>
            <a:grpSpLocks/>
          </p:cNvGrpSpPr>
          <p:nvPr/>
        </p:nvGrpSpPr>
        <p:grpSpPr bwMode="auto">
          <a:xfrm>
            <a:off x="2860577" y="1750319"/>
            <a:ext cx="5748338" cy="3910013"/>
            <a:chOff x="1680" y="1584"/>
            <a:chExt cx="3621" cy="2463"/>
          </a:xfrm>
        </p:grpSpPr>
        <p:sp>
          <p:nvSpPr>
            <p:cNvPr id="15378" name="Arc 12"/>
            <p:cNvSpPr>
              <a:spLocks/>
            </p:cNvSpPr>
            <p:nvPr/>
          </p:nvSpPr>
          <p:spPr bwMode="auto">
            <a:xfrm>
              <a:off x="1680" y="158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79" name="Arc 13"/>
            <p:cNvSpPr>
              <a:spLocks/>
            </p:cNvSpPr>
            <p:nvPr/>
          </p:nvSpPr>
          <p:spPr bwMode="auto">
            <a:xfrm>
              <a:off x="2307" y="2030"/>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80" name="Arc 14"/>
            <p:cNvSpPr>
              <a:spLocks/>
            </p:cNvSpPr>
            <p:nvPr/>
          </p:nvSpPr>
          <p:spPr bwMode="auto">
            <a:xfrm>
              <a:off x="3168" y="254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81" name="Arc 15"/>
            <p:cNvSpPr>
              <a:spLocks/>
            </p:cNvSpPr>
            <p:nvPr/>
          </p:nvSpPr>
          <p:spPr bwMode="auto">
            <a:xfrm>
              <a:off x="4360" y="3081"/>
              <a:ext cx="350" cy="3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dirty="0"/>
            </a:p>
          </p:txBody>
        </p:sp>
        <p:sp>
          <p:nvSpPr>
            <p:cNvPr id="15382" name="Arc 16"/>
            <p:cNvSpPr>
              <a:spLocks/>
            </p:cNvSpPr>
            <p:nvPr/>
          </p:nvSpPr>
          <p:spPr bwMode="auto">
            <a:xfrm>
              <a:off x="4886" y="3613"/>
              <a:ext cx="415" cy="4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dirty="0"/>
            </a:p>
          </p:txBody>
        </p:sp>
      </p:grpSp>
      <p:grpSp>
        <p:nvGrpSpPr>
          <p:cNvPr id="4" name="Group 18"/>
          <p:cNvGrpSpPr>
            <a:grpSpLocks/>
          </p:cNvGrpSpPr>
          <p:nvPr/>
        </p:nvGrpSpPr>
        <p:grpSpPr bwMode="auto">
          <a:xfrm flipH="1" flipV="1">
            <a:off x="845597" y="2069096"/>
            <a:ext cx="5918200" cy="3668713"/>
            <a:chOff x="1408" y="1529"/>
            <a:chExt cx="3728" cy="2311"/>
          </a:xfrm>
        </p:grpSpPr>
        <p:sp>
          <p:nvSpPr>
            <p:cNvPr id="15373" name="Arc 19"/>
            <p:cNvSpPr>
              <a:spLocks/>
            </p:cNvSpPr>
            <p:nvPr/>
          </p:nvSpPr>
          <p:spPr bwMode="auto">
            <a:xfrm>
              <a:off x="1408" y="1529"/>
              <a:ext cx="432"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74" name="Arc 20"/>
            <p:cNvSpPr>
              <a:spLocks/>
            </p:cNvSpPr>
            <p:nvPr/>
          </p:nvSpPr>
          <p:spPr bwMode="auto">
            <a:xfrm>
              <a:off x="2142" y="199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75" name="Arc 21"/>
            <p:cNvSpPr>
              <a:spLocks/>
            </p:cNvSpPr>
            <p:nvPr/>
          </p:nvSpPr>
          <p:spPr bwMode="auto">
            <a:xfrm>
              <a:off x="3168" y="254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76" name="Arc 22"/>
            <p:cNvSpPr>
              <a:spLocks/>
            </p:cNvSpPr>
            <p:nvPr/>
          </p:nvSpPr>
          <p:spPr bwMode="auto">
            <a:xfrm>
              <a:off x="3936" y="302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sp>
          <p:nvSpPr>
            <p:cNvPr id="15377" name="Arc 23"/>
            <p:cNvSpPr>
              <a:spLocks/>
            </p:cNvSpPr>
            <p:nvPr/>
          </p:nvSpPr>
          <p:spPr bwMode="auto">
            <a:xfrm>
              <a:off x="4704" y="350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BE004D"/>
              </a:solidFill>
              <a:miter lim="800000"/>
              <a:headEnd/>
              <a:tailEnd type="triangle" w="med" len="med"/>
            </a:ln>
          </p:spPr>
          <p:txBody>
            <a:bodyPr wrap="none" anchor="ctr"/>
            <a:lstStyle/>
            <a:p>
              <a:endParaRPr lang="en-US" sz="2000"/>
            </a:p>
          </p:txBody>
        </p:sp>
      </p:grpSp>
      <p:sp>
        <p:nvSpPr>
          <p:cNvPr id="15365" name="Rectangle 2"/>
          <p:cNvSpPr>
            <a:spLocks noGrp="1" noChangeArrowheads="1"/>
          </p:cNvSpPr>
          <p:nvPr>
            <p:ph type="title"/>
          </p:nvPr>
        </p:nvSpPr>
        <p:spPr bwMode="auto">
          <a:xfrm>
            <a:off x="224287" y="21403"/>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600" dirty="0"/>
              <a:t>Waterfall Methodology</a:t>
            </a:r>
            <a:br>
              <a:rPr lang="en-US" sz="3600" dirty="0"/>
            </a:br>
            <a:r>
              <a:rPr lang="en-US" sz="3600" dirty="0">
                <a:solidFill>
                  <a:srgbClr val="0070C0"/>
                </a:solidFill>
              </a:rPr>
              <a:t>Phases</a:t>
            </a:r>
            <a:endParaRPr lang="en-US" sz="3600" dirty="0"/>
          </a:p>
        </p:txBody>
      </p:sp>
      <p:sp>
        <p:nvSpPr>
          <p:cNvPr id="15366" name="Text Box 5"/>
          <p:cNvSpPr txBox="1">
            <a:spLocks noChangeArrowheads="1"/>
          </p:cNvSpPr>
          <p:nvPr/>
        </p:nvSpPr>
        <p:spPr bwMode="auto">
          <a:xfrm>
            <a:off x="525937" y="1617453"/>
            <a:ext cx="2273379" cy="461665"/>
          </a:xfrm>
          <a:prstGeom prst="rect">
            <a:avLst/>
          </a:prstGeom>
          <a:solidFill>
            <a:srgbClr val="00B050"/>
          </a:solidFill>
          <a:ln w="9525">
            <a:solidFill>
              <a:srgbClr val="00B050"/>
            </a:solidFill>
            <a:miter lim="800000"/>
            <a:headEnd/>
            <a:tailEnd/>
          </a:ln>
        </p:spPr>
        <p:txBody>
          <a:bodyPr wrap="none">
            <a:spAutoFit/>
          </a:bodyPr>
          <a:lstStyle/>
          <a:p>
            <a:r>
              <a:rPr lang="en-US" sz="2400" dirty="0">
                <a:solidFill>
                  <a:schemeClr val="accent2"/>
                </a:solidFill>
              </a:rPr>
              <a:t> </a:t>
            </a:r>
            <a:r>
              <a:rPr lang="en-US" sz="2400" dirty="0">
                <a:solidFill>
                  <a:schemeClr val="bg1"/>
                </a:solidFill>
              </a:rPr>
              <a:t>Requirements </a:t>
            </a:r>
          </a:p>
        </p:txBody>
      </p:sp>
      <p:sp>
        <p:nvSpPr>
          <p:cNvPr id="15367" name="Text Box 7"/>
          <p:cNvSpPr txBox="1">
            <a:spLocks noChangeArrowheads="1"/>
          </p:cNvSpPr>
          <p:nvPr/>
        </p:nvSpPr>
        <p:spPr bwMode="auto">
          <a:xfrm>
            <a:off x="1656237" y="2379453"/>
            <a:ext cx="2164375" cy="461665"/>
          </a:xfrm>
          <a:prstGeom prst="rect">
            <a:avLst/>
          </a:prstGeom>
          <a:solidFill>
            <a:srgbClr val="FF0000"/>
          </a:solidFill>
          <a:ln w="9525">
            <a:solidFill>
              <a:srgbClr val="FF0000"/>
            </a:solidFill>
            <a:miter lim="800000"/>
            <a:headEnd/>
            <a:tailEnd/>
          </a:ln>
        </p:spPr>
        <p:txBody>
          <a:bodyPr wrap="none">
            <a:spAutoFit/>
          </a:bodyPr>
          <a:lstStyle/>
          <a:p>
            <a:r>
              <a:rPr lang="en-US" sz="2400" dirty="0">
                <a:solidFill>
                  <a:schemeClr val="accent2"/>
                </a:solidFill>
              </a:rPr>
              <a:t>      </a:t>
            </a:r>
            <a:r>
              <a:rPr lang="en-US" sz="2400" dirty="0">
                <a:solidFill>
                  <a:schemeClr val="bg1"/>
                </a:solidFill>
              </a:rPr>
              <a:t>Design      </a:t>
            </a:r>
          </a:p>
        </p:txBody>
      </p:sp>
      <p:sp>
        <p:nvSpPr>
          <p:cNvPr id="15368" name="Text Box 8"/>
          <p:cNvSpPr txBox="1">
            <a:spLocks noChangeArrowheads="1"/>
          </p:cNvSpPr>
          <p:nvPr/>
        </p:nvSpPr>
        <p:spPr bwMode="auto">
          <a:xfrm>
            <a:off x="2799237" y="3141453"/>
            <a:ext cx="2291012" cy="461665"/>
          </a:xfrm>
          <a:prstGeom prst="rect">
            <a:avLst/>
          </a:prstGeom>
          <a:solidFill>
            <a:srgbClr val="0070C0"/>
          </a:solidFill>
          <a:ln w="9525">
            <a:solidFill>
              <a:srgbClr val="0070C0"/>
            </a:solidFill>
            <a:miter lim="800000"/>
            <a:headEnd/>
            <a:tailEnd/>
          </a:ln>
        </p:spPr>
        <p:txBody>
          <a:bodyPr wrap="none">
            <a:spAutoFit/>
          </a:bodyPr>
          <a:lstStyle/>
          <a:p>
            <a:r>
              <a:rPr lang="en-US" sz="2400" dirty="0">
                <a:solidFill>
                  <a:schemeClr val="bg1"/>
                </a:solidFill>
              </a:rPr>
              <a:t>Implementation</a:t>
            </a:r>
          </a:p>
        </p:txBody>
      </p:sp>
      <p:sp>
        <p:nvSpPr>
          <p:cNvPr id="15369" name="Text Box 9"/>
          <p:cNvSpPr txBox="1">
            <a:spLocks noChangeArrowheads="1"/>
          </p:cNvSpPr>
          <p:nvPr/>
        </p:nvSpPr>
        <p:spPr bwMode="auto">
          <a:xfrm>
            <a:off x="4048600" y="3903453"/>
            <a:ext cx="2988000" cy="461665"/>
          </a:xfrm>
          <a:prstGeom prst="rect">
            <a:avLst/>
          </a:prstGeom>
          <a:solidFill>
            <a:srgbClr val="7030A0"/>
          </a:solidFill>
          <a:ln w="9525">
            <a:solidFill>
              <a:srgbClr val="7030A0"/>
            </a:solidFill>
            <a:miter lim="800000"/>
            <a:headEnd/>
            <a:tailEnd/>
          </a:ln>
        </p:spPr>
        <p:txBody>
          <a:bodyPr wrap="none">
            <a:spAutoFit/>
          </a:bodyPr>
          <a:lstStyle/>
          <a:p>
            <a:r>
              <a:rPr lang="en-US" sz="2400" dirty="0">
                <a:solidFill>
                  <a:schemeClr val="bg1"/>
                </a:solidFill>
              </a:rPr>
              <a:t>Integration &amp; Testing   </a:t>
            </a:r>
          </a:p>
        </p:txBody>
      </p:sp>
      <p:sp>
        <p:nvSpPr>
          <p:cNvPr id="15370" name="Text Box 10"/>
          <p:cNvSpPr txBox="1">
            <a:spLocks noChangeArrowheads="1"/>
          </p:cNvSpPr>
          <p:nvPr/>
        </p:nvSpPr>
        <p:spPr bwMode="auto">
          <a:xfrm>
            <a:off x="6026989" y="4695913"/>
            <a:ext cx="1829347" cy="461665"/>
          </a:xfrm>
          <a:prstGeom prst="rect">
            <a:avLst/>
          </a:prstGeom>
          <a:solidFill>
            <a:srgbClr val="FFC000"/>
          </a:solidFill>
          <a:ln w="9525">
            <a:solidFill>
              <a:srgbClr val="FFC000"/>
            </a:solidFill>
            <a:miter lim="800000"/>
            <a:headEnd/>
            <a:tailEnd/>
          </a:ln>
        </p:spPr>
        <p:txBody>
          <a:bodyPr wrap="none">
            <a:spAutoFit/>
          </a:bodyPr>
          <a:lstStyle/>
          <a:p>
            <a:r>
              <a:rPr lang="en-US" sz="2400" dirty="0">
                <a:solidFill>
                  <a:schemeClr val="bg1"/>
                </a:solidFill>
              </a:rPr>
              <a:t>Deployment</a:t>
            </a:r>
          </a:p>
        </p:txBody>
      </p:sp>
      <p:sp>
        <p:nvSpPr>
          <p:cNvPr id="15371" name="Text Box 11"/>
          <p:cNvSpPr txBox="1">
            <a:spLocks noChangeArrowheads="1"/>
          </p:cNvSpPr>
          <p:nvPr/>
        </p:nvSpPr>
        <p:spPr bwMode="auto">
          <a:xfrm>
            <a:off x="6850956" y="5655450"/>
            <a:ext cx="1949573" cy="461665"/>
          </a:xfrm>
          <a:prstGeom prst="rect">
            <a:avLst/>
          </a:prstGeom>
          <a:solidFill>
            <a:srgbClr val="C00000"/>
          </a:solidFill>
          <a:ln w="9525">
            <a:solidFill>
              <a:srgbClr val="C00000"/>
            </a:solidFill>
            <a:miter lim="800000"/>
            <a:headEnd/>
            <a:tailEnd/>
          </a:ln>
        </p:spPr>
        <p:txBody>
          <a:bodyPr wrap="none">
            <a:spAutoFit/>
          </a:bodyPr>
          <a:lstStyle/>
          <a:p>
            <a:r>
              <a:rPr lang="en-US" sz="2400" dirty="0">
                <a:solidFill>
                  <a:schemeClr val="bg1"/>
                </a:solidFill>
              </a:rPr>
              <a:t>Maintenance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1C3F23-3705-4AA7-8E2B-3A466FFDC31A}"/>
</file>

<file path=customXml/itemProps2.xml><?xml version="1.0" encoding="utf-8"?>
<ds:datastoreItem xmlns:ds="http://schemas.openxmlformats.org/officeDocument/2006/customXml" ds:itemID="{545D4BB7-535B-49BD-B4F3-C31CAEA1A423}"/>
</file>

<file path=customXml/itemProps3.xml><?xml version="1.0" encoding="utf-8"?>
<ds:datastoreItem xmlns:ds="http://schemas.openxmlformats.org/officeDocument/2006/customXml" ds:itemID="{F564F6BE-DF0B-4E0A-8BC2-1D54BC0F82BD}"/>
</file>

<file path=docProps/app.xml><?xml version="1.0" encoding="utf-8"?>
<Properties xmlns="http://schemas.openxmlformats.org/officeDocument/2006/extended-properties" xmlns:vt="http://schemas.openxmlformats.org/officeDocument/2006/docPropsVTypes">
  <Template>APUtemplate-Level_2</Template>
  <TotalTime>10808</TotalTime>
  <Pages>11</Pages>
  <Words>2995</Words>
  <Application>Microsoft Office PowerPoint</Application>
  <PresentationFormat>On-screen Show (4:3)</PresentationFormat>
  <Paragraphs>241</Paragraphs>
  <Slides>44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-apple-system</vt:lpstr>
      <vt:lpstr>Arial</vt:lpstr>
      <vt:lpstr>Calibri</vt:lpstr>
      <vt:lpstr>Candara</vt:lpstr>
      <vt:lpstr>Times New Roman</vt:lpstr>
      <vt:lpstr>Wingdings</vt:lpstr>
      <vt:lpstr>APUtemplate-Level_2</vt:lpstr>
      <vt:lpstr>System Development Methods CT00046-3-2</vt:lpstr>
      <vt:lpstr>Topic &amp; Structure of the Lesson</vt:lpstr>
      <vt:lpstr>Learning Outcomes</vt:lpstr>
      <vt:lpstr>Key Terms you must be able to use</vt:lpstr>
      <vt:lpstr>Structured Methodologies Principles </vt:lpstr>
      <vt:lpstr>Traditional / Structured Methodologies</vt:lpstr>
      <vt:lpstr>Waterfall Methodology</vt:lpstr>
      <vt:lpstr>Waterfall Methodology</vt:lpstr>
      <vt:lpstr>Waterfall Methodology Phases</vt:lpstr>
      <vt:lpstr>Waterfall Methodology Phases .. cont.</vt:lpstr>
      <vt:lpstr>Waterfall Methodology Phases .. cont.</vt:lpstr>
      <vt:lpstr>PowerPoint Presentation</vt:lpstr>
      <vt:lpstr>Structured Systems Analysis and  Design Methodology (SSADM)</vt:lpstr>
      <vt:lpstr>Structured Systems Analysis and  Design Methodology (SSADM)</vt:lpstr>
      <vt:lpstr>SSADM Phases</vt:lpstr>
      <vt:lpstr>Project Definition </vt:lpstr>
      <vt:lpstr>Project Definition (Cont.)</vt:lpstr>
      <vt:lpstr>Feasibility Study</vt:lpstr>
      <vt:lpstr>Feasibility Study (Cont.)</vt:lpstr>
      <vt:lpstr>Feasibility Study (Cont.)</vt:lpstr>
      <vt:lpstr>Feasibility Study (Cont.)</vt:lpstr>
      <vt:lpstr>Investigation of Current Environment</vt:lpstr>
      <vt:lpstr>Business System Options</vt:lpstr>
      <vt:lpstr>Definition of Requirements</vt:lpstr>
      <vt:lpstr>Technical System Options</vt:lpstr>
      <vt:lpstr>Logical Design</vt:lpstr>
      <vt:lpstr>Physical Design</vt:lpstr>
      <vt:lpstr>Physical Design</vt:lpstr>
      <vt:lpstr>SSADM  Design Techniques</vt:lpstr>
      <vt:lpstr>V-Model</vt:lpstr>
      <vt:lpstr>V-Model</vt:lpstr>
      <vt:lpstr>V-Model Phases</vt:lpstr>
      <vt:lpstr>V-Model Phases (Cont.)</vt:lpstr>
      <vt:lpstr>V-Model Phases (Cont.)</vt:lpstr>
      <vt:lpstr>V-Model Phases (Cont.)</vt:lpstr>
      <vt:lpstr>V-Model Phases (Cont.)</vt:lpstr>
      <vt:lpstr>PowerPoint Presentation</vt:lpstr>
      <vt:lpstr>V-Model Techniques</vt:lpstr>
      <vt:lpstr>Structured Methodologies  Strengths &amp; Weaknesses</vt:lpstr>
      <vt:lpstr>Strengths with Structured Methodologies (in general)</vt:lpstr>
      <vt:lpstr>Problems with Structured Methodologies (in general)</vt:lpstr>
      <vt:lpstr>Summary</vt:lpstr>
      <vt:lpstr>Question &amp; Answer</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198</cp:revision>
  <cp:lastPrinted>1995-11-02T09:23:42Z</cp:lastPrinted>
  <dcterms:created xsi:type="dcterms:W3CDTF">2014-01-17T09:12:04Z</dcterms:created>
  <dcterms:modified xsi:type="dcterms:W3CDTF">2022-02-08T04:51:12Z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