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4"/>
  </p:sldMasterIdLst>
  <p:notesMasterIdLst>
    <p:notesMasterId r:id="rId32"/>
  </p:notesMasterIdLst>
  <p:handoutMasterIdLst>
    <p:handoutMasterId r:id="rId33"/>
  </p:handoutMasterIdLst>
  <p:sldIdLst>
    <p:sldId id="256" r:id="rId5"/>
    <p:sldId id="270" r:id="rId6"/>
    <p:sldId id="271" r:id="rId7"/>
    <p:sldId id="272" r:id="rId8"/>
    <p:sldId id="319" r:id="rId9"/>
    <p:sldId id="273" r:id="rId10"/>
    <p:sldId id="281" r:id="rId11"/>
    <p:sldId id="322" r:id="rId12"/>
    <p:sldId id="337" r:id="rId13"/>
    <p:sldId id="336" r:id="rId14"/>
    <p:sldId id="323" r:id="rId15"/>
    <p:sldId id="328" r:id="rId16"/>
    <p:sldId id="324" r:id="rId17"/>
    <p:sldId id="327" r:id="rId18"/>
    <p:sldId id="332" r:id="rId19"/>
    <p:sldId id="330" r:id="rId20"/>
    <p:sldId id="331" r:id="rId21"/>
    <p:sldId id="334" r:id="rId22"/>
    <p:sldId id="280" r:id="rId23"/>
    <p:sldId id="335" r:id="rId24"/>
    <p:sldId id="321" r:id="rId25"/>
    <p:sldId id="286" r:id="rId26"/>
    <p:sldId id="287" r:id="rId27"/>
    <p:sldId id="338" r:id="rId28"/>
    <p:sldId id="266" r:id="rId29"/>
    <p:sldId id="267" r:id="rId30"/>
    <p:sldId id="333" r:id="rId31"/>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99"/>
    <a:srgbClr val="EC7728"/>
    <a:srgbClr val="FFFF66"/>
    <a:srgbClr val="A2C1FE"/>
    <a:srgbClr val="A2FFA3"/>
    <a:srgbClr val="FFFF99"/>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97" autoAdjust="0"/>
    <p:restoredTop sz="94249" autoAdjust="0"/>
  </p:normalViewPr>
  <p:slideViewPr>
    <p:cSldViewPr snapToGrid="0">
      <p:cViewPr varScale="1">
        <p:scale>
          <a:sx n="78" d="100"/>
          <a:sy n="78" d="100"/>
        </p:scale>
        <p:origin x="1110" y="27"/>
      </p:cViewPr>
      <p:guideLst>
        <p:guide orient="horz" pos="2160"/>
        <p:guide pos="2880"/>
      </p:guideLst>
    </p:cSldViewPr>
  </p:slideViewPr>
  <p:outlineViewPr>
    <p:cViewPr>
      <p:scale>
        <a:sx n="33" d="100"/>
        <a:sy n="33" d="100"/>
      </p:scale>
      <p:origin x="0" y="195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Dewi Octaviani" userId="b13860d7-3077-45d3-9be2-c1aa2c085ab3" providerId="ADAL" clId="{51E586E8-A3CC-4F6C-AD35-D0E80F0CAEE3}"/>
    <pc:docChg chg="addSld modSld sldOrd">
      <pc:chgData name="Dr. Dewi Octaviani" userId="b13860d7-3077-45d3-9be2-c1aa2c085ab3" providerId="ADAL" clId="{51E586E8-A3CC-4F6C-AD35-D0E80F0CAEE3}" dt="2022-02-08T04:51:57.687" v="12" actId="12"/>
      <pc:docMkLst>
        <pc:docMk/>
      </pc:docMkLst>
      <pc:sldChg chg="modSp add mod ord">
        <pc:chgData name="Dr. Dewi Octaviani" userId="b13860d7-3077-45d3-9be2-c1aa2c085ab3" providerId="ADAL" clId="{51E586E8-A3CC-4F6C-AD35-D0E80F0CAEE3}" dt="2022-02-08T04:51:57.687" v="12" actId="12"/>
        <pc:sldMkLst>
          <pc:docMk/>
          <pc:sldMk cId="828700295" sldId="338"/>
        </pc:sldMkLst>
        <pc:spChg chg="mod">
          <ac:chgData name="Dr. Dewi Octaviani" userId="b13860d7-3077-45d3-9be2-c1aa2c085ab3" providerId="ADAL" clId="{51E586E8-A3CC-4F6C-AD35-D0E80F0CAEE3}" dt="2022-02-08T04:51:33.564" v="9" actId="20577"/>
          <ac:spMkLst>
            <pc:docMk/>
            <pc:sldMk cId="828700295" sldId="338"/>
            <ac:spMk id="2" creationId="{00000000-0000-0000-0000-000000000000}"/>
          </ac:spMkLst>
        </pc:spChg>
        <pc:spChg chg="mod">
          <ac:chgData name="Dr. Dewi Octaviani" userId="b13860d7-3077-45d3-9be2-c1aa2c085ab3" providerId="ADAL" clId="{51E586E8-A3CC-4F6C-AD35-D0E80F0CAEE3}" dt="2022-02-08T04:51:57.687" v="12" actId="12"/>
          <ac:spMkLst>
            <pc:docMk/>
            <pc:sldMk cId="828700295" sldId="338"/>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070371-B52B-45D0-A468-7AAD2839B3A2}" type="doc">
      <dgm:prSet loTypeId="urn:microsoft.com/office/officeart/2005/8/layout/chevron2" loCatId="process" qsTypeId="urn:microsoft.com/office/officeart/2005/8/quickstyle/simple2" qsCatId="simple" csTypeId="urn:microsoft.com/office/officeart/2005/8/colors/accent2_3" csCatId="accent2" phldr="1"/>
      <dgm:spPr/>
      <dgm:t>
        <a:bodyPr/>
        <a:lstStyle/>
        <a:p>
          <a:endParaRPr lang="en-MY"/>
        </a:p>
      </dgm:t>
    </dgm:pt>
    <dgm:pt modelId="{4F1FECA6-C310-4ADC-B4B8-7BCD5F248FEF}">
      <dgm:prSet phldrT="[Text]" custT="1"/>
      <dgm:spPr/>
      <dgm:t>
        <a:bodyPr/>
        <a:lstStyle/>
        <a:p>
          <a:r>
            <a:rPr lang="en-US" sz="1800" dirty="0"/>
            <a:t>1</a:t>
          </a:r>
          <a:endParaRPr lang="en-MY" sz="1800" dirty="0"/>
        </a:p>
      </dgm:t>
    </dgm:pt>
    <dgm:pt modelId="{C09F920E-AE45-41AA-8649-4F43881690D4}" type="parTrans" cxnId="{ECA51650-8771-4633-B535-3822D8B35ABF}">
      <dgm:prSet/>
      <dgm:spPr/>
      <dgm:t>
        <a:bodyPr/>
        <a:lstStyle/>
        <a:p>
          <a:endParaRPr lang="en-MY" sz="1600"/>
        </a:p>
      </dgm:t>
    </dgm:pt>
    <dgm:pt modelId="{E497CCBE-ED2E-44DA-BE93-13B2F3C9AEAC}" type="sibTrans" cxnId="{ECA51650-8771-4633-B535-3822D8B35ABF}">
      <dgm:prSet/>
      <dgm:spPr/>
      <dgm:t>
        <a:bodyPr/>
        <a:lstStyle/>
        <a:p>
          <a:endParaRPr lang="en-MY" sz="1600"/>
        </a:p>
      </dgm:t>
    </dgm:pt>
    <dgm:pt modelId="{3353DFCF-BFD1-4048-8657-DD3771E8B1F1}">
      <dgm:prSet phldrT="[Text]" custT="1"/>
      <dgm:spPr/>
      <dgm:t>
        <a:bodyPr/>
        <a:lstStyle/>
        <a:p>
          <a:r>
            <a:rPr lang="en-US" sz="1800" dirty="0"/>
            <a:t>10</a:t>
          </a:r>
          <a:endParaRPr lang="en-MY" sz="1800" dirty="0"/>
        </a:p>
      </dgm:t>
    </dgm:pt>
    <dgm:pt modelId="{ED960939-2BC5-4FEF-AEAA-0D50AC28E53F}" type="parTrans" cxnId="{231EC176-0ED6-4261-B4F7-9B4E2F99DDC7}">
      <dgm:prSet/>
      <dgm:spPr/>
      <dgm:t>
        <a:bodyPr/>
        <a:lstStyle/>
        <a:p>
          <a:endParaRPr lang="en-MY" sz="1600"/>
        </a:p>
      </dgm:t>
    </dgm:pt>
    <dgm:pt modelId="{74BD4CDA-88B7-48EF-8CD7-511067308596}" type="sibTrans" cxnId="{231EC176-0ED6-4261-B4F7-9B4E2F99DDC7}">
      <dgm:prSet/>
      <dgm:spPr/>
      <dgm:t>
        <a:bodyPr/>
        <a:lstStyle/>
        <a:p>
          <a:endParaRPr lang="en-MY" sz="1600"/>
        </a:p>
      </dgm:t>
    </dgm:pt>
    <dgm:pt modelId="{1BE3BE50-453D-4396-A71C-92599763399B}">
      <dgm:prSet phldrT="[Text]" custT="1"/>
      <dgm:spPr/>
      <dgm:t>
        <a:bodyPr/>
        <a:lstStyle/>
        <a:p>
          <a:r>
            <a:rPr lang="en-US" sz="1800" dirty="0"/>
            <a:t>11</a:t>
          </a:r>
          <a:endParaRPr lang="en-MY" sz="1800" dirty="0"/>
        </a:p>
      </dgm:t>
    </dgm:pt>
    <dgm:pt modelId="{8D9E552C-592B-4061-B993-8372FDF5B014}" type="parTrans" cxnId="{B97C8DDF-6882-436A-BEA7-055AABB01433}">
      <dgm:prSet/>
      <dgm:spPr/>
      <dgm:t>
        <a:bodyPr/>
        <a:lstStyle/>
        <a:p>
          <a:endParaRPr lang="en-MY" sz="1600"/>
        </a:p>
      </dgm:t>
    </dgm:pt>
    <dgm:pt modelId="{E7594481-2220-4C97-AD84-D1B797673E0C}" type="sibTrans" cxnId="{B97C8DDF-6882-436A-BEA7-055AABB01433}">
      <dgm:prSet/>
      <dgm:spPr/>
      <dgm:t>
        <a:bodyPr/>
        <a:lstStyle/>
        <a:p>
          <a:endParaRPr lang="en-MY" sz="1600"/>
        </a:p>
      </dgm:t>
    </dgm:pt>
    <dgm:pt modelId="{4CFFFE95-C344-4745-8C62-2FA22BCEAC37}">
      <dgm:prSet custT="1"/>
      <dgm:spPr/>
      <dgm:t>
        <a:bodyPr/>
        <a:lstStyle/>
        <a:p>
          <a:r>
            <a:rPr lang="en-US" sz="1800" dirty="0"/>
            <a:t>9</a:t>
          </a:r>
          <a:endParaRPr lang="en-MY" sz="1800" dirty="0"/>
        </a:p>
      </dgm:t>
    </dgm:pt>
    <dgm:pt modelId="{E25B8FD7-3985-409B-8C35-1FB16BC7806C}" type="parTrans" cxnId="{18DE0506-2767-40C4-A846-562F06B483E0}">
      <dgm:prSet/>
      <dgm:spPr/>
      <dgm:t>
        <a:bodyPr/>
        <a:lstStyle/>
        <a:p>
          <a:endParaRPr lang="en-MY" sz="1600"/>
        </a:p>
      </dgm:t>
    </dgm:pt>
    <dgm:pt modelId="{2FDB30C1-7E09-41D2-8E49-ECF72BAA47E8}" type="sibTrans" cxnId="{18DE0506-2767-40C4-A846-562F06B483E0}">
      <dgm:prSet/>
      <dgm:spPr/>
      <dgm:t>
        <a:bodyPr/>
        <a:lstStyle/>
        <a:p>
          <a:endParaRPr lang="en-MY" sz="1600"/>
        </a:p>
      </dgm:t>
    </dgm:pt>
    <dgm:pt modelId="{09BD3316-2EF9-49BE-9074-CF8932AB0364}">
      <dgm:prSet custT="1"/>
      <dgm:spPr/>
      <dgm:t>
        <a:bodyPr/>
        <a:lstStyle/>
        <a:p>
          <a:r>
            <a:rPr lang="en-US" sz="1800" dirty="0"/>
            <a:t>3</a:t>
          </a:r>
          <a:endParaRPr lang="en-MY" sz="1800" dirty="0"/>
        </a:p>
      </dgm:t>
    </dgm:pt>
    <dgm:pt modelId="{9680D7F4-36D2-45EF-B51A-1CB7948D5570}" type="parTrans" cxnId="{A697B25C-D959-4F5F-99F6-FD5B73000CF4}">
      <dgm:prSet/>
      <dgm:spPr/>
      <dgm:t>
        <a:bodyPr/>
        <a:lstStyle/>
        <a:p>
          <a:endParaRPr lang="en-MY" sz="1600"/>
        </a:p>
      </dgm:t>
    </dgm:pt>
    <dgm:pt modelId="{F03FBAF3-CCB9-4AC7-AFCB-811CB805E2EE}" type="sibTrans" cxnId="{A697B25C-D959-4F5F-99F6-FD5B73000CF4}">
      <dgm:prSet/>
      <dgm:spPr/>
      <dgm:t>
        <a:bodyPr/>
        <a:lstStyle/>
        <a:p>
          <a:endParaRPr lang="en-MY" sz="1600"/>
        </a:p>
      </dgm:t>
    </dgm:pt>
    <dgm:pt modelId="{26CC8B7F-67AF-4265-B6DB-899F6BB5E450}">
      <dgm:prSet custT="1"/>
      <dgm:spPr/>
      <dgm:t>
        <a:bodyPr/>
        <a:lstStyle/>
        <a:p>
          <a:r>
            <a:rPr lang="en-US" sz="1800" dirty="0"/>
            <a:t>2</a:t>
          </a:r>
          <a:endParaRPr lang="en-MY" sz="1800" dirty="0"/>
        </a:p>
      </dgm:t>
    </dgm:pt>
    <dgm:pt modelId="{998AA591-CA2C-47D0-A071-C88FF8DEB362}" type="parTrans" cxnId="{22C7B67D-A706-4B22-8F58-F248AB29218C}">
      <dgm:prSet/>
      <dgm:spPr/>
      <dgm:t>
        <a:bodyPr/>
        <a:lstStyle/>
        <a:p>
          <a:endParaRPr lang="en-MY" sz="1600"/>
        </a:p>
      </dgm:t>
    </dgm:pt>
    <dgm:pt modelId="{7C325F77-D1AE-46B2-B614-93972E964B48}" type="sibTrans" cxnId="{22C7B67D-A706-4B22-8F58-F248AB29218C}">
      <dgm:prSet/>
      <dgm:spPr/>
      <dgm:t>
        <a:bodyPr/>
        <a:lstStyle/>
        <a:p>
          <a:endParaRPr lang="en-MY" sz="1600"/>
        </a:p>
      </dgm:t>
    </dgm:pt>
    <dgm:pt modelId="{838AECDD-9803-4ECF-8066-08D6FA024FCE}">
      <dgm:prSet custT="1"/>
      <dgm:spPr/>
      <dgm:t>
        <a:bodyPr/>
        <a:lstStyle/>
        <a:p>
          <a:r>
            <a:rPr lang="en-US" sz="1800" dirty="0"/>
            <a:t>6</a:t>
          </a:r>
          <a:endParaRPr lang="en-MY" sz="1800" dirty="0"/>
        </a:p>
      </dgm:t>
    </dgm:pt>
    <dgm:pt modelId="{64369AEC-ACF4-4F58-BFCE-37A204D5B8F1}" type="parTrans" cxnId="{44F5CA14-9E04-43BB-8676-5080BA949740}">
      <dgm:prSet/>
      <dgm:spPr/>
      <dgm:t>
        <a:bodyPr/>
        <a:lstStyle/>
        <a:p>
          <a:endParaRPr lang="en-MY" sz="1600"/>
        </a:p>
      </dgm:t>
    </dgm:pt>
    <dgm:pt modelId="{85CCE500-BD71-4641-B40E-4E3F811C9564}" type="sibTrans" cxnId="{44F5CA14-9E04-43BB-8676-5080BA949740}">
      <dgm:prSet/>
      <dgm:spPr/>
      <dgm:t>
        <a:bodyPr/>
        <a:lstStyle/>
        <a:p>
          <a:endParaRPr lang="en-MY" sz="1600"/>
        </a:p>
      </dgm:t>
    </dgm:pt>
    <dgm:pt modelId="{11102ACD-F598-47B0-8691-1319CB3C56D2}">
      <dgm:prSet custT="1"/>
      <dgm:spPr/>
      <dgm:t>
        <a:bodyPr/>
        <a:lstStyle/>
        <a:p>
          <a:r>
            <a:rPr lang="en-US" sz="1800" dirty="0"/>
            <a:t>8</a:t>
          </a:r>
          <a:endParaRPr lang="en-MY" sz="1800" dirty="0"/>
        </a:p>
      </dgm:t>
    </dgm:pt>
    <dgm:pt modelId="{34AD2FEF-E78D-42C0-B104-63E035E0B3CD}" type="parTrans" cxnId="{2625D56E-6700-43A8-BA0F-1B413BDF1618}">
      <dgm:prSet/>
      <dgm:spPr/>
      <dgm:t>
        <a:bodyPr/>
        <a:lstStyle/>
        <a:p>
          <a:endParaRPr lang="en-MY" sz="1600"/>
        </a:p>
      </dgm:t>
    </dgm:pt>
    <dgm:pt modelId="{69E3A772-D4AF-47A0-AE2A-41E83CDA9B34}" type="sibTrans" cxnId="{2625D56E-6700-43A8-BA0F-1B413BDF1618}">
      <dgm:prSet/>
      <dgm:spPr/>
      <dgm:t>
        <a:bodyPr/>
        <a:lstStyle/>
        <a:p>
          <a:endParaRPr lang="en-MY" sz="1600"/>
        </a:p>
      </dgm:t>
    </dgm:pt>
    <dgm:pt modelId="{2CFC8020-05C0-4557-A55E-BC8E7A670AF6}">
      <dgm:prSet custT="1"/>
      <dgm:spPr/>
      <dgm:t>
        <a:bodyPr/>
        <a:lstStyle/>
        <a:p>
          <a:r>
            <a:rPr lang="en-US" sz="1800" dirty="0"/>
            <a:t>7</a:t>
          </a:r>
          <a:endParaRPr lang="en-MY" sz="1800" dirty="0"/>
        </a:p>
      </dgm:t>
    </dgm:pt>
    <dgm:pt modelId="{41806272-879E-4227-84AC-761E9A22778A}" type="parTrans" cxnId="{DC9E8705-2998-4C19-AE35-58C8F769629D}">
      <dgm:prSet/>
      <dgm:spPr/>
      <dgm:t>
        <a:bodyPr/>
        <a:lstStyle/>
        <a:p>
          <a:endParaRPr lang="en-MY" sz="1600"/>
        </a:p>
      </dgm:t>
    </dgm:pt>
    <dgm:pt modelId="{F008094A-E0A0-428F-9B3D-4EC247343FD2}" type="sibTrans" cxnId="{DC9E8705-2998-4C19-AE35-58C8F769629D}">
      <dgm:prSet/>
      <dgm:spPr/>
      <dgm:t>
        <a:bodyPr/>
        <a:lstStyle/>
        <a:p>
          <a:endParaRPr lang="en-MY" sz="1600"/>
        </a:p>
      </dgm:t>
    </dgm:pt>
    <dgm:pt modelId="{C39AA2EC-A262-4A87-AB5F-C49B041DF3A8}">
      <dgm:prSet custT="1"/>
      <dgm:spPr/>
      <dgm:t>
        <a:bodyPr/>
        <a:lstStyle/>
        <a:p>
          <a:r>
            <a:rPr lang="en-US" sz="1800" dirty="0"/>
            <a:t>4</a:t>
          </a:r>
          <a:endParaRPr lang="en-MY" sz="1800" dirty="0"/>
        </a:p>
      </dgm:t>
    </dgm:pt>
    <dgm:pt modelId="{214ADB30-FB95-40DC-B69A-87AADD8CC4E5}" type="parTrans" cxnId="{499FB60B-3A36-4E92-B6C3-7AA0F2DCA32C}">
      <dgm:prSet/>
      <dgm:spPr/>
      <dgm:t>
        <a:bodyPr/>
        <a:lstStyle/>
        <a:p>
          <a:endParaRPr lang="en-MY" sz="1600"/>
        </a:p>
      </dgm:t>
    </dgm:pt>
    <dgm:pt modelId="{8EF29964-18A3-46EF-A99C-D07A7DE9778E}" type="sibTrans" cxnId="{499FB60B-3A36-4E92-B6C3-7AA0F2DCA32C}">
      <dgm:prSet/>
      <dgm:spPr/>
      <dgm:t>
        <a:bodyPr/>
        <a:lstStyle/>
        <a:p>
          <a:endParaRPr lang="en-MY" sz="1600"/>
        </a:p>
      </dgm:t>
    </dgm:pt>
    <dgm:pt modelId="{4C3FACD6-B023-47B9-98DA-331F2AE802C2}">
      <dgm:prSet custT="1"/>
      <dgm:spPr/>
      <dgm:t>
        <a:bodyPr/>
        <a:lstStyle/>
        <a:p>
          <a:r>
            <a:rPr lang="en-US" sz="1800" dirty="0"/>
            <a:t>5</a:t>
          </a:r>
          <a:endParaRPr lang="en-MY" sz="1800" dirty="0"/>
        </a:p>
      </dgm:t>
    </dgm:pt>
    <dgm:pt modelId="{A9450C90-7729-4110-A0D3-59A1CB660B8D}" type="parTrans" cxnId="{6C0D1555-EC34-4C30-A2A7-1C35DA9C7FAA}">
      <dgm:prSet/>
      <dgm:spPr/>
      <dgm:t>
        <a:bodyPr/>
        <a:lstStyle/>
        <a:p>
          <a:endParaRPr lang="en-MY" sz="1600"/>
        </a:p>
      </dgm:t>
    </dgm:pt>
    <dgm:pt modelId="{ECEEDD6E-38AF-4B8E-9D1F-A5366FD39E47}" type="sibTrans" cxnId="{6C0D1555-EC34-4C30-A2A7-1C35DA9C7FAA}">
      <dgm:prSet/>
      <dgm:spPr/>
      <dgm:t>
        <a:bodyPr/>
        <a:lstStyle/>
        <a:p>
          <a:endParaRPr lang="en-MY" sz="1600"/>
        </a:p>
      </dgm:t>
    </dgm:pt>
    <dgm:pt modelId="{D56CEF14-D4A1-446F-931B-FE29BE7DB06F}">
      <dgm:prSet custT="1"/>
      <dgm:spPr/>
      <dgm:t>
        <a:bodyPr/>
        <a:lstStyle/>
        <a:p>
          <a:r>
            <a:rPr lang="en-US" sz="1800" dirty="0"/>
            <a:t>12</a:t>
          </a:r>
          <a:endParaRPr lang="en-MY" sz="1800" dirty="0"/>
        </a:p>
      </dgm:t>
    </dgm:pt>
    <dgm:pt modelId="{F9D9B08E-DBC5-462F-ADEC-4486DAA9A7A6}" type="parTrans" cxnId="{5BB164E1-CD8E-42C5-9325-2AD4704BFFE7}">
      <dgm:prSet/>
      <dgm:spPr/>
      <dgm:t>
        <a:bodyPr/>
        <a:lstStyle/>
        <a:p>
          <a:endParaRPr lang="en-MY" sz="1600"/>
        </a:p>
      </dgm:t>
    </dgm:pt>
    <dgm:pt modelId="{52A7699C-2B99-4DBA-8ED1-7397FA7D9119}" type="sibTrans" cxnId="{5BB164E1-CD8E-42C5-9325-2AD4704BFFE7}">
      <dgm:prSet/>
      <dgm:spPr/>
      <dgm:t>
        <a:bodyPr/>
        <a:lstStyle/>
        <a:p>
          <a:endParaRPr lang="en-MY" sz="1600"/>
        </a:p>
      </dgm:t>
    </dgm:pt>
    <dgm:pt modelId="{7C02BFF2-2E83-4051-88F2-8D0888B0272D}">
      <dgm:prSet custT="1"/>
      <dgm:spPr/>
      <dgm:t>
        <a:bodyPr/>
        <a:lstStyle/>
        <a:p>
          <a:pPr>
            <a:buFont typeface="+mj-lt"/>
            <a:buNone/>
          </a:pPr>
          <a:r>
            <a:rPr lang="en-US" sz="1600" b="1" dirty="0"/>
            <a:t>Customer satisfaction by early and continuous delivery of valuable software</a:t>
          </a:r>
          <a:endParaRPr lang="en-MY" sz="1600" dirty="0"/>
        </a:p>
      </dgm:t>
    </dgm:pt>
    <dgm:pt modelId="{CD39BA29-6390-4C6A-A329-99D41CA8077C}" type="parTrans" cxnId="{97402B1C-4CA1-455B-B65D-AB31129F0A86}">
      <dgm:prSet/>
      <dgm:spPr/>
      <dgm:t>
        <a:bodyPr/>
        <a:lstStyle/>
        <a:p>
          <a:endParaRPr lang="en-MY" sz="1600"/>
        </a:p>
      </dgm:t>
    </dgm:pt>
    <dgm:pt modelId="{FF16B7AB-36EF-4FBD-B819-CA4297BDDA8E}" type="sibTrans" cxnId="{97402B1C-4CA1-455B-B65D-AB31129F0A86}">
      <dgm:prSet/>
      <dgm:spPr/>
      <dgm:t>
        <a:bodyPr/>
        <a:lstStyle/>
        <a:p>
          <a:endParaRPr lang="en-MY" sz="1600"/>
        </a:p>
      </dgm:t>
    </dgm:pt>
    <dgm:pt modelId="{36D4B85F-6FD1-49DC-830B-2C04A6CEEC90}">
      <dgm:prSet custT="1"/>
      <dgm:spPr/>
      <dgm:t>
        <a:bodyPr/>
        <a:lstStyle/>
        <a:p>
          <a:pPr>
            <a:buFont typeface="+mj-lt"/>
            <a:buNone/>
          </a:pPr>
          <a:r>
            <a:rPr lang="en-US" sz="1600" b="1"/>
            <a:t>Welcome changing requirements, even in late development</a:t>
          </a:r>
          <a:endParaRPr lang="en-MY" sz="1600" dirty="0"/>
        </a:p>
      </dgm:t>
    </dgm:pt>
    <dgm:pt modelId="{A8DE5729-C38D-4E6C-BB7C-738E623E71D9}" type="parTrans" cxnId="{F41C9643-7A1B-445F-A2F2-740910D070DB}">
      <dgm:prSet/>
      <dgm:spPr/>
      <dgm:t>
        <a:bodyPr/>
        <a:lstStyle/>
        <a:p>
          <a:endParaRPr lang="en-MY" sz="1600"/>
        </a:p>
      </dgm:t>
    </dgm:pt>
    <dgm:pt modelId="{0AC1E840-4D27-4B24-98CD-E77806B3364B}" type="sibTrans" cxnId="{F41C9643-7A1B-445F-A2F2-740910D070DB}">
      <dgm:prSet/>
      <dgm:spPr/>
      <dgm:t>
        <a:bodyPr/>
        <a:lstStyle/>
        <a:p>
          <a:endParaRPr lang="en-MY" sz="1600"/>
        </a:p>
      </dgm:t>
    </dgm:pt>
    <dgm:pt modelId="{113167E3-BE78-4AD5-8875-603AEAA89FB2}">
      <dgm:prSet custT="1"/>
      <dgm:spPr/>
      <dgm:t>
        <a:bodyPr/>
        <a:lstStyle/>
        <a:p>
          <a:pPr>
            <a:buFont typeface="+mj-lt"/>
            <a:buNone/>
          </a:pPr>
          <a:r>
            <a:rPr lang="en-US" sz="1600" b="1"/>
            <a:t>Working software is delivered frequently (weeks rather than months)</a:t>
          </a:r>
          <a:endParaRPr lang="en-MY" sz="1600" dirty="0"/>
        </a:p>
      </dgm:t>
    </dgm:pt>
    <dgm:pt modelId="{D393530C-6379-4ADF-83BE-75DF2D4C7A98}" type="parTrans" cxnId="{6F5DE791-F5CB-4D7A-9C60-8ED3CA8251FB}">
      <dgm:prSet/>
      <dgm:spPr/>
      <dgm:t>
        <a:bodyPr/>
        <a:lstStyle/>
        <a:p>
          <a:endParaRPr lang="en-MY" sz="1600"/>
        </a:p>
      </dgm:t>
    </dgm:pt>
    <dgm:pt modelId="{A94FA89D-4929-4DED-9C0E-A63DA59D169D}" type="sibTrans" cxnId="{6F5DE791-F5CB-4D7A-9C60-8ED3CA8251FB}">
      <dgm:prSet/>
      <dgm:spPr/>
      <dgm:t>
        <a:bodyPr/>
        <a:lstStyle/>
        <a:p>
          <a:endParaRPr lang="en-MY" sz="1600"/>
        </a:p>
      </dgm:t>
    </dgm:pt>
    <dgm:pt modelId="{7FEF26FA-65E3-4618-848D-45DEEA8174C5}">
      <dgm:prSet custT="1"/>
      <dgm:spPr/>
      <dgm:t>
        <a:bodyPr/>
        <a:lstStyle/>
        <a:p>
          <a:pPr>
            <a:buFont typeface="+mj-lt"/>
            <a:buNone/>
          </a:pPr>
          <a:r>
            <a:rPr lang="en-US" sz="1600" b="1"/>
            <a:t>Close, daily cooperation between business-people and developers</a:t>
          </a:r>
          <a:endParaRPr lang="en-MY" sz="1600" dirty="0"/>
        </a:p>
      </dgm:t>
    </dgm:pt>
    <dgm:pt modelId="{174A7C46-FA7F-47A5-ADCD-96ED695F1C2A}" type="parTrans" cxnId="{60DFF552-2444-437D-8D03-98D1B71A874D}">
      <dgm:prSet/>
      <dgm:spPr/>
      <dgm:t>
        <a:bodyPr/>
        <a:lstStyle/>
        <a:p>
          <a:endParaRPr lang="en-MY" sz="1600"/>
        </a:p>
      </dgm:t>
    </dgm:pt>
    <dgm:pt modelId="{87C5B365-D2FE-4A4C-A73D-D61F607D6FFC}" type="sibTrans" cxnId="{60DFF552-2444-437D-8D03-98D1B71A874D}">
      <dgm:prSet/>
      <dgm:spPr/>
      <dgm:t>
        <a:bodyPr/>
        <a:lstStyle/>
        <a:p>
          <a:endParaRPr lang="en-MY" sz="1600"/>
        </a:p>
      </dgm:t>
    </dgm:pt>
    <dgm:pt modelId="{115D74F1-1C51-497C-A05D-D748556F8B1E}">
      <dgm:prSet custT="1"/>
      <dgm:spPr/>
      <dgm:t>
        <a:bodyPr/>
        <a:lstStyle/>
        <a:p>
          <a:pPr>
            <a:buFont typeface="+mj-lt"/>
            <a:buNone/>
          </a:pPr>
          <a:r>
            <a:rPr lang="en-US" sz="1600" b="1"/>
            <a:t>Projects are built around motivated individuals, who should be trusted</a:t>
          </a:r>
          <a:endParaRPr lang="en-MY" sz="1600" dirty="0"/>
        </a:p>
      </dgm:t>
    </dgm:pt>
    <dgm:pt modelId="{EE133036-7142-463E-BCAE-5BF0F01E12EA}" type="parTrans" cxnId="{CBE4EBDE-5ADC-4C61-9835-A94DB1D2EE27}">
      <dgm:prSet/>
      <dgm:spPr/>
      <dgm:t>
        <a:bodyPr/>
        <a:lstStyle/>
        <a:p>
          <a:endParaRPr lang="en-MY" sz="1600"/>
        </a:p>
      </dgm:t>
    </dgm:pt>
    <dgm:pt modelId="{989D9467-95DF-4CFA-9ED5-7ADD9318ED19}" type="sibTrans" cxnId="{CBE4EBDE-5ADC-4C61-9835-A94DB1D2EE27}">
      <dgm:prSet/>
      <dgm:spPr/>
      <dgm:t>
        <a:bodyPr/>
        <a:lstStyle/>
        <a:p>
          <a:endParaRPr lang="en-MY" sz="1600"/>
        </a:p>
      </dgm:t>
    </dgm:pt>
    <dgm:pt modelId="{1B112CB5-C7DA-4EC0-8704-35B9026990CE}">
      <dgm:prSet custT="1"/>
      <dgm:spPr/>
      <dgm:t>
        <a:bodyPr/>
        <a:lstStyle/>
        <a:p>
          <a:pPr>
            <a:buFont typeface="+mj-lt"/>
            <a:buNone/>
          </a:pPr>
          <a:r>
            <a:rPr lang="en-US" sz="1600" b="1"/>
            <a:t>Face-to-face conversation is the best form of communication (co-location)</a:t>
          </a:r>
          <a:endParaRPr lang="en-MY" sz="1600" dirty="0"/>
        </a:p>
      </dgm:t>
    </dgm:pt>
    <dgm:pt modelId="{B7005979-A508-4A1B-BC99-1284A04E37D1}" type="parTrans" cxnId="{62387C07-4FB2-4B54-97C3-82A39713A941}">
      <dgm:prSet/>
      <dgm:spPr/>
      <dgm:t>
        <a:bodyPr/>
        <a:lstStyle/>
        <a:p>
          <a:endParaRPr lang="en-MY" sz="1600"/>
        </a:p>
      </dgm:t>
    </dgm:pt>
    <dgm:pt modelId="{65846553-7125-4093-BB31-90C2140B521D}" type="sibTrans" cxnId="{62387C07-4FB2-4B54-97C3-82A39713A941}">
      <dgm:prSet/>
      <dgm:spPr/>
      <dgm:t>
        <a:bodyPr/>
        <a:lstStyle/>
        <a:p>
          <a:endParaRPr lang="en-MY" sz="1600"/>
        </a:p>
      </dgm:t>
    </dgm:pt>
    <dgm:pt modelId="{87373576-302F-4A92-8032-772D85C2D590}">
      <dgm:prSet custT="1"/>
      <dgm:spPr/>
      <dgm:t>
        <a:bodyPr/>
        <a:lstStyle/>
        <a:p>
          <a:pPr>
            <a:buFont typeface="+mj-lt"/>
            <a:buNone/>
          </a:pPr>
          <a:r>
            <a:rPr lang="en-US" sz="1600" b="1"/>
            <a:t>Working software is the principal measure of progress</a:t>
          </a:r>
          <a:endParaRPr lang="en-MY" sz="1600" dirty="0"/>
        </a:p>
      </dgm:t>
    </dgm:pt>
    <dgm:pt modelId="{4DF108CC-7618-4B7E-9A7D-77009B18AA9A}" type="parTrans" cxnId="{E9977C24-5DD6-491E-9ACC-95BC632A8E59}">
      <dgm:prSet/>
      <dgm:spPr/>
      <dgm:t>
        <a:bodyPr/>
        <a:lstStyle/>
        <a:p>
          <a:endParaRPr lang="en-MY" sz="1600"/>
        </a:p>
      </dgm:t>
    </dgm:pt>
    <dgm:pt modelId="{C5101A0E-4604-4FAC-A0B4-FEE618158BE4}" type="sibTrans" cxnId="{E9977C24-5DD6-491E-9ACC-95BC632A8E59}">
      <dgm:prSet/>
      <dgm:spPr/>
      <dgm:t>
        <a:bodyPr/>
        <a:lstStyle/>
        <a:p>
          <a:endParaRPr lang="en-MY" sz="1600"/>
        </a:p>
      </dgm:t>
    </dgm:pt>
    <dgm:pt modelId="{86E4824F-D661-4577-ADF5-23E36FAC71C7}">
      <dgm:prSet custT="1"/>
      <dgm:spPr/>
      <dgm:t>
        <a:bodyPr/>
        <a:lstStyle/>
        <a:p>
          <a:pPr>
            <a:buFont typeface="+mj-lt"/>
            <a:buNone/>
          </a:pPr>
          <a:r>
            <a:rPr lang="en-US" sz="1600" b="1"/>
            <a:t>Sustainable development, able to maintain a constant pace</a:t>
          </a:r>
          <a:endParaRPr lang="en-MY" sz="1600" dirty="0"/>
        </a:p>
      </dgm:t>
    </dgm:pt>
    <dgm:pt modelId="{6DEE4F1D-98EB-47CC-80E7-1155F2DD6520}" type="parTrans" cxnId="{78FCBC61-DF0E-48C1-B302-4DEC10C7C0B3}">
      <dgm:prSet/>
      <dgm:spPr/>
      <dgm:t>
        <a:bodyPr/>
        <a:lstStyle/>
        <a:p>
          <a:endParaRPr lang="en-MY" sz="1600"/>
        </a:p>
      </dgm:t>
    </dgm:pt>
    <dgm:pt modelId="{7202C085-59B2-489D-8590-77DE7C0EC0CB}" type="sibTrans" cxnId="{78FCBC61-DF0E-48C1-B302-4DEC10C7C0B3}">
      <dgm:prSet/>
      <dgm:spPr/>
      <dgm:t>
        <a:bodyPr/>
        <a:lstStyle/>
        <a:p>
          <a:endParaRPr lang="en-MY" sz="1600"/>
        </a:p>
      </dgm:t>
    </dgm:pt>
    <dgm:pt modelId="{BF2A0F4A-3A87-4978-A18D-937B1D04C856}">
      <dgm:prSet custT="1"/>
      <dgm:spPr/>
      <dgm:t>
        <a:bodyPr/>
        <a:lstStyle/>
        <a:p>
          <a:pPr>
            <a:buFont typeface="+mj-lt"/>
            <a:buNone/>
          </a:pPr>
          <a:r>
            <a:rPr lang="en-US" sz="1600" b="1"/>
            <a:t>Continuous attention to technical excellence and good design</a:t>
          </a:r>
          <a:endParaRPr lang="en-MY" sz="1600" dirty="0"/>
        </a:p>
      </dgm:t>
    </dgm:pt>
    <dgm:pt modelId="{59FA12AB-9BA1-40DA-ABA5-822B0549E523}" type="parTrans" cxnId="{002B1CAE-425F-48F5-8F1A-60C83F8F8ABA}">
      <dgm:prSet/>
      <dgm:spPr/>
      <dgm:t>
        <a:bodyPr/>
        <a:lstStyle/>
        <a:p>
          <a:endParaRPr lang="en-MY" sz="1600"/>
        </a:p>
      </dgm:t>
    </dgm:pt>
    <dgm:pt modelId="{68186892-1C4B-4B78-8C06-8A4329F8A9C2}" type="sibTrans" cxnId="{002B1CAE-425F-48F5-8F1A-60C83F8F8ABA}">
      <dgm:prSet/>
      <dgm:spPr/>
      <dgm:t>
        <a:bodyPr/>
        <a:lstStyle/>
        <a:p>
          <a:endParaRPr lang="en-MY" sz="1600"/>
        </a:p>
      </dgm:t>
    </dgm:pt>
    <dgm:pt modelId="{AFAF9A9B-473A-4A03-9A47-D589ADA3C0AC}">
      <dgm:prSet custT="1"/>
      <dgm:spPr/>
      <dgm:t>
        <a:bodyPr/>
        <a:lstStyle/>
        <a:p>
          <a:pPr>
            <a:buFont typeface="+mj-lt"/>
            <a:buNone/>
          </a:pPr>
          <a:r>
            <a:rPr lang="en-US" sz="1600" b="1"/>
            <a:t>Simplicity - the art of maximizing the amount of work not done—is essential</a:t>
          </a:r>
          <a:endParaRPr lang="en-MY" sz="1600" dirty="0"/>
        </a:p>
      </dgm:t>
    </dgm:pt>
    <dgm:pt modelId="{E359D404-5E2C-4592-8B32-A1336DAD9DF5}" type="parTrans" cxnId="{DA2A4F97-26F9-4288-9442-581DE0EB37A2}">
      <dgm:prSet/>
      <dgm:spPr/>
      <dgm:t>
        <a:bodyPr/>
        <a:lstStyle/>
        <a:p>
          <a:endParaRPr lang="en-MY" sz="1600"/>
        </a:p>
      </dgm:t>
    </dgm:pt>
    <dgm:pt modelId="{96C9029F-9BA7-42F8-8380-0C8314694CA1}" type="sibTrans" cxnId="{DA2A4F97-26F9-4288-9442-581DE0EB37A2}">
      <dgm:prSet/>
      <dgm:spPr/>
      <dgm:t>
        <a:bodyPr/>
        <a:lstStyle/>
        <a:p>
          <a:endParaRPr lang="en-MY" sz="1600"/>
        </a:p>
      </dgm:t>
    </dgm:pt>
    <dgm:pt modelId="{E717DF44-18EC-42CC-B102-57E1B7178EF6}">
      <dgm:prSet custT="1"/>
      <dgm:spPr/>
      <dgm:t>
        <a:bodyPr/>
        <a:lstStyle/>
        <a:p>
          <a:pPr>
            <a:buFont typeface="+mj-lt"/>
            <a:buNone/>
          </a:pPr>
          <a:r>
            <a:rPr lang="en-US" sz="1600" b="1"/>
            <a:t>Best architectures, requirements, and designs emerge from self-organizing teams</a:t>
          </a:r>
          <a:endParaRPr lang="en-MY" sz="1600" dirty="0"/>
        </a:p>
      </dgm:t>
    </dgm:pt>
    <dgm:pt modelId="{0836F7C8-9A02-4389-A246-1B2231BE063F}" type="parTrans" cxnId="{584F7785-41B3-4C08-B8E9-3FB9782C0B16}">
      <dgm:prSet/>
      <dgm:spPr/>
      <dgm:t>
        <a:bodyPr/>
        <a:lstStyle/>
        <a:p>
          <a:endParaRPr lang="en-MY" sz="1600"/>
        </a:p>
      </dgm:t>
    </dgm:pt>
    <dgm:pt modelId="{3A4CD72C-B086-48B5-BC3E-D88B091940D7}" type="sibTrans" cxnId="{584F7785-41B3-4C08-B8E9-3FB9782C0B16}">
      <dgm:prSet/>
      <dgm:spPr/>
      <dgm:t>
        <a:bodyPr/>
        <a:lstStyle/>
        <a:p>
          <a:endParaRPr lang="en-MY" sz="1600"/>
        </a:p>
      </dgm:t>
    </dgm:pt>
    <dgm:pt modelId="{8FEF0342-3F0A-4D2E-A217-DBA791C24BB6}">
      <dgm:prSet custT="1"/>
      <dgm:spPr/>
      <dgm:t>
        <a:bodyPr/>
        <a:lstStyle/>
        <a:p>
          <a:pPr>
            <a:buFont typeface="+mj-lt"/>
            <a:buNone/>
          </a:pPr>
          <a:r>
            <a:rPr lang="en-US" sz="1600" b="1"/>
            <a:t>Regularly, the team reflects on how to become more effective, and adjusts accordingly</a:t>
          </a:r>
          <a:endParaRPr lang="en-MY" sz="1600" dirty="0"/>
        </a:p>
      </dgm:t>
    </dgm:pt>
    <dgm:pt modelId="{A67E7CCC-9FE3-443D-899C-C178B2FAF980}" type="parTrans" cxnId="{C7BA97AE-CA23-475E-B75D-1ABE576850FF}">
      <dgm:prSet/>
      <dgm:spPr/>
      <dgm:t>
        <a:bodyPr/>
        <a:lstStyle/>
        <a:p>
          <a:endParaRPr lang="en-MY" sz="1600"/>
        </a:p>
      </dgm:t>
    </dgm:pt>
    <dgm:pt modelId="{1AF9D730-4E28-46A7-B2F2-23D152CBCAB0}" type="sibTrans" cxnId="{C7BA97AE-CA23-475E-B75D-1ABE576850FF}">
      <dgm:prSet/>
      <dgm:spPr/>
      <dgm:t>
        <a:bodyPr/>
        <a:lstStyle/>
        <a:p>
          <a:endParaRPr lang="en-MY" sz="1600"/>
        </a:p>
      </dgm:t>
    </dgm:pt>
    <dgm:pt modelId="{9D1CD6D8-AFD3-45C2-8FF4-B4EBFFF799C1}" type="pres">
      <dgm:prSet presAssocID="{1B070371-B52B-45D0-A468-7AAD2839B3A2}" presName="linearFlow" presStyleCnt="0">
        <dgm:presLayoutVars>
          <dgm:dir/>
          <dgm:animLvl val="lvl"/>
          <dgm:resizeHandles val="exact"/>
        </dgm:presLayoutVars>
      </dgm:prSet>
      <dgm:spPr/>
    </dgm:pt>
    <dgm:pt modelId="{27F89AD8-49F5-438C-A079-0451D966D960}" type="pres">
      <dgm:prSet presAssocID="{4F1FECA6-C310-4ADC-B4B8-7BCD5F248FEF}" presName="composite" presStyleCnt="0"/>
      <dgm:spPr/>
    </dgm:pt>
    <dgm:pt modelId="{7960C7F9-038B-46ED-9FBA-FC1315C31432}" type="pres">
      <dgm:prSet presAssocID="{4F1FECA6-C310-4ADC-B4B8-7BCD5F248FEF}" presName="parentText" presStyleLbl="alignNode1" presStyleIdx="0" presStyleCnt="12">
        <dgm:presLayoutVars>
          <dgm:chMax val="1"/>
          <dgm:bulletEnabled val="1"/>
        </dgm:presLayoutVars>
      </dgm:prSet>
      <dgm:spPr/>
    </dgm:pt>
    <dgm:pt modelId="{57AD5FFE-B21A-4A93-99D6-5462F895C78C}" type="pres">
      <dgm:prSet presAssocID="{4F1FECA6-C310-4ADC-B4B8-7BCD5F248FEF}" presName="descendantText" presStyleLbl="alignAcc1" presStyleIdx="0" presStyleCnt="12">
        <dgm:presLayoutVars>
          <dgm:bulletEnabled val="1"/>
        </dgm:presLayoutVars>
      </dgm:prSet>
      <dgm:spPr/>
    </dgm:pt>
    <dgm:pt modelId="{F6EF21D4-4C86-4EDE-816A-A3A5690D8786}" type="pres">
      <dgm:prSet presAssocID="{E497CCBE-ED2E-44DA-BE93-13B2F3C9AEAC}" presName="sp" presStyleCnt="0"/>
      <dgm:spPr/>
    </dgm:pt>
    <dgm:pt modelId="{51BC73EA-FBFF-4B78-B86F-ECCC77E6BB0C}" type="pres">
      <dgm:prSet presAssocID="{26CC8B7F-67AF-4265-B6DB-899F6BB5E450}" presName="composite" presStyleCnt="0"/>
      <dgm:spPr/>
    </dgm:pt>
    <dgm:pt modelId="{F28F6F0C-C0F0-4493-8B04-36737ED33B07}" type="pres">
      <dgm:prSet presAssocID="{26CC8B7F-67AF-4265-B6DB-899F6BB5E450}" presName="parentText" presStyleLbl="alignNode1" presStyleIdx="1" presStyleCnt="12">
        <dgm:presLayoutVars>
          <dgm:chMax val="1"/>
          <dgm:bulletEnabled val="1"/>
        </dgm:presLayoutVars>
      </dgm:prSet>
      <dgm:spPr/>
    </dgm:pt>
    <dgm:pt modelId="{D9DD1B14-5A89-4BC1-B642-4BB4B37E89EE}" type="pres">
      <dgm:prSet presAssocID="{26CC8B7F-67AF-4265-B6DB-899F6BB5E450}" presName="descendantText" presStyleLbl="alignAcc1" presStyleIdx="1" presStyleCnt="12">
        <dgm:presLayoutVars>
          <dgm:bulletEnabled val="1"/>
        </dgm:presLayoutVars>
      </dgm:prSet>
      <dgm:spPr/>
    </dgm:pt>
    <dgm:pt modelId="{267A60FF-03B5-43E6-804C-EEAB8398CF59}" type="pres">
      <dgm:prSet presAssocID="{7C325F77-D1AE-46B2-B614-93972E964B48}" presName="sp" presStyleCnt="0"/>
      <dgm:spPr/>
    </dgm:pt>
    <dgm:pt modelId="{3EB7A12F-F7C4-448D-ACCF-2AB81EFE3BB9}" type="pres">
      <dgm:prSet presAssocID="{09BD3316-2EF9-49BE-9074-CF8932AB0364}" presName="composite" presStyleCnt="0"/>
      <dgm:spPr/>
    </dgm:pt>
    <dgm:pt modelId="{AA0FF5CF-C091-4842-830E-CB30E2B6D932}" type="pres">
      <dgm:prSet presAssocID="{09BD3316-2EF9-49BE-9074-CF8932AB0364}" presName="parentText" presStyleLbl="alignNode1" presStyleIdx="2" presStyleCnt="12">
        <dgm:presLayoutVars>
          <dgm:chMax val="1"/>
          <dgm:bulletEnabled val="1"/>
        </dgm:presLayoutVars>
      </dgm:prSet>
      <dgm:spPr/>
    </dgm:pt>
    <dgm:pt modelId="{393D3BB9-BCD1-4A44-BF48-775A9F30C436}" type="pres">
      <dgm:prSet presAssocID="{09BD3316-2EF9-49BE-9074-CF8932AB0364}" presName="descendantText" presStyleLbl="alignAcc1" presStyleIdx="2" presStyleCnt="12">
        <dgm:presLayoutVars>
          <dgm:bulletEnabled val="1"/>
        </dgm:presLayoutVars>
      </dgm:prSet>
      <dgm:spPr/>
    </dgm:pt>
    <dgm:pt modelId="{E7BED865-6980-4F48-9DC7-278FA08BE19F}" type="pres">
      <dgm:prSet presAssocID="{F03FBAF3-CCB9-4AC7-AFCB-811CB805E2EE}" presName="sp" presStyleCnt="0"/>
      <dgm:spPr/>
    </dgm:pt>
    <dgm:pt modelId="{B768F591-30F7-46DF-AC66-10841BD6BEE6}" type="pres">
      <dgm:prSet presAssocID="{C39AA2EC-A262-4A87-AB5F-C49B041DF3A8}" presName="composite" presStyleCnt="0"/>
      <dgm:spPr/>
    </dgm:pt>
    <dgm:pt modelId="{FB051996-9108-4F6F-9646-21EDBDFBE04A}" type="pres">
      <dgm:prSet presAssocID="{C39AA2EC-A262-4A87-AB5F-C49B041DF3A8}" presName="parentText" presStyleLbl="alignNode1" presStyleIdx="3" presStyleCnt="12">
        <dgm:presLayoutVars>
          <dgm:chMax val="1"/>
          <dgm:bulletEnabled val="1"/>
        </dgm:presLayoutVars>
      </dgm:prSet>
      <dgm:spPr/>
    </dgm:pt>
    <dgm:pt modelId="{CA06B595-4AC8-4F9D-8446-FDD25334C366}" type="pres">
      <dgm:prSet presAssocID="{C39AA2EC-A262-4A87-AB5F-C49B041DF3A8}" presName="descendantText" presStyleLbl="alignAcc1" presStyleIdx="3" presStyleCnt="12">
        <dgm:presLayoutVars>
          <dgm:bulletEnabled val="1"/>
        </dgm:presLayoutVars>
      </dgm:prSet>
      <dgm:spPr/>
    </dgm:pt>
    <dgm:pt modelId="{0462D1F0-6A94-44F3-92F1-6BD1848A3D70}" type="pres">
      <dgm:prSet presAssocID="{8EF29964-18A3-46EF-A99C-D07A7DE9778E}" presName="sp" presStyleCnt="0"/>
      <dgm:spPr/>
    </dgm:pt>
    <dgm:pt modelId="{1563C566-0833-4797-B992-8A10456A049E}" type="pres">
      <dgm:prSet presAssocID="{4C3FACD6-B023-47B9-98DA-331F2AE802C2}" presName="composite" presStyleCnt="0"/>
      <dgm:spPr/>
    </dgm:pt>
    <dgm:pt modelId="{61F1CE7E-5F10-42FA-8B40-430F017F0F7E}" type="pres">
      <dgm:prSet presAssocID="{4C3FACD6-B023-47B9-98DA-331F2AE802C2}" presName="parentText" presStyleLbl="alignNode1" presStyleIdx="4" presStyleCnt="12">
        <dgm:presLayoutVars>
          <dgm:chMax val="1"/>
          <dgm:bulletEnabled val="1"/>
        </dgm:presLayoutVars>
      </dgm:prSet>
      <dgm:spPr/>
    </dgm:pt>
    <dgm:pt modelId="{9EFFD37B-5115-479C-A542-A2054CD08215}" type="pres">
      <dgm:prSet presAssocID="{4C3FACD6-B023-47B9-98DA-331F2AE802C2}" presName="descendantText" presStyleLbl="alignAcc1" presStyleIdx="4" presStyleCnt="12">
        <dgm:presLayoutVars>
          <dgm:bulletEnabled val="1"/>
        </dgm:presLayoutVars>
      </dgm:prSet>
      <dgm:spPr/>
    </dgm:pt>
    <dgm:pt modelId="{9623D6A5-EA4B-40F1-903F-B2A9EF5369BC}" type="pres">
      <dgm:prSet presAssocID="{ECEEDD6E-38AF-4B8E-9D1F-A5366FD39E47}" presName="sp" presStyleCnt="0"/>
      <dgm:spPr/>
    </dgm:pt>
    <dgm:pt modelId="{3B17D446-DF3C-4168-959D-B1F8DEBED1BF}" type="pres">
      <dgm:prSet presAssocID="{838AECDD-9803-4ECF-8066-08D6FA024FCE}" presName="composite" presStyleCnt="0"/>
      <dgm:spPr/>
    </dgm:pt>
    <dgm:pt modelId="{9BB0F179-7932-4423-992C-316D7FDA9D00}" type="pres">
      <dgm:prSet presAssocID="{838AECDD-9803-4ECF-8066-08D6FA024FCE}" presName="parentText" presStyleLbl="alignNode1" presStyleIdx="5" presStyleCnt="12">
        <dgm:presLayoutVars>
          <dgm:chMax val="1"/>
          <dgm:bulletEnabled val="1"/>
        </dgm:presLayoutVars>
      </dgm:prSet>
      <dgm:spPr/>
    </dgm:pt>
    <dgm:pt modelId="{C40C9D36-11F0-4A30-8B56-E192E60AC12C}" type="pres">
      <dgm:prSet presAssocID="{838AECDD-9803-4ECF-8066-08D6FA024FCE}" presName="descendantText" presStyleLbl="alignAcc1" presStyleIdx="5" presStyleCnt="12">
        <dgm:presLayoutVars>
          <dgm:bulletEnabled val="1"/>
        </dgm:presLayoutVars>
      </dgm:prSet>
      <dgm:spPr/>
    </dgm:pt>
    <dgm:pt modelId="{AE30AFAF-8D71-4EAD-AF1E-B5DCD2BFC823}" type="pres">
      <dgm:prSet presAssocID="{85CCE500-BD71-4641-B40E-4E3F811C9564}" presName="sp" presStyleCnt="0"/>
      <dgm:spPr/>
    </dgm:pt>
    <dgm:pt modelId="{20309543-7059-4F1E-A61F-3C68EA289E58}" type="pres">
      <dgm:prSet presAssocID="{2CFC8020-05C0-4557-A55E-BC8E7A670AF6}" presName="composite" presStyleCnt="0"/>
      <dgm:spPr/>
    </dgm:pt>
    <dgm:pt modelId="{69B8EC77-8ACA-4602-9F35-838B52B6FEA4}" type="pres">
      <dgm:prSet presAssocID="{2CFC8020-05C0-4557-A55E-BC8E7A670AF6}" presName="parentText" presStyleLbl="alignNode1" presStyleIdx="6" presStyleCnt="12">
        <dgm:presLayoutVars>
          <dgm:chMax val="1"/>
          <dgm:bulletEnabled val="1"/>
        </dgm:presLayoutVars>
      </dgm:prSet>
      <dgm:spPr/>
    </dgm:pt>
    <dgm:pt modelId="{5FFD9ED5-CB42-4FDF-A626-5EFD25F19225}" type="pres">
      <dgm:prSet presAssocID="{2CFC8020-05C0-4557-A55E-BC8E7A670AF6}" presName="descendantText" presStyleLbl="alignAcc1" presStyleIdx="6" presStyleCnt="12">
        <dgm:presLayoutVars>
          <dgm:bulletEnabled val="1"/>
        </dgm:presLayoutVars>
      </dgm:prSet>
      <dgm:spPr/>
    </dgm:pt>
    <dgm:pt modelId="{4588453E-E397-4290-AF0D-3072B2E4F7A3}" type="pres">
      <dgm:prSet presAssocID="{F008094A-E0A0-428F-9B3D-4EC247343FD2}" presName="sp" presStyleCnt="0"/>
      <dgm:spPr/>
    </dgm:pt>
    <dgm:pt modelId="{EF69BBAA-A091-47A1-B57E-1738E6E87E2D}" type="pres">
      <dgm:prSet presAssocID="{11102ACD-F598-47B0-8691-1319CB3C56D2}" presName="composite" presStyleCnt="0"/>
      <dgm:spPr/>
    </dgm:pt>
    <dgm:pt modelId="{BC8DCEF5-370F-46F2-A3C9-D21C5B1072C5}" type="pres">
      <dgm:prSet presAssocID="{11102ACD-F598-47B0-8691-1319CB3C56D2}" presName="parentText" presStyleLbl="alignNode1" presStyleIdx="7" presStyleCnt="12">
        <dgm:presLayoutVars>
          <dgm:chMax val="1"/>
          <dgm:bulletEnabled val="1"/>
        </dgm:presLayoutVars>
      </dgm:prSet>
      <dgm:spPr/>
    </dgm:pt>
    <dgm:pt modelId="{4963C8B3-BE7A-440C-BEE2-5857554A6734}" type="pres">
      <dgm:prSet presAssocID="{11102ACD-F598-47B0-8691-1319CB3C56D2}" presName="descendantText" presStyleLbl="alignAcc1" presStyleIdx="7" presStyleCnt="12">
        <dgm:presLayoutVars>
          <dgm:bulletEnabled val="1"/>
        </dgm:presLayoutVars>
      </dgm:prSet>
      <dgm:spPr/>
    </dgm:pt>
    <dgm:pt modelId="{479FFD5B-41A8-48D0-9407-17D5EF2FAE0D}" type="pres">
      <dgm:prSet presAssocID="{69E3A772-D4AF-47A0-AE2A-41E83CDA9B34}" presName="sp" presStyleCnt="0"/>
      <dgm:spPr/>
    </dgm:pt>
    <dgm:pt modelId="{0EB62B88-DFBF-4F2A-AED6-970AAC1287DC}" type="pres">
      <dgm:prSet presAssocID="{4CFFFE95-C344-4745-8C62-2FA22BCEAC37}" presName="composite" presStyleCnt="0"/>
      <dgm:spPr/>
    </dgm:pt>
    <dgm:pt modelId="{DE07FF93-F807-4749-A0E8-953AFAA281B1}" type="pres">
      <dgm:prSet presAssocID="{4CFFFE95-C344-4745-8C62-2FA22BCEAC37}" presName="parentText" presStyleLbl="alignNode1" presStyleIdx="8" presStyleCnt="12">
        <dgm:presLayoutVars>
          <dgm:chMax val="1"/>
          <dgm:bulletEnabled val="1"/>
        </dgm:presLayoutVars>
      </dgm:prSet>
      <dgm:spPr/>
    </dgm:pt>
    <dgm:pt modelId="{4BFECA38-27F7-4C85-8546-BF2BEEF9645E}" type="pres">
      <dgm:prSet presAssocID="{4CFFFE95-C344-4745-8C62-2FA22BCEAC37}" presName="descendantText" presStyleLbl="alignAcc1" presStyleIdx="8" presStyleCnt="12">
        <dgm:presLayoutVars>
          <dgm:bulletEnabled val="1"/>
        </dgm:presLayoutVars>
      </dgm:prSet>
      <dgm:spPr/>
    </dgm:pt>
    <dgm:pt modelId="{ADA3D275-AA83-4C32-AF1F-BA4323332E49}" type="pres">
      <dgm:prSet presAssocID="{2FDB30C1-7E09-41D2-8E49-ECF72BAA47E8}" presName="sp" presStyleCnt="0"/>
      <dgm:spPr/>
    </dgm:pt>
    <dgm:pt modelId="{171E4495-3130-4C50-9F7B-A42FD7B3D817}" type="pres">
      <dgm:prSet presAssocID="{3353DFCF-BFD1-4048-8657-DD3771E8B1F1}" presName="composite" presStyleCnt="0"/>
      <dgm:spPr/>
    </dgm:pt>
    <dgm:pt modelId="{973132A2-611B-4475-923F-EFA938F612E4}" type="pres">
      <dgm:prSet presAssocID="{3353DFCF-BFD1-4048-8657-DD3771E8B1F1}" presName="parentText" presStyleLbl="alignNode1" presStyleIdx="9" presStyleCnt="12">
        <dgm:presLayoutVars>
          <dgm:chMax val="1"/>
          <dgm:bulletEnabled val="1"/>
        </dgm:presLayoutVars>
      </dgm:prSet>
      <dgm:spPr/>
    </dgm:pt>
    <dgm:pt modelId="{26394DA8-514A-4103-B84F-A9CC1BDB68A3}" type="pres">
      <dgm:prSet presAssocID="{3353DFCF-BFD1-4048-8657-DD3771E8B1F1}" presName="descendantText" presStyleLbl="alignAcc1" presStyleIdx="9" presStyleCnt="12">
        <dgm:presLayoutVars>
          <dgm:bulletEnabled val="1"/>
        </dgm:presLayoutVars>
      </dgm:prSet>
      <dgm:spPr/>
    </dgm:pt>
    <dgm:pt modelId="{DC1196BC-4095-45BC-AECB-7818B6E43230}" type="pres">
      <dgm:prSet presAssocID="{74BD4CDA-88B7-48EF-8CD7-511067308596}" presName="sp" presStyleCnt="0"/>
      <dgm:spPr/>
    </dgm:pt>
    <dgm:pt modelId="{C763C8D0-D1E6-4B6B-8262-0B2435B26CAF}" type="pres">
      <dgm:prSet presAssocID="{1BE3BE50-453D-4396-A71C-92599763399B}" presName="composite" presStyleCnt="0"/>
      <dgm:spPr/>
    </dgm:pt>
    <dgm:pt modelId="{0A37DB21-B117-4A25-9844-24D029DB9978}" type="pres">
      <dgm:prSet presAssocID="{1BE3BE50-453D-4396-A71C-92599763399B}" presName="parentText" presStyleLbl="alignNode1" presStyleIdx="10" presStyleCnt="12">
        <dgm:presLayoutVars>
          <dgm:chMax val="1"/>
          <dgm:bulletEnabled val="1"/>
        </dgm:presLayoutVars>
      </dgm:prSet>
      <dgm:spPr/>
    </dgm:pt>
    <dgm:pt modelId="{70B71A3B-DF08-427F-96C2-F31FDABA961E}" type="pres">
      <dgm:prSet presAssocID="{1BE3BE50-453D-4396-A71C-92599763399B}" presName="descendantText" presStyleLbl="alignAcc1" presStyleIdx="10" presStyleCnt="12">
        <dgm:presLayoutVars>
          <dgm:bulletEnabled val="1"/>
        </dgm:presLayoutVars>
      </dgm:prSet>
      <dgm:spPr/>
    </dgm:pt>
    <dgm:pt modelId="{21C6CC70-06FF-4CFB-B664-BAD4CBF26683}" type="pres">
      <dgm:prSet presAssocID="{E7594481-2220-4C97-AD84-D1B797673E0C}" presName="sp" presStyleCnt="0"/>
      <dgm:spPr/>
    </dgm:pt>
    <dgm:pt modelId="{DA110645-B082-45FC-AA0F-38EED80870C4}" type="pres">
      <dgm:prSet presAssocID="{D56CEF14-D4A1-446F-931B-FE29BE7DB06F}" presName="composite" presStyleCnt="0"/>
      <dgm:spPr/>
    </dgm:pt>
    <dgm:pt modelId="{BE91DB61-6175-4F72-96B0-AA72BB2CBFFE}" type="pres">
      <dgm:prSet presAssocID="{D56CEF14-D4A1-446F-931B-FE29BE7DB06F}" presName="parentText" presStyleLbl="alignNode1" presStyleIdx="11" presStyleCnt="12">
        <dgm:presLayoutVars>
          <dgm:chMax val="1"/>
          <dgm:bulletEnabled val="1"/>
        </dgm:presLayoutVars>
      </dgm:prSet>
      <dgm:spPr/>
    </dgm:pt>
    <dgm:pt modelId="{B650B5F9-1FBE-4FD7-BFD6-996DFF7B55CC}" type="pres">
      <dgm:prSet presAssocID="{D56CEF14-D4A1-446F-931B-FE29BE7DB06F}" presName="descendantText" presStyleLbl="alignAcc1" presStyleIdx="11" presStyleCnt="12">
        <dgm:presLayoutVars>
          <dgm:bulletEnabled val="1"/>
        </dgm:presLayoutVars>
      </dgm:prSet>
      <dgm:spPr/>
    </dgm:pt>
  </dgm:ptLst>
  <dgm:cxnLst>
    <dgm:cxn modelId="{DC9E8705-2998-4C19-AE35-58C8F769629D}" srcId="{1B070371-B52B-45D0-A468-7AAD2839B3A2}" destId="{2CFC8020-05C0-4557-A55E-BC8E7A670AF6}" srcOrd="6" destOrd="0" parTransId="{41806272-879E-4227-84AC-761E9A22778A}" sibTransId="{F008094A-E0A0-428F-9B3D-4EC247343FD2}"/>
    <dgm:cxn modelId="{18DE0506-2767-40C4-A846-562F06B483E0}" srcId="{1B070371-B52B-45D0-A468-7AAD2839B3A2}" destId="{4CFFFE95-C344-4745-8C62-2FA22BCEAC37}" srcOrd="8" destOrd="0" parTransId="{E25B8FD7-3985-409B-8C35-1FB16BC7806C}" sibTransId="{2FDB30C1-7E09-41D2-8E49-ECF72BAA47E8}"/>
    <dgm:cxn modelId="{62387C07-4FB2-4B54-97C3-82A39713A941}" srcId="{838AECDD-9803-4ECF-8066-08D6FA024FCE}" destId="{1B112CB5-C7DA-4EC0-8704-35B9026990CE}" srcOrd="0" destOrd="0" parTransId="{B7005979-A508-4A1B-BC99-1284A04E37D1}" sibTransId="{65846553-7125-4093-BB31-90C2140B521D}"/>
    <dgm:cxn modelId="{0F428F09-94D9-439E-A5A4-881DD2D701E4}" type="presOf" srcId="{87373576-302F-4A92-8032-772D85C2D590}" destId="{5FFD9ED5-CB42-4FDF-A626-5EFD25F19225}" srcOrd="0" destOrd="0" presId="urn:microsoft.com/office/officeart/2005/8/layout/chevron2"/>
    <dgm:cxn modelId="{499FB60B-3A36-4E92-B6C3-7AA0F2DCA32C}" srcId="{1B070371-B52B-45D0-A468-7AAD2839B3A2}" destId="{C39AA2EC-A262-4A87-AB5F-C49B041DF3A8}" srcOrd="3" destOrd="0" parTransId="{214ADB30-FB95-40DC-B69A-87AADD8CC4E5}" sibTransId="{8EF29964-18A3-46EF-A99C-D07A7DE9778E}"/>
    <dgm:cxn modelId="{6FC61414-469D-497C-8722-0B84A088AEC2}" type="presOf" srcId="{11102ACD-F598-47B0-8691-1319CB3C56D2}" destId="{BC8DCEF5-370F-46F2-A3C9-D21C5B1072C5}" srcOrd="0" destOrd="0" presId="urn:microsoft.com/office/officeart/2005/8/layout/chevron2"/>
    <dgm:cxn modelId="{44F5CA14-9E04-43BB-8676-5080BA949740}" srcId="{1B070371-B52B-45D0-A468-7AAD2839B3A2}" destId="{838AECDD-9803-4ECF-8066-08D6FA024FCE}" srcOrd="5" destOrd="0" parTransId="{64369AEC-ACF4-4F58-BFCE-37A204D5B8F1}" sibTransId="{85CCE500-BD71-4641-B40E-4E3F811C9564}"/>
    <dgm:cxn modelId="{12B7E416-4C39-4E16-BC92-5BD577C449C5}" type="presOf" srcId="{1B112CB5-C7DA-4EC0-8704-35B9026990CE}" destId="{C40C9D36-11F0-4A30-8B56-E192E60AC12C}" srcOrd="0" destOrd="0" presId="urn:microsoft.com/office/officeart/2005/8/layout/chevron2"/>
    <dgm:cxn modelId="{E22D3A19-949F-4469-B506-161917A1EDCD}" type="presOf" srcId="{36D4B85F-6FD1-49DC-830B-2C04A6CEEC90}" destId="{D9DD1B14-5A89-4BC1-B642-4BB4B37E89EE}" srcOrd="0" destOrd="0" presId="urn:microsoft.com/office/officeart/2005/8/layout/chevron2"/>
    <dgm:cxn modelId="{97402B1C-4CA1-455B-B65D-AB31129F0A86}" srcId="{4F1FECA6-C310-4ADC-B4B8-7BCD5F248FEF}" destId="{7C02BFF2-2E83-4051-88F2-8D0888B0272D}" srcOrd="0" destOrd="0" parTransId="{CD39BA29-6390-4C6A-A329-99D41CA8077C}" sibTransId="{FF16B7AB-36EF-4FBD-B819-CA4297BDDA8E}"/>
    <dgm:cxn modelId="{E9977C24-5DD6-491E-9ACC-95BC632A8E59}" srcId="{2CFC8020-05C0-4557-A55E-BC8E7A670AF6}" destId="{87373576-302F-4A92-8032-772D85C2D590}" srcOrd="0" destOrd="0" parTransId="{4DF108CC-7618-4B7E-9A7D-77009B18AA9A}" sibTransId="{C5101A0E-4604-4FAC-A0B4-FEE618158BE4}"/>
    <dgm:cxn modelId="{46710528-7EE0-46B6-8386-629107F1D892}" type="presOf" srcId="{1B070371-B52B-45D0-A468-7AAD2839B3A2}" destId="{9D1CD6D8-AFD3-45C2-8FF4-B4EBFFF799C1}" srcOrd="0" destOrd="0" presId="urn:microsoft.com/office/officeart/2005/8/layout/chevron2"/>
    <dgm:cxn modelId="{B1341C31-7526-4B0F-8E95-8CCBDF2268DF}" type="presOf" srcId="{4CFFFE95-C344-4745-8C62-2FA22BCEAC37}" destId="{DE07FF93-F807-4749-A0E8-953AFAA281B1}" srcOrd="0" destOrd="0" presId="urn:microsoft.com/office/officeart/2005/8/layout/chevron2"/>
    <dgm:cxn modelId="{9D7D4340-F2B1-478F-ABCC-16BA61992836}" type="presOf" srcId="{E717DF44-18EC-42CC-B102-57E1B7178EF6}" destId="{70B71A3B-DF08-427F-96C2-F31FDABA961E}" srcOrd="0" destOrd="0" presId="urn:microsoft.com/office/officeart/2005/8/layout/chevron2"/>
    <dgm:cxn modelId="{A697B25C-D959-4F5F-99F6-FD5B73000CF4}" srcId="{1B070371-B52B-45D0-A468-7AAD2839B3A2}" destId="{09BD3316-2EF9-49BE-9074-CF8932AB0364}" srcOrd="2" destOrd="0" parTransId="{9680D7F4-36D2-45EF-B51A-1CB7948D5570}" sibTransId="{F03FBAF3-CCB9-4AC7-AFCB-811CB805E2EE}"/>
    <dgm:cxn modelId="{B086575E-1191-4DBD-A6CF-8FDCE90AAA2A}" type="presOf" srcId="{AFAF9A9B-473A-4A03-9A47-D589ADA3C0AC}" destId="{26394DA8-514A-4103-B84F-A9CC1BDB68A3}" srcOrd="0" destOrd="0" presId="urn:microsoft.com/office/officeart/2005/8/layout/chevron2"/>
    <dgm:cxn modelId="{78FCBC61-DF0E-48C1-B302-4DEC10C7C0B3}" srcId="{11102ACD-F598-47B0-8691-1319CB3C56D2}" destId="{86E4824F-D661-4577-ADF5-23E36FAC71C7}" srcOrd="0" destOrd="0" parTransId="{6DEE4F1D-98EB-47CC-80E7-1155F2DD6520}" sibTransId="{7202C085-59B2-489D-8590-77DE7C0EC0CB}"/>
    <dgm:cxn modelId="{F41C9643-7A1B-445F-A2F2-740910D070DB}" srcId="{26CC8B7F-67AF-4265-B6DB-899F6BB5E450}" destId="{36D4B85F-6FD1-49DC-830B-2C04A6CEEC90}" srcOrd="0" destOrd="0" parTransId="{A8DE5729-C38D-4E6C-BB7C-738E623E71D9}" sibTransId="{0AC1E840-4D27-4B24-98CD-E77806B3364B}"/>
    <dgm:cxn modelId="{5DA39F47-5484-4D34-8881-62A7236DD62F}" type="presOf" srcId="{26CC8B7F-67AF-4265-B6DB-899F6BB5E450}" destId="{F28F6F0C-C0F0-4493-8B04-36737ED33B07}" srcOrd="0" destOrd="0" presId="urn:microsoft.com/office/officeart/2005/8/layout/chevron2"/>
    <dgm:cxn modelId="{2625D56E-6700-43A8-BA0F-1B413BDF1618}" srcId="{1B070371-B52B-45D0-A468-7AAD2839B3A2}" destId="{11102ACD-F598-47B0-8691-1319CB3C56D2}" srcOrd="7" destOrd="0" parTransId="{34AD2FEF-E78D-42C0-B104-63E035E0B3CD}" sibTransId="{69E3A772-D4AF-47A0-AE2A-41E83CDA9B34}"/>
    <dgm:cxn modelId="{ECA51650-8771-4633-B535-3822D8B35ABF}" srcId="{1B070371-B52B-45D0-A468-7AAD2839B3A2}" destId="{4F1FECA6-C310-4ADC-B4B8-7BCD5F248FEF}" srcOrd="0" destOrd="0" parTransId="{C09F920E-AE45-41AA-8649-4F43881690D4}" sibTransId="{E497CCBE-ED2E-44DA-BE93-13B2F3C9AEAC}"/>
    <dgm:cxn modelId="{60DFF552-2444-437D-8D03-98D1B71A874D}" srcId="{C39AA2EC-A262-4A87-AB5F-C49B041DF3A8}" destId="{7FEF26FA-65E3-4618-848D-45DEEA8174C5}" srcOrd="0" destOrd="0" parTransId="{174A7C46-FA7F-47A5-ADCD-96ED695F1C2A}" sibTransId="{87C5B365-D2FE-4A4C-A73D-D61F607D6FFC}"/>
    <dgm:cxn modelId="{6C0D1555-EC34-4C30-A2A7-1C35DA9C7FAA}" srcId="{1B070371-B52B-45D0-A468-7AAD2839B3A2}" destId="{4C3FACD6-B023-47B9-98DA-331F2AE802C2}" srcOrd="4" destOrd="0" parTransId="{A9450C90-7729-4110-A0D3-59A1CB660B8D}" sibTransId="{ECEEDD6E-38AF-4B8E-9D1F-A5366FD39E47}"/>
    <dgm:cxn modelId="{231EC176-0ED6-4261-B4F7-9B4E2F99DDC7}" srcId="{1B070371-B52B-45D0-A468-7AAD2839B3A2}" destId="{3353DFCF-BFD1-4048-8657-DD3771E8B1F1}" srcOrd="9" destOrd="0" parTransId="{ED960939-2BC5-4FEF-AEAA-0D50AC28E53F}" sibTransId="{74BD4CDA-88B7-48EF-8CD7-511067308596}"/>
    <dgm:cxn modelId="{DFADB257-75AB-4DB0-89DB-266AF3254DEB}" type="presOf" srcId="{C39AA2EC-A262-4A87-AB5F-C49B041DF3A8}" destId="{FB051996-9108-4F6F-9646-21EDBDFBE04A}" srcOrd="0" destOrd="0" presId="urn:microsoft.com/office/officeart/2005/8/layout/chevron2"/>
    <dgm:cxn modelId="{22C7B67D-A706-4B22-8F58-F248AB29218C}" srcId="{1B070371-B52B-45D0-A468-7AAD2839B3A2}" destId="{26CC8B7F-67AF-4265-B6DB-899F6BB5E450}" srcOrd="1" destOrd="0" parTransId="{998AA591-CA2C-47D0-A071-C88FF8DEB362}" sibTransId="{7C325F77-D1AE-46B2-B614-93972E964B48}"/>
    <dgm:cxn modelId="{7BFD727E-FD76-4900-AD8C-299F3F2A46A3}" type="presOf" srcId="{86E4824F-D661-4577-ADF5-23E36FAC71C7}" destId="{4963C8B3-BE7A-440C-BEE2-5857554A6734}" srcOrd="0" destOrd="0" presId="urn:microsoft.com/office/officeart/2005/8/layout/chevron2"/>
    <dgm:cxn modelId="{F2C79881-9C3B-4D77-9749-126D02E132BE}" type="presOf" srcId="{113167E3-BE78-4AD5-8875-603AEAA89FB2}" destId="{393D3BB9-BCD1-4A44-BF48-775A9F30C436}" srcOrd="0" destOrd="0" presId="urn:microsoft.com/office/officeart/2005/8/layout/chevron2"/>
    <dgm:cxn modelId="{C7CDA581-9CAD-4FD9-821E-424647756E8D}" type="presOf" srcId="{1BE3BE50-453D-4396-A71C-92599763399B}" destId="{0A37DB21-B117-4A25-9844-24D029DB9978}" srcOrd="0" destOrd="0" presId="urn:microsoft.com/office/officeart/2005/8/layout/chevron2"/>
    <dgm:cxn modelId="{584F7785-41B3-4C08-B8E9-3FB9782C0B16}" srcId="{1BE3BE50-453D-4396-A71C-92599763399B}" destId="{E717DF44-18EC-42CC-B102-57E1B7178EF6}" srcOrd="0" destOrd="0" parTransId="{0836F7C8-9A02-4389-A246-1B2231BE063F}" sibTransId="{3A4CD72C-B086-48B5-BC3E-D88B091940D7}"/>
    <dgm:cxn modelId="{6F5DE791-F5CB-4D7A-9C60-8ED3CA8251FB}" srcId="{09BD3316-2EF9-49BE-9074-CF8932AB0364}" destId="{113167E3-BE78-4AD5-8875-603AEAA89FB2}" srcOrd="0" destOrd="0" parTransId="{D393530C-6379-4ADF-83BE-75DF2D4C7A98}" sibTransId="{A94FA89D-4929-4DED-9C0E-A63DA59D169D}"/>
    <dgm:cxn modelId="{B3092192-8C94-448F-AC76-50965C7A26FA}" type="presOf" srcId="{7C02BFF2-2E83-4051-88F2-8D0888B0272D}" destId="{57AD5FFE-B21A-4A93-99D6-5462F895C78C}" srcOrd="0" destOrd="0" presId="urn:microsoft.com/office/officeart/2005/8/layout/chevron2"/>
    <dgm:cxn modelId="{DA2A4F97-26F9-4288-9442-581DE0EB37A2}" srcId="{3353DFCF-BFD1-4048-8657-DD3771E8B1F1}" destId="{AFAF9A9B-473A-4A03-9A47-D589ADA3C0AC}" srcOrd="0" destOrd="0" parTransId="{E359D404-5E2C-4592-8B32-A1336DAD9DF5}" sibTransId="{96C9029F-9BA7-42F8-8380-0C8314694CA1}"/>
    <dgm:cxn modelId="{7B569C99-060B-4C73-8AE3-CC259A269E75}" type="presOf" srcId="{115D74F1-1C51-497C-A05D-D748556F8B1E}" destId="{9EFFD37B-5115-479C-A542-A2054CD08215}" srcOrd="0" destOrd="0" presId="urn:microsoft.com/office/officeart/2005/8/layout/chevron2"/>
    <dgm:cxn modelId="{6080B9A6-A784-4658-8257-3C4CB2635480}" type="presOf" srcId="{09BD3316-2EF9-49BE-9074-CF8932AB0364}" destId="{AA0FF5CF-C091-4842-830E-CB30E2B6D932}" srcOrd="0" destOrd="0" presId="urn:microsoft.com/office/officeart/2005/8/layout/chevron2"/>
    <dgm:cxn modelId="{43BCF7AB-F05F-415F-8D47-43E51B2F43FB}" type="presOf" srcId="{BF2A0F4A-3A87-4978-A18D-937B1D04C856}" destId="{4BFECA38-27F7-4C85-8546-BF2BEEF9645E}" srcOrd="0" destOrd="0" presId="urn:microsoft.com/office/officeart/2005/8/layout/chevron2"/>
    <dgm:cxn modelId="{002B1CAE-425F-48F5-8F1A-60C83F8F8ABA}" srcId="{4CFFFE95-C344-4745-8C62-2FA22BCEAC37}" destId="{BF2A0F4A-3A87-4978-A18D-937B1D04C856}" srcOrd="0" destOrd="0" parTransId="{59FA12AB-9BA1-40DA-ABA5-822B0549E523}" sibTransId="{68186892-1C4B-4B78-8C06-8A4329F8A9C2}"/>
    <dgm:cxn modelId="{C7BA97AE-CA23-475E-B75D-1ABE576850FF}" srcId="{D56CEF14-D4A1-446F-931B-FE29BE7DB06F}" destId="{8FEF0342-3F0A-4D2E-A217-DBA791C24BB6}" srcOrd="0" destOrd="0" parTransId="{A67E7CCC-9FE3-443D-899C-C178B2FAF980}" sibTransId="{1AF9D730-4E28-46A7-B2F2-23D152CBCAB0}"/>
    <dgm:cxn modelId="{CD99EEB1-D230-41D9-9397-BCC919F93B56}" type="presOf" srcId="{D56CEF14-D4A1-446F-931B-FE29BE7DB06F}" destId="{BE91DB61-6175-4F72-96B0-AA72BB2CBFFE}" srcOrd="0" destOrd="0" presId="urn:microsoft.com/office/officeart/2005/8/layout/chevron2"/>
    <dgm:cxn modelId="{CE73BAB5-1ECC-4EA8-8853-8AC61EC58C65}" type="presOf" srcId="{3353DFCF-BFD1-4048-8657-DD3771E8B1F1}" destId="{973132A2-611B-4475-923F-EFA938F612E4}" srcOrd="0" destOrd="0" presId="urn:microsoft.com/office/officeart/2005/8/layout/chevron2"/>
    <dgm:cxn modelId="{D99D18CB-C49B-4F81-869A-09BFCDB34C6B}" type="presOf" srcId="{2CFC8020-05C0-4557-A55E-BC8E7A670AF6}" destId="{69B8EC77-8ACA-4602-9F35-838B52B6FEA4}" srcOrd="0" destOrd="0" presId="urn:microsoft.com/office/officeart/2005/8/layout/chevron2"/>
    <dgm:cxn modelId="{5E2A37DD-CF3B-4777-A7E7-D3F0A771E77E}" type="presOf" srcId="{4C3FACD6-B023-47B9-98DA-331F2AE802C2}" destId="{61F1CE7E-5F10-42FA-8B40-430F017F0F7E}" srcOrd="0" destOrd="0" presId="urn:microsoft.com/office/officeart/2005/8/layout/chevron2"/>
    <dgm:cxn modelId="{CBE4EBDE-5ADC-4C61-9835-A94DB1D2EE27}" srcId="{4C3FACD6-B023-47B9-98DA-331F2AE802C2}" destId="{115D74F1-1C51-497C-A05D-D748556F8B1E}" srcOrd="0" destOrd="0" parTransId="{EE133036-7142-463E-BCAE-5BF0F01E12EA}" sibTransId="{989D9467-95DF-4CFA-9ED5-7ADD9318ED19}"/>
    <dgm:cxn modelId="{B97C8DDF-6882-436A-BEA7-055AABB01433}" srcId="{1B070371-B52B-45D0-A468-7AAD2839B3A2}" destId="{1BE3BE50-453D-4396-A71C-92599763399B}" srcOrd="10" destOrd="0" parTransId="{8D9E552C-592B-4061-B993-8372FDF5B014}" sibTransId="{E7594481-2220-4C97-AD84-D1B797673E0C}"/>
    <dgm:cxn modelId="{46E0F0DF-2F0A-460E-9E4A-68C9187A5261}" type="presOf" srcId="{838AECDD-9803-4ECF-8066-08D6FA024FCE}" destId="{9BB0F179-7932-4423-992C-316D7FDA9D00}" srcOrd="0" destOrd="0" presId="urn:microsoft.com/office/officeart/2005/8/layout/chevron2"/>
    <dgm:cxn modelId="{5BB164E1-CD8E-42C5-9325-2AD4704BFFE7}" srcId="{1B070371-B52B-45D0-A468-7AAD2839B3A2}" destId="{D56CEF14-D4A1-446F-931B-FE29BE7DB06F}" srcOrd="11" destOrd="0" parTransId="{F9D9B08E-DBC5-462F-ADEC-4486DAA9A7A6}" sibTransId="{52A7699C-2B99-4DBA-8ED1-7397FA7D9119}"/>
    <dgm:cxn modelId="{CFCB38E3-F328-4107-AF43-B60B0CDC1C4C}" type="presOf" srcId="{4F1FECA6-C310-4ADC-B4B8-7BCD5F248FEF}" destId="{7960C7F9-038B-46ED-9FBA-FC1315C31432}" srcOrd="0" destOrd="0" presId="urn:microsoft.com/office/officeart/2005/8/layout/chevron2"/>
    <dgm:cxn modelId="{999061F1-407E-4B71-A106-A7C6AA3DFECD}" type="presOf" srcId="{8FEF0342-3F0A-4D2E-A217-DBA791C24BB6}" destId="{B650B5F9-1FBE-4FD7-BFD6-996DFF7B55CC}" srcOrd="0" destOrd="0" presId="urn:microsoft.com/office/officeart/2005/8/layout/chevron2"/>
    <dgm:cxn modelId="{2F1EC6FB-4238-4CC3-8032-E173DF23D409}" type="presOf" srcId="{7FEF26FA-65E3-4618-848D-45DEEA8174C5}" destId="{CA06B595-4AC8-4F9D-8446-FDD25334C366}" srcOrd="0" destOrd="0" presId="urn:microsoft.com/office/officeart/2005/8/layout/chevron2"/>
    <dgm:cxn modelId="{4E628D42-B9B4-41D9-8281-EC54B15E8A96}" type="presParOf" srcId="{9D1CD6D8-AFD3-45C2-8FF4-B4EBFFF799C1}" destId="{27F89AD8-49F5-438C-A079-0451D966D960}" srcOrd="0" destOrd="0" presId="urn:microsoft.com/office/officeart/2005/8/layout/chevron2"/>
    <dgm:cxn modelId="{6C68B3C2-433C-47A4-B25A-5BD21BBBD44F}" type="presParOf" srcId="{27F89AD8-49F5-438C-A079-0451D966D960}" destId="{7960C7F9-038B-46ED-9FBA-FC1315C31432}" srcOrd="0" destOrd="0" presId="urn:microsoft.com/office/officeart/2005/8/layout/chevron2"/>
    <dgm:cxn modelId="{001132AE-8D15-42F4-B229-FDC047AAD076}" type="presParOf" srcId="{27F89AD8-49F5-438C-A079-0451D966D960}" destId="{57AD5FFE-B21A-4A93-99D6-5462F895C78C}" srcOrd="1" destOrd="0" presId="urn:microsoft.com/office/officeart/2005/8/layout/chevron2"/>
    <dgm:cxn modelId="{72A4E1D4-5766-4E56-A4D1-D4ADFF11966E}" type="presParOf" srcId="{9D1CD6D8-AFD3-45C2-8FF4-B4EBFFF799C1}" destId="{F6EF21D4-4C86-4EDE-816A-A3A5690D8786}" srcOrd="1" destOrd="0" presId="urn:microsoft.com/office/officeart/2005/8/layout/chevron2"/>
    <dgm:cxn modelId="{F1E9E63C-1D90-4FFC-AE2D-704E55006B7D}" type="presParOf" srcId="{9D1CD6D8-AFD3-45C2-8FF4-B4EBFFF799C1}" destId="{51BC73EA-FBFF-4B78-B86F-ECCC77E6BB0C}" srcOrd="2" destOrd="0" presId="urn:microsoft.com/office/officeart/2005/8/layout/chevron2"/>
    <dgm:cxn modelId="{8CD23801-2E1C-4960-8851-5F49E46A11D2}" type="presParOf" srcId="{51BC73EA-FBFF-4B78-B86F-ECCC77E6BB0C}" destId="{F28F6F0C-C0F0-4493-8B04-36737ED33B07}" srcOrd="0" destOrd="0" presId="urn:microsoft.com/office/officeart/2005/8/layout/chevron2"/>
    <dgm:cxn modelId="{16925645-7A19-4035-9CEF-B6E199B6D922}" type="presParOf" srcId="{51BC73EA-FBFF-4B78-B86F-ECCC77E6BB0C}" destId="{D9DD1B14-5A89-4BC1-B642-4BB4B37E89EE}" srcOrd="1" destOrd="0" presId="urn:microsoft.com/office/officeart/2005/8/layout/chevron2"/>
    <dgm:cxn modelId="{93F3CB61-2284-4225-AD57-D75FDB3487D3}" type="presParOf" srcId="{9D1CD6D8-AFD3-45C2-8FF4-B4EBFFF799C1}" destId="{267A60FF-03B5-43E6-804C-EEAB8398CF59}" srcOrd="3" destOrd="0" presId="urn:microsoft.com/office/officeart/2005/8/layout/chevron2"/>
    <dgm:cxn modelId="{5A7DB67B-C4C1-40CC-8A90-EA0949CC1B55}" type="presParOf" srcId="{9D1CD6D8-AFD3-45C2-8FF4-B4EBFFF799C1}" destId="{3EB7A12F-F7C4-448D-ACCF-2AB81EFE3BB9}" srcOrd="4" destOrd="0" presId="urn:microsoft.com/office/officeart/2005/8/layout/chevron2"/>
    <dgm:cxn modelId="{2F8AE397-6477-4806-A314-9FCF9366C103}" type="presParOf" srcId="{3EB7A12F-F7C4-448D-ACCF-2AB81EFE3BB9}" destId="{AA0FF5CF-C091-4842-830E-CB30E2B6D932}" srcOrd="0" destOrd="0" presId="urn:microsoft.com/office/officeart/2005/8/layout/chevron2"/>
    <dgm:cxn modelId="{67A3CFF2-A1E3-4700-950E-55BB6B6A182F}" type="presParOf" srcId="{3EB7A12F-F7C4-448D-ACCF-2AB81EFE3BB9}" destId="{393D3BB9-BCD1-4A44-BF48-775A9F30C436}" srcOrd="1" destOrd="0" presId="urn:microsoft.com/office/officeart/2005/8/layout/chevron2"/>
    <dgm:cxn modelId="{DD6E5594-AE03-4950-A7B8-AD0670AFB1C1}" type="presParOf" srcId="{9D1CD6D8-AFD3-45C2-8FF4-B4EBFFF799C1}" destId="{E7BED865-6980-4F48-9DC7-278FA08BE19F}" srcOrd="5" destOrd="0" presId="urn:microsoft.com/office/officeart/2005/8/layout/chevron2"/>
    <dgm:cxn modelId="{9D5F7CD6-71AB-44D2-9C2A-FE9CDC262309}" type="presParOf" srcId="{9D1CD6D8-AFD3-45C2-8FF4-B4EBFFF799C1}" destId="{B768F591-30F7-46DF-AC66-10841BD6BEE6}" srcOrd="6" destOrd="0" presId="urn:microsoft.com/office/officeart/2005/8/layout/chevron2"/>
    <dgm:cxn modelId="{0DE5386E-7989-4607-BD34-02902F801958}" type="presParOf" srcId="{B768F591-30F7-46DF-AC66-10841BD6BEE6}" destId="{FB051996-9108-4F6F-9646-21EDBDFBE04A}" srcOrd="0" destOrd="0" presId="urn:microsoft.com/office/officeart/2005/8/layout/chevron2"/>
    <dgm:cxn modelId="{44000BB1-0E68-41DE-BA8E-899818569105}" type="presParOf" srcId="{B768F591-30F7-46DF-AC66-10841BD6BEE6}" destId="{CA06B595-4AC8-4F9D-8446-FDD25334C366}" srcOrd="1" destOrd="0" presId="urn:microsoft.com/office/officeart/2005/8/layout/chevron2"/>
    <dgm:cxn modelId="{E5DD77E0-28AE-48AF-979A-A113E61533EC}" type="presParOf" srcId="{9D1CD6D8-AFD3-45C2-8FF4-B4EBFFF799C1}" destId="{0462D1F0-6A94-44F3-92F1-6BD1848A3D70}" srcOrd="7" destOrd="0" presId="urn:microsoft.com/office/officeart/2005/8/layout/chevron2"/>
    <dgm:cxn modelId="{728D17E8-AC6D-4FC3-B8DF-D0C9EA02044E}" type="presParOf" srcId="{9D1CD6D8-AFD3-45C2-8FF4-B4EBFFF799C1}" destId="{1563C566-0833-4797-B992-8A10456A049E}" srcOrd="8" destOrd="0" presId="urn:microsoft.com/office/officeart/2005/8/layout/chevron2"/>
    <dgm:cxn modelId="{10DAC022-0679-4029-BB82-7834B73A0BB7}" type="presParOf" srcId="{1563C566-0833-4797-B992-8A10456A049E}" destId="{61F1CE7E-5F10-42FA-8B40-430F017F0F7E}" srcOrd="0" destOrd="0" presId="urn:microsoft.com/office/officeart/2005/8/layout/chevron2"/>
    <dgm:cxn modelId="{D721F172-35BE-43B6-ADEF-1A458C3663B1}" type="presParOf" srcId="{1563C566-0833-4797-B992-8A10456A049E}" destId="{9EFFD37B-5115-479C-A542-A2054CD08215}" srcOrd="1" destOrd="0" presId="urn:microsoft.com/office/officeart/2005/8/layout/chevron2"/>
    <dgm:cxn modelId="{5B68D8C6-9494-429C-AFAA-A5BB3A2378DE}" type="presParOf" srcId="{9D1CD6D8-AFD3-45C2-8FF4-B4EBFFF799C1}" destId="{9623D6A5-EA4B-40F1-903F-B2A9EF5369BC}" srcOrd="9" destOrd="0" presId="urn:microsoft.com/office/officeart/2005/8/layout/chevron2"/>
    <dgm:cxn modelId="{2EC278B8-056D-473E-92FB-513C6F40B961}" type="presParOf" srcId="{9D1CD6D8-AFD3-45C2-8FF4-B4EBFFF799C1}" destId="{3B17D446-DF3C-4168-959D-B1F8DEBED1BF}" srcOrd="10" destOrd="0" presId="urn:microsoft.com/office/officeart/2005/8/layout/chevron2"/>
    <dgm:cxn modelId="{835683CF-D62E-4402-AC19-1B04CC71714E}" type="presParOf" srcId="{3B17D446-DF3C-4168-959D-B1F8DEBED1BF}" destId="{9BB0F179-7932-4423-992C-316D7FDA9D00}" srcOrd="0" destOrd="0" presId="urn:microsoft.com/office/officeart/2005/8/layout/chevron2"/>
    <dgm:cxn modelId="{F267D029-B901-4A04-BBD8-20FA61517C0C}" type="presParOf" srcId="{3B17D446-DF3C-4168-959D-B1F8DEBED1BF}" destId="{C40C9D36-11F0-4A30-8B56-E192E60AC12C}" srcOrd="1" destOrd="0" presId="urn:microsoft.com/office/officeart/2005/8/layout/chevron2"/>
    <dgm:cxn modelId="{30D83A61-9B3A-4B7E-8AA2-C47A425E2EA9}" type="presParOf" srcId="{9D1CD6D8-AFD3-45C2-8FF4-B4EBFFF799C1}" destId="{AE30AFAF-8D71-4EAD-AF1E-B5DCD2BFC823}" srcOrd="11" destOrd="0" presId="urn:microsoft.com/office/officeart/2005/8/layout/chevron2"/>
    <dgm:cxn modelId="{4F008E14-C110-4600-B6A4-837A7F6A1945}" type="presParOf" srcId="{9D1CD6D8-AFD3-45C2-8FF4-B4EBFFF799C1}" destId="{20309543-7059-4F1E-A61F-3C68EA289E58}" srcOrd="12" destOrd="0" presId="urn:microsoft.com/office/officeart/2005/8/layout/chevron2"/>
    <dgm:cxn modelId="{6881C007-6ECE-433E-83A5-9D32B7A4F7B3}" type="presParOf" srcId="{20309543-7059-4F1E-A61F-3C68EA289E58}" destId="{69B8EC77-8ACA-4602-9F35-838B52B6FEA4}" srcOrd="0" destOrd="0" presId="urn:microsoft.com/office/officeart/2005/8/layout/chevron2"/>
    <dgm:cxn modelId="{C8C1B673-CFC1-4C61-B6DD-660759BF8A52}" type="presParOf" srcId="{20309543-7059-4F1E-A61F-3C68EA289E58}" destId="{5FFD9ED5-CB42-4FDF-A626-5EFD25F19225}" srcOrd="1" destOrd="0" presId="urn:microsoft.com/office/officeart/2005/8/layout/chevron2"/>
    <dgm:cxn modelId="{C6524841-697D-4250-B766-261FEC46EFD8}" type="presParOf" srcId="{9D1CD6D8-AFD3-45C2-8FF4-B4EBFFF799C1}" destId="{4588453E-E397-4290-AF0D-3072B2E4F7A3}" srcOrd="13" destOrd="0" presId="urn:microsoft.com/office/officeart/2005/8/layout/chevron2"/>
    <dgm:cxn modelId="{BAC2C34A-8AAD-4461-8E3A-7C439E4CAA73}" type="presParOf" srcId="{9D1CD6D8-AFD3-45C2-8FF4-B4EBFFF799C1}" destId="{EF69BBAA-A091-47A1-B57E-1738E6E87E2D}" srcOrd="14" destOrd="0" presId="urn:microsoft.com/office/officeart/2005/8/layout/chevron2"/>
    <dgm:cxn modelId="{F17ED746-B3FF-4904-808D-1936076EAC9C}" type="presParOf" srcId="{EF69BBAA-A091-47A1-B57E-1738E6E87E2D}" destId="{BC8DCEF5-370F-46F2-A3C9-D21C5B1072C5}" srcOrd="0" destOrd="0" presId="urn:microsoft.com/office/officeart/2005/8/layout/chevron2"/>
    <dgm:cxn modelId="{E3F21D48-1C2D-4E31-A6EF-4B8DE7E48644}" type="presParOf" srcId="{EF69BBAA-A091-47A1-B57E-1738E6E87E2D}" destId="{4963C8B3-BE7A-440C-BEE2-5857554A6734}" srcOrd="1" destOrd="0" presId="urn:microsoft.com/office/officeart/2005/8/layout/chevron2"/>
    <dgm:cxn modelId="{2925446E-DB98-49FE-867D-C381C62153FE}" type="presParOf" srcId="{9D1CD6D8-AFD3-45C2-8FF4-B4EBFFF799C1}" destId="{479FFD5B-41A8-48D0-9407-17D5EF2FAE0D}" srcOrd="15" destOrd="0" presId="urn:microsoft.com/office/officeart/2005/8/layout/chevron2"/>
    <dgm:cxn modelId="{A4EF07B9-96DD-467F-AD39-16CEB4736FC8}" type="presParOf" srcId="{9D1CD6D8-AFD3-45C2-8FF4-B4EBFFF799C1}" destId="{0EB62B88-DFBF-4F2A-AED6-970AAC1287DC}" srcOrd="16" destOrd="0" presId="urn:microsoft.com/office/officeart/2005/8/layout/chevron2"/>
    <dgm:cxn modelId="{7858222B-8206-496F-B68B-7626294BF107}" type="presParOf" srcId="{0EB62B88-DFBF-4F2A-AED6-970AAC1287DC}" destId="{DE07FF93-F807-4749-A0E8-953AFAA281B1}" srcOrd="0" destOrd="0" presId="urn:microsoft.com/office/officeart/2005/8/layout/chevron2"/>
    <dgm:cxn modelId="{40FD4D88-259E-4FEC-8280-2C3E34DEE82A}" type="presParOf" srcId="{0EB62B88-DFBF-4F2A-AED6-970AAC1287DC}" destId="{4BFECA38-27F7-4C85-8546-BF2BEEF9645E}" srcOrd="1" destOrd="0" presId="urn:microsoft.com/office/officeart/2005/8/layout/chevron2"/>
    <dgm:cxn modelId="{5FB5F794-40F3-4E5C-BD7D-62C2AA69ADDD}" type="presParOf" srcId="{9D1CD6D8-AFD3-45C2-8FF4-B4EBFFF799C1}" destId="{ADA3D275-AA83-4C32-AF1F-BA4323332E49}" srcOrd="17" destOrd="0" presId="urn:microsoft.com/office/officeart/2005/8/layout/chevron2"/>
    <dgm:cxn modelId="{C136DE10-4B79-40EA-857E-0FFC1030BF51}" type="presParOf" srcId="{9D1CD6D8-AFD3-45C2-8FF4-B4EBFFF799C1}" destId="{171E4495-3130-4C50-9F7B-A42FD7B3D817}" srcOrd="18" destOrd="0" presId="urn:microsoft.com/office/officeart/2005/8/layout/chevron2"/>
    <dgm:cxn modelId="{95A784F1-5C6E-4987-9CBB-2AA450A0BBB4}" type="presParOf" srcId="{171E4495-3130-4C50-9F7B-A42FD7B3D817}" destId="{973132A2-611B-4475-923F-EFA938F612E4}" srcOrd="0" destOrd="0" presId="urn:microsoft.com/office/officeart/2005/8/layout/chevron2"/>
    <dgm:cxn modelId="{9A120C82-B2F1-46A3-B4CA-93C509AF6437}" type="presParOf" srcId="{171E4495-3130-4C50-9F7B-A42FD7B3D817}" destId="{26394DA8-514A-4103-B84F-A9CC1BDB68A3}" srcOrd="1" destOrd="0" presId="urn:microsoft.com/office/officeart/2005/8/layout/chevron2"/>
    <dgm:cxn modelId="{D01C3CB7-E162-4A1F-8707-EF09622838D9}" type="presParOf" srcId="{9D1CD6D8-AFD3-45C2-8FF4-B4EBFFF799C1}" destId="{DC1196BC-4095-45BC-AECB-7818B6E43230}" srcOrd="19" destOrd="0" presId="urn:microsoft.com/office/officeart/2005/8/layout/chevron2"/>
    <dgm:cxn modelId="{03A8E31C-AA73-4CD7-AC18-26BA2C6E74CA}" type="presParOf" srcId="{9D1CD6D8-AFD3-45C2-8FF4-B4EBFFF799C1}" destId="{C763C8D0-D1E6-4B6B-8262-0B2435B26CAF}" srcOrd="20" destOrd="0" presId="urn:microsoft.com/office/officeart/2005/8/layout/chevron2"/>
    <dgm:cxn modelId="{FFC66C2D-82AF-49AF-80D3-39A977E57127}" type="presParOf" srcId="{C763C8D0-D1E6-4B6B-8262-0B2435B26CAF}" destId="{0A37DB21-B117-4A25-9844-24D029DB9978}" srcOrd="0" destOrd="0" presId="urn:microsoft.com/office/officeart/2005/8/layout/chevron2"/>
    <dgm:cxn modelId="{55335E25-812A-498E-A404-F52A971CBF92}" type="presParOf" srcId="{C763C8D0-D1E6-4B6B-8262-0B2435B26CAF}" destId="{70B71A3B-DF08-427F-96C2-F31FDABA961E}" srcOrd="1" destOrd="0" presId="urn:microsoft.com/office/officeart/2005/8/layout/chevron2"/>
    <dgm:cxn modelId="{42F7965A-AD85-4164-AE23-7155B2320854}" type="presParOf" srcId="{9D1CD6D8-AFD3-45C2-8FF4-B4EBFFF799C1}" destId="{21C6CC70-06FF-4CFB-B664-BAD4CBF26683}" srcOrd="21" destOrd="0" presId="urn:microsoft.com/office/officeart/2005/8/layout/chevron2"/>
    <dgm:cxn modelId="{EEC500F8-1BE9-48D6-81E8-B8AE93B0AF33}" type="presParOf" srcId="{9D1CD6D8-AFD3-45C2-8FF4-B4EBFFF799C1}" destId="{DA110645-B082-45FC-AA0F-38EED80870C4}" srcOrd="22" destOrd="0" presId="urn:microsoft.com/office/officeart/2005/8/layout/chevron2"/>
    <dgm:cxn modelId="{8A69A7A4-03B3-42F3-A98A-2B8861543D27}" type="presParOf" srcId="{DA110645-B082-45FC-AA0F-38EED80870C4}" destId="{BE91DB61-6175-4F72-96B0-AA72BB2CBFFE}" srcOrd="0" destOrd="0" presId="urn:microsoft.com/office/officeart/2005/8/layout/chevron2"/>
    <dgm:cxn modelId="{8ED20725-5561-4151-AF5E-80CE9714BF19}" type="presParOf" srcId="{DA110645-B082-45FC-AA0F-38EED80870C4}" destId="{B650B5F9-1FBE-4FD7-BFD6-996DFF7B55CC}" srcOrd="1" destOrd="0" presId="urn:microsoft.com/office/officeart/2005/8/layout/chevron2"/>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5B2C03-FE0D-4C1B-A4BC-796458106F0A}"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MY"/>
        </a:p>
      </dgm:t>
    </dgm:pt>
    <dgm:pt modelId="{9C916C39-2EE1-4249-A98E-2687D2DE11D5}">
      <dgm:prSet phldrT="[Text]" custT="1"/>
      <dgm:spPr>
        <a:solidFill>
          <a:schemeClr val="bg1">
            <a:lumMod val="65000"/>
          </a:schemeClr>
        </a:solidFill>
      </dgm:spPr>
      <dgm:t>
        <a:bodyPr/>
        <a:lstStyle/>
        <a:p>
          <a:r>
            <a:rPr lang="en-US" sz="2000" b="1" dirty="0"/>
            <a:t>Agile Principles </a:t>
          </a:r>
          <a:br>
            <a:rPr lang="en-US" sz="2000" b="1" dirty="0"/>
          </a:br>
          <a:r>
            <a:rPr lang="en-US" sz="2000" b="1" dirty="0"/>
            <a:t>(summarized version)</a:t>
          </a:r>
          <a:endParaRPr lang="en-MY" sz="2000" b="1" dirty="0"/>
        </a:p>
      </dgm:t>
    </dgm:pt>
    <dgm:pt modelId="{11DFA06E-CD71-4024-9691-8B77D496E928}" type="parTrans" cxnId="{F86343D0-B509-4C50-B1B5-71B64429E40B}">
      <dgm:prSet/>
      <dgm:spPr/>
      <dgm:t>
        <a:bodyPr/>
        <a:lstStyle/>
        <a:p>
          <a:endParaRPr lang="en-MY" sz="1600"/>
        </a:p>
      </dgm:t>
    </dgm:pt>
    <dgm:pt modelId="{A6303939-CF1A-4FF7-8222-35F43FB1D529}" type="sibTrans" cxnId="{F86343D0-B509-4C50-B1B5-71B64429E40B}">
      <dgm:prSet/>
      <dgm:spPr/>
      <dgm:t>
        <a:bodyPr/>
        <a:lstStyle/>
        <a:p>
          <a:endParaRPr lang="en-MY" sz="1600"/>
        </a:p>
      </dgm:t>
    </dgm:pt>
    <dgm:pt modelId="{B912A212-F5D8-4CE3-A9A1-3790A06E339C}">
      <dgm:prSet phldrT="[Text]" custT="1"/>
      <dgm:spPr>
        <a:solidFill>
          <a:srgbClr val="EC7728"/>
        </a:solidFill>
      </dgm:spPr>
      <dgm:t>
        <a:bodyPr/>
        <a:lstStyle/>
        <a:p>
          <a:pPr algn="ctr">
            <a:buNone/>
          </a:pPr>
          <a:r>
            <a:rPr lang="en-US" sz="1800" b="1" dirty="0">
              <a:solidFill>
                <a:schemeClr val="tx1"/>
              </a:solidFill>
            </a:rPr>
            <a:t>Customer Satisfaction</a:t>
          </a:r>
        </a:p>
        <a:p>
          <a:pPr algn="l">
            <a:buFont typeface="Wingdings" panose="05000000000000000000" pitchFamily="2" charset="2"/>
            <a:buChar char="§"/>
          </a:pPr>
          <a:r>
            <a:rPr lang="en-US" sz="1800" dirty="0">
              <a:solidFill>
                <a:schemeClr val="tx1"/>
              </a:solidFill>
            </a:rPr>
            <a:t>By fast and frequent delivery of products.</a:t>
          </a:r>
        </a:p>
        <a:p>
          <a:pPr algn="l">
            <a:buFont typeface="+mj-lt"/>
            <a:buAutoNum type="alphaLcParenR"/>
          </a:pPr>
          <a:r>
            <a:rPr lang="en-US" sz="1800" dirty="0">
              <a:solidFill>
                <a:schemeClr val="tx1"/>
              </a:solidFill>
            </a:rPr>
            <a:t>Welcome changing requirements, even late in development.</a:t>
          </a:r>
          <a:endParaRPr lang="en-MY" sz="1800" dirty="0">
            <a:solidFill>
              <a:schemeClr val="tx1"/>
            </a:solidFill>
          </a:endParaRPr>
        </a:p>
      </dgm:t>
    </dgm:pt>
    <dgm:pt modelId="{BBE408B9-AAD8-4080-9DBA-2C4A9F5E2F66}" type="parTrans" cxnId="{CB9EA610-5317-4B2E-AC03-DA02006AFAD6}">
      <dgm:prSet/>
      <dgm:spPr/>
      <dgm:t>
        <a:bodyPr/>
        <a:lstStyle/>
        <a:p>
          <a:endParaRPr lang="en-MY" sz="1600"/>
        </a:p>
      </dgm:t>
    </dgm:pt>
    <dgm:pt modelId="{61F2F742-CCB9-42A5-8391-3F1D8D85283B}" type="sibTrans" cxnId="{CB9EA610-5317-4B2E-AC03-DA02006AFAD6}">
      <dgm:prSet/>
      <dgm:spPr/>
      <dgm:t>
        <a:bodyPr/>
        <a:lstStyle/>
        <a:p>
          <a:endParaRPr lang="en-MY" sz="1600"/>
        </a:p>
      </dgm:t>
    </dgm:pt>
    <dgm:pt modelId="{B62FEC22-560B-439A-9CBA-9DE8716D4540}">
      <dgm:prSet phldrT="[Text]" custT="1"/>
      <dgm:spPr>
        <a:solidFill>
          <a:srgbClr val="92D050"/>
        </a:solidFill>
      </dgm:spPr>
      <dgm:t>
        <a:bodyPr/>
        <a:lstStyle/>
        <a:p>
          <a:pPr algn="ctr"/>
          <a:r>
            <a:rPr lang="en-US" sz="1800" b="1" dirty="0">
              <a:solidFill>
                <a:schemeClr val="tx1"/>
              </a:solidFill>
            </a:rPr>
            <a:t>Teamwork</a:t>
          </a:r>
        </a:p>
        <a:p>
          <a:pPr algn="l"/>
          <a:r>
            <a:rPr lang="en-US" sz="1800" dirty="0">
              <a:solidFill>
                <a:schemeClr val="tx1"/>
              </a:solidFill>
            </a:rPr>
            <a:t>By Face-to-face communication with all people involved.</a:t>
          </a:r>
        </a:p>
        <a:p>
          <a:pPr algn="l"/>
          <a:r>
            <a:rPr lang="en-US" sz="1800" dirty="0">
              <a:solidFill>
                <a:schemeClr val="tx1"/>
              </a:solidFill>
            </a:rPr>
            <a:t>Motivate and trust developers.</a:t>
          </a:r>
          <a:endParaRPr lang="en-MY" sz="1800" dirty="0">
            <a:solidFill>
              <a:schemeClr val="tx1"/>
            </a:solidFill>
          </a:endParaRPr>
        </a:p>
      </dgm:t>
    </dgm:pt>
    <dgm:pt modelId="{0A2EE094-4DD3-42F2-B763-9FE14C971EAC}" type="parTrans" cxnId="{DD9278A1-0546-4576-A714-93FF68305D69}">
      <dgm:prSet/>
      <dgm:spPr/>
      <dgm:t>
        <a:bodyPr/>
        <a:lstStyle/>
        <a:p>
          <a:endParaRPr lang="en-MY" sz="1600"/>
        </a:p>
      </dgm:t>
    </dgm:pt>
    <dgm:pt modelId="{F5C58EF7-6FD8-4517-965B-4247A167CCCA}" type="sibTrans" cxnId="{DD9278A1-0546-4576-A714-93FF68305D69}">
      <dgm:prSet/>
      <dgm:spPr/>
      <dgm:t>
        <a:bodyPr/>
        <a:lstStyle/>
        <a:p>
          <a:endParaRPr lang="en-MY" sz="1600"/>
        </a:p>
      </dgm:t>
    </dgm:pt>
    <dgm:pt modelId="{A8F1D760-5B28-4BE9-8618-0CA155AD8743}">
      <dgm:prSet phldrT="[Text]" custT="1"/>
      <dgm:spPr>
        <a:solidFill>
          <a:srgbClr val="00B0F0"/>
        </a:solidFill>
      </dgm:spPr>
      <dgm:t>
        <a:bodyPr/>
        <a:lstStyle/>
        <a:p>
          <a:pPr algn="ctr"/>
          <a:r>
            <a:rPr lang="en-US" sz="1800" b="1" dirty="0">
              <a:solidFill>
                <a:schemeClr val="tx1"/>
              </a:solidFill>
            </a:rPr>
            <a:t>Fast Development</a:t>
          </a:r>
        </a:p>
        <a:p>
          <a:pPr algn="l"/>
          <a:r>
            <a:rPr lang="en-US" sz="1800" dirty="0">
              <a:solidFill>
                <a:schemeClr val="tx1"/>
              </a:solidFill>
            </a:rPr>
            <a:t>Break bigger system into small and manageable components.</a:t>
          </a:r>
        </a:p>
        <a:p>
          <a:pPr algn="l"/>
          <a:r>
            <a:rPr lang="en-US" sz="1800" dirty="0">
              <a:solidFill>
                <a:schemeClr val="tx1"/>
              </a:solidFill>
            </a:rPr>
            <a:t>Close monitoring of development.</a:t>
          </a:r>
          <a:endParaRPr lang="en-MY" sz="1800" dirty="0">
            <a:solidFill>
              <a:schemeClr val="tx1"/>
            </a:solidFill>
          </a:endParaRPr>
        </a:p>
      </dgm:t>
    </dgm:pt>
    <dgm:pt modelId="{F85BDD5E-CC9E-4E4E-9466-821C1D4A4E19}" type="parTrans" cxnId="{2C0E906F-00EB-4263-A267-34898EEA3082}">
      <dgm:prSet/>
      <dgm:spPr/>
      <dgm:t>
        <a:bodyPr/>
        <a:lstStyle/>
        <a:p>
          <a:endParaRPr lang="en-MY" sz="1600"/>
        </a:p>
      </dgm:t>
    </dgm:pt>
    <dgm:pt modelId="{534129C5-CBA7-4421-B59F-5677CFA03E89}" type="sibTrans" cxnId="{2C0E906F-00EB-4263-A267-34898EEA3082}">
      <dgm:prSet/>
      <dgm:spPr/>
      <dgm:t>
        <a:bodyPr/>
        <a:lstStyle/>
        <a:p>
          <a:endParaRPr lang="en-MY" sz="1600"/>
        </a:p>
      </dgm:t>
    </dgm:pt>
    <dgm:pt modelId="{8672BB56-4497-4E1F-A21A-0A3D7E0F38DE}">
      <dgm:prSet phldrT="[Text]" custT="1"/>
      <dgm:spPr>
        <a:solidFill>
          <a:srgbClr val="FFFF66"/>
        </a:solidFill>
      </dgm:spPr>
      <dgm:t>
        <a:bodyPr/>
        <a:lstStyle/>
        <a:p>
          <a:pPr algn="ctr"/>
          <a:r>
            <a:rPr lang="en-US" sz="1800" b="1" dirty="0">
              <a:solidFill>
                <a:schemeClr val="tx1"/>
              </a:solidFill>
            </a:rPr>
            <a:t>High Product Quality</a:t>
          </a:r>
        </a:p>
        <a:p>
          <a:pPr algn="l"/>
          <a:r>
            <a:rPr lang="en-US" sz="1800" dirty="0">
              <a:solidFill>
                <a:schemeClr val="tx1"/>
              </a:solidFill>
            </a:rPr>
            <a:t>Maintain good design and simplicity.</a:t>
          </a:r>
        </a:p>
        <a:p>
          <a:pPr algn="l"/>
          <a:r>
            <a:rPr lang="en-US" sz="1800" dirty="0">
              <a:solidFill>
                <a:schemeClr val="tx1"/>
              </a:solidFill>
            </a:rPr>
            <a:t>Adopt to latest technologies.</a:t>
          </a:r>
          <a:endParaRPr lang="en-MY" sz="1800" dirty="0">
            <a:solidFill>
              <a:schemeClr val="tx1"/>
            </a:solidFill>
          </a:endParaRPr>
        </a:p>
      </dgm:t>
    </dgm:pt>
    <dgm:pt modelId="{1E300794-822F-4485-9C76-2828BC0CB7B9}" type="parTrans" cxnId="{4D7B4E52-3AF6-4126-9453-97F705421B34}">
      <dgm:prSet/>
      <dgm:spPr/>
      <dgm:t>
        <a:bodyPr/>
        <a:lstStyle/>
        <a:p>
          <a:endParaRPr lang="en-MY" sz="1600"/>
        </a:p>
      </dgm:t>
    </dgm:pt>
    <dgm:pt modelId="{F9C1F930-754E-4D8A-AEF2-F0254DB77A3C}" type="sibTrans" cxnId="{4D7B4E52-3AF6-4126-9453-97F705421B34}">
      <dgm:prSet/>
      <dgm:spPr/>
      <dgm:t>
        <a:bodyPr/>
        <a:lstStyle/>
        <a:p>
          <a:endParaRPr lang="en-MY" sz="1600"/>
        </a:p>
      </dgm:t>
    </dgm:pt>
    <dgm:pt modelId="{83DEC8E5-5168-44FF-9164-F78BB851DEA3}" type="pres">
      <dgm:prSet presAssocID="{B95B2C03-FE0D-4C1B-A4BC-796458106F0A}" presName="diagram" presStyleCnt="0">
        <dgm:presLayoutVars>
          <dgm:chMax val="1"/>
          <dgm:dir/>
          <dgm:animLvl val="ctr"/>
          <dgm:resizeHandles val="exact"/>
        </dgm:presLayoutVars>
      </dgm:prSet>
      <dgm:spPr/>
    </dgm:pt>
    <dgm:pt modelId="{3AF33199-A750-4237-AA61-60118CA732D1}" type="pres">
      <dgm:prSet presAssocID="{B95B2C03-FE0D-4C1B-A4BC-796458106F0A}" presName="matrix" presStyleCnt="0"/>
      <dgm:spPr/>
    </dgm:pt>
    <dgm:pt modelId="{3E6D3007-D91A-4938-8225-4435790696EF}" type="pres">
      <dgm:prSet presAssocID="{B95B2C03-FE0D-4C1B-A4BC-796458106F0A}" presName="tile1" presStyleLbl="node1" presStyleIdx="0" presStyleCnt="4"/>
      <dgm:spPr/>
    </dgm:pt>
    <dgm:pt modelId="{804AD3E8-7582-4804-A606-9F66F8E5C7C2}" type="pres">
      <dgm:prSet presAssocID="{B95B2C03-FE0D-4C1B-A4BC-796458106F0A}" presName="tile1text" presStyleLbl="node1" presStyleIdx="0" presStyleCnt="4">
        <dgm:presLayoutVars>
          <dgm:chMax val="0"/>
          <dgm:chPref val="0"/>
          <dgm:bulletEnabled val="1"/>
        </dgm:presLayoutVars>
      </dgm:prSet>
      <dgm:spPr/>
    </dgm:pt>
    <dgm:pt modelId="{047042A1-BB92-4736-BCC8-3E1E652F238A}" type="pres">
      <dgm:prSet presAssocID="{B95B2C03-FE0D-4C1B-A4BC-796458106F0A}" presName="tile2" presStyleLbl="node1" presStyleIdx="1" presStyleCnt="4"/>
      <dgm:spPr/>
    </dgm:pt>
    <dgm:pt modelId="{00CEB05C-25A6-40E5-8F34-22BD156B0CE4}" type="pres">
      <dgm:prSet presAssocID="{B95B2C03-FE0D-4C1B-A4BC-796458106F0A}" presName="tile2text" presStyleLbl="node1" presStyleIdx="1" presStyleCnt="4">
        <dgm:presLayoutVars>
          <dgm:chMax val="0"/>
          <dgm:chPref val="0"/>
          <dgm:bulletEnabled val="1"/>
        </dgm:presLayoutVars>
      </dgm:prSet>
      <dgm:spPr/>
    </dgm:pt>
    <dgm:pt modelId="{BC951ADB-B76C-4F25-B7FC-AAAAD6ED00A9}" type="pres">
      <dgm:prSet presAssocID="{B95B2C03-FE0D-4C1B-A4BC-796458106F0A}" presName="tile3" presStyleLbl="node1" presStyleIdx="2" presStyleCnt="4"/>
      <dgm:spPr/>
    </dgm:pt>
    <dgm:pt modelId="{43BB4F95-4902-46E0-B3C5-7955EECF76F2}" type="pres">
      <dgm:prSet presAssocID="{B95B2C03-FE0D-4C1B-A4BC-796458106F0A}" presName="tile3text" presStyleLbl="node1" presStyleIdx="2" presStyleCnt="4">
        <dgm:presLayoutVars>
          <dgm:chMax val="0"/>
          <dgm:chPref val="0"/>
          <dgm:bulletEnabled val="1"/>
        </dgm:presLayoutVars>
      </dgm:prSet>
      <dgm:spPr/>
    </dgm:pt>
    <dgm:pt modelId="{A53FDA7A-4377-4E79-A4C2-769C968A0935}" type="pres">
      <dgm:prSet presAssocID="{B95B2C03-FE0D-4C1B-A4BC-796458106F0A}" presName="tile4" presStyleLbl="node1" presStyleIdx="3" presStyleCnt="4"/>
      <dgm:spPr/>
    </dgm:pt>
    <dgm:pt modelId="{C2FE7455-AFFF-437E-8D28-2A17199449F3}" type="pres">
      <dgm:prSet presAssocID="{B95B2C03-FE0D-4C1B-A4BC-796458106F0A}" presName="tile4text" presStyleLbl="node1" presStyleIdx="3" presStyleCnt="4">
        <dgm:presLayoutVars>
          <dgm:chMax val="0"/>
          <dgm:chPref val="0"/>
          <dgm:bulletEnabled val="1"/>
        </dgm:presLayoutVars>
      </dgm:prSet>
      <dgm:spPr/>
    </dgm:pt>
    <dgm:pt modelId="{40088B74-84BB-4D47-86BB-A69F23605C66}" type="pres">
      <dgm:prSet presAssocID="{B95B2C03-FE0D-4C1B-A4BC-796458106F0A}" presName="centerTile" presStyleLbl="fgShp" presStyleIdx="0" presStyleCnt="1">
        <dgm:presLayoutVars>
          <dgm:chMax val="0"/>
          <dgm:chPref val="0"/>
        </dgm:presLayoutVars>
      </dgm:prSet>
      <dgm:spPr/>
    </dgm:pt>
  </dgm:ptLst>
  <dgm:cxnLst>
    <dgm:cxn modelId="{CB9EA610-5317-4B2E-AC03-DA02006AFAD6}" srcId="{9C916C39-2EE1-4249-A98E-2687D2DE11D5}" destId="{B912A212-F5D8-4CE3-A9A1-3790A06E339C}" srcOrd="0" destOrd="0" parTransId="{BBE408B9-AAD8-4080-9DBA-2C4A9F5E2F66}" sibTransId="{61F2F742-CCB9-42A5-8391-3F1D8D85283B}"/>
    <dgm:cxn modelId="{EED2641B-E0CD-405D-AF6A-A35EDB7F59CE}" type="presOf" srcId="{B62FEC22-560B-439A-9CBA-9DE8716D4540}" destId="{00CEB05C-25A6-40E5-8F34-22BD156B0CE4}" srcOrd="1" destOrd="0" presId="urn:microsoft.com/office/officeart/2005/8/layout/matrix1"/>
    <dgm:cxn modelId="{0EB65A1F-4229-4476-A303-F1C34203F000}" type="presOf" srcId="{8672BB56-4497-4E1F-A21A-0A3D7E0F38DE}" destId="{C2FE7455-AFFF-437E-8D28-2A17199449F3}" srcOrd="1" destOrd="0" presId="urn:microsoft.com/office/officeart/2005/8/layout/matrix1"/>
    <dgm:cxn modelId="{4A753A67-A1A5-492B-AB27-D4EC7E9D44B5}" type="presOf" srcId="{A8F1D760-5B28-4BE9-8618-0CA155AD8743}" destId="{BC951ADB-B76C-4F25-B7FC-AAAAD6ED00A9}" srcOrd="0" destOrd="0" presId="urn:microsoft.com/office/officeart/2005/8/layout/matrix1"/>
    <dgm:cxn modelId="{52D1C667-468A-4656-B8BE-7290F5AC6ABD}" type="presOf" srcId="{B912A212-F5D8-4CE3-A9A1-3790A06E339C}" destId="{804AD3E8-7582-4804-A606-9F66F8E5C7C2}" srcOrd="1" destOrd="0" presId="urn:microsoft.com/office/officeart/2005/8/layout/matrix1"/>
    <dgm:cxn modelId="{2C0E906F-00EB-4263-A267-34898EEA3082}" srcId="{9C916C39-2EE1-4249-A98E-2687D2DE11D5}" destId="{A8F1D760-5B28-4BE9-8618-0CA155AD8743}" srcOrd="2" destOrd="0" parTransId="{F85BDD5E-CC9E-4E4E-9466-821C1D4A4E19}" sibTransId="{534129C5-CBA7-4421-B59F-5677CFA03E89}"/>
    <dgm:cxn modelId="{4D7B4E52-3AF6-4126-9453-97F705421B34}" srcId="{9C916C39-2EE1-4249-A98E-2687D2DE11D5}" destId="{8672BB56-4497-4E1F-A21A-0A3D7E0F38DE}" srcOrd="3" destOrd="0" parTransId="{1E300794-822F-4485-9C76-2828BC0CB7B9}" sibTransId="{F9C1F930-754E-4D8A-AEF2-F0254DB77A3C}"/>
    <dgm:cxn modelId="{DDE91D85-0C4E-46CB-9F9B-6C07D61C6543}" type="presOf" srcId="{9C916C39-2EE1-4249-A98E-2687D2DE11D5}" destId="{40088B74-84BB-4D47-86BB-A69F23605C66}" srcOrd="0" destOrd="0" presId="urn:microsoft.com/office/officeart/2005/8/layout/matrix1"/>
    <dgm:cxn modelId="{F1513392-E923-4AEB-A9A1-57CAC1E50E77}" type="presOf" srcId="{A8F1D760-5B28-4BE9-8618-0CA155AD8743}" destId="{43BB4F95-4902-46E0-B3C5-7955EECF76F2}" srcOrd="1" destOrd="0" presId="urn:microsoft.com/office/officeart/2005/8/layout/matrix1"/>
    <dgm:cxn modelId="{DD9278A1-0546-4576-A714-93FF68305D69}" srcId="{9C916C39-2EE1-4249-A98E-2687D2DE11D5}" destId="{B62FEC22-560B-439A-9CBA-9DE8716D4540}" srcOrd="1" destOrd="0" parTransId="{0A2EE094-4DD3-42F2-B763-9FE14C971EAC}" sibTransId="{F5C58EF7-6FD8-4517-965B-4247A167CCCA}"/>
    <dgm:cxn modelId="{9F86DBAA-F731-4B05-82E5-0F49AC61B16D}" type="presOf" srcId="{8672BB56-4497-4E1F-A21A-0A3D7E0F38DE}" destId="{A53FDA7A-4377-4E79-A4C2-769C968A0935}" srcOrd="0" destOrd="0" presId="urn:microsoft.com/office/officeart/2005/8/layout/matrix1"/>
    <dgm:cxn modelId="{CD4769C6-48C6-46F4-9D84-EA72D536FEBF}" type="presOf" srcId="{B95B2C03-FE0D-4C1B-A4BC-796458106F0A}" destId="{83DEC8E5-5168-44FF-9164-F78BB851DEA3}" srcOrd="0" destOrd="0" presId="urn:microsoft.com/office/officeart/2005/8/layout/matrix1"/>
    <dgm:cxn modelId="{F86343D0-B509-4C50-B1B5-71B64429E40B}" srcId="{B95B2C03-FE0D-4C1B-A4BC-796458106F0A}" destId="{9C916C39-2EE1-4249-A98E-2687D2DE11D5}" srcOrd="0" destOrd="0" parTransId="{11DFA06E-CD71-4024-9691-8B77D496E928}" sibTransId="{A6303939-CF1A-4FF7-8222-35F43FB1D529}"/>
    <dgm:cxn modelId="{D7D180DE-3C6B-4A8B-9708-DF78A0C774C7}" type="presOf" srcId="{B912A212-F5D8-4CE3-A9A1-3790A06E339C}" destId="{3E6D3007-D91A-4938-8225-4435790696EF}" srcOrd="0" destOrd="0" presId="urn:microsoft.com/office/officeart/2005/8/layout/matrix1"/>
    <dgm:cxn modelId="{B2FB86ED-460F-44CB-A487-DF15D1AD9F7E}" type="presOf" srcId="{B62FEC22-560B-439A-9CBA-9DE8716D4540}" destId="{047042A1-BB92-4736-BCC8-3E1E652F238A}" srcOrd="0" destOrd="0" presId="urn:microsoft.com/office/officeart/2005/8/layout/matrix1"/>
    <dgm:cxn modelId="{5018E91E-2097-462E-969D-19AA89C50C4E}" type="presParOf" srcId="{83DEC8E5-5168-44FF-9164-F78BB851DEA3}" destId="{3AF33199-A750-4237-AA61-60118CA732D1}" srcOrd="0" destOrd="0" presId="urn:microsoft.com/office/officeart/2005/8/layout/matrix1"/>
    <dgm:cxn modelId="{61CA57D2-8B75-4563-A82F-0431A446075F}" type="presParOf" srcId="{3AF33199-A750-4237-AA61-60118CA732D1}" destId="{3E6D3007-D91A-4938-8225-4435790696EF}" srcOrd="0" destOrd="0" presId="urn:microsoft.com/office/officeart/2005/8/layout/matrix1"/>
    <dgm:cxn modelId="{8F1E32A2-65D7-468C-8485-BFE1739F9231}" type="presParOf" srcId="{3AF33199-A750-4237-AA61-60118CA732D1}" destId="{804AD3E8-7582-4804-A606-9F66F8E5C7C2}" srcOrd="1" destOrd="0" presId="urn:microsoft.com/office/officeart/2005/8/layout/matrix1"/>
    <dgm:cxn modelId="{23EF2553-6C2C-43BA-97FF-794B4720FC10}" type="presParOf" srcId="{3AF33199-A750-4237-AA61-60118CA732D1}" destId="{047042A1-BB92-4736-BCC8-3E1E652F238A}" srcOrd="2" destOrd="0" presId="urn:microsoft.com/office/officeart/2005/8/layout/matrix1"/>
    <dgm:cxn modelId="{5FF3851F-E05A-46EA-9E49-B6B30DE83640}" type="presParOf" srcId="{3AF33199-A750-4237-AA61-60118CA732D1}" destId="{00CEB05C-25A6-40E5-8F34-22BD156B0CE4}" srcOrd="3" destOrd="0" presId="urn:microsoft.com/office/officeart/2005/8/layout/matrix1"/>
    <dgm:cxn modelId="{72BBE5A9-2F67-4A76-A77E-815A3C9C6A9B}" type="presParOf" srcId="{3AF33199-A750-4237-AA61-60118CA732D1}" destId="{BC951ADB-B76C-4F25-B7FC-AAAAD6ED00A9}" srcOrd="4" destOrd="0" presId="urn:microsoft.com/office/officeart/2005/8/layout/matrix1"/>
    <dgm:cxn modelId="{0AE9DC05-AEA9-44ED-A7D6-0F0D0CA1575D}" type="presParOf" srcId="{3AF33199-A750-4237-AA61-60118CA732D1}" destId="{43BB4F95-4902-46E0-B3C5-7955EECF76F2}" srcOrd="5" destOrd="0" presId="urn:microsoft.com/office/officeart/2005/8/layout/matrix1"/>
    <dgm:cxn modelId="{575DCE5D-28C1-4E7E-B06D-5A9C1A5EFC18}" type="presParOf" srcId="{3AF33199-A750-4237-AA61-60118CA732D1}" destId="{A53FDA7A-4377-4E79-A4C2-769C968A0935}" srcOrd="6" destOrd="0" presId="urn:microsoft.com/office/officeart/2005/8/layout/matrix1"/>
    <dgm:cxn modelId="{42C14B61-3B81-4907-AAB5-BF8493A9D8E2}" type="presParOf" srcId="{3AF33199-A750-4237-AA61-60118CA732D1}" destId="{C2FE7455-AFFF-437E-8D28-2A17199449F3}" srcOrd="7" destOrd="0" presId="urn:microsoft.com/office/officeart/2005/8/layout/matrix1"/>
    <dgm:cxn modelId="{559FDFB9-DA46-4FCB-81B1-609E6F3F28A2}" type="presParOf" srcId="{83DEC8E5-5168-44FF-9164-F78BB851DEA3}" destId="{40088B74-84BB-4D47-86BB-A69F23605C66}" srcOrd="1" destOrd="0" presId="urn:microsoft.com/office/officeart/2005/8/layout/matrix1"/>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0C7F9-038B-46ED-9FBA-FC1315C31432}">
      <dsp:nvSpPr>
        <dsp:cNvPr id="0" name=""/>
        <dsp:cNvSpPr/>
      </dsp:nvSpPr>
      <dsp:spPr>
        <a:xfrm rot="5400000">
          <a:off x="-70720" y="73471"/>
          <a:ext cx="471473" cy="330031"/>
        </a:xfrm>
        <a:prstGeom prst="chevron">
          <a:avLst/>
        </a:prstGeom>
        <a:solidFill>
          <a:schemeClr val="accent2">
            <a:shade val="80000"/>
            <a:hueOff val="0"/>
            <a:satOff val="0"/>
            <a:lumOff val="0"/>
            <a:alphaOff val="0"/>
          </a:schemeClr>
        </a:solidFill>
        <a:ln w="254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1</a:t>
          </a:r>
          <a:endParaRPr lang="en-MY" sz="1800" kern="1200" dirty="0"/>
        </a:p>
      </dsp:txBody>
      <dsp:txXfrm rot="-5400000">
        <a:off x="2" y="167766"/>
        <a:ext cx="330031" cy="141442"/>
      </dsp:txXfrm>
    </dsp:sp>
    <dsp:sp modelId="{57AD5FFE-B21A-4A93-99D6-5462F895C78C}">
      <dsp:nvSpPr>
        <dsp:cNvPr id="0" name=""/>
        <dsp:cNvSpPr/>
      </dsp:nvSpPr>
      <dsp:spPr>
        <a:xfrm rot="5400000">
          <a:off x="4340024" y="-4007242"/>
          <a:ext cx="306618" cy="8326605"/>
        </a:xfrm>
        <a:prstGeom prst="round2SameRect">
          <a:avLst/>
        </a:prstGeom>
        <a:solidFill>
          <a:schemeClr val="lt1">
            <a:alpha val="90000"/>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Font typeface="+mj-lt"/>
            <a:buNone/>
          </a:pPr>
          <a:r>
            <a:rPr lang="en-US" sz="1600" b="1" kern="1200" dirty="0"/>
            <a:t>Customer satisfaction by early and continuous delivery of valuable software</a:t>
          </a:r>
          <a:endParaRPr lang="en-MY" sz="1600" kern="1200" dirty="0"/>
        </a:p>
      </dsp:txBody>
      <dsp:txXfrm rot="-5400000">
        <a:off x="330031" y="17719"/>
        <a:ext cx="8311637" cy="276682"/>
      </dsp:txXfrm>
    </dsp:sp>
    <dsp:sp modelId="{F28F6F0C-C0F0-4493-8B04-36737ED33B07}">
      <dsp:nvSpPr>
        <dsp:cNvPr id="0" name=""/>
        <dsp:cNvSpPr/>
      </dsp:nvSpPr>
      <dsp:spPr>
        <a:xfrm rot="5400000">
          <a:off x="-70720" y="495623"/>
          <a:ext cx="471473" cy="330031"/>
        </a:xfrm>
        <a:prstGeom prst="chevron">
          <a:avLst/>
        </a:prstGeom>
        <a:solidFill>
          <a:schemeClr val="accent2">
            <a:shade val="80000"/>
            <a:hueOff val="0"/>
            <a:satOff val="-2547"/>
            <a:lumOff val="2887"/>
            <a:alphaOff val="0"/>
          </a:schemeClr>
        </a:solidFill>
        <a:ln w="25400" cap="flat" cmpd="sng" algn="ctr">
          <a:solidFill>
            <a:schemeClr val="accent2">
              <a:shade val="80000"/>
              <a:hueOff val="0"/>
              <a:satOff val="-2547"/>
              <a:lumOff val="2887"/>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2</a:t>
          </a:r>
          <a:endParaRPr lang="en-MY" sz="1800" kern="1200" dirty="0"/>
        </a:p>
      </dsp:txBody>
      <dsp:txXfrm rot="-5400000">
        <a:off x="2" y="589918"/>
        <a:ext cx="330031" cy="141442"/>
      </dsp:txXfrm>
    </dsp:sp>
    <dsp:sp modelId="{D9DD1B14-5A89-4BC1-B642-4BB4B37E89EE}">
      <dsp:nvSpPr>
        <dsp:cNvPr id="0" name=""/>
        <dsp:cNvSpPr/>
      </dsp:nvSpPr>
      <dsp:spPr>
        <a:xfrm rot="5400000">
          <a:off x="4340105" y="-3585172"/>
          <a:ext cx="306457" cy="8326605"/>
        </a:xfrm>
        <a:prstGeom prst="round2SameRect">
          <a:avLst/>
        </a:prstGeom>
        <a:solidFill>
          <a:schemeClr val="lt1">
            <a:alpha val="90000"/>
            <a:hueOff val="0"/>
            <a:satOff val="0"/>
            <a:lumOff val="0"/>
            <a:alphaOff val="0"/>
          </a:schemeClr>
        </a:solidFill>
        <a:ln w="25400" cap="flat" cmpd="sng" algn="ctr">
          <a:solidFill>
            <a:schemeClr val="accent2">
              <a:shade val="80000"/>
              <a:hueOff val="0"/>
              <a:satOff val="-2547"/>
              <a:lumOff val="288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Font typeface="+mj-lt"/>
            <a:buNone/>
          </a:pPr>
          <a:r>
            <a:rPr lang="en-US" sz="1600" b="1" kern="1200"/>
            <a:t>Welcome changing requirements, even in late development</a:t>
          </a:r>
          <a:endParaRPr lang="en-MY" sz="1600" kern="1200" dirty="0"/>
        </a:p>
      </dsp:txBody>
      <dsp:txXfrm rot="-5400000">
        <a:off x="330031" y="439862"/>
        <a:ext cx="8311645" cy="276537"/>
      </dsp:txXfrm>
    </dsp:sp>
    <dsp:sp modelId="{AA0FF5CF-C091-4842-830E-CB30E2B6D932}">
      <dsp:nvSpPr>
        <dsp:cNvPr id="0" name=""/>
        <dsp:cNvSpPr/>
      </dsp:nvSpPr>
      <dsp:spPr>
        <a:xfrm rot="5400000">
          <a:off x="-70720" y="917774"/>
          <a:ext cx="471473" cy="330031"/>
        </a:xfrm>
        <a:prstGeom prst="chevron">
          <a:avLst/>
        </a:prstGeom>
        <a:solidFill>
          <a:schemeClr val="accent2">
            <a:shade val="80000"/>
            <a:hueOff val="0"/>
            <a:satOff val="-5094"/>
            <a:lumOff val="5773"/>
            <a:alphaOff val="0"/>
          </a:schemeClr>
        </a:solidFill>
        <a:ln w="25400" cap="flat" cmpd="sng" algn="ctr">
          <a:solidFill>
            <a:schemeClr val="accent2">
              <a:shade val="80000"/>
              <a:hueOff val="0"/>
              <a:satOff val="-5094"/>
              <a:lumOff val="5773"/>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3</a:t>
          </a:r>
          <a:endParaRPr lang="en-MY" sz="1800" kern="1200" dirty="0"/>
        </a:p>
      </dsp:txBody>
      <dsp:txXfrm rot="-5400000">
        <a:off x="2" y="1012069"/>
        <a:ext cx="330031" cy="141442"/>
      </dsp:txXfrm>
    </dsp:sp>
    <dsp:sp modelId="{393D3BB9-BCD1-4A44-BF48-775A9F30C436}">
      <dsp:nvSpPr>
        <dsp:cNvPr id="0" name=""/>
        <dsp:cNvSpPr/>
      </dsp:nvSpPr>
      <dsp:spPr>
        <a:xfrm rot="5400000">
          <a:off x="4340105" y="-3163020"/>
          <a:ext cx="306457" cy="8326605"/>
        </a:xfrm>
        <a:prstGeom prst="round2SameRect">
          <a:avLst/>
        </a:prstGeom>
        <a:solidFill>
          <a:schemeClr val="lt1">
            <a:alpha val="90000"/>
            <a:hueOff val="0"/>
            <a:satOff val="0"/>
            <a:lumOff val="0"/>
            <a:alphaOff val="0"/>
          </a:schemeClr>
        </a:solidFill>
        <a:ln w="25400" cap="flat" cmpd="sng" algn="ctr">
          <a:solidFill>
            <a:schemeClr val="accent2">
              <a:shade val="80000"/>
              <a:hueOff val="0"/>
              <a:satOff val="-5094"/>
              <a:lumOff val="57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Font typeface="+mj-lt"/>
            <a:buNone/>
          </a:pPr>
          <a:r>
            <a:rPr lang="en-US" sz="1600" b="1" kern="1200"/>
            <a:t>Working software is delivered frequently (weeks rather than months)</a:t>
          </a:r>
          <a:endParaRPr lang="en-MY" sz="1600" kern="1200" dirty="0"/>
        </a:p>
      </dsp:txBody>
      <dsp:txXfrm rot="-5400000">
        <a:off x="330031" y="862014"/>
        <a:ext cx="8311645" cy="276537"/>
      </dsp:txXfrm>
    </dsp:sp>
    <dsp:sp modelId="{FB051996-9108-4F6F-9646-21EDBDFBE04A}">
      <dsp:nvSpPr>
        <dsp:cNvPr id="0" name=""/>
        <dsp:cNvSpPr/>
      </dsp:nvSpPr>
      <dsp:spPr>
        <a:xfrm rot="5400000">
          <a:off x="-70720" y="1339925"/>
          <a:ext cx="471473" cy="330031"/>
        </a:xfrm>
        <a:prstGeom prst="chevron">
          <a:avLst/>
        </a:prstGeom>
        <a:solidFill>
          <a:schemeClr val="accent2">
            <a:shade val="80000"/>
            <a:hueOff val="0"/>
            <a:satOff val="-7642"/>
            <a:lumOff val="8660"/>
            <a:alphaOff val="0"/>
          </a:schemeClr>
        </a:solidFill>
        <a:ln w="25400" cap="flat" cmpd="sng" algn="ctr">
          <a:solidFill>
            <a:schemeClr val="accent2">
              <a:shade val="80000"/>
              <a:hueOff val="0"/>
              <a:satOff val="-7642"/>
              <a:lumOff val="866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4</a:t>
          </a:r>
          <a:endParaRPr lang="en-MY" sz="1800" kern="1200" dirty="0"/>
        </a:p>
      </dsp:txBody>
      <dsp:txXfrm rot="-5400000">
        <a:off x="2" y="1434220"/>
        <a:ext cx="330031" cy="141442"/>
      </dsp:txXfrm>
    </dsp:sp>
    <dsp:sp modelId="{CA06B595-4AC8-4F9D-8446-FDD25334C366}">
      <dsp:nvSpPr>
        <dsp:cNvPr id="0" name=""/>
        <dsp:cNvSpPr/>
      </dsp:nvSpPr>
      <dsp:spPr>
        <a:xfrm rot="5400000">
          <a:off x="4340105" y="-2740869"/>
          <a:ext cx="306457" cy="8326605"/>
        </a:xfrm>
        <a:prstGeom prst="round2SameRect">
          <a:avLst/>
        </a:prstGeom>
        <a:solidFill>
          <a:schemeClr val="lt1">
            <a:alpha val="90000"/>
            <a:hueOff val="0"/>
            <a:satOff val="0"/>
            <a:lumOff val="0"/>
            <a:alphaOff val="0"/>
          </a:schemeClr>
        </a:solidFill>
        <a:ln w="25400" cap="flat" cmpd="sng" algn="ctr">
          <a:solidFill>
            <a:schemeClr val="accent2">
              <a:shade val="80000"/>
              <a:hueOff val="0"/>
              <a:satOff val="-7642"/>
              <a:lumOff val="86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Font typeface="+mj-lt"/>
            <a:buNone/>
          </a:pPr>
          <a:r>
            <a:rPr lang="en-US" sz="1600" b="1" kern="1200"/>
            <a:t>Close, daily cooperation between business-people and developers</a:t>
          </a:r>
          <a:endParaRPr lang="en-MY" sz="1600" kern="1200" dirty="0"/>
        </a:p>
      </dsp:txBody>
      <dsp:txXfrm rot="-5400000">
        <a:off x="330031" y="1284165"/>
        <a:ext cx="8311645" cy="276537"/>
      </dsp:txXfrm>
    </dsp:sp>
    <dsp:sp modelId="{61F1CE7E-5F10-42FA-8B40-430F017F0F7E}">
      <dsp:nvSpPr>
        <dsp:cNvPr id="0" name=""/>
        <dsp:cNvSpPr/>
      </dsp:nvSpPr>
      <dsp:spPr>
        <a:xfrm rot="5400000">
          <a:off x="-70720" y="1762077"/>
          <a:ext cx="471473" cy="330031"/>
        </a:xfrm>
        <a:prstGeom prst="chevron">
          <a:avLst/>
        </a:prstGeom>
        <a:solidFill>
          <a:schemeClr val="accent2">
            <a:shade val="80000"/>
            <a:hueOff val="0"/>
            <a:satOff val="-10189"/>
            <a:lumOff val="11546"/>
            <a:alphaOff val="0"/>
          </a:schemeClr>
        </a:solidFill>
        <a:ln w="25400" cap="flat" cmpd="sng" algn="ctr">
          <a:solidFill>
            <a:schemeClr val="accent2">
              <a:shade val="80000"/>
              <a:hueOff val="0"/>
              <a:satOff val="-10189"/>
              <a:lumOff val="11546"/>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5</a:t>
          </a:r>
          <a:endParaRPr lang="en-MY" sz="1800" kern="1200" dirty="0"/>
        </a:p>
      </dsp:txBody>
      <dsp:txXfrm rot="-5400000">
        <a:off x="2" y="1856372"/>
        <a:ext cx="330031" cy="141442"/>
      </dsp:txXfrm>
    </dsp:sp>
    <dsp:sp modelId="{9EFFD37B-5115-479C-A542-A2054CD08215}">
      <dsp:nvSpPr>
        <dsp:cNvPr id="0" name=""/>
        <dsp:cNvSpPr/>
      </dsp:nvSpPr>
      <dsp:spPr>
        <a:xfrm rot="5400000">
          <a:off x="4340105" y="-2318717"/>
          <a:ext cx="306457" cy="8326605"/>
        </a:xfrm>
        <a:prstGeom prst="round2SameRect">
          <a:avLst/>
        </a:prstGeom>
        <a:solidFill>
          <a:schemeClr val="lt1">
            <a:alpha val="90000"/>
            <a:hueOff val="0"/>
            <a:satOff val="0"/>
            <a:lumOff val="0"/>
            <a:alphaOff val="0"/>
          </a:schemeClr>
        </a:solidFill>
        <a:ln w="25400" cap="flat" cmpd="sng" algn="ctr">
          <a:solidFill>
            <a:schemeClr val="accent2">
              <a:shade val="80000"/>
              <a:hueOff val="0"/>
              <a:satOff val="-10189"/>
              <a:lumOff val="115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Font typeface="+mj-lt"/>
            <a:buNone/>
          </a:pPr>
          <a:r>
            <a:rPr lang="en-US" sz="1600" b="1" kern="1200"/>
            <a:t>Projects are built around motivated individuals, who should be trusted</a:t>
          </a:r>
          <a:endParaRPr lang="en-MY" sz="1600" kern="1200" dirty="0"/>
        </a:p>
      </dsp:txBody>
      <dsp:txXfrm rot="-5400000">
        <a:off x="330031" y="1706317"/>
        <a:ext cx="8311645" cy="276537"/>
      </dsp:txXfrm>
    </dsp:sp>
    <dsp:sp modelId="{9BB0F179-7932-4423-992C-316D7FDA9D00}">
      <dsp:nvSpPr>
        <dsp:cNvPr id="0" name=""/>
        <dsp:cNvSpPr/>
      </dsp:nvSpPr>
      <dsp:spPr>
        <a:xfrm rot="5400000">
          <a:off x="-70720" y="2184228"/>
          <a:ext cx="471473" cy="330031"/>
        </a:xfrm>
        <a:prstGeom prst="chevron">
          <a:avLst/>
        </a:prstGeom>
        <a:solidFill>
          <a:schemeClr val="accent2">
            <a:shade val="80000"/>
            <a:hueOff val="0"/>
            <a:satOff val="-12736"/>
            <a:lumOff val="14433"/>
            <a:alphaOff val="0"/>
          </a:schemeClr>
        </a:solidFill>
        <a:ln w="25400" cap="flat" cmpd="sng" algn="ctr">
          <a:solidFill>
            <a:schemeClr val="accent2">
              <a:shade val="80000"/>
              <a:hueOff val="0"/>
              <a:satOff val="-12736"/>
              <a:lumOff val="14433"/>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6</a:t>
          </a:r>
          <a:endParaRPr lang="en-MY" sz="1800" kern="1200" dirty="0"/>
        </a:p>
      </dsp:txBody>
      <dsp:txXfrm rot="-5400000">
        <a:off x="2" y="2278523"/>
        <a:ext cx="330031" cy="141442"/>
      </dsp:txXfrm>
    </dsp:sp>
    <dsp:sp modelId="{C40C9D36-11F0-4A30-8B56-E192E60AC12C}">
      <dsp:nvSpPr>
        <dsp:cNvPr id="0" name=""/>
        <dsp:cNvSpPr/>
      </dsp:nvSpPr>
      <dsp:spPr>
        <a:xfrm rot="5400000">
          <a:off x="4340105" y="-1896566"/>
          <a:ext cx="306457" cy="8326605"/>
        </a:xfrm>
        <a:prstGeom prst="round2SameRect">
          <a:avLst/>
        </a:prstGeom>
        <a:solidFill>
          <a:schemeClr val="lt1">
            <a:alpha val="90000"/>
            <a:hueOff val="0"/>
            <a:satOff val="0"/>
            <a:lumOff val="0"/>
            <a:alphaOff val="0"/>
          </a:schemeClr>
        </a:solidFill>
        <a:ln w="25400" cap="flat" cmpd="sng" algn="ctr">
          <a:solidFill>
            <a:schemeClr val="accent2">
              <a:shade val="80000"/>
              <a:hueOff val="0"/>
              <a:satOff val="-12736"/>
              <a:lumOff val="1443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Font typeface="+mj-lt"/>
            <a:buNone/>
          </a:pPr>
          <a:r>
            <a:rPr lang="en-US" sz="1600" b="1" kern="1200"/>
            <a:t>Face-to-face conversation is the best form of communication (co-location)</a:t>
          </a:r>
          <a:endParaRPr lang="en-MY" sz="1600" kern="1200" dirty="0"/>
        </a:p>
      </dsp:txBody>
      <dsp:txXfrm rot="-5400000">
        <a:off x="330031" y="2128468"/>
        <a:ext cx="8311645" cy="276537"/>
      </dsp:txXfrm>
    </dsp:sp>
    <dsp:sp modelId="{69B8EC77-8ACA-4602-9F35-838B52B6FEA4}">
      <dsp:nvSpPr>
        <dsp:cNvPr id="0" name=""/>
        <dsp:cNvSpPr/>
      </dsp:nvSpPr>
      <dsp:spPr>
        <a:xfrm rot="5400000">
          <a:off x="-70720" y="2606380"/>
          <a:ext cx="471473" cy="330031"/>
        </a:xfrm>
        <a:prstGeom prst="chevron">
          <a:avLst/>
        </a:prstGeom>
        <a:solidFill>
          <a:schemeClr val="accent2">
            <a:shade val="80000"/>
            <a:hueOff val="0"/>
            <a:satOff val="-15283"/>
            <a:lumOff val="17319"/>
            <a:alphaOff val="0"/>
          </a:schemeClr>
        </a:solidFill>
        <a:ln w="25400" cap="flat" cmpd="sng" algn="ctr">
          <a:solidFill>
            <a:schemeClr val="accent2">
              <a:shade val="80000"/>
              <a:hueOff val="0"/>
              <a:satOff val="-15283"/>
              <a:lumOff val="17319"/>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7</a:t>
          </a:r>
          <a:endParaRPr lang="en-MY" sz="1800" kern="1200" dirty="0"/>
        </a:p>
      </dsp:txBody>
      <dsp:txXfrm rot="-5400000">
        <a:off x="2" y="2700675"/>
        <a:ext cx="330031" cy="141442"/>
      </dsp:txXfrm>
    </dsp:sp>
    <dsp:sp modelId="{5FFD9ED5-CB42-4FDF-A626-5EFD25F19225}">
      <dsp:nvSpPr>
        <dsp:cNvPr id="0" name=""/>
        <dsp:cNvSpPr/>
      </dsp:nvSpPr>
      <dsp:spPr>
        <a:xfrm rot="5400000">
          <a:off x="4340105" y="-1474415"/>
          <a:ext cx="306457" cy="8326605"/>
        </a:xfrm>
        <a:prstGeom prst="round2SameRect">
          <a:avLst/>
        </a:prstGeom>
        <a:solidFill>
          <a:schemeClr val="lt1">
            <a:alpha val="90000"/>
            <a:hueOff val="0"/>
            <a:satOff val="0"/>
            <a:lumOff val="0"/>
            <a:alphaOff val="0"/>
          </a:schemeClr>
        </a:solidFill>
        <a:ln w="25400" cap="flat" cmpd="sng" algn="ctr">
          <a:solidFill>
            <a:schemeClr val="accent2">
              <a:shade val="80000"/>
              <a:hueOff val="0"/>
              <a:satOff val="-15283"/>
              <a:lumOff val="173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Font typeface="+mj-lt"/>
            <a:buNone/>
          </a:pPr>
          <a:r>
            <a:rPr lang="en-US" sz="1600" b="1" kern="1200"/>
            <a:t>Working software is the principal measure of progress</a:t>
          </a:r>
          <a:endParaRPr lang="en-MY" sz="1600" kern="1200" dirty="0"/>
        </a:p>
      </dsp:txBody>
      <dsp:txXfrm rot="-5400000">
        <a:off x="330031" y="2550619"/>
        <a:ext cx="8311645" cy="276537"/>
      </dsp:txXfrm>
    </dsp:sp>
    <dsp:sp modelId="{BC8DCEF5-370F-46F2-A3C9-D21C5B1072C5}">
      <dsp:nvSpPr>
        <dsp:cNvPr id="0" name=""/>
        <dsp:cNvSpPr/>
      </dsp:nvSpPr>
      <dsp:spPr>
        <a:xfrm rot="5400000">
          <a:off x="-70720" y="3028531"/>
          <a:ext cx="471473" cy="330031"/>
        </a:xfrm>
        <a:prstGeom prst="chevron">
          <a:avLst/>
        </a:prstGeom>
        <a:solidFill>
          <a:schemeClr val="accent2">
            <a:shade val="80000"/>
            <a:hueOff val="0"/>
            <a:satOff val="-17830"/>
            <a:lumOff val="20206"/>
            <a:alphaOff val="0"/>
          </a:schemeClr>
        </a:solidFill>
        <a:ln w="25400" cap="flat" cmpd="sng" algn="ctr">
          <a:solidFill>
            <a:schemeClr val="accent2">
              <a:shade val="80000"/>
              <a:hueOff val="0"/>
              <a:satOff val="-17830"/>
              <a:lumOff val="20206"/>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8</a:t>
          </a:r>
          <a:endParaRPr lang="en-MY" sz="1800" kern="1200" dirty="0"/>
        </a:p>
      </dsp:txBody>
      <dsp:txXfrm rot="-5400000">
        <a:off x="2" y="3122826"/>
        <a:ext cx="330031" cy="141442"/>
      </dsp:txXfrm>
    </dsp:sp>
    <dsp:sp modelId="{4963C8B3-BE7A-440C-BEE2-5857554A6734}">
      <dsp:nvSpPr>
        <dsp:cNvPr id="0" name=""/>
        <dsp:cNvSpPr/>
      </dsp:nvSpPr>
      <dsp:spPr>
        <a:xfrm rot="5400000">
          <a:off x="4340105" y="-1052263"/>
          <a:ext cx="306457" cy="8326605"/>
        </a:xfrm>
        <a:prstGeom prst="round2SameRect">
          <a:avLst/>
        </a:prstGeom>
        <a:solidFill>
          <a:schemeClr val="lt1">
            <a:alpha val="90000"/>
            <a:hueOff val="0"/>
            <a:satOff val="0"/>
            <a:lumOff val="0"/>
            <a:alphaOff val="0"/>
          </a:schemeClr>
        </a:solidFill>
        <a:ln w="25400" cap="flat" cmpd="sng" algn="ctr">
          <a:solidFill>
            <a:schemeClr val="accent2">
              <a:shade val="80000"/>
              <a:hueOff val="0"/>
              <a:satOff val="-17830"/>
              <a:lumOff val="2020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Font typeface="+mj-lt"/>
            <a:buNone/>
          </a:pPr>
          <a:r>
            <a:rPr lang="en-US" sz="1600" b="1" kern="1200"/>
            <a:t>Sustainable development, able to maintain a constant pace</a:t>
          </a:r>
          <a:endParaRPr lang="en-MY" sz="1600" kern="1200" dirty="0"/>
        </a:p>
      </dsp:txBody>
      <dsp:txXfrm rot="-5400000">
        <a:off x="330031" y="2972771"/>
        <a:ext cx="8311645" cy="276537"/>
      </dsp:txXfrm>
    </dsp:sp>
    <dsp:sp modelId="{DE07FF93-F807-4749-A0E8-953AFAA281B1}">
      <dsp:nvSpPr>
        <dsp:cNvPr id="0" name=""/>
        <dsp:cNvSpPr/>
      </dsp:nvSpPr>
      <dsp:spPr>
        <a:xfrm rot="5400000">
          <a:off x="-70720" y="3450682"/>
          <a:ext cx="471473" cy="330031"/>
        </a:xfrm>
        <a:prstGeom prst="chevron">
          <a:avLst/>
        </a:prstGeom>
        <a:solidFill>
          <a:schemeClr val="accent2">
            <a:shade val="80000"/>
            <a:hueOff val="0"/>
            <a:satOff val="-20377"/>
            <a:lumOff val="23092"/>
            <a:alphaOff val="0"/>
          </a:schemeClr>
        </a:solidFill>
        <a:ln w="25400" cap="flat" cmpd="sng" algn="ctr">
          <a:solidFill>
            <a:schemeClr val="accent2">
              <a:shade val="80000"/>
              <a:hueOff val="0"/>
              <a:satOff val="-20377"/>
              <a:lumOff val="23092"/>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9</a:t>
          </a:r>
          <a:endParaRPr lang="en-MY" sz="1800" kern="1200" dirty="0"/>
        </a:p>
      </dsp:txBody>
      <dsp:txXfrm rot="-5400000">
        <a:off x="2" y="3544977"/>
        <a:ext cx="330031" cy="141442"/>
      </dsp:txXfrm>
    </dsp:sp>
    <dsp:sp modelId="{4BFECA38-27F7-4C85-8546-BF2BEEF9645E}">
      <dsp:nvSpPr>
        <dsp:cNvPr id="0" name=""/>
        <dsp:cNvSpPr/>
      </dsp:nvSpPr>
      <dsp:spPr>
        <a:xfrm rot="5400000">
          <a:off x="4340105" y="-630112"/>
          <a:ext cx="306457" cy="8326605"/>
        </a:xfrm>
        <a:prstGeom prst="round2SameRect">
          <a:avLst/>
        </a:prstGeom>
        <a:solidFill>
          <a:schemeClr val="lt1">
            <a:alpha val="90000"/>
            <a:hueOff val="0"/>
            <a:satOff val="0"/>
            <a:lumOff val="0"/>
            <a:alphaOff val="0"/>
          </a:schemeClr>
        </a:solidFill>
        <a:ln w="25400" cap="flat" cmpd="sng" algn="ctr">
          <a:solidFill>
            <a:schemeClr val="accent2">
              <a:shade val="80000"/>
              <a:hueOff val="0"/>
              <a:satOff val="-20377"/>
              <a:lumOff val="2309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Font typeface="+mj-lt"/>
            <a:buNone/>
          </a:pPr>
          <a:r>
            <a:rPr lang="en-US" sz="1600" b="1" kern="1200"/>
            <a:t>Continuous attention to technical excellence and good design</a:t>
          </a:r>
          <a:endParaRPr lang="en-MY" sz="1600" kern="1200" dirty="0"/>
        </a:p>
      </dsp:txBody>
      <dsp:txXfrm rot="-5400000">
        <a:off x="330031" y="3394922"/>
        <a:ext cx="8311645" cy="276537"/>
      </dsp:txXfrm>
    </dsp:sp>
    <dsp:sp modelId="{973132A2-611B-4475-923F-EFA938F612E4}">
      <dsp:nvSpPr>
        <dsp:cNvPr id="0" name=""/>
        <dsp:cNvSpPr/>
      </dsp:nvSpPr>
      <dsp:spPr>
        <a:xfrm rot="5400000">
          <a:off x="-70720" y="3872834"/>
          <a:ext cx="471473" cy="330031"/>
        </a:xfrm>
        <a:prstGeom prst="chevron">
          <a:avLst/>
        </a:prstGeom>
        <a:solidFill>
          <a:schemeClr val="accent2">
            <a:shade val="80000"/>
            <a:hueOff val="0"/>
            <a:satOff val="-22925"/>
            <a:lumOff val="25979"/>
            <a:alphaOff val="0"/>
          </a:schemeClr>
        </a:solidFill>
        <a:ln w="25400" cap="flat" cmpd="sng" algn="ctr">
          <a:solidFill>
            <a:schemeClr val="accent2">
              <a:shade val="80000"/>
              <a:hueOff val="0"/>
              <a:satOff val="-22925"/>
              <a:lumOff val="25979"/>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10</a:t>
          </a:r>
          <a:endParaRPr lang="en-MY" sz="1800" kern="1200" dirty="0"/>
        </a:p>
      </dsp:txBody>
      <dsp:txXfrm rot="-5400000">
        <a:off x="2" y="3967129"/>
        <a:ext cx="330031" cy="141442"/>
      </dsp:txXfrm>
    </dsp:sp>
    <dsp:sp modelId="{26394DA8-514A-4103-B84F-A9CC1BDB68A3}">
      <dsp:nvSpPr>
        <dsp:cNvPr id="0" name=""/>
        <dsp:cNvSpPr/>
      </dsp:nvSpPr>
      <dsp:spPr>
        <a:xfrm rot="5400000">
          <a:off x="4340105" y="-207960"/>
          <a:ext cx="306457" cy="8326605"/>
        </a:xfrm>
        <a:prstGeom prst="round2SameRect">
          <a:avLst/>
        </a:prstGeom>
        <a:solidFill>
          <a:schemeClr val="lt1">
            <a:alpha val="90000"/>
            <a:hueOff val="0"/>
            <a:satOff val="0"/>
            <a:lumOff val="0"/>
            <a:alphaOff val="0"/>
          </a:schemeClr>
        </a:solidFill>
        <a:ln w="25400" cap="flat" cmpd="sng" algn="ctr">
          <a:solidFill>
            <a:schemeClr val="accent2">
              <a:shade val="80000"/>
              <a:hueOff val="0"/>
              <a:satOff val="-22925"/>
              <a:lumOff val="259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Font typeface="+mj-lt"/>
            <a:buNone/>
          </a:pPr>
          <a:r>
            <a:rPr lang="en-US" sz="1600" b="1" kern="1200"/>
            <a:t>Simplicity - the art of maximizing the amount of work not done—is essential</a:t>
          </a:r>
          <a:endParaRPr lang="en-MY" sz="1600" kern="1200" dirty="0"/>
        </a:p>
      </dsp:txBody>
      <dsp:txXfrm rot="-5400000">
        <a:off x="330031" y="3817074"/>
        <a:ext cx="8311645" cy="276537"/>
      </dsp:txXfrm>
    </dsp:sp>
    <dsp:sp modelId="{0A37DB21-B117-4A25-9844-24D029DB9978}">
      <dsp:nvSpPr>
        <dsp:cNvPr id="0" name=""/>
        <dsp:cNvSpPr/>
      </dsp:nvSpPr>
      <dsp:spPr>
        <a:xfrm rot="5400000">
          <a:off x="-70720" y="4294985"/>
          <a:ext cx="471473" cy="330031"/>
        </a:xfrm>
        <a:prstGeom prst="chevron">
          <a:avLst/>
        </a:prstGeom>
        <a:solidFill>
          <a:schemeClr val="accent2">
            <a:shade val="80000"/>
            <a:hueOff val="0"/>
            <a:satOff val="-25472"/>
            <a:lumOff val="28865"/>
            <a:alphaOff val="0"/>
          </a:schemeClr>
        </a:solidFill>
        <a:ln w="25400" cap="flat" cmpd="sng" algn="ctr">
          <a:solidFill>
            <a:schemeClr val="accent2">
              <a:shade val="80000"/>
              <a:hueOff val="0"/>
              <a:satOff val="-25472"/>
              <a:lumOff val="28865"/>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11</a:t>
          </a:r>
          <a:endParaRPr lang="en-MY" sz="1800" kern="1200" dirty="0"/>
        </a:p>
      </dsp:txBody>
      <dsp:txXfrm rot="-5400000">
        <a:off x="2" y="4389280"/>
        <a:ext cx="330031" cy="141442"/>
      </dsp:txXfrm>
    </dsp:sp>
    <dsp:sp modelId="{70B71A3B-DF08-427F-96C2-F31FDABA961E}">
      <dsp:nvSpPr>
        <dsp:cNvPr id="0" name=""/>
        <dsp:cNvSpPr/>
      </dsp:nvSpPr>
      <dsp:spPr>
        <a:xfrm rot="5400000">
          <a:off x="4340105" y="214190"/>
          <a:ext cx="306457" cy="8326605"/>
        </a:xfrm>
        <a:prstGeom prst="round2SameRect">
          <a:avLst/>
        </a:prstGeom>
        <a:solidFill>
          <a:schemeClr val="lt1">
            <a:alpha val="90000"/>
            <a:hueOff val="0"/>
            <a:satOff val="0"/>
            <a:lumOff val="0"/>
            <a:alphaOff val="0"/>
          </a:schemeClr>
        </a:solidFill>
        <a:ln w="25400" cap="flat" cmpd="sng" algn="ctr">
          <a:solidFill>
            <a:schemeClr val="accent2">
              <a:shade val="80000"/>
              <a:hueOff val="0"/>
              <a:satOff val="-25472"/>
              <a:lumOff val="2886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Font typeface="+mj-lt"/>
            <a:buNone/>
          </a:pPr>
          <a:r>
            <a:rPr lang="en-US" sz="1600" b="1" kern="1200"/>
            <a:t>Best architectures, requirements, and designs emerge from self-organizing teams</a:t>
          </a:r>
          <a:endParaRPr lang="en-MY" sz="1600" kern="1200" dirty="0"/>
        </a:p>
      </dsp:txBody>
      <dsp:txXfrm rot="-5400000">
        <a:off x="330031" y="4239224"/>
        <a:ext cx="8311645" cy="276537"/>
      </dsp:txXfrm>
    </dsp:sp>
    <dsp:sp modelId="{BE91DB61-6175-4F72-96B0-AA72BB2CBFFE}">
      <dsp:nvSpPr>
        <dsp:cNvPr id="0" name=""/>
        <dsp:cNvSpPr/>
      </dsp:nvSpPr>
      <dsp:spPr>
        <a:xfrm rot="5400000">
          <a:off x="-70720" y="4717137"/>
          <a:ext cx="471473" cy="330031"/>
        </a:xfrm>
        <a:prstGeom prst="chevron">
          <a:avLst/>
        </a:prstGeom>
        <a:solidFill>
          <a:schemeClr val="accent2">
            <a:shade val="80000"/>
            <a:hueOff val="0"/>
            <a:satOff val="-28019"/>
            <a:lumOff val="31752"/>
            <a:alphaOff val="0"/>
          </a:schemeClr>
        </a:solidFill>
        <a:ln w="25400" cap="flat" cmpd="sng" algn="ctr">
          <a:solidFill>
            <a:schemeClr val="accent2">
              <a:shade val="80000"/>
              <a:hueOff val="0"/>
              <a:satOff val="-28019"/>
              <a:lumOff val="31752"/>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12</a:t>
          </a:r>
          <a:endParaRPr lang="en-MY" sz="1800" kern="1200" dirty="0"/>
        </a:p>
      </dsp:txBody>
      <dsp:txXfrm rot="-5400000">
        <a:off x="2" y="4811432"/>
        <a:ext cx="330031" cy="141442"/>
      </dsp:txXfrm>
    </dsp:sp>
    <dsp:sp modelId="{B650B5F9-1FBE-4FD7-BFD6-996DFF7B55CC}">
      <dsp:nvSpPr>
        <dsp:cNvPr id="0" name=""/>
        <dsp:cNvSpPr/>
      </dsp:nvSpPr>
      <dsp:spPr>
        <a:xfrm rot="5400000">
          <a:off x="4340105" y="636342"/>
          <a:ext cx="306457" cy="8326605"/>
        </a:xfrm>
        <a:prstGeom prst="round2SameRect">
          <a:avLst/>
        </a:prstGeom>
        <a:solidFill>
          <a:schemeClr val="lt1">
            <a:alpha val="90000"/>
            <a:hueOff val="0"/>
            <a:satOff val="0"/>
            <a:lumOff val="0"/>
            <a:alphaOff val="0"/>
          </a:schemeClr>
        </a:solidFill>
        <a:ln w="25400" cap="flat" cmpd="sng" algn="ctr">
          <a:solidFill>
            <a:schemeClr val="accent2">
              <a:shade val="80000"/>
              <a:hueOff val="0"/>
              <a:satOff val="-28019"/>
              <a:lumOff val="317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Font typeface="+mj-lt"/>
            <a:buNone/>
          </a:pPr>
          <a:r>
            <a:rPr lang="en-US" sz="1600" b="1" kern="1200"/>
            <a:t>Regularly, the team reflects on how to become more effective, and adjusts accordingly</a:t>
          </a:r>
          <a:endParaRPr lang="en-MY" sz="1600" kern="1200" dirty="0"/>
        </a:p>
      </dsp:txBody>
      <dsp:txXfrm rot="-5400000">
        <a:off x="330031" y="4661376"/>
        <a:ext cx="8311645" cy="2765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6D3007-D91A-4938-8225-4435790696EF}">
      <dsp:nvSpPr>
        <dsp:cNvPr id="0" name=""/>
        <dsp:cNvSpPr/>
      </dsp:nvSpPr>
      <dsp:spPr>
        <a:xfrm rot="16200000">
          <a:off x="634895" y="-634895"/>
          <a:ext cx="2316675" cy="3586467"/>
        </a:xfrm>
        <a:prstGeom prst="round1Rect">
          <a:avLst/>
        </a:prstGeom>
        <a:solidFill>
          <a:srgbClr val="EC772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Customer Satisfaction</a:t>
          </a:r>
        </a:p>
        <a:p>
          <a:pPr marL="0" lvl="0" indent="0" algn="l" defTabSz="800100">
            <a:lnSpc>
              <a:spcPct val="90000"/>
            </a:lnSpc>
            <a:spcBef>
              <a:spcPct val="0"/>
            </a:spcBef>
            <a:spcAft>
              <a:spcPct val="35000"/>
            </a:spcAft>
            <a:buFont typeface="Wingdings" panose="05000000000000000000" pitchFamily="2" charset="2"/>
            <a:buNone/>
          </a:pPr>
          <a:r>
            <a:rPr lang="en-US" sz="1800" kern="1200" dirty="0">
              <a:solidFill>
                <a:schemeClr val="tx1"/>
              </a:solidFill>
            </a:rPr>
            <a:t>By fast and frequent delivery of products.</a:t>
          </a:r>
        </a:p>
        <a:p>
          <a:pPr marL="0" lvl="0" indent="0" algn="l" defTabSz="800100">
            <a:lnSpc>
              <a:spcPct val="90000"/>
            </a:lnSpc>
            <a:spcBef>
              <a:spcPct val="0"/>
            </a:spcBef>
            <a:spcAft>
              <a:spcPct val="35000"/>
            </a:spcAft>
            <a:buFont typeface="+mj-lt"/>
            <a:buNone/>
          </a:pPr>
          <a:r>
            <a:rPr lang="en-US" sz="1800" kern="1200" dirty="0">
              <a:solidFill>
                <a:schemeClr val="tx1"/>
              </a:solidFill>
            </a:rPr>
            <a:t>Welcome changing requirements, even late in development.</a:t>
          </a:r>
          <a:endParaRPr lang="en-MY" sz="1800" kern="1200" dirty="0">
            <a:solidFill>
              <a:schemeClr val="tx1"/>
            </a:solidFill>
          </a:endParaRPr>
        </a:p>
      </dsp:txBody>
      <dsp:txXfrm rot="5400000">
        <a:off x="0" y="0"/>
        <a:ext cx="3586467" cy="1737506"/>
      </dsp:txXfrm>
    </dsp:sp>
    <dsp:sp modelId="{047042A1-BB92-4736-BCC8-3E1E652F238A}">
      <dsp:nvSpPr>
        <dsp:cNvPr id="0" name=""/>
        <dsp:cNvSpPr/>
      </dsp:nvSpPr>
      <dsp:spPr>
        <a:xfrm>
          <a:off x="3586467" y="0"/>
          <a:ext cx="3586467" cy="2316675"/>
        </a:xfrm>
        <a:prstGeom prst="round1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Teamwork</a:t>
          </a:r>
        </a:p>
        <a:p>
          <a:pPr marL="0" lvl="0" indent="0" algn="l" defTabSz="800100">
            <a:lnSpc>
              <a:spcPct val="90000"/>
            </a:lnSpc>
            <a:spcBef>
              <a:spcPct val="0"/>
            </a:spcBef>
            <a:spcAft>
              <a:spcPct val="35000"/>
            </a:spcAft>
            <a:buNone/>
          </a:pPr>
          <a:r>
            <a:rPr lang="en-US" sz="1800" kern="1200" dirty="0">
              <a:solidFill>
                <a:schemeClr val="tx1"/>
              </a:solidFill>
            </a:rPr>
            <a:t>By Face-to-face communication with all people involved.</a:t>
          </a:r>
        </a:p>
        <a:p>
          <a:pPr marL="0" lvl="0" indent="0" algn="l" defTabSz="800100">
            <a:lnSpc>
              <a:spcPct val="90000"/>
            </a:lnSpc>
            <a:spcBef>
              <a:spcPct val="0"/>
            </a:spcBef>
            <a:spcAft>
              <a:spcPct val="35000"/>
            </a:spcAft>
            <a:buNone/>
          </a:pPr>
          <a:r>
            <a:rPr lang="en-US" sz="1800" kern="1200" dirty="0">
              <a:solidFill>
                <a:schemeClr val="tx1"/>
              </a:solidFill>
            </a:rPr>
            <a:t>Motivate and trust developers.</a:t>
          </a:r>
          <a:endParaRPr lang="en-MY" sz="1800" kern="1200" dirty="0">
            <a:solidFill>
              <a:schemeClr val="tx1"/>
            </a:solidFill>
          </a:endParaRPr>
        </a:p>
      </dsp:txBody>
      <dsp:txXfrm>
        <a:off x="3586467" y="0"/>
        <a:ext cx="3586467" cy="1737506"/>
      </dsp:txXfrm>
    </dsp:sp>
    <dsp:sp modelId="{BC951ADB-B76C-4F25-B7FC-AAAAD6ED00A9}">
      <dsp:nvSpPr>
        <dsp:cNvPr id="0" name=""/>
        <dsp:cNvSpPr/>
      </dsp:nvSpPr>
      <dsp:spPr>
        <a:xfrm rot="10800000">
          <a:off x="0" y="2316675"/>
          <a:ext cx="3586467" cy="2316675"/>
        </a:xfrm>
        <a:prstGeom prst="round1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Fast Development</a:t>
          </a:r>
        </a:p>
        <a:p>
          <a:pPr marL="0" lvl="0" indent="0" algn="l" defTabSz="800100">
            <a:lnSpc>
              <a:spcPct val="90000"/>
            </a:lnSpc>
            <a:spcBef>
              <a:spcPct val="0"/>
            </a:spcBef>
            <a:spcAft>
              <a:spcPct val="35000"/>
            </a:spcAft>
            <a:buNone/>
          </a:pPr>
          <a:r>
            <a:rPr lang="en-US" sz="1800" kern="1200" dirty="0">
              <a:solidFill>
                <a:schemeClr val="tx1"/>
              </a:solidFill>
            </a:rPr>
            <a:t>Break bigger system into small and manageable components.</a:t>
          </a:r>
        </a:p>
        <a:p>
          <a:pPr marL="0" lvl="0" indent="0" algn="l" defTabSz="800100">
            <a:lnSpc>
              <a:spcPct val="90000"/>
            </a:lnSpc>
            <a:spcBef>
              <a:spcPct val="0"/>
            </a:spcBef>
            <a:spcAft>
              <a:spcPct val="35000"/>
            </a:spcAft>
            <a:buNone/>
          </a:pPr>
          <a:r>
            <a:rPr lang="en-US" sz="1800" kern="1200" dirty="0">
              <a:solidFill>
                <a:schemeClr val="tx1"/>
              </a:solidFill>
            </a:rPr>
            <a:t>Close monitoring of development.</a:t>
          </a:r>
          <a:endParaRPr lang="en-MY" sz="1800" kern="1200" dirty="0">
            <a:solidFill>
              <a:schemeClr val="tx1"/>
            </a:solidFill>
          </a:endParaRPr>
        </a:p>
      </dsp:txBody>
      <dsp:txXfrm rot="10800000">
        <a:off x="0" y="2895844"/>
        <a:ext cx="3586467" cy="1737506"/>
      </dsp:txXfrm>
    </dsp:sp>
    <dsp:sp modelId="{A53FDA7A-4377-4E79-A4C2-769C968A0935}">
      <dsp:nvSpPr>
        <dsp:cNvPr id="0" name=""/>
        <dsp:cNvSpPr/>
      </dsp:nvSpPr>
      <dsp:spPr>
        <a:xfrm rot="5400000">
          <a:off x="4221363" y="1681779"/>
          <a:ext cx="2316675" cy="3586467"/>
        </a:xfrm>
        <a:prstGeom prst="round1Rect">
          <a:avLst/>
        </a:prstGeom>
        <a:solidFill>
          <a:srgbClr val="FFFF6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High Product Quality</a:t>
          </a:r>
        </a:p>
        <a:p>
          <a:pPr marL="0" lvl="0" indent="0" algn="l" defTabSz="800100">
            <a:lnSpc>
              <a:spcPct val="90000"/>
            </a:lnSpc>
            <a:spcBef>
              <a:spcPct val="0"/>
            </a:spcBef>
            <a:spcAft>
              <a:spcPct val="35000"/>
            </a:spcAft>
            <a:buNone/>
          </a:pPr>
          <a:r>
            <a:rPr lang="en-US" sz="1800" kern="1200" dirty="0">
              <a:solidFill>
                <a:schemeClr val="tx1"/>
              </a:solidFill>
            </a:rPr>
            <a:t>Maintain good design and simplicity.</a:t>
          </a:r>
        </a:p>
        <a:p>
          <a:pPr marL="0" lvl="0" indent="0" algn="l" defTabSz="800100">
            <a:lnSpc>
              <a:spcPct val="90000"/>
            </a:lnSpc>
            <a:spcBef>
              <a:spcPct val="0"/>
            </a:spcBef>
            <a:spcAft>
              <a:spcPct val="35000"/>
            </a:spcAft>
            <a:buNone/>
          </a:pPr>
          <a:r>
            <a:rPr lang="en-US" sz="1800" kern="1200" dirty="0">
              <a:solidFill>
                <a:schemeClr val="tx1"/>
              </a:solidFill>
            </a:rPr>
            <a:t>Adopt to latest technologies.</a:t>
          </a:r>
          <a:endParaRPr lang="en-MY" sz="1800" kern="1200" dirty="0">
            <a:solidFill>
              <a:schemeClr val="tx1"/>
            </a:solidFill>
          </a:endParaRPr>
        </a:p>
      </dsp:txBody>
      <dsp:txXfrm rot="-5400000">
        <a:off x="3586467" y="2895843"/>
        <a:ext cx="3586467" cy="1737506"/>
      </dsp:txXfrm>
    </dsp:sp>
    <dsp:sp modelId="{40088B74-84BB-4D47-86BB-A69F23605C66}">
      <dsp:nvSpPr>
        <dsp:cNvPr id="0" name=""/>
        <dsp:cNvSpPr/>
      </dsp:nvSpPr>
      <dsp:spPr>
        <a:xfrm>
          <a:off x="2510527" y="1737506"/>
          <a:ext cx="2151880" cy="1158337"/>
        </a:xfrm>
        <a:prstGeom prst="roundRect">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Agile Principles </a:t>
          </a:r>
          <a:br>
            <a:rPr lang="en-US" sz="2000" b="1" kern="1200" dirty="0"/>
          </a:br>
          <a:r>
            <a:rPr lang="en-US" sz="2000" b="1" kern="1200" dirty="0"/>
            <a:t>(summarized version)</a:t>
          </a:r>
          <a:endParaRPr lang="en-MY" sz="2000" b="1" kern="1200" dirty="0"/>
        </a:p>
      </dsp:txBody>
      <dsp:txXfrm>
        <a:off x="2567072" y="1794051"/>
        <a:ext cx="2038790" cy="104524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145D9430-4619-42E1-8B95-DB1ADAED9506}"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Tree>
    <p:extLst>
      <p:ext uri="{BB962C8B-B14F-4D97-AF65-F5344CB8AC3E}">
        <p14:creationId xmlns:p14="http://schemas.microsoft.com/office/powerpoint/2010/main" val="7859452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a:t>Click to edit Master notes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45EC89B7-D3F1-4B30-BBAB-A61797FC2428}"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Tree>
    <p:extLst>
      <p:ext uri="{BB962C8B-B14F-4D97-AF65-F5344CB8AC3E}">
        <p14:creationId xmlns:p14="http://schemas.microsoft.com/office/powerpoint/2010/main" val="3908971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4294967295"/>
          </p:nvPr>
        </p:nvSpPr>
        <p:spPr bwMode="auto">
          <a:xfrm>
            <a:off x="3884613" y="9286875"/>
            <a:ext cx="2971800" cy="4889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CFC13B2-6C30-47BE-858A-DF1F3AF042DD}" type="slidenum">
              <a:rPr lang="en-GB"/>
              <a:pPr eaLnBrk="1" hangingPunct="1"/>
              <a:t>20</a:t>
            </a:fld>
            <a:endParaRPr lang="en-GB"/>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charset="0"/>
            </a:endParaRPr>
          </a:p>
        </p:txBody>
      </p:sp>
    </p:spTree>
    <p:extLst>
      <p:ext uri="{BB962C8B-B14F-4D97-AF65-F5344CB8AC3E}">
        <p14:creationId xmlns:p14="http://schemas.microsoft.com/office/powerpoint/2010/main" val="3399561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67256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377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87908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2094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0379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98616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15469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9279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4294967295"/>
          </p:nvPr>
        </p:nvSpPr>
        <p:spPr bwMode="auto">
          <a:xfrm>
            <a:off x="3884613" y="9286875"/>
            <a:ext cx="2971800" cy="4889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CFC13B2-6C30-47BE-858A-DF1F3AF042DD}" type="slidenum">
              <a:rPr lang="en-GB"/>
              <a:pPr eaLnBrk="1" hangingPunct="1"/>
              <a:t>19</a:t>
            </a:fld>
            <a:endParaRPr lang="en-GB"/>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sz="1600"/>
          </a:p>
        </p:txBody>
      </p:sp>
      <p:pic>
        <p:nvPicPr>
          <p:cNvPr id="5" name="Picture 10" descr="APU Logo_Final_Vertical_V1_HR1 copy.png"/>
          <p:cNvPicPr>
            <a:picLocks noChangeAspect="1"/>
          </p:cNvPicPr>
          <p:nvPr/>
        </p:nvPicPr>
        <p:blipFill>
          <a:blip r:embed="rId2" cstate="print"/>
          <a:srcRect/>
          <a:stretch>
            <a:fillRect/>
          </a:stretch>
        </p:blipFill>
        <p:spPr bwMode="auto">
          <a:xfrm>
            <a:off x="-115888" y="2514600"/>
            <a:ext cx="2530476" cy="2389188"/>
          </a:xfrm>
          <a:prstGeom prst="rect">
            <a:avLst/>
          </a:prstGeom>
          <a:noFill/>
          <a:ln w="9525">
            <a:noFill/>
            <a:miter lim="800000"/>
            <a:headEnd/>
            <a:tailEnd/>
          </a:ln>
        </p:spPr>
      </p:pic>
      <p:sp>
        <p:nvSpPr>
          <p:cNvPr id="87042" name="Rectangle 2"/>
          <p:cNvSpPr>
            <a:spLocks noGrp="1" noChangeArrowheads="1"/>
          </p:cNvSpPr>
          <p:nvPr>
            <p:ph type="ctrTitle"/>
          </p:nvPr>
        </p:nvSpPr>
        <p:spPr>
          <a:xfrm>
            <a:off x="2389188" y="1952625"/>
            <a:ext cx="6754812" cy="1470025"/>
          </a:xfrm>
        </p:spPr>
        <p:txBody>
          <a:bodyPr/>
          <a:lstStyle>
            <a:lvl1pPr>
              <a:defRPr sz="2800" b="1"/>
            </a:lvl1pPr>
          </a:lstStyle>
          <a:p>
            <a:r>
              <a:rPr lang="en-US" dirty="0"/>
              <a:t>Click to edit Master title style</a:t>
            </a:r>
            <a:endParaRPr lang="en-GB" dirty="0"/>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sz="2800" b="0"/>
            </a:lvl1pPr>
          </a:lstStyle>
          <a:p>
            <a:r>
              <a:rPr lang="en-US" dirty="0"/>
              <a:t>Click to edit Master subtitle style</a:t>
            </a: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87363" y="1697038"/>
            <a:ext cx="4038600" cy="4525962"/>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78363" y="1697038"/>
            <a:ext cx="4038600" cy="4525962"/>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itle 5"/>
          <p:cNvSpPr>
            <a:spLocks noGrp="1"/>
          </p:cNvSpPr>
          <p:nvPr>
            <p:ph type="title"/>
          </p:nvPr>
        </p:nvSpPr>
        <p:spPr/>
        <p:txBody>
          <a:bodyPr/>
          <a:lstStyle/>
          <a:p>
            <a:r>
              <a:rPr lang="en-US"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cxnSp>
        <p:nvCxnSpPr>
          <p:cNvPr id="7" name="Straight Connector 6"/>
          <p:cNvCxnSpPr/>
          <p:nvPr/>
        </p:nvCxnSpPr>
        <p:spPr>
          <a:xfrm rot="5400000">
            <a:off x="2218531" y="4045744"/>
            <a:ext cx="470852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6"/>
          <p:cNvSpPr>
            <a:spLocks noGrp="1"/>
          </p:cNvSpPr>
          <p:nvPr>
            <p:ph type="dt" sz="half" idx="10"/>
          </p:nvPr>
        </p:nvSpPr>
        <p:spPr>
          <a:xfrm>
            <a:off x="457200" y="19050"/>
            <a:ext cx="2895600" cy="328613"/>
          </a:xfrm>
          <a:prstGeom prst="rect">
            <a:avLst/>
          </a:prstGeom>
        </p:spPr>
        <p:txBody>
          <a:bodyPr/>
          <a:lstStyle>
            <a:lvl1pPr algn="l">
              <a:defRPr/>
            </a:lvl1pPr>
          </a:lstStyle>
          <a:p>
            <a:pPr>
              <a:defRPr/>
            </a:pPr>
            <a:fld id="{2A464824-53FC-4F01-B0F4-0F8A39B67890}" type="datetimeFigureOut">
              <a:rPr lang="en-US"/>
              <a:pPr>
                <a:defRPr/>
              </a:pPr>
              <a:t>3/21/2023</a:t>
            </a:fld>
            <a:endParaRPr lang="en-US"/>
          </a:p>
        </p:txBody>
      </p:sp>
      <p:sp>
        <p:nvSpPr>
          <p:cNvPr id="9" name="Footer Placeholder 7"/>
          <p:cNvSpPr>
            <a:spLocks noGrp="1"/>
          </p:cNvSpPr>
          <p:nvPr>
            <p:ph type="ftr" sz="quarter" idx="11"/>
          </p:nvPr>
        </p:nvSpPr>
        <p:spPr>
          <a:xfrm>
            <a:off x="3429000" y="19050"/>
            <a:ext cx="4114800" cy="328613"/>
          </a:xfrm>
          <a:prstGeom prst="rect">
            <a:avLst/>
          </a:prstGeom>
        </p:spPr>
        <p:txBody>
          <a:bodyPr/>
          <a:lstStyle>
            <a:lvl1pPr>
              <a:defRPr/>
            </a:lvl1pPr>
          </a:lstStyle>
          <a:p>
            <a:pPr>
              <a:defRPr/>
            </a:pPr>
            <a:endParaRPr lang="en-US"/>
          </a:p>
        </p:txBody>
      </p:sp>
      <p:sp>
        <p:nvSpPr>
          <p:cNvPr id="10" name="Slide Number Placeholder 8"/>
          <p:cNvSpPr>
            <a:spLocks noGrp="1"/>
          </p:cNvSpPr>
          <p:nvPr>
            <p:ph type="sldNum" sz="quarter" idx="12"/>
          </p:nvPr>
        </p:nvSpPr>
        <p:spPr>
          <a:xfrm>
            <a:off x="7620000" y="19050"/>
            <a:ext cx="1066800" cy="328613"/>
          </a:xfrm>
          <a:prstGeom prst="rect">
            <a:avLst/>
          </a:prstGeom>
        </p:spPr>
        <p:txBody>
          <a:bodyPr/>
          <a:lstStyle>
            <a:lvl1pPr>
              <a:defRPr/>
            </a:lvl1pPr>
          </a:lstStyle>
          <a:p>
            <a:pPr>
              <a:defRPr/>
            </a:pPr>
            <a:fld id="{9C1232BF-CF62-4D67-8466-7267728E244C}" type="slidenum">
              <a:rPr lang="en-US"/>
              <a:pPr>
                <a:defRPr/>
              </a:pPr>
              <a:t>‹#›</a:t>
            </a:fld>
            <a:endParaRPr lang="en-US" dirty="0"/>
          </a:p>
        </p:txBody>
      </p:sp>
    </p:spTree>
    <p:extLst>
      <p:ext uri="{BB962C8B-B14F-4D97-AF65-F5344CB8AC3E}">
        <p14:creationId xmlns:p14="http://schemas.microsoft.com/office/powerpoint/2010/main" val="1834049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p>
        </p:txBody>
      </p:sp>
      <p:pic>
        <p:nvPicPr>
          <p:cNvPr id="1026" name="Picture 17" descr="ucti_globe1_transparent_small"/>
          <p:cNvPicPr>
            <a:picLocks noChangeAspect="1" noChangeArrowheads="1"/>
          </p:cNvPicPr>
          <p:nvPr/>
        </p:nvPicPr>
        <p:blipFill>
          <a:blip r:embed="rId7" cstate="print">
            <a:lum bright="80000" contrast="-90000"/>
          </a:blip>
          <a:srcRect/>
          <a:stretch>
            <a:fillRect/>
          </a:stretch>
        </p:blipFill>
        <p:spPr bwMode="auto">
          <a:xfrm>
            <a:off x="-1441450" y="2570163"/>
            <a:ext cx="7207250" cy="4098925"/>
          </a:xfrm>
          <a:prstGeom prst="rect">
            <a:avLst/>
          </a:prstGeom>
          <a:noFill/>
          <a:ln w="9525">
            <a:noFill/>
            <a:miter lim="800000"/>
            <a:headEnd/>
            <a:tailEnd/>
          </a:ln>
        </p:spPr>
      </p:pic>
      <p:sp>
        <p:nvSpPr>
          <p:cNvPr id="1028" name="Rectangle 4"/>
          <p:cNvSpPr>
            <a:spLocks noGrp="1" noChangeArrowheads="1"/>
          </p:cNvSpPr>
          <p:nvPr>
            <p:ph type="body" idx="1"/>
          </p:nvPr>
        </p:nvSpPr>
        <p:spPr bwMode="auto">
          <a:xfrm>
            <a:off x="487363" y="16970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86023" name="Rectangle 7"/>
          <p:cNvSpPr>
            <a:spLocks noChangeArrowheads="1"/>
          </p:cNvSpPr>
          <p:nvPr/>
        </p:nvSpPr>
        <p:spPr bwMode="auto">
          <a:xfrm>
            <a:off x="0" y="6627146"/>
            <a:ext cx="2711450" cy="260350"/>
          </a:xfrm>
          <a:prstGeom prst="rect">
            <a:avLst/>
          </a:prstGeom>
          <a:noFill/>
          <a:ln w="9525">
            <a:noFill/>
            <a:miter lim="800000"/>
            <a:headEnd/>
            <a:tailEnd/>
          </a:ln>
          <a:effectLst/>
        </p:spPr>
        <p:txBody>
          <a:bodyPr/>
          <a:lstStyle/>
          <a:p>
            <a:pPr>
              <a:defRPr/>
            </a:pPr>
            <a:r>
              <a:rPr lang="en-GB" sz="800" kern="1200" dirty="0">
                <a:solidFill>
                  <a:schemeClr val="tx1"/>
                </a:solidFill>
                <a:latin typeface="Arial" charset="0"/>
                <a:ea typeface="+mn-ea"/>
                <a:cs typeface="+mn-cs"/>
              </a:rPr>
              <a:t>CT046-3-2 – SYSTEM DEVELOPMENT METHODS</a:t>
            </a:r>
            <a:endParaRPr lang="en-GB" sz="1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8" cstate="print"/>
          <a:srcRect/>
          <a:stretch>
            <a:fillRect/>
          </a:stretch>
        </p:blipFill>
        <p:spPr bwMode="auto">
          <a:xfrm>
            <a:off x="7629525" y="0"/>
            <a:ext cx="1514475" cy="1514475"/>
          </a:xfrm>
          <a:prstGeom prst="rect">
            <a:avLst/>
          </a:prstGeom>
          <a:noFill/>
          <a:ln w="9525">
            <a:noFill/>
            <a:miter lim="800000"/>
            <a:headEnd/>
            <a:tailEnd/>
          </a:ln>
        </p:spPr>
      </p:pic>
      <p:sp>
        <p:nvSpPr>
          <p:cNvPr id="10" name="Rectangle 7"/>
          <p:cNvSpPr>
            <a:spLocks noChangeArrowheads="1"/>
          </p:cNvSpPr>
          <p:nvPr userDrawn="1"/>
        </p:nvSpPr>
        <p:spPr bwMode="auto">
          <a:xfrm>
            <a:off x="8495071" y="6651522"/>
            <a:ext cx="648928" cy="206477"/>
          </a:xfrm>
          <a:prstGeom prst="rect">
            <a:avLst/>
          </a:prstGeom>
          <a:noFill/>
          <a:ln w="9525">
            <a:noFill/>
            <a:miter lim="800000"/>
            <a:headEnd/>
            <a:tailEnd/>
          </a:ln>
          <a:effectLst/>
        </p:spPr>
        <p:txBody>
          <a:bodyPr/>
          <a:lstStyle/>
          <a:p>
            <a:pPr>
              <a:defRPr/>
            </a:pPr>
            <a:r>
              <a:rPr lang="en-GB" sz="800" kern="1200" dirty="0">
                <a:solidFill>
                  <a:schemeClr val="tx1"/>
                </a:solidFill>
                <a:latin typeface="Arial" charset="0"/>
                <a:ea typeface="+mn-ea"/>
                <a:cs typeface="+mn-cs"/>
              </a:rPr>
              <a:t>Slide </a:t>
            </a:r>
            <a:fld id="{24EBCBF7-7ADB-48D7-B08B-09D891D280AE}" type="slidenum">
              <a:rPr lang="en-GB" sz="800" kern="1200" smtClean="0">
                <a:solidFill>
                  <a:schemeClr val="tx1"/>
                </a:solidFill>
                <a:latin typeface="Arial" charset="0"/>
                <a:ea typeface="+mn-ea"/>
                <a:cs typeface="+mn-cs"/>
              </a:rPr>
              <a:t>‹#›</a:t>
            </a:fld>
            <a:endParaRPr lang="en-GB" sz="100" dirty="0">
              <a:latin typeface="Calibri" pitchFamily="34" charset="0"/>
              <a:cs typeface="Calibri"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9" r:id="rId3"/>
    <p:sldLayoutId id="2147483701" r:id="rId4"/>
    <p:sldLayoutId id="2147483702" r:id="rId5"/>
  </p:sldLayoutIdLst>
  <p:hf hdr="0" ftr="0" dt="0"/>
  <p:txStyles>
    <p:titleStyle>
      <a:lvl1pPr algn="ctr" rtl="0" eaLnBrk="1" fontAlgn="base" hangingPunct="1">
        <a:spcBef>
          <a:spcPct val="0"/>
        </a:spcBef>
        <a:spcAft>
          <a:spcPct val="0"/>
        </a:spcAft>
        <a:defRPr sz="2800" b="1">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sz="1800">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10.jpeg"/><Relationship Id="rId4" Type="http://schemas.openxmlformats.org/officeDocument/2006/relationships/diagramQuickStyle" Target="../diagrams/quickStyle2.xml"/><Relationship Id="rId9" Type="http://schemas.openxmlformats.org/officeDocument/2006/relationships/image" Target="../media/image9.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agilemanifesto.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ZZ_vnqvW4DQ&amp;ab_channel=MarkShea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System Development Methods</a:t>
            </a:r>
            <a:br>
              <a:rPr lang="en-US" dirty="0"/>
            </a:br>
            <a:r>
              <a:rPr lang="en-US" dirty="0"/>
              <a:t>CT00046-3-2</a:t>
            </a:r>
          </a:p>
        </p:txBody>
      </p:sp>
      <p:sp>
        <p:nvSpPr>
          <p:cNvPr id="3" name="Subtitle 2"/>
          <p:cNvSpPr>
            <a:spLocks noGrp="1"/>
          </p:cNvSpPr>
          <p:nvPr>
            <p:ph type="subTitle" idx="1"/>
          </p:nvPr>
        </p:nvSpPr>
        <p:spPr/>
        <p:txBody>
          <a:bodyPr/>
          <a:lstStyle/>
          <a:p>
            <a:r>
              <a:rPr lang="en-US" b="1" dirty="0"/>
              <a:t>Agile Methodologies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C4CDD-AA17-438F-BCE2-CE87A2591AB2}"/>
              </a:ext>
            </a:extLst>
          </p:cNvPr>
          <p:cNvSpPr>
            <a:spLocks noGrp="1"/>
          </p:cNvSpPr>
          <p:nvPr>
            <p:ph type="title"/>
          </p:nvPr>
        </p:nvSpPr>
        <p:spPr>
          <a:xfrm>
            <a:off x="654587" y="105826"/>
            <a:ext cx="7042150" cy="850777"/>
          </a:xfrm>
        </p:spPr>
        <p:txBody>
          <a:bodyPr/>
          <a:lstStyle/>
          <a:p>
            <a:r>
              <a:rPr lang="en-US" dirty="0"/>
              <a:t>The Agile Manifesto</a:t>
            </a:r>
            <a:br>
              <a:rPr lang="en-US" dirty="0"/>
            </a:br>
            <a:r>
              <a:rPr lang="en-US" dirty="0"/>
              <a:t>is based on twelve principles</a:t>
            </a:r>
            <a:endParaRPr lang="en-MY" dirty="0"/>
          </a:p>
        </p:txBody>
      </p:sp>
      <p:graphicFrame>
        <p:nvGraphicFramePr>
          <p:cNvPr id="4" name="Content Placeholder 3">
            <a:extLst>
              <a:ext uri="{FF2B5EF4-FFF2-40B4-BE49-F238E27FC236}">
                <a16:creationId xmlns:a16="http://schemas.microsoft.com/office/drawing/2014/main" id="{7422BFD9-BD12-4D18-94E0-09594F4A4019}"/>
              </a:ext>
            </a:extLst>
          </p:cNvPr>
          <p:cNvGraphicFramePr>
            <a:graphicFrameLocks noGrp="1"/>
          </p:cNvGraphicFramePr>
          <p:nvPr>
            <p:ph idx="1"/>
            <p:extLst>
              <p:ext uri="{D42A27DB-BD31-4B8C-83A1-F6EECF244321}">
                <p14:modId xmlns:p14="http://schemas.microsoft.com/office/powerpoint/2010/main" val="1202923098"/>
              </p:ext>
            </p:extLst>
          </p:nvPr>
        </p:nvGraphicFramePr>
        <p:xfrm>
          <a:off x="243681" y="1463040"/>
          <a:ext cx="8656637" cy="512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1007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Principles</a:t>
            </a:r>
          </a:p>
        </p:txBody>
      </p:sp>
      <p:sp>
        <p:nvSpPr>
          <p:cNvPr id="3" name="Content Placeholder 2"/>
          <p:cNvSpPr>
            <a:spLocks noGrp="1"/>
          </p:cNvSpPr>
          <p:nvPr>
            <p:ph idx="1"/>
          </p:nvPr>
        </p:nvSpPr>
        <p:spPr>
          <a:xfrm>
            <a:off x="487362" y="1697038"/>
            <a:ext cx="8361215" cy="4886324"/>
          </a:xfrm>
        </p:spPr>
        <p:txBody>
          <a:bodyPr/>
          <a:lstStyle/>
          <a:p>
            <a:pPr marL="273050" indent="-273050">
              <a:buFont typeface="+mj-lt"/>
              <a:buAutoNum type="arabicParenR"/>
            </a:pPr>
            <a:r>
              <a:rPr lang="en-US" sz="2000" b="1" dirty="0">
                <a:solidFill>
                  <a:srgbClr val="0070C0"/>
                </a:solidFill>
              </a:rPr>
              <a:t>Customer satisfaction </a:t>
            </a:r>
            <a:r>
              <a:rPr lang="en-US" sz="2000" b="1" dirty="0"/>
              <a:t>by early and continuous delivery of valuable software</a:t>
            </a:r>
          </a:p>
          <a:p>
            <a:pPr marL="900113" lvl="1" indent="-273050" algn="just">
              <a:buFont typeface="Wingdings" panose="05000000000000000000" pitchFamily="2" charset="2"/>
              <a:buChar char="§"/>
            </a:pPr>
            <a:r>
              <a:rPr lang="en-US" dirty="0"/>
              <a:t>The analysis by MIT Sloan Management Review (Alan, 2001) found several practices that contribute to the final system quality.  This includes </a:t>
            </a:r>
            <a:r>
              <a:rPr lang="en-US" dirty="0">
                <a:solidFill>
                  <a:srgbClr val="C00000"/>
                </a:solidFill>
              </a:rPr>
              <a:t>‘the less functional the initial delivery, the higher the quality in the final delivery’. </a:t>
            </a:r>
            <a:r>
              <a:rPr lang="en-US" dirty="0"/>
              <a:t>Besides</a:t>
            </a:r>
            <a:r>
              <a:rPr lang="en-US" b="1" dirty="0"/>
              <a:t>, </a:t>
            </a:r>
            <a:r>
              <a:rPr lang="en-US" dirty="0">
                <a:solidFill>
                  <a:srgbClr val="C00000"/>
                </a:solidFill>
              </a:rPr>
              <a:t>‘the more frequent the deliveries, the higher the final quality’.</a:t>
            </a:r>
          </a:p>
          <a:p>
            <a:pPr marL="900113" lvl="1" indent="-273050" algn="just">
              <a:buFont typeface="Wingdings" panose="05000000000000000000" pitchFamily="2" charset="2"/>
              <a:buChar char="§"/>
            </a:pPr>
            <a:r>
              <a:rPr lang="en-US" dirty="0"/>
              <a:t>Agile practice strives to deliver a rudimentary system within the first few week of the start of the project. Then, continue to</a:t>
            </a:r>
            <a:r>
              <a:rPr lang="en-US" b="1" dirty="0"/>
              <a:t> </a:t>
            </a:r>
            <a:r>
              <a:rPr lang="en-US" dirty="0">
                <a:solidFill>
                  <a:srgbClr val="C00000"/>
                </a:solidFill>
              </a:rPr>
              <a:t>deliver systems of increasing functionality every two weeks.</a:t>
            </a:r>
          </a:p>
          <a:p>
            <a:pPr marL="900113" lvl="1" indent="-273050" algn="just">
              <a:buFont typeface="Wingdings" panose="05000000000000000000" pitchFamily="2" charset="2"/>
              <a:buChar char="§"/>
            </a:pPr>
            <a:r>
              <a:rPr lang="en-US" dirty="0"/>
              <a:t>Users may choose to put these system into production if it is functional enough, or to review existing one and report on changes they want made. </a:t>
            </a:r>
          </a:p>
          <a:p>
            <a:pPr marL="0" indent="0">
              <a:buNone/>
            </a:pPr>
            <a:r>
              <a:rPr lang="en-US" sz="2000" b="1" dirty="0"/>
              <a:t>   </a:t>
            </a:r>
            <a:endParaRPr lang="en-US" sz="2000" b="1" i="1" dirty="0">
              <a:solidFill>
                <a:srgbClr val="FF0000"/>
              </a:solidFill>
            </a:endParaRPr>
          </a:p>
        </p:txBody>
      </p:sp>
    </p:spTree>
    <p:extLst>
      <p:ext uri="{BB962C8B-B14F-4D97-AF65-F5344CB8AC3E}">
        <p14:creationId xmlns:p14="http://schemas.microsoft.com/office/powerpoint/2010/main" val="2436152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Principles (Continue)</a:t>
            </a:r>
          </a:p>
        </p:txBody>
      </p:sp>
      <p:sp>
        <p:nvSpPr>
          <p:cNvPr id="3" name="Content Placeholder 2"/>
          <p:cNvSpPr>
            <a:spLocks noGrp="1"/>
          </p:cNvSpPr>
          <p:nvPr>
            <p:ph idx="1"/>
          </p:nvPr>
        </p:nvSpPr>
        <p:spPr>
          <a:xfrm>
            <a:off x="391392" y="1697038"/>
            <a:ext cx="8361215" cy="4886324"/>
          </a:xfrm>
        </p:spPr>
        <p:txBody>
          <a:bodyPr/>
          <a:lstStyle/>
          <a:p>
            <a:pPr marL="457200" indent="-457200">
              <a:buFont typeface="+mj-lt"/>
              <a:buAutoNum type="arabicParenR" startAt="2"/>
            </a:pPr>
            <a:r>
              <a:rPr lang="en-US" sz="2000" b="1" dirty="0">
                <a:solidFill>
                  <a:srgbClr val="0070C0"/>
                </a:solidFill>
              </a:rPr>
              <a:t>Welcome changing requirements</a:t>
            </a:r>
            <a:r>
              <a:rPr lang="en-US" sz="2000" b="1" dirty="0"/>
              <a:t>, even in late development</a:t>
            </a:r>
          </a:p>
          <a:p>
            <a:pPr marL="857250" lvl="1" indent="-230188" algn="just">
              <a:buFont typeface="Wingdings" panose="05000000000000000000" pitchFamily="2" charset="2"/>
              <a:buChar char="§"/>
            </a:pPr>
            <a:r>
              <a:rPr lang="en-US" dirty="0"/>
              <a:t>Agile participants are not afraid of change. They view changes to the requirements as </a:t>
            </a:r>
            <a:r>
              <a:rPr lang="en-US" i="1" dirty="0"/>
              <a:t>good</a:t>
            </a:r>
            <a:r>
              <a:rPr lang="en-US" dirty="0"/>
              <a:t> things, as the team take this as  learning phase to understand more about what it will take to satisfy the market.</a:t>
            </a:r>
          </a:p>
          <a:p>
            <a:pPr marL="857250" lvl="1" indent="-230188" algn="just">
              <a:buFont typeface="Wingdings" panose="05000000000000000000" pitchFamily="2" charset="2"/>
              <a:buChar char="§"/>
            </a:pPr>
            <a:r>
              <a:rPr lang="en-US" dirty="0">
                <a:solidFill>
                  <a:srgbClr val="C00000"/>
                </a:solidFill>
              </a:rPr>
              <a:t>Team keeps the structure of its software flexible </a:t>
            </a:r>
            <a:r>
              <a:rPr lang="en-US" dirty="0"/>
              <a:t>so that when requirements change, the impact to the system is minimal. </a:t>
            </a:r>
          </a:p>
          <a:p>
            <a:pPr marL="857250" lvl="1" indent="-230188" algn="just">
              <a:buFont typeface="Wingdings" panose="05000000000000000000" pitchFamily="2" charset="2"/>
              <a:buChar char="§"/>
            </a:pPr>
            <a:endParaRPr lang="en-US" dirty="0"/>
          </a:p>
          <a:p>
            <a:pPr marL="457200" indent="-457200">
              <a:buFont typeface="+mj-lt"/>
              <a:buAutoNum type="arabicParenR" startAt="2"/>
            </a:pPr>
            <a:r>
              <a:rPr lang="en-US" sz="2000" b="1" dirty="0"/>
              <a:t> Working software is </a:t>
            </a:r>
            <a:r>
              <a:rPr lang="en-US" sz="2000" b="1" dirty="0">
                <a:solidFill>
                  <a:srgbClr val="0070C0"/>
                </a:solidFill>
              </a:rPr>
              <a:t>delivered frequently</a:t>
            </a:r>
            <a:r>
              <a:rPr lang="en-US" sz="2000" b="1" dirty="0"/>
              <a:t> (weeks rather than months)</a:t>
            </a:r>
          </a:p>
          <a:p>
            <a:pPr marL="857250" lvl="1" indent="-230188" algn="just">
              <a:buFont typeface="Wingdings" panose="05000000000000000000" pitchFamily="2" charset="2"/>
              <a:buChar char="§"/>
            </a:pPr>
            <a:r>
              <a:rPr lang="en-US" dirty="0">
                <a:solidFill>
                  <a:srgbClr val="C00000"/>
                </a:solidFill>
              </a:rPr>
              <a:t>Working software will be delivered early </a:t>
            </a:r>
            <a:r>
              <a:rPr lang="en-US" dirty="0"/>
              <a:t>(after the first few weeks) </a:t>
            </a:r>
            <a:r>
              <a:rPr lang="en-US" b="1" dirty="0">
                <a:solidFill>
                  <a:srgbClr val="C00000"/>
                </a:solidFill>
              </a:rPr>
              <a:t>and often </a:t>
            </a:r>
            <a:r>
              <a:rPr lang="en-US" dirty="0"/>
              <a:t>(every few weeks thereafter), instead of delivering bundles of documents or plans. The main goal is to delivery product that satisfies the user’s needs. </a:t>
            </a:r>
          </a:p>
          <a:p>
            <a:pPr marL="857250" indent="-230188">
              <a:buNone/>
            </a:pPr>
            <a:r>
              <a:rPr lang="en-US" sz="2000" dirty="0"/>
              <a:t> </a:t>
            </a:r>
            <a:endParaRPr lang="en-US" sz="2000" i="1" dirty="0">
              <a:solidFill>
                <a:srgbClr val="FF0000"/>
              </a:solidFill>
            </a:endParaRPr>
          </a:p>
        </p:txBody>
      </p:sp>
    </p:spTree>
    <p:extLst>
      <p:ext uri="{BB962C8B-B14F-4D97-AF65-F5344CB8AC3E}">
        <p14:creationId xmlns:p14="http://schemas.microsoft.com/office/powerpoint/2010/main" val="2803204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Principles (Continue)</a:t>
            </a:r>
          </a:p>
        </p:txBody>
      </p:sp>
      <p:sp>
        <p:nvSpPr>
          <p:cNvPr id="3" name="Content Placeholder 2"/>
          <p:cNvSpPr>
            <a:spLocks noGrp="1"/>
          </p:cNvSpPr>
          <p:nvPr>
            <p:ph idx="1"/>
          </p:nvPr>
        </p:nvSpPr>
        <p:spPr>
          <a:xfrm>
            <a:off x="391392" y="1795512"/>
            <a:ext cx="8361215" cy="4225460"/>
          </a:xfrm>
        </p:spPr>
        <p:txBody>
          <a:bodyPr/>
          <a:lstStyle/>
          <a:p>
            <a:pPr>
              <a:buFont typeface="+mj-lt"/>
              <a:buAutoNum type="arabicParenR" startAt="4"/>
            </a:pPr>
            <a:r>
              <a:rPr lang="en-US" sz="2000" b="1" dirty="0"/>
              <a:t>Close, </a:t>
            </a:r>
            <a:r>
              <a:rPr lang="en-US" sz="2000" b="1" dirty="0">
                <a:solidFill>
                  <a:srgbClr val="0070C0"/>
                </a:solidFill>
              </a:rPr>
              <a:t>daily cooperation </a:t>
            </a:r>
            <a:r>
              <a:rPr lang="en-US" sz="2000" b="1" dirty="0"/>
              <a:t>between business-people and developers</a:t>
            </a:r>
          </a:p>
          <a:p>
            <a:pPr lvl="1">
              <a:buFont typeface="Wingdings" panose="05000000000000000000" pitchFamily="2" charset="2"/>
              <a:buChar char="§"/>
            </a:pPr>
            <a:r>
              <a:rPr lang="en-US" dirty="0">
                <a:solidFill>
                  <a:srgbClr val="C00000"/>
                </a:solidFill>
              </a:rPr>
              <a:t>Significant and frequent interaction between business users, developers, and stakeholders</a:t>
            </a:r>
            <a:r>
              <a:rPr lang="en-US" dirty="0"/>
              <a:t> is required. A software project must be continuously guided.</a:t>
            </a:r>
          </a:p>
          <a:p>
            <a:pPr>
              <a:buFont typeface="+mj-lt"/>
              <a:buAutoNum type="arabicParenR" startAt="4"/>
            </a:pPr>
            <a:r>
              <a:rPr lang="en-US" sz="2000" b="1" dirty="0"/>
              <a:t>Projects are built around </a:t>
            </a:r>
            <a:r>
              <a:rPr lang="en-US" sz="2000" b="1" dirty="0">
                <a:solidFill>
                  <a:srgbClr val="0070C0"/>
                </a:solidFill>
              </a:rPr>
              <a:t>motivated individuals</a:t>
            </a:r>
            <a:r>
              <a:rPr lang="en-US" sz="2000" b="1" dirty="0"/>
              <a:t>, who should be </a:t>
            </a:r>
            <a:r>
              <a:rPr lang="en-US" sz="2000" b="1" dirty="0">
                <a:solidFill>
                  <a:srgbClr val="0070C0"/>
                </a:solidFill>
              </a:rPr>
              <a:t>trusted</a:t>
            </a:r>
          </a:p>
          <a:p>
            <a:pPr lvl="1">
              <a:buFont typeface="Wingdings" panose="05000000000000000000" pitchFamily="2" charset="2"/>
              <a:buChar char="§"/>
            </a:pPr>
            <a:r>
              <a:rPr lang="en-US" dirty="0">
                <a:solidFill>
                  <a:srgbClr val="C00000"/>
                </a:solidFill>
              </a:rPr>
              <a:t>Provide required environment and support </a:t>
            </a:r>
            <a:r>
              <a:rPr lang="en-US" dirty="0"/>
              <a:t>what project team members need and </a:t>
            </a:r>
            <a:r>
              <a:rPr lang="en-US" dirty="0">
                <a:solidFill>
                  <a:srgbClr val="C00000"/>
                </a:solidFill>
              </a:rPr>
              <a:t>trust them to get the job done</a:t>
            </a:r>
            <a:r>
              <a:rPr lang="en-US" dirty="0"/>
              <a:t>. </a:t>
            </a:r>
          </a:p>
          <a:p>
            <a:pPr lvl="1">
              <a:buFont typeface="Wingdings" panose="05000000000000000000" pitchFamily="2" charset="2"/>
              <a:buChar char="§"/>
            </a:pPr>
            <a:r>
              <a:rPr lang="en-US" dirty="0"/>
              <a:t>In an agile project, </a:t>
            </a:r>
            <a:r>
              <a:rPr lang="en-US" dirty="0">
                <a:solidFill>
                  <a:srgbClr val="C00000"/>
                </a:solidFill>
              </a:rPr>
              <a:t>people are the most crucial factor of success</a:t>
            </a:r>
            <a:r>
              <a:rPr lang="en-US" dirty="0"/>
              <a:t>, besides other factors i.e., </a:t>
            </a:r>
            <a:r>
              <a:rPr lang="en-US" dirty="0">
                <a:solidFill>
                  <a:srgbClr val="C00000"/>
                </a:solidFill>
              </a:rPr>
              <a:t>process, environment, management, etc. – which are subject to change if they are having an adverse effect upon the people</a:t>
            </a:r>
            <a:r>
              <a:rPr lang="en-US" dirty="0"/>
              <a:t>. For example, if the office environment or the process steps are obstacles to the team, then these must be changed.</a:t>
            </a:r>
          </a:p>
          <a:p>
            <a:pPr>
              <a:buFont typeface="+mj-lt"/>
              <a:buAutoNum type="arabicParenR" startAt="4"/>
            </a:pPr>
            <a:endParaRPr lang="en-US" sz="2000" b="1" dirty="0">
              <a:solidFill>
                <a:srgbClr val="0070C0"/>
              </a:solidFill>
            </a:endParaRPr>
          </a:p>
          <a:p>
            <a:pPr>
              <a:buFont typeface="+mj-lt"/>
              <a:buAutoNum type="arabicParenR" startAt="4"/>
            </a:pPr>
            <a:endParaRPr lang="en-US" sz="2000" b="1" i="1" dirty="0">
              <a:solidFill>
                <a:srgbClr val="FF0000"/>
              </a:solidFill>
            </a:endParaRPr>
          </a:p>
        </p:txBody>
      </p:sp>
    </p:spTree>
    <p:extLst>
      <p:ext uri="{BB962C8B-B14F-4D97-AF65-F5344CB8AC3E}">
        <p14:creationId xmlns:p14="http://schemas.microsoft.com/office/powerpoint/2010/main" val="4041413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Principles (Continue)</a:t>
            </a:r>
          </a:p>
        </p:txBody>
      </p:sp>
      <p:sp>
        <p:nvSpPr>
          <p:cNvPr id="3" name="Content Placeholder 2"/>
          <p:cNvSpPr>
            <a:spLocks noGrp="1"/>
          </p:cNvSpPr>
          <p:nvPr>
            <p:ph idx="1"/>
          </p:nvPr>
        </p:nvSpPr>
        <p:spPr>
          <a:xfrm>
            <a:off x="487362" y="1697038"/>
            <a:ext cx="8361215" cy="4886324"/>
          </a:xfrm>
        </p:spPr>
        <p:txBody>
          <a:bodyPr/>
          <a:lstStyle/>
          <a:p>
            <a:pPr>
              <a:buFont typeface="+mj-lt"/>
              <a:buAutoNum type="arabicParenR" startAt="6"/>
            </a:pPr>
            <a:r>
              <a:rPr lang="en-US" sz="2000" b="1" dirty="0"/>
              <a:t>Face-to-face conversation is the best form of </a:t>
            </a:r>
            <a:r>
              <a:rPr lang="en-US" sz="2000" b="1" dirty="0">
                <a:solidFill>
                  <a:srgbClr val="0070C0"/>
                </a:solidFill>
              </a:rPr>
              <a:t>communication</a:t>
            </a:r>
            <a:r>
              <a:rPr lang="en-US" sz="2000" b="1" dirty="0"/>
              <a:t> (co-location)</a:t>
            </a:r>
          </a:p>
          <a:p>
            <a:pPr lvl="1">
              <a:buFont typeface="Wingdings" panose="05000000000000000000" pitchFamily="2" charset="2"/>
              <a:buChar char="§"/>
            </a:pPr>
            <a:r>
              <a:rPr lang="en-US" dirty="0">
                <a:solidFill>
                  <a:srgbClr val="C00000"/>
                </a:solidFill>
              </a:rPr>
              <a:t>Face-to-face conversation </a:t>
            </a:r>
            <a:r>
              <a:rPr lang="en-US" dirty="0"/>
              <a:t>is the primary mode of communication. </a:t>
            </a:r>
          </a:p>
          <a:p>
            <a:pPr lvl="1">
              <a:buFont typeface="Wingdings" panose="05000000000000000000" pitchFamily="2" charset="2"/>
              <a:buChar char="§"/>
            </a:pPr>
            <a:r>
              <a:rPr lang="en-US" dirty="0"/>
              <a:t>An agile project team does not demand written specifications, plans, or designs. Team members may create them if they perceive an immediate and significant need, but they are not the default. The default is conversation. </a:t>
            </a:r>
          </a:p>
          <a:p>
            <a:pPr>
              <a:buFont typeface="+mj-lt"/>
              <a:buAutoNum type="arabicParenR" startAt="6"/>
            </a:pPr>
            <a:r>
              <a:rPr lang="en-US" sz="2000" b="1" dirty="0">
                <a:solidFill>
                  <a:srgbClr val="0070C0"/>
                </a:solidFill>
              </a:rPr>
              <a:t>Working software </a:t>
            </a:r>
            <a:r>
              <a:rPr lang="en-US" sz="2000" b="1" dirty="0"/>
              <a:t>is the principal measure of </a:t>
            </a:r>
            <a:r>
              <a:rPr lang="en-US" sz="2000" b="1" dirty="0">
                <a:solidFill>
                  <a:srgbClr val="0070C0"/>
                </a:solidFill>
              </a:rPr>
              <a:t>progress</a:t>
            </a:r>
          </a:p>
          <a:p>
            <a:pPr lvl="1">
              <a:buFont typeface="Wingdings" panose="05000000000000000000" pitchFamily="2" charset="2"/>
              <a:buChar char="§"/>
            </a:pPr>
            <a:r>
              <a:rPr lang="en-US" dirty="0"/>
              <a:t>Agile projects </a:t>
            </a:r>
            <a:r>
              <a:rPr lang="en-US" dirty="0">
                <a:solidFill>
                  <a:srgbClr val="C00000"/>
                </a:solidFill>
              </a:rPr>
              <a:t>measure their progress by measuring the amount of software that is meeting the user’s need</a:t>
            </a:r>
            <a:r>
              <a:rPr lang="en-US" dirty="0"/>
              <a:t>.</a:t>
            </a:r>
          </a:p>
          <a:p>
            <a:pPr lvl="1">
              <a:buFont typeface="Wingdings" panose="05000000000000000000" pitchFamily="2" charset="2"/>
              <a:buChar char="§"/>
            </a:pPr>
            <a:r>
              <a:rPr lang="en-US" dirty="0"/>
              <a:t>They don’t measure their progress in terms of phase that they are in or by the quantity of documentation that has been produced.</a:t>
            </a:r>
          </a:p>
          <a:p>
            <a:pPr lvl="1">
              <a:buFont typeface="Wingdings" panose="05000000000000000000" pitchFamily="2" charset="2"/>
              <a:buChar char="§"/>
            </a:pPr>
            <a:r>
              <a:rPr lang="en-US" dirty="0"/>
              <a:t>They are 30% done when 30% of the main functionality is working. </a:t>
            </a:r>
          </a:p>
          <a:p>
            <a:pPr>
              <a:buFont typeface="+mj-lt"/>
              <a:buAutoNum type="arabicParenR" startAt="6"/>
            </a:pPr>
            <a:endParaRPr lang="en-US" sz="2000" b="1" dirty="0">
              <a:solidFill>
                <a:srgbClr val="0070C0"/>
              </a:solidFill>
            </a:endParaRPr>
          </a:p>
        </p:txBody>
      </p:sp>
    </p:spTree>
    <p:extLst>
      <p:ext uri="{BB962C8B-B14F-4D97-AF65-F5344CB8AC3E}">
        <p14:creationId xmlns:p14="http://schemas.microsoft.com/office/powerpoint/2010/main" val="3854007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978" y="0"/>
            <a:ext cx="7042150" cy="1143000"/>
          </a:xfrm>
        </p:spPr>
        <p:txBody>
          <a:bodyPr/>
          <a:lstStyle/>
          <a:p>
            <a:r>
              <a:rPr lang="en-US" dirty="0"/>
              <a:t>Agile Principles (Continue)</a:t>
            </a:r>
          </a:p>
        </p:txBody>
      </p:sp>
      <p:sp>
        <p:nvSpPr>
          <p:cNvPr id="3" name="Content Placeholder 2"/>
          <p:cNvSpPr>
            <a:spLocks noGrp="1"/>
          </p:cNvSpPr>
          <p:nvPr>
            <p:ph idx="1"/>
          </p:nvPr>
        </p:nvSpPr>
        <p:spPr>
          <a:xfrm>
            <a:off x="308237" y="1218736"/>
            <a:ext cx="8527525" cy="5379012"/>
          </a:xfrm>
        </p:spPr>
        <p:txBody>
          <a:bodyPr/>
          <a:lstStyle/>
          <a:p>
            <a:pPr marL="365125" indent="-365125">
              <a:buFont typeface="+mj-lt"/>
              <a:buAutoNum type="arabicParenR" startAt="8"/>
            </a:pPr>
            <a:r>
              <a:rPr lang="en-US" sz="2000" b="1" dirty="0">
                <a:solidFill>
                  <a:srgbClr val="0070C0"/>
                </a:solidFill>
              </a:rPr>
              <a:t>Sustainable development</a:t>
            </a:r>
            <a:r>
              <a:rPr lang="en-US" sz="2000" b="1" dirty="0"/>
              <a:t>, able to maintain a constant pace</a:t>
            </a:r>
          </a:p>
          <a:p>
            <a:pPr marL="765175" lvl="1" indent="-365125">
              <a:buFont typeface="Wingdings" panose="05000000000000000000" pitchFamily="2" charset="2"/>
              <a:buChar char="§"/>
            </a:pPr>
            <a:r>
              <a:rPr lang="en-US" dirty="0"/>
              <a:t>An agile project team does not take off at full speed and try to maintain that speed for duration. Rather, they </a:t>
            </a:r>
            <a:r>
              <a:rPr lang="en-US" dirty="0">
                <a:solidFill>
                  <a:srgbClr val="C00000"/>
                </a:solidFill>
              </a:rPr>
              <a:t>run at a fast, but sustainable, pace</a:t>
            </a:r>
            <a:r>
              <a:rPr lang="en-US" dirty="0"/>
              <a:t>.</a:t>
            </a:r>
          </a:p>
          <a:p>
            <a:pPr marL="765175" lvl="1" indent="-365125">
              <a:buFont typeface="Wingdings" panose="05000000000000000000" pitchFamily="2" charset="2"/>
              <a:buChar char="§"/>
            </a:pPr>
            <a:r>
              <a:rPr lang="en-US" dirty="0"/>
              <a:t>Team works at a rate that allows them </a:t>
            </a:r>
            <a:r>
              <a:rPr lang="en-US" dirty="0">
                <a:solidFill>
                  <a:srgbClr val="C00000"/>
                </a:solidFill>
              </a:rPr>
              <a:t>to maintain the highest quality standards</a:t>
            </a:r>
            <a:r>
              <a:rPr lang="en-US" dirty="0"/>
              <a:t> for the duration of the project. </a:t>
            </a:r>
          </a:p>
          <a:p>
            <a:pPr>
              <a:buFont typeface="+mj-lt"/>
              <a:buAutoNum type="arabicParenR" startAt="8"/>
            </a:pPr>
            <a:r>
              <a:rPr lang="en-US" sz="2000" b="1" dirty="0">
                <a:solidFill>
                  <a:srgbClr val="0070C0"/>
                </a:solidFill>
              </a:rPr>
              <a:t>Continuous attention </a:t>
            </a:r>
            <a:r>
              <a:rPr lang="en-US" sz="2000" b="1" dirty="0"/>
              <a:t>to technical excellence and good design</a:t>
            </a:r>
          </a:p>
          <a:p>
            <a:pPr lvl="1">
              <a:buFont typeface="Wingdings" panose="05000000000000000000" pitchFamily="2" charset="2"/>
              <a:buChar char="§"/>
            </a:pPr>
            <a:r>
              <a:rPr lang="en-US" dirty="0"/>
              <a:t>High quality is the key to high speed. The way to go fast is to keep the software as </a:t>
            </a:r>
            <a:r>
              <a:rPr lang="en-US" dirty="0">
                <a:solidFill>
                  <a:srgbClr val="C00000"/>
                </a:solidFill>
              </a:rPr>
              <a:t>clean and robust as possible</a:t>
            </a:r>
            <a:r>
              <a:rPr lang="en-US" dirty="0"/>
              <a:t>. Thus, all agile team members are committed to </a:t>
            </a:r>
            <a:r>
              <a:rPr lang="en-US" dirty="0">
                <a:solidFill>
                  <a:srgbClr val="C00000"/>
                </a:solidFill>
              </a:rPr>
              <a:t>producing only the highest quality code </a:t>
            </a:r>
            <a:r>
              <a:rPr lang="en-US" dirty="0"/>
              <a:t>they can. </a:t>
            </a:r>
          </a:p>
          <a:p>
            <a:pPr>
              <a:buFont typeface="+mj-lt"/>
              <a:buAutoNum type="arabicParenR" startAt="8"/>
            </a:pPr>
            <a:r>
              <a:rPr lang="en-US" sz="2000" b="1" dirty="0">
                <a:solidFill>
                  <a:srgbClr val="0070C0"/>
                </a:solidFill>
              </a:rPr>
              <a:t>Simplicity</a:t>
            </a:r>
            <a:r>
              <a:rPr lang="en-US" sz="2000" b="1" dirty="0"/>
              <a:t>—the art of maximizing the amount of work not done—is essential</a:t>
            </a:r>
          </a:p>
          <a:p>
            <a:pPr lvl="1">
              <a:buFont typeface="Wingdings" panose="05000000000000000000" pitchFamily="2" charset="2"/>
              <a:buChar char="§"/>
            </a:pPr>
            <a:r>
              <a:rPr lang="en-US" dirty="0"/>
              <a:t>An agile project team </a:t>
            </a:r>
            <a:r>
              <a:rPr lang="en-US" dirty="0">
                <a:solidFill>
                  <a:srgbClr val="C00000"/>
                </a:solidFill>
              </a:rPr>
              <a:t>take the simplest path that is consistent with their goals</a:t>
            </a:r>
            <a:r>
              <a:rPr lang="en-US" dirty="0"/>
              <a:t>, they focus on the desired outcome.</a:t>
            </a:r>
          </a:p>
          <a:p>
            <a:pPr lvl="1">
              <a:buFont typeface="Wingdings" panose="05000000000000000000" pitchFamily="2" charset="2"/>
              <a:buChar char="§"/>
            </a:pPr>
            <a:r>
              <a:rPr lang="en-US" dirty="0"/>
              <a:t>The simplest and </a:t>
            </a:r>
            <a:r>
              <a:rPr lang="en-US" dirty="0">
                <a:solidFill>
                  <a:srgbClr val="C00000"/>
                </a:solidFill>
              </a:rPr>
              <a:t>highest-quality work </a:t>
            </a:r>
            <a:r>
              <a:rPr lang="en-US" dirty="0"/>
              <a:t>will be done, and that it will be easy to change when problems arise. </a:t>
            </a:r>
          </a:p>
          <a:p>
            <a:pPr>
              <a:buFont typeface="+mj-lt"/>
              <a:buAutoNum type="arabicParenR" startAt="8"/>
            </a:pPr>
            <a:endParaRPr lang="en-US" sz="2000" b="1" dirty="0"/>
          </a:p>
          <a:p>
            <a:pPr lvl="1">
              <a:buFont typeface="+mj-lt"/>
              <a:buAutoNum type="arabicParenR" startAt="8"/>
            </a:pPr>
            <a:endParaRPr lang="en-US" b="1" dirty="0"/>
          </a:p>
          <a:p>
            <a:pPr>
              <a:buFont typeface="+mj-lt"/>
              <a:buAutoNum type="arabicParenR" startAt="8"/>
            </a:pPr>
            <a:endParaRPr lang="en-US" sz="2000" b="1" dirty="0">
              <a:solidFill>
                <a:srgbClr val="0070C0"/>
              </a:solidFill>
            </a:endParaRPr>
          </a:p>
        </p:txBody>
      </p:sp>
    </p:spTree>
    <p:extLst>
      <p:ext uri="{BB962C8B-B14F-4D97-AF65-F5344CB8AC3E}">
        <p14:creationId xmlns:p14="http://schemas.microsoft.com/office/powerpoint/2010/main" val="2509888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Principles (Continue)</a:t>
            </a:r>
          </a:p>
        </p:txBody>
      </p:sp>
      <p:sp>
        <p:nvSpPr>
          <p:cNvPr id="3" name="Content Placeholder 2"/>
          <p:cNvSpPr>
            <a:spLocks noGrp="1"/>
          </p:cNvSpPr>
          <p:nvPr>
            <p:ph idx="1"/>
          </p:nvPr>
        </p:nvSpPr>
        <p:spPr>
          <a:xfrm>
            <a:off x="487362" y="1697038"/>
            <a:ext cx="8361215" cy="4886324"/>
          </a:xfrm>
        </p:spPr>
        <p:txBody>
          <a:bodyPr/>
          <a:lstStyle/>
          <a:p>
            <a:pPr marL="457200" indent="-457200">
              <a:buFont typeface="+mj-lt"/>
              <a:buAutoNum type="arabicParenR" startAt="11"/>
            </a:pPr>
            <a:r>
              <a:rPr lang="en-US" sz="2000" b="1" dirty="0">
                <a:solidFill>
                  <a:srgbClr val="0070C0"/>
                </a:solidFill>
              </a:rPr>
              <a:t>Best architectures, requirements, and designs </a:t>
            </a:r>
            <a:r>
              <a:rPr lang="en-US" sz="2000" b="1" dirty="0"/>
              <a:t>emerge from self-organizing teams</a:t>
            </a:r>
          </a:p>
          <a:p>
            <a:pPr lvl="1">
              <a:buFont typeface="Wingdings" panose="05000000000000000000" pitchFamily="2" charset="2"/>
              <a:buChar char="§"/>
            </a:pPr>
            <a:r>
              <a:rPr lang="en-US" dirty="0"/>
              <a:t>An agile team is a self-organizing team. </a:t>
            </a:r>
            <a:r>
              <a:rPr lang="en-US" dirty="0">
                <a:solidFill>
                  <a:srgbClr val="C00000"/>
                </a:solidFill>
              </a:rPr>
              <a:t>Responsibilities are not handed to individual team members</a:t>
            </a:r>
            <a:r>
              <a:rPr lang="en-US" dirty="0"/>
              <a:t>, </a:t>
            </a:r>
            <a:r>
              <a:rPr lang="en-US" dirty="0">
                <a:solidFill>
                  <a:srgbClr val="C00000"/>
                </a:solidFill>
              </a:rPr>
              <a:t>it is communicated to the team</a:t>
            </a:r>
            <a:r>
              <a:rPr lang="en-US" dirty="0"/>
              <a:t>, and the team determines the best way to fulfill them.</a:t>
            </a:r>
          </a:p>
          <a:p>
            <a:pPr lvl="1">
              <a:buFont typeface="Wingdings" panose="05000000000000000000" pitchFamily="2" charset="2"/>
              <a:buChar char="§"/>
            </a:pPr>
            <a:r>
              <a:rPr lang="en-US" dirty="0"/>
              <a:t>Agile team members work together on all aspects of the project. The team </a:t>
            </a:r>
            <a:r>
              <a:rPr lang="en-US" dirty="0">
                <a:solidFill>
                  <a:srgbClr val="C00000"/>
                </a:solidFill>
              </a:rPr>
              <a:t>shares responsibilities</a:t>
            </a:r>
            <a:r>
              <a:rPr lang="en-US" dirty="0"/>
              <a:t>, and each team member has influence over them. </a:t>
            </a:r>
          </a:p>
          <a:p>
            <a:pPr>
              <a:buFont typeface="+mj-lt"/>
              <a:buAutoNum type="arabicParenR" startAt="11"/>
            </a:pPr>
            <a:r>
              <a:rPr lang="en-US" sz="2000" b="1" dirty="0"/>
              <a:t>Regularly, the team reflects on how to become more </a:t>
            </a:r>
            <a:r>
              <a:rPr lang="en-US" sz="2000" b="1" dirty="0">
                <a:solidFill>
                  <a:srgbClr val="0070C0"/>
                </a:solidFill>
              </a:rPr>
              <a:t>effective</a:t>
            </a:r>
            <a:r>
              <a:rPr lang="en-US" sz="2000" b="1" dirty="0"/>
              <a:t>, and </a:t>
            </a:r>
            <a:r>
              <a:rPr lang="en-US" sz="2000" b="1" dirty="0">
                <a:solidFill>
                  <a:srgbClr val="0070C0"/>
                </a:solidFill>
              </a:rPr>
              <a:t>adjusts </a:t>
            </a:r>
            <a:r>
              <a:rPr lang="en-US" sz="2000" b="1" dirty="0"/>
              <a:t>accordingly</a:t>
            </a:r>
          </a:p>
          <a:p>
            <a:pPr lvl="1">
              <a:buFont typeface="Wingdings" panose="05000000000000000000" pitchFamily="2" charset="2"/>
              <a:buChar char="§"/>
            </a:pPr>
            <a:r>
              <a:rPr lang="en-US" dirty="0"/>
              <a:t>An agile team continually </a:t>
            </a:r>
            <a:r>
              <a:rPr lang="en-US" dirty="0">
                <a:solidFill>
                  <a:srgbClr val="C00000"/>
                </a:solidFill>
              </a:rPr>
              <a:t>adjusts its organization, rules, conventions, relationships</a:t>
            </a:r>
            <a:r>
              <a:rPr lang="en-US" dirty="0"/>
              <a:t>, etc. They know that its environment is continuously changing, and they </a:t>
            </a:r>
            <a:r>
              <a:rPr lang="en-US" dirty="0">
                <a:solidFill>
                  <a:srgbClr val="C00000"/>
                </a:solidFill>
              </a:rPr>
              <a:t>must change with that environment to remain agile</a:t>
            </a:r>
            <a:r>
              <a:rPr lang="en-US" dirty="0"/>
              <a:t>.</a:t>
            </a:r>
          </a:p>
        </p:txBody>
      </p:sp>
    </p:spTree>
    <p:extLst>
      <p:ext uri="{BB962C8B-B14F-4D97-AF65-F5344CB8AC3E}">
        <p14:creationId xmlns:p14="http://schemas.microsoft.com/office/powerpoint/2010/main" val="1182708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419A0-6C69-489D-A1E2-84218CC39650}"/>
              </a:ext>
            </a:extLst>
          </p:cNvPr>
          <p:cNvSpPr>
            <a:spLocks noGrp="1"/>
          </p:cNvSpPr>
          <p:nvPr>
            <p:ph type="title"/>
          </p:nvPr>
        </p:nvSpPr>
        <p:spPr/>
        <p:txBody>
          <a:bodyPr/>
          <a:lstStyle/>
          <a:p>
            <a:r>
              <a:rPr lang="en-US" dirty="0"/>
              <a:t>Agile Principles </a:t>
            </a:r>
            <a:br>
              <a:rPr lang="en-US" dirty="0"/>
            </a:br>
            <a:r>
              <a:rPr lang="en-US" dirty="0"/>
              <a:t>(summarized version)</a:t>
            </a:r>
            <a:br>
              <a:rPr lang="en-MY" dirty="0"/>
            </a:br>
            <a:endParaRPr lang="en-MY" dirty="0"/>
          </a:p>
        </p:txBody>
      </p:sp>
      <p:graphicFrame>
        <p:nvGraphicFramePr>
          <p:cNvPr id="4" name="Content Placeholder 3">
            <a:extLst>
              <a:ext uri="{FF2B5EF4-FFF2-40B4-BE49-F238E27FC236}">
                <a16:creationId xmlns:a16="http://schemas.microsoft.com/office/drawing/2014/main" id="{86790DD0-B8F2-4F5B-A55B-7EBF85D2AB9F}"/>
              </a:ext>
            </a:extLst>
          </p:cNvPr>
          <p:cNvGraphicFramePr>
            <a:graphicFrameLocks noGrp="1"/>
          </p:cNvGraphicFramePr>
          <p:nvPr>
            <p:ph idx="1"/>
            <p:extLst>
              <p:ext uri="{D42A27DB-BD31-4B8C-83A1-F6EECF244321}">
                <p14:modId xmlns:p14="http://schemas.microsoft.com/office/powerpoint/2010/main" val="3583472570"/>
              </p:ext>
            </p:extLst>
          </p:nvPr>
        </p:nvGraphicFramePr>
        <p:xfrm>
          <a:off x="1304805" y="1950011"/>
          <a:ext cx="7172935" cy="4633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BC67300D-D7DB-4510-B900-EDC5C2F4BC8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11480" y="4932682"/>
            <a:ext cx="1332520" cy="1332520"/>
          </a:xfrm>
          <a:prstGeom prst="rect">
            <a:avLst/>
          </a:prstGeom>
        </p:spPr>
      </p:pic>
      <p:pic>
        <p:nvPicPr>
          <p:cNvPr id="7" name="Picture 6" descr="Icon&#10;&#10;Description automatically generated">
            <a:extLst>
              <a:ext uri="{FF2B5EF4-FFF2-40B4-BE49-F238E27FC236}">
                <a16:creationId xmlns:a16="http://schemas.microsoft.com/office/drawing/2014/main" id="{66D65E49-6828-4134-BE63-5FD810383B2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89" y="4967853"/>
            <a:ext cx="1434906" cy="1434904"/>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2C308A0F-631C-4324-92BD-621D391841CB}"/>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6984" t="14514" r="7286" b="7352"/>
          <a:stretch/>
        </p:blipFill>
        <p:spPr>
          <a:xfrm>
            <a:off x="7527925" y="1421598"/>
            <a:ext cx="1594414" cy="1056826"/>
          </a:xfrm>
          <a:prstGeom prst="rect">
            <a:avLst/>
          </a:prstGeom>
        </p:spPr>
      </p:pic>
      <p:pic>
        <p:nvPicPr>
          <p:cNvPr id="11" name="Picture 10">
            <a:extLst>
              <a:ext uri="{FF2B5EF4-FFF2-40B4-BE49-F238E27FC236}">
                <a16:creationId xmlns:a16="http://schemas.microsoft.com/office/drawing/2014/main" id="{40E69DF0-251A-45B7-9E1D-8E004C9F384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1661" y="1359202"/>
            <a:ext cx="1592337" cy="1061890"/>
          </a:xfrm>
          <a:prstGeom prst="rect">
            <a:avLst/>
          </a:prstGeom>
        </p:spPr>
      </p:pic>
    </p:spTree>
    <p:extLst>
      <p:ext uri="{BB962C8B-B14F-4D97-AF65-F5344CB8AC3E}">
        <p14:creationId xmlns:p14="http://schemas.microsoft.com/office/powerpoint/2010/main" val="1743960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355E2-8037-48BA-8EF9-8460592593BC}"/>
              </a:ext>
            </a:extLst>
          </p:cNvPr>
          <p:cNvSpPr>
            <a:spLocks noGrp="1"/>
          </p:cNvSpPr>
          <p:nvPr>
            <p:ph type="title"/>
          </p:nvPr>
        </p:nvSpPr>
        <p:spPr>
          <a:xfrm>
            <a:off x="1050925" y="2632827"/>
            <a:ext cx="7042150" cy="1143000"/>
          </a:xfrm>
        </p:spPr>
        <p:txBody>
          <a:bodyPr/>
          <a:lstStyle/>
          <a:p>
            <a:r>
              <a:rPr lang="en-GB" sz="3200" dirty="0"/>
              <a:t>Popular Methodologies Adopting Agile Principles</a:t>
            </a:r>
            <a:endParaRPr lang="en-MY" sz="3200" dirty="0"/>
          </a:p>
        </p:txBody>
      </p:sp>
    </p:spTree>
    <p:extLst>
      <p:ext uri="{BB962C8B-B14F-4D97-AF65-F5344CB8AC3E}">
        <p14:creationId xmlns:p14="http://schemas.microsoft.com/office/powerpoint/2010/main" val="3526786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87BCA03-57A4-4EAA-A39D-316D2594F07A}"/>
              </a:ext>
            </a:extLst>
          </p:cNvPr>
          <p:cNvGrpSpPr/>
          <p:nvPr/>
        </p:nvGrpSpPr>
        <p:grpSpPr>
          <a:xfrm>
            <a:off x="6583486" y="3976563"/>
            <a:ext cx="2560514" cy="2606799"/>
            <a:chOff x="5880101" y="3136900"/>
            <a:chExt cx="3105150" cy="3338514"/>
          </a:xfrm>
        </p:grpSpPr>
        <p:pic>
          <p:nvPicPr>
            <p:cNvPr id="8" name="Picture 4" descr="Image result for agile methods">
              <a:extLst>
                <a:ext uri="{FF2B5EF4-FFF2-40B4-BE49-F238E27FC236}">
                  <a16:creationId xmlns:a16="http://schemas.microsoft.com/office/drawing/2014/main" id="{00E4E94C-6883-4D48-9E41-660209355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0101" y="3502710"/>
              <a:ext cx="3105150" cy="297270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F1FD82B-6E4B-4FC9-B808-2553399A140D}"/>
                </a:ext>
              </a:extLst>
            </p:cNvPr>
            <p:cNvSpPr txBox="1"/>
            <p:nvPr/>
          </p:nvSpPr>
          <p:spPr>
            <a:xfrm>
              <a:off x="7112000" y="3136900"/>
              <a:ext cx="697627" cy="369332"/>
            </a:xfrm>
            <a:prstGeom prst="rect">
              <a:avLst/>
            </a:prstGeom>
            <a:noFill/>
          </p:spPr>
          <p:txBody>
            <a:bodyPr wrap="none" rtlCol="0">
              <a:spAutoFit/>
            </a:bodyPr>
            <a:lstStyle/>
            <a:p>
              <a:r>
                <a:rPr lang="en-US" dirty="0"/>
                <a:t>Agile</a:t>
              </a:r>
            </a:p>
          </p:txBody>
        </p:sp>
      </p:grpSp>
      <p:sp>
        <p:nvSpPr>
          <p:cNvPr id="20482" name="Rectangle 2"/>
          <p:cNvSpPr>
            <a:spLocks noGrp="1" noChangeArrowheads="1"/>
          </p:cNvSpPr>
          <p:nvPr>
            <p:ph type="title"/>
          </p:nvPr>
        </p:nvSpPr>
        <p:spPr/>
        <p:txBody>
          <a:bodyPr/>
          <a:lstStyle/>
          <a:p>
            <a:pPr eaLnBrk="1" hangingPunct="1"/>
            <a:r>
              <a:rPr lang="en-GB" dirty="0">
                <a:solidFill>
                  <a:schemeClr val="tx1"/>
                </a:solidFill>
              </a:rPr>
              <a:t>Popular IS Methodologies Adopting </a:t>
            </a:r>
            <a:br>
              <a:rPr lang="en-GB" dirty="0">
                <a:solidFill>
                  <a:schemeClr val="tx1"/>
                </a:solidFill>
              </a:rPr>
            </a:br>
            <a:r>
              <a:rPr lang="en-GB" dirty="0">
                <a:solidFill>
                  <a:schemeClr val="tx1"/>
                </a:solidFill>
              </a:rPr>
              <a:t>Agile Principles</a:t>
            </a:r>
          </a:p>
        </p:txBody>
      </p:sp>
      <p:sp>
        <p:nvSpPr>
          <p:cNvPr id="20483" name="Rectangle 3"/>
          <p:cNvSpPr>
            <a:spLocks noGrp="1" noChangeArrowheads="1"/>
          </p:cNvSpPr>
          <p:nvPr>
            <p:ph type="body" idx="1"/>
          </p:nvPr>
        </p:nvSpPr>
        <p:spPr>
          <a:xfrm>
            <a:off x="457200" y="1752114"/>
            <a:ext cx="8194431" cy="4177770"/>
          </a:xfrm>
        </p:spPr>
        <p:txBody>
          <a:bodyPr/>
          <a:lstStyle/>
          <a:p>
            <a:pPr eaLnBrk="1" hangingPunct="1">
              <a:spcBef>
                <a:spcPts val="0"/>
              </a:spcBef>
              <a:buFont typeface="Wingdings" panose="05000000000000000000" pitchFamily="2" charset="2"/>
              <a:buChar char="q"/>
            </a:pPr>
            <a:r>
              <a:rPr lang="en-US" sz="2200" dirty="0"/>
              <a:t>Extreme Programming (XP).</a:t>
            </a:r>
          </a:p>
          <a:p>
            <a:pPr lvl="1" indent="-342900" fontAlgn="auto">
              <a:spcBef>
                <a:spcPts val="0"/>
              </a:spcBef>
              <a:spcAft>
                <a:spcPts val="0"/>
              </a:spcAft>
              <a:buFont typeface="Wingdings" panose="05000000000000000000" pitchFamily="2" charset="2"/>
              <a:buChar char="§"/>
              <a:defRPr/>
            </a:pPr>
            <a:r>
              <a:rPr lang="en-US" sz="2200" dirty="0"/>
              <a:t>For advance / heavy coding projects</a:t>
            </a:r>
          </a:p>
          <a:p>
            <a:pPr eaLnBrk="1" hangingPunct="1">
              <a:spcBef>
                <a:spcPts val="0"/>
              </a:spcBef>
              <a:buFont typeface="Wingdings" panose="05000000000000000000" pitchFamily="2" charset="2"/>
              <a:buChar char="q"/>
            </a:pPr>
            <a:r>
              <a:rPr lang="en-US" sz="2200" dirty="0"/>
              <a:t>SCRUM</a:t>
            </a:r>
          </a:p>
          <a:p>
            <a:pPr lvl="1">
              <a:spcBef>
                <a:spcPts val="0"/>
              </a:spcBef>
              <a:buFont typeface="Wingdings" panose="05000000000000000000" pitchFamily="2" charset="2"/>
              <a:buChar char="§"/>
            </a:pPr>
            <a:r>
              <a:rPr lang="en-US" sz="2200" dirty="0"/>
              <a:t>A ‘team-work’ based methodology</a:t>
            </a:r>
          </a:p>
          <a:p>
            <a:pPr eaLnBrk="1" hangingPunct="1">
              <a:spcBef>
                <a:spcPts val="0"/>
              </a:spcBef>
              <a:buFont typeface="Wingdings" panose="05000000000000000000" pitchFamily="2" charset="2"/>
              <a:buChar char="q"/>
            </a:pPr>
            <a:r>
              <a:rPr lang="en-US" sz="2200" dirty="0"/>
              <a:t>Rapid Application Development (RAD)</a:t>
            </a:r>
          </a:p>
          <a:p>
            <a:pPr lvl="1" indent="-342900" fontAlgn="auto">
              <a:spcBef>
                <a:spcPts val="0"/>
              </a:spcBef>
              <a:spcAft>
                <a:spcPts val="0"/>
              </a:spcAft>
              <a:buFont typeface="Wingdings" panose="05000000000000000000" pitchFamily="2" charset="2"/>
              <a:buChar char="§"/>
              <a:defRPr/>
            </a:pPr>
            <a:r>
              <a:rPr lang="en-US" sz="2200" dirty="0"/>
              <a:t>Used for small and fast projects</a:t>
            </a:r>
          </a:p>
          <a:p>
            <a:pPr eaLnBrk="1" hangingPunct="1">
              <a:spcBef>
                <a:spcPts val="0"/>
              </a:spcBef>
              <a:buFont typeface="Wingdings" panose="05000000000000000000" pitchFamily="2" charset="2"/>
              <a:buChar char="q"/>
            </a:pPr>
            <a:r>
              <a:rPr lang="en-US" sz="2200" dirty="0"/>
              <a:t>Dynamic Systems Development Method (DSDM).</a:t>
            </a:r>
          </a:p>
          <a:p>
            <a:pPr lvl="1">
              <a:spcBef>
                <a:spcPts val="0"/>
              </a:spcBef>
              <a:buFont typeface="Wingdings" panose="05000000000000000000" pitchFamily="2" charset="2"/>
              <a:buChar char="§"/>
            </a:pPr>
            <a:r>
              <a:rPr lang="en-MY" sz="2200" dirty="0"/>
              <a:t>Improvement on RAD, focus on rapid prototyping</a:t>
            </a:r>
          </a:p>
          <a:p>
            <a:pPr marL="457200" lvl="1" indent="0">
              <a:spcBef>
                <a:spcPts val="0"/>
              </a:spcBef>
              <a:buNone/>
            </a:pPr>
            <a:r>
              <a:rPr lang="en-MY" sz="2200" dirty="0"/>
              <a:t>     based on users’ feedback.</a:t>
            </a:r>
          </a:p>
          <a:p>
            <a:pPr eaLnBrk="1" hangingPunct="1">
              <a:spcBef>
                <a:spcPts val="0"/>
              </a:spcBef>
              <a:buFont typeface="Wingdings" panose="05000000000000000000" pitchFamily="2" charset="2"/>
              <a:buChar char="q"/>
            </a:pPr>
            <a:r>
              <a:rPr lang="en-US" sz="2200" dirty="0"/>
              <a:t>Feature Driven Development (FDD).</a:t>
            </a:r>
          </a:p>
          <a:p>
            <a:pPr lvl="1">
              <a:spcBef>
                <a:spcPts val="0"/>
              </a:spcBef>
              <a:buFont typeface="Wingdings" panose="05000000000000000000" pitchFamily="2" charset="2"/>
              <a:buChar char="§"/>
            </a:pPr>
            <a:r>
              <a:rPr lang="en-MY" sz="2200" dirty="0"/>
              <a:t>For long-term projects that frequently </a:t>
            </a:r>
          </a:p>
          <a:p>
            <a:pPr marL="457200" lvl="1" indent="0">
              <a:spcBef>
                <a:spcPts val="0"/>
              </a:spcBef>
              <a:buNone/>
            </a:pPr>
            <a:r>
              <a:rPr lang="en-MY" sz="2200" dirty="0"/>
              <a:t>     change and add features in regular, </a:t>
            </a:r>
          </a:p>
          <a:p>
            <a:pPr marL="457200" lvl="1" indent="0">
              <a:spcBef>
                <a:spcPts val="0"/>
              </a:spcBef>
              <a:buNone/>
            </a:pPr>
            <a:r>
              <a:rPr lang="en-MY" sz="2200" dirty="0"/>
              <a:t>     predictable iterations</a:t>
            </a:r>
            <a:endParaRPr lang="en-US" sz="2200" dirty="0"/>
          </a:p>
          <a:p>
            <a:pPr eaLnBrk="1" hangingPunct="1">
              <a:spcBef>
                <a:spcPts val="0"/>
              </a:spcBef>
            </a:pPr>
            <a:endParaRPr lang="en-GB" sz="2200" dirty="0"/>
          </a:p>
        </p:txBody>
      </p:sp>
    </p:spTree>
    <p:extLst>
      <p:ext uri="{BB962C8B-B14F-4D97-AF65-F5344CB8AC3E}">
        <p14:creationId xmlns:p14="http://schemas.microsoft.com/office/powerpoint/2010/main" val="2127422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Topic &amp; Structure of the Lesson</a:t>
            </a:r>
          </a:p>
        </p:txBody>
      </p:sp>
      <p:sp>
        <p:nvSpPr>
          <p:cNvPr id="14339" name="Rectangle 3"/>
          <p:cNvSpPr>
            <a:spLocks noGrp="1" noChangeArrowheads="1"/>
          </p:cNvSpPr>
          <p:nvPr>
            <p:ph idx="1"/>
          </p:nvPr>
        </p:nvSpPr>
        <p:spPr/>
        <p:txBody>
          <a:bodyPr/>
          <a:lstStyle/>
          <a:p>
            <a:pPr>
              <a:buFont typeface="Wingdings" panose="05000000000000000000" pitchFamily="2" charset="2"/>
              <a:buChar char="q"/>
            </a:pPr>
            <a:r>
              <a:rPr lang="en-US" dirty="0"/>
              <a:t>Understanding Agile Methodologies</a:t>
            </a:r>
          </a:p>
          <a:p>
            <a:pPr>
              <a:buFont typeface="Wingdings" panose="05000000000000000000" pitchFamily="2" charset="2"/>
              <a:buChar char="q"/>
            </a:pPr>
            <a:r>
              <a:rPr lang="en-US" dirty="0"/>
              <a:t>Agile Principles</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2823710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6583486" y="3976563"/>
            <a:ext cx="2560514" cy="2606799"/>
            <a:chOff x="5880101" y="3136900"/>
            <a:chExt cx="3105150" cy="3338514"/>
          </a:xfrm>
        </p:grpSpPr>
        <p:pic>
          <p:nvPicPr>
            <p:cNvPr id="1028" name="Picture 4" descr="Image result for agile metho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0101" y="3502710"/>
              <a:ext cx="3105150" cy="297270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112000" y="3136900"/>
              <a:ext cx="697627" cy="369332"/>
            </a:xfrm>
            <a:prstGeom prst="rect">
              <a:avLst/>
            </a:prstGeom>
            <a:noFill/>
          </p:spPr>
          <p:txBody>
            <a:bodyPr wrap="none" rtlCol="0">
              <a:spAutoFit/>
            </a:bodyPr>
            <a:lstStyle/>
            <a:p>
              <a:r>
                <a:rPr lang="en-US" dirty="0"/>
                <a:t>Agile</a:t>
              </a:r>
            </a:p>
          </p:txBody>
        </p:sp>
      </p:grpSp>
      <p:sp>
        <p:nvSpPr>
          <p:cNvPr id="20482" name="Rectangle 2"/>
          <p:cNvSpPr>
            <a:spLocks noGrp="1" noChangeArrowheads="1"/>
          </p:cNvSpPr>
          <p:nvPr>
            <p:ph type="title"/>
          </p:nvPr>
        </p:nvSpPr>
        <p:spPr/>
        <p:txBody>
          <a:bodyPr/>
          <a:lstStyle/>
          <a:p>
            <a:pPr eaLnBrk="1" hangingPunct="1"/>
            <a:r>
              <a:rPr lang="en-GB" dirty="0">
                <a:solidFill>
                  <a:schemeClr val="tx1"/>
                </a:solidFill>
              </a:rPr>
              <a:t>Popular IS Methodologies Adopting </a:t>
            </a:r>
            <a:br>
              <a:rPr lang="en-GB" dirty="0">
                <a:solidFill>
                  <a:schemeClr val="tx1"/>
                </a:solidFill>
              </a:rPr>
            </a:br>
            <a:r>
              <a:rPr lang="en-GB" dirty="0">
                <a:solidFill>
                  <a:schemeClr val="tx1"/>
                </a:solidFill>
              </a:rPr>
              <a:t>Agile Principles (Cont.)</a:t>
            </a:r>
          </a:p>
        </p:txBody>
      </p:sp>
      <p:sp>
        <p:nvSpPr>
          <p:cNvPr id="20483" name="Rectangle 3"/>
          <p:cNvSpPr>
            <a:spLocks noGrp="1" noChangeArrowheads="1"/>
          </p:cNvSpPr>
          <p:nvPr>
            <p:ph type="body" idx="1"/>
          </p:nvPr>
        </p:nvSpPr>
        <p:spPr>
          <a:xfrm>
            <a:off x="457200" y="1738046"/>
            <a:ext cx="7013993" cy="4177770"/>
          </a:xfrm>
        </p:spPr>
        <p:txBody>
          <a:bodyPr/>
          <a:lstStyle/>
          <a:p>
            <a:pPr eaLnBrk="1" hangingPunct="1">
              <a:spcBef>
                <a:spcPts val="0"/>
              </a:spcBef>
              <a:buFont typeface="Wingdings" panose="05000000000000000000" pitchFamily="2" charset="2"/>
              <a:buChar char="q"/>
            </a:pPr>
            <a:r>
              <a:rPr lang="en-US" sz="2200" dirty="0"/>
              <a:t>Lean software development. </a:t>
            </a:r>
          </a:p>
          <a:p>
            <a:pPr lvl="1">
              <a:spcBef>
                <a:spcPts val="0"/>
              </a:spcBef>
              <a:buFont typeface="Wingdings" panose="05000000000000000000" pitchFamily="2" charset="2"/>
              <a:buChar char="§"/>
            </a:pPr>
            <a:r>
              <a:rPr lang="en-MY" sz="2200" dirty="0"/>
              <a:t>Focuses on identifying and eliminating waste, while improving the software quality continuously.</a:t>
            </a:r>
          </a:p>
          <a:p>
            <a:pPr eaLnBrk="1" hangingPunct="1">
              <a:spcBef>
                <a:spcPts val="0"/>
              </a:spcBef>
              <a:buFont typeface="Wingdings" panose="05000000000000000000" pitchFamily="2" charset="2"/>
              <a:buChar char="q"/>
            </a:pPr>
            <a:r>
              <a:rPr lang="en-US" sz="2200" dirty="0"/>
              <a:t>Dialogue-Driven Development (aka d3).</a:t>
            </a:r>
          </a:p>
          <a:p>
            <a:pPr lvl="1">
              <a:spcBef>
                <a:spcPts val="0"/>
              </a:spcBef>
              <a:buFont typeface="Wingdings" panose="05000000000000000000" pitchFamily="2" charset="2"/>
              <a:buChar char="§"/>
            </a:pPr>
            <a:r>
              <a:rPr lang="en-MY" sz="2200" dirty="0"/>
              <a:t>Put users’ interaction and communication as the highest priority in a successful project.</a:t>
            </a:r>
          </a:p>
          <a:p>
            <a:pPr eaLnBrk="1" hangingPunct="1">
              <a:spcBef>
                <a:spcPts val="0"/>
              </a:spcBef>
              <a:buFont typeface="Wingdings" panose="05000000000000000000" pitchFamily="2" charset="2"/>
              <a:buChar char="q"/>
            </a:pPr>
            <a:r>
              <a:rPr lang="en-US" sz="2200" dirty="0"/>
              <a:t>Kanban Methods</a:t>
            </a:r>
          </a:p>
          <a:p>
            <a:pPr lvl="1">
              <a:spcBef>
                <a:spcPts val="0"/>
              </a:spcBef>
              <a:buFont typeface="Wingdings" panose="05000000000000000000" pitchFamily="2" charset="2"/>
              <a:buChar char="§"/>
            </a:pPr>
            <a:r>
              <a:rPr lang="en-MY" sz="2200" dirty="0"/>
              <a:t>Allows you to get a whole picture of a project by visualizing the workload and the development progress.</a:t>
            </a:r>
          </a:p>
          <a:p>
            <a:pPr lvl="1">
              <a:spcBef>
                <a:spcPts val="0"/>
              </a:spcBef>
              <a:buFont typeface="Wingdings" panose="05000000000000000000" pitchFamily="2" charset="2"/>
              <a:buChar char="§"/>
            </a:pPr>
            <a:r>
              <a:rPr lang="en-MY" sz="2200" dirty="0"/>
              <a:t>For warehousing </a:t>
            </a:r>
          </a:p>
          <a:p>
            <a:pPr lvl="1">
              <a:spcBef>
                <a:spcPts val="0"/>
              </a:spcBef>
              <a:buFont typeface="Wingdings" panose="05000000000000000000" pitchFamily="2" charset="2"/>
              <a:buChar char="§"/>
            </a:pPr>
            <a:r>
              <a:rPr lang="en-GB" sz="2200"/>
              <a:t>Buddhism methodologies </a:t>
            </a:r>
            <a:endParaRPr lang="en-MY" sz="2200" dirty="0"/>
          </a:p>
          <a:p>
            <a:pPr lvl="1">
              <a:spcBef>
                <a:spcPts val="0"/>
              </a:spcBef>
              <a:buFont typeface="Wingdings" panose="05000000000000000000" pitchFamily="2" charset="2"/>
              <a:buChar char="q"/>
            </a:pPr>
            <a:endParaRPr lang="en-MY" sz="2200" dirty="0"/>
          </a:p>
          <a:p>
            <a:pPr>
              <a:spcBef>
                <a:spcPts val="0"/>
              </a:spcBef>
            </a:pPr>
            <a:r>
              <a:rPr lang="en-US" altLang="zh-CN" sz="2200" i="1" dirty="0">
                <a:solidFill>
                  <a:srgbClr val="FF0000"/>
                </a:solidFill>
                <a:ea typeface="SimSun" pitchFamily="2" charset="-122"/>
              </a:rPr>
              <a:t>Most of the above Methodologies share</a:t>
            </a:r>
            <a:br>
              <a:rPr lang="en-US" altLang="zh-CN" sz="2200" i="1" dirty="0">
                <a:solidFill>
                  <a:srgbClr val="FF0000"/>
                </a:solidFill>
                <a:ea typeface="SimSun" pitchFamily="2" charset="-122"/>
              </a:rPr>
            </a:br>
            <a:r>
              <a:rPr lang="en-US" altLang="zh-CN" sz="2200" i="1" dirty="0">
                <a:solidFill>
                  <a:srgbClr val="FF0000"/>
                </a:solidFill>
                <a:ea typeface="SimSun" pitchFamily="2" charset="-122"/>
              </a:rPr>
              <a:t>most (or all) of the </a:t>
            </a:r>
            <a:r>
              <a:rPr lang="en-US" altLang="zh-CN" sz="2200" b="1" i="1" dirty="0">
                <a:solidFill>
                  <a:srgbClr val="FF0000"/>
                </a:solidFill>
                <a:ea typeface="SimSun" pitchFamily="2" charset="-122"/>
              </a:rPr>
              <a:t>Agile Principles.</a:t>
            </a:r>
          </a:p>
          <a:p>
            <a:pPr eaLnBrk="1" hangingPunct="1">
              <a:spcBef>
                <a:spcPts val="0"/>
              </a:spcBef>
            </a:pPr>
            <a:endParaRPr lang="en-GB" sz="2200" dirty="0"/>
          </a:p>
        </p:txBody>
      </p:sp>
    </p:spTree>
    <p:extLst>
      <p:ext uri="{BB962C8B-B14F-4D97-AF65-F5344CB8AC3E}">
        <p14:creationId xmlns:p14="http://schemas.microsoft.com/office/powerpoint/2010/main" val="2421011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355E2-8037-48BA-8EF9-8460592593BC}"/>
              </a:ext>
            </a:extLst>
          </p:cNvPr>
          <p:cNvSpPr>
            <a:spLocks noGrp="1"/>
          </p:cNvSpPr>
          <p:nvPr>
            <p:ph type="title"/>
          </p:nvPr>
        </p:nvSpPr>
        <p:spPr>
          <a:xfrm>
            <a:off x="1050925" y="2632827"/>
            <a:ext cx="7042150" cy="1143000"/>
          </a:xfrm>
        </p:spPr>
        <p:txBody>
          <a:bodyPr/>
          <a:lstStyle/>
          <a:p>
            <a:r>
              <a:rPr lang="en-US" sz="3200" dirty="0"/>
              <a:t>Advantages and Disadvantages</a:t>
            </a:r>
            <a:endParaRPr lang="en-MY" sz="3200" dirty="0"/>
          </a:p>
        </p:txBody>
      </p:sp>
    </p:spTree>
    <p:extLst>
      <p:ext uri="{BB962C8B-B14F-4D97-AF65-F5344CB8AC3E}">
        <p14:creationId xmlns:p14="http://schemas.microsoft.com/office/powerpoint/2010/main" val="3056097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http://www.bottomlineperformance.com/wp-content/uploads/2013/04/talktech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6900" y="4445000"/>
            <a:ext cx="2197100" cy="21971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Advantages of Agile Methodologies</a:t>
            </a:r>
          </a:p>
        </p:txBody>
      </p:sp>
      <p:sp>
        <p:nvSpPr>
          <p:cNvPr id="3" name="Content Placeholder 2"/>
          <p:cNvSpPr>
            <a:spLocks noGrp="1"/>
          </p:cNvSpPr>
          <p:nvPr>
            <p:ph idx="1"/>
          </p:nvPr>
        </p:nvSpPr>
        <p:spPr>
          <a:xfrm>
            <a:off x="487363" y="1697038"/>
            <a:ext cx="7040562" cy="4525962"/>
          </a:xfrm>
        </p:spPr>
        <p:txBody>
          <a:bodyPr/>
          <a:lstStyle/>
          <a:p>
            <a:pPr>
              <a:buFont typeface="Wingdings" panose="05000000000000000000" pitchFamily="2" charset="2"/>
              <a:buChar char="q"/>
            </a:pPr>
            <a:r>
              <a:rPr lang="en-US" dirty="0"/>
              <a:t>Customer satisfaction with frequent delivery of the working product.</a:t>
            </a:r>
          </a:p>
          <a:p>
            <a:pPr>
              <a:buFont typeface="Wingdings" panose="05000000000000000000" pitchFamily="2" charset="2"/>
              <a:buChar char="q"/>
            </a:pPr>
            <a:r>
              <a:rPr lang="en-US" dirty="0"/>
              <a:t>Gives customers/users ‘power’ to change their minds anytime and send new requirements.</a:t>
            </a:r>
          </a:p>
          <a:p>
            <a:pPr>
              <a:buFont typeface="Wingdings" panose="05000000000000000000" pitchFamily="2" charset="2"/>
              <a:buChar char="q"/>
            </a:pPr>
            <a:r>
              <a:rPr lang="en-US" dirty="0"/>
              <a:t>Gives more ‘control’ to core developers to make decisions</a:t>
            </a:r>
          </a:p>
          <a:p>
            <a:pPr>
              <a:buFont typeface="Wingdings" panose="05000000000000000000" pitchFamily="2" charset="2"/>
              <a:buChar char="q"/>
            </a:pPr>
            <a:r>
              <a:rPr lang="en-US" dirty="0"/>
              <a:t>Emphasize the use of the latest design and technologies</a:t>
            </a:r>
          </a:p>
          <a:p>
            <a:pPr>
              <a:buFont typeface="Wingdings" panose="05000000000000000000" pitchFamily="2" charset="2"/>
              <a:buChar char="q"/>
            </a:pPr>
            <a:r>
              <a:rPr lang="en-US" dirty="0"/>
              <a:t>Encourage close communication and teamwork.</a:t>
            </a:r>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sp>
        <p:nvSpPr>
          <p:cNvPr id="4" name="AutoShape 2" descr="Image result for agi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ag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Image result for ag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61493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Agile Methodologies</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Users/customers not available at all times.</a:t>
            </a:r>
          </a:p>
          <a:p>
            <a:pPr>
              <a:buFont typeface="Wingdings" panose="05000000000000000000" pitchFamily="2" charset="2"/>
              <a:buChar char="q"/>
            </a:pPr>
            <a:r>
              <a:rPr lang="en-US" dirty="0"/>
              <a:t>Developer - difficult to determine final cost and development time as requirements keep changing</a:t>
            </a:r>
          </a:p>
          <a:p>
            <a:pPr>
              <a:buFont typeface="Wingdings" panose="05000000000000000000" pitchFamily="2" charset="2"/>
              <a:buChar char="q"/>
            </a:pPr>
            <a:r>
              <a:rPr lang="en-US" dirty="0"/>
              <a:t>Developer – difficult to plan and deliver workable products frequently.</a:t>
            </a:r>
          </a:p>
          <a:p>
            <a:pPr>
              <a:buFont typeface="Wingdings" panose="05000000000000000000" pitchFamily="2" charset="2"/>
              <a:buChar char="q"/>
            </a:pPr>
            <a:r>
              <a:rPr lang="en-US" dirty="0"/>
              <a:t>Experts' developers and CASE Tools are expensive</a:t>
            </a:r>
          </a:p>
          <a:p>
            <a:pPr>
              <a:buFont typeface="Wingdings" panose="05000000000000000000" pitchFamily="2" charset="2"/>
              <a:buChar char="q"/>
            </a:pPr>
            <a:r>
              <a:rPr lang="en-US" dirty="0"/>
              <a:t>Often lack comprehensive documentation</a:t>
            </a:r>
          </a:p>
          <a:p>
            <a:endParaRPr lang="en-US" dirty="0"/>
          </a:p>
          <a:p>
            <a:endParaRPr lang="en-US" dirty="0"/>
          </a:p>
          <a:p>
            <a:endParaRPr lang="en-US" dirty="0"/>
          </a:p>
          <a:p>
            <a:endParaRPr lang="en-US" dirty="0"/>
          </a:p>
        </p:txBody>
      </p:sp>
      <p:pic>
        <p:nvPicPr>
          <p:cNvPr id="4098" name="Picture 2" descr="http://www.dataperx.com/wp-content/uploads/2015/03/agileAc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0" y="4560152"/>
            <a:ext cx="2095500" cy="208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153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pPr algn="l">
              <a:buFont typeface="Wingdings" panose="05000000000000000000" pitchFamily="2" charset="2"/>
              <a:buChar char="q"/>
            </a:pPr>
            <a:r>
              <a:rPr lang="en-US" sz="2000" b="0" i="0" dirty="0">
                <a:solidFill>
                  <a:srgbClr val="373A3C"/>
                </a:solidFill>
                <a:effectLst/>
                <a:latin typeface="-apple-system"/>
              </a:rPr>
              <a:t>The Agile Methodologies are a set of Modern IS Methodologies that shares some of the Agile Principles.</a:t>
            </a:r>
          </a:p>
          <a:p>
            <a:pPr algn="l">
              <a:buFont typeface="Wingdings" panose="05000000000000000000" pitchFamily="2" charset="2"/>
              <a:buChar char="q"/>
            </a:pPr>
            <a:r>
              <a:rPr lang="en-US" sz="2000" b="0" i="0" dirty="0">
                <a:solidFill>
                  <a:srgbClr val="373A3C"/>
                </a:solidFill>
                <a:effectLst/>
                <a:latin typeface="-apple-system"/>
              </a:rPr>
              <a:t>Agility in a software development sense means being flexible, being in control, and being able to adapt to changing environments.</a:t>
            </a:r>
          </a:p>
          <a:p>
            <a:pPr algn="l">
              <a:buFont typeface="Wingdings" panose="05000000000000000000" pitchFamily="2" charset="2"/>
              <a:buChar char="q"/>
            </a:pPr>
            <a:r>
              <a:rPr lang="en-US" sz="2000" b="0" i="0" dirty="0">
                <a:solidFill>
                  <a:srgbClr val="373A3C"/>
                </a:solidFill>
                <a:effectLst/>
                <a:latin typeface="-apple-system"/>
              </a:rPr>
              <a:t>The Agile principles focus on customer satisfaction, fast development, teamwork, and high product quality.</a:t>
            </a:r>
          </a:p>
          <a:p>
            <a:pPr algn="l">
              <a:buFont typeface="Wingdings" panose="05000000000000000000" pitchFamily="2" charset="2"/>
              <a:buChar char="q"/>
            </a:pPr>
            <a:r>
              <a:rPr lang="en-US" sz="2000" b="0" i="0" dirty="0">
                <a:solidFill>
                  <a:srgbClr val="373A3C"/>
                </a:solidFill>
                <a:effectLst/>
                <a:latin typeface="-apple-system"/>
              </a:rPr>
              <a:t>Popular methodologies that share some Agile principles include XP, RAD, FDD, DSDM, Lean, D3, and Kanban.</a:t>
            </a:r>
          </a:p>
          <a:p>
            <a:pPr algn="l">
              <a:buFont typeface="Wingdings" panose="05000000000000000000" pitchFamily="2" charset="2"/>
              <a:buChar char="q"/>
            </a:pPr>
            <a:r>
              <a:rPr lang="en-US" sz="2000" b="0" i="0" dirty="0">
                <a:solidFill>
                  <a:srgbClr val="373A3C"/>
                </a:solidFill>
                <a:effectLst/>
                <a:latin typeface="-apple-system"/>
              </a:rPr>
              <a:t>In Agile methodologies, developers might face difficulties to determine the final cost, development time, and delivering workable products frequently as requirements keep changing.</a:t>
            </a:r>
          </a:p>
        </p:txBody>
      </p:sp>
    </p:spTree>
    <p:extLst>
      <p:ext uri="{BB962C8B-B14F-4D97-AF65-F5344CB8AC3E}">
        <p14:creationId xmlns:p14="http://schemas.microsoft.com/office/powerpoint/2010/main" val="828700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050925" y="2286000"/>
            <a:ext cx="7042150" cy="1143000"/>
          </a:xfrm>
        </p:spPr>
        <p:txBody>
          <a:bodyPr/>
          <a:lstStyle/>
          <a:p>
            <a:r>
              <a:rPr lang="en-US" dirty="0"/>
              <a:t>Question &amp; Answer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Next Session</a:t>
            </a:r>
            <a:endParaRPr lang="en-US" dirty="0"/>
          </a:p>
        </p:txBody>
      </p:sp>
      <p:sp>
        <p:nvSpPr>
          <p:cNvPr id="3" name="Content Placeholder 2"/>
          <p:cNvSpPr>
            <a:spLocks noGrp="1"/>
          </p:cNvSpPr>
          <p:nvPr>
            <p:ph idx="1"/>
          </p:nvPr>
        </p:nvSpPr>
        <p:spPr/>
        <p:txBody>
          <a:bodyPr/>
          <a:lstStyle/>
          <a:p>
            <a:r>
              <a:rPr lang="en-US" dirty="0"/>
              <a:t>Process Oriented Methodologies</a:t>
            </a:r>
          </a:p>
        </p:txBody>
      </p:sp>
    </p:spTree>
    <p:extLst>
      <p:ext uri="{BB962C8B-B14F-4D97-AF65-F5344CB8AC3E}">
        <p14:creationId xmlns:p14="http://schemas.microsoft.com/office/powerpoint/2010/main" val="1887770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4E189-2CC6-4D5A-93AA-9A2CC5754D46}"/>
              </a:ext>
            </a:extLst>
          </p:cNvPr>
          <p:cNvSpPr>
            <a:spLocks noGrp="1"/>
          </p:cNvSpPr>
          <p:nvPr>
            <p:ph type="title"/>
          </p:nvPr>
        </p:nvSpPr>
        <p:spPr/>
        <p:txBody>
          <a:bodyPr/>
          <a:lstStyle/>
          <a:p>
            <a:r>
              <a:rPr lang="en-US" dirty="0"/>
              <a:t>References</a:t>
            </a:r>
            <a:endParaRPr lang="en-MY" dirty="0"/>
          </a:p>
        </p:txBody>
      </p:sp>
      <p:sp>
        <p:nvSpPr>
          <p:cNvPr id="3" name="Content Placeholder 2">
            <a:extLst>
              <a:ext uri="{FF2B5EF4-FFF2-40B4-BE49-F238E27FC236}">
                <a16:creationId xmlns:a16="http://schemas.microsoft.com/office/drawing/2014/main" id="{7C03BBD4-D421-4412-A797-B932C5B1E410}"/>
              </a:ext>
            </a:extLst>
          </p:cNvPr>
          <p:cNvSpPr>
            <a:spLocks noGrp="1"/>
          </p:cNvSpPr>
          <p:nvPr>
            <p:ph idx="1"/>
          </p:nvPr>
        </p:nvSpPr>
        <p:spPr>
          <a:xfrm>
            <a:off x="485775" y="1756999"/>
            <a:ext cx="8206932" cy="4525962"/>
          </a:xfrm>
        </p:spPr>
        <p:txBody>
          <a:bodyPr/>
          <a:lstStyle/>
          <a:p>
            <a:pPr>
              <a:buFont typeface="Wingdings" panose="05000000000000000000" pitchFamily="2" charset="2"/>
              <a:buChar char="q"/>
            </a:pPr>
            <a:r>
              <a:rPr lang="en-US" dirty="0" err="1"/>
              <a:t>Satzinger</a:t>
            </a:r>
            <a:r>
              <a:rPr lang="en-US" dirty="0"/>
              <a:t>, J. W., Jackson, R. B., &amp; </a:t>
            </a:r>
            <a:r>
              <a:rPr lang="en-US" dirty="0" err="1"/>
              <a:t>Burd</a:t>
            </a:r>
            <a:r>
              <a:rPr lang="en-US" dirty="0"/>
              <a:t>, S. D. (2015). Systems Analysis and Design in A Changing World. Cengage learning.</a:t>
            </a:r>
          </a:p>
          <a:p>
            <a:pPr>
              <a:buFont typeface="Wingdings" panose="05000000000000000000" pitchFamily="2" charset="2"/>
              <a:buChar char="q"/>
            </a:pPr>
            <a:r>
              <a:rPr lang="en-MY" dirty="0"/>
              <a:t>Martin, R. C., Newkirk, J., &amp; Koss, R. S. (2003). Agile Software Development: Principles, Patterns, and Practices (Vol. 2). Upper Saddle River, NJ: Prentice Hall.</a:t>
            </a:r>
          </a:p>
          <a:p>
            <a:pPr>
              <a:buFont typeface="Wingdings" panose="05000000000000000000" pitchFamily="2" charset="2"/>
              <a:buChar char="q"/>
            </a:pPr>
            <a:r>
              <a:rPr lang="en-US" dirty="0"/>
              <a:t>Alan, M. (2001). Product-development practices that work: How Internet companies build software. </a:t>
            </a:r>
            <a:r>
              <a:rPr lang="en-US" i="1" dirty="0"/>
              <a:t>MIT Sloan Management Review</a:t>
            </a:r>
            <a:r>
              <a:rPr lang="en-US" dirty="0"/>
              <a:t>, </a:t>
            </a:r>
            <a:r>
              <a:rPr lang="en-US" i="1" dirty="0"/>
              <a:t>40</a:t>
            </a:r>
            <a:r>
              <a:rPr lang="en-US" dirty="0"/>
              <a:t>(2).</a:t>
            </a:r>
          </a:p>
        </p:txBody>
      </p:sp>
    </p:spTree>
    <p:extLst>
      <p:ext uri="{BB962C8B-B14F-4D97-AF65-F5344CB8AC3E}">
        <p14:creationId xmlns:p14="http://schemas.microsoft.com/office/powerpoint/2010/main" val="206710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fontAlgn="auto">
              <a:spcAft>
                <a:spcPts val="0"/>
              </a:spcAft>
              <a:defRPr/>
            </a:pPr>
            <a:r>
              <a:rPr lang="en-US" dirty="0"/>
              <a:t>Learning Outcomes</a:t>
            </a:r>
          </a:p>
        </p:txBody>
      </p:sp>
      <p:sp>
        <p:nvSpPr>
          <p:cNvPr id="15363" name="Rectangle 3"/>
          <p:cNvSpPr>
            <a:spLocks noGrp="1" noChangeArrowheads="1"/>
          </p:cNvSpPr>
          <p:nvPr>
            <p:ph idx="1"/>
          </p:nvPr>
        </p:nvSpPr>
        <p:spPr>
          <a:xfrm>
            <a:off x="485775" y="1673226"/>
            <a:ext cx="8422017" cy="4525962"/>
          </a:xfrm>
        </p:spPr>
        <p:txBody>
          <a:bodyPr/>
          <a:lstStyle/>
          <a:p>
            <a:pPr marL="0" indent="0">
              <a:buNone/>
            </a:pPr>
            <a:r>
              <a:rPr lang="en-US" dirty="0"/>
              <a:t>By the end of this lecture, you should be able to :</a:t>
            </a:r>
          </a:p>
          <a:p>
            <a:pPr marL="534988" lvl="1" indent="-352425">
              <a:buFont typeface="+mj-lt"/>
              <a:buAutoNum type="arabicPeriod"/>
            </a:pPr>
            <a:r>
              <a:rPr lang="en-US" sz="2400" dirty="0"/>
              <a:t>Identify and explain the underlying principles of Agile methodologies.</a:t>
            </a:r>
          </a:p>
          <a:p>
            <a:pPr marL="534988" lvl="1" indent="-352425">
              <a:buFont typeface="+mj-lt"/>
              <a:buAutoNum type="arabicPeriod"/>
            </a:pPr>
            <a:r>
              <a:rPr lang="en-GB" sz="2400" dirty="0"/>
              <a:t>List popular methodologies adopting Agile Principles.</a:t>
            </a:r>
          </a:p>
          <a:p>
            <a:pPr marL="534988" lvl="1" indent="-352425">
              <a:buFont typeface="+mj-lt"/>
              <a:buAutoNum type="arabicPeriod"/>
            </a:pPr>
            <a:r>
              <a:rPr lang="en-GB" sz="2400" dirty="0"/>
              <a:t>Describe the </a:t>
            </a:r>
            <a:r>
              <a:rPr lang="en-US" sz="2400" dirty="0"/>
              <a:t>advantages and disadvantages of Agile Methodologies.</a:t>
            </a:r>
            <a:endParaRPr lang="en-GB" sz="2400" dirty="0"/>
          </a:p>
        </p:txBody>
      </p:sp>
      <p:sp>
        <p:nvSpPr>
          <p:cNvPr id="15364" name="Footer Placeholder 3"/>
          <p:cNvSpPr>
            <a:spLocks noGrp="1"/>
          </p:cNvSpPr>
          <p:nvPr>
            <p:ph type="ftr" sz="quarter" idx="4294967295"/>
          </p:nvPr>
        </p:nvSpPr>
        <p:spPr bwMode="auto">
          <a:xfrm>
            <a:off x="3429000" y="19050"/>
            <a:ext cx="4114800" cy="3286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rPr>
              <a:t>Slide  3 (of  17)</a:t>
            </a:r>
          </a:p>
        </p:txBody>
      </p:sp>
    </p:spTree>
    <p:extLst>
      <p:ext uri="{BB962C8B-B14F-4D97-AF65-F5344CB8AC3E}">
        <p14:creationId xmlns:p14="http://schemas.microsoft.com/office/powerpoint/2010/main" val="3293252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fontAlgn="auto">
              <a:spcAft>
                <a:spcPts val="0"/>
              </a:spcAft>
              <a:defRPr/>
            </a:pPr>
            <a:r>
              <a:rPr lang="en-US" dirty="0">
                <a:solidFill>
                  <a:srgbClr val="003366"/>
                </a:solidFill>
              </a:rPr>
              <a:t>Key Terms you must be able to use</a:t>
            </a:r>
          </a:p>
        </p:txBody>
      </p:sp>
      <p:sp>
        <p:nvSpPr>
          <p:cNvPr id="16387" name="Rectangle 3"/>
          <p:cNvSpPr>
            <a:spLocks noGrp="1" noChangeArrowheads="1"/>
          </p:cNvSpPr>
          <p:nvPr>
            <p:ph idx="1"/>
          </p:nvPr>
        </p:nvSpPr>
        <p:spPr/>
        <p:txBody>
          <a:bodyPr/>
          <a:lstStyle/>
          <a:p>
            <a:pPr marL="0" indent="0">
              <a:buNone/>
            </a:pPr>
            <a:r>
              <a:rPr lang="en-US" dirty="0"/>
              <a:t>If you have mastered this topic, you should be able to use the following terms correctly in your assignments and exams:</a:t>
            </a:r>
          </a:p>
          <a:p>
            <a:pPr lvl="1">
              <a:buFont typeface="Wingdings" panose="05000000000000000000" pitchFamily="2" charset="2"/>
              <a:buChar char="q"/>
            </a:pPr>
            <a:r>
              <a:rPr lang="en-US" sz="2400" dirty="0"/>
              <a:t>Agile Methodologies</a:t>
            </a:r>
          </a:p>
          <a:p>
            <a:pPr lvl="1">
              <a:buFont typeface="Wingdings" panose="05000000000000000000" pitchFamily="2" charset="2"/>
              <a:buChar char="q"/>
            </a:pPr>
            <a:r>
              <a:rPr lang="en-US" sz="2400" dirty="0"/>
              <a:t>Agile Principles</a:t>
            </a:r>
          </a:p>
        </p:txBody>
      </p:sp>
      <p:sp>
        <p:nvSpPr>
          <p:cNvPr id="16388" name="Footer Placeholder 3"/>
          <p:cNvSpPr>
            <a:spLocks noGrp="1"/>
          </p:cNvSpPr>
          <p:nvPr>
            <p:ph type="ftr" sz="quarter" idx="4294967295"/>
          </p:nvPr>
        </p:nvSpPr>
        <p:spPr bwMode="auto">
          <a:xfrm>
            <a:off x="3429000" y="19050"/>
            <a:ext cx="4114800" cy="3286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rPr>
              <a:t>Slide  4 (of  17)</a:t>
            </a:r>
          </a:p>
        </p:txBody>
      </p:sp>
    </p:spTree>
    <p:extLst>
      <p:ext uri="{BB962C8B-B14F-4D97-AF65-F5344CB8AC3E}">
        <p14:creationId xmlns:p14="http://schemas.microsoft.com/office/powerpoint/2010/main" val="707999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355E2-8037-48BA-8EF9-8460592593BC}"/>
              </a:ext>
            </a:extLst>
          </p:cNvPr>
          <p:cNvSpPr>
            <a:spLocks noGrp="1"/>
          </p:cNvSpPr>
          <p:nvPr>
            <p:ph type="title"/>
          </p:nvPr>
        </p:nvSpPr>
        <p:spPr>
          <a:xfrm>
            <a:off x="1050925" y="2632827"/>
            <a:ext cx="7042150" cy="1143000"/>
          </a:xfrm>
        </p:spPr>
        <p:txBody>
          <a:bodyPr/>
          <a:lstStyle/>
          <a:p>
            <a:r>
              <a:rPr lang="en-US" sz="3200" dirty="0"/>
              <a:t>Principles of Agile Methodologies.</a:t>
            </a:r>
            <a:endParaRPr lang="en-MY" sz="3200" dirty="0"/>
          </a:p>
        </p:txBody>
      </p:sp>
    </p:spTree>
    <p:extLst>
      <p:ext uri="{BB962C8B-B14F-4D97-AF65-F5344CB8AC3E}">
        <p14:creationId xmlns:p14="http://schemas.microsoft.com/office/powerpoint/2010/main" val="4091376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fontAlgn="auto">
              <a:spcAft>
                <a:spcPts val="0"/>
              </a:spcAft>
              <a:defRPr/>
            </a:pPr>
            <a:r>
              <a:rPr lang="en-US" dirty="0"/>
              <a:t>Modern Information System (IS) Methodologies</a:t>
            </a:r>
          </a:p>
        </p:txBody>
      </p:sp>
      <p:sp>
        <p:nvSpPr>
          <p:cNvPr id="19461" name="Content Placeholder 6"/>
          <p:cNvSpPr>
            <a:spLocks noGrp="1"/>
          </p:cNvSpPr>
          <p:nvPr>
            <p:ph sz="quarter" idx="4294967295"/>
          </p:nvPr>
        </p:nvSpPr>
        <p:spPr>
          <a:xfrm>
            <a:off x="645460" y="1658471"/>
            <a:ext cx="8041340" cy="3951288"/>
          </a:xfrm>
        </p:spPr>
        <p:txBody>
          <a:bodyPr/>
          <a:lstStyle/>
          <a:p>
            <a:pPr>
              <a:buFont typeface="Wingdings" panose="05000000000000000000" pitchFamily="2" charset="2"/>
              <a:buChar char="q"/>
            </a:pPr>
            <a:r>
              <a:rPr lang="en-US" dirty="0"/>
              <a:t>Developed in the mid 80’s to 90’s</a:t>
            </a:r>
          </a:p>
          <a:p>
            <a:pPr>
              <a:buFont typeface="Wingdings" panose="05000000000000000000" pitchFamily="2" charset="2"/>
              <a:buChar char="q"/>
            </a:pPr>
            <a:r>
              <a:rPr lang="en-US" dirty="0"/>
              <a:t>Focus on fast delivery of software and customer satisfaction.</a:t>
            </a:r>
          </a:p>
          <a:p>
            <a:pPr lvl="1"/>
            <a:r>
              <a:rPr lang="en-US" sz="2400" i="1" dirty="0"/>
              <a:t>Compare with the Traditional Methodologies focus on product excellence and documentation.</a:t>
            </a:r>
          </a:p>
          <a:p>
            <a:pPr>
              <a:buFont typeface="Wingdings" panose="05000000000000000000" pitchFamily="2" charset="2"/>
              <a:buChar char="q"/>
            </a:pPr>
            <a:r>
              <a:rPr lang="en-US" dirty="0"/>
              <a:t>Flexible stages</a:t>
            </a:r>
          </a:p>
          <a:p>
            <a:pPr>
              <a:buFont typeface="Wingdings" panose="05000000000000000000" pitchFamily="2" charset="2"/>
              <a:buChar char="q"/>
            </a:pPr>
            <a:r>
              <a:rPr lang="en-US" dirty="0"/>
              <a:t>Most Methodologies adopt </a:t>
            </a:r>
            <a:r>
              <a:rPr lang="en-US" b="1" dirty="0">
                <a:solidFill>
                  <a:srgbClr val="0070C0"/>
                </a:solidFill>
              </a:rPr>
              <a:t>Agile Principles</a:t>
            </a:r>
            <a:r>
              <a:rPr lang="en-US" dirty="0"/>
              <a:t>.</a:t>
            </a:r>
          </a:p>
          <a:p>
            <a:pPr>
              <a:buFont typeface="Wingdings" panose="05000000000000000000" pitchFamily="2" charset="2"/>
              <a:buChar char="q"/>
            </a:pPr>
            <a:r>
              <a:rPr lang="en-US" dirty="0"/>
              <a:t>Example of modern methodologies:</a:t>
            </a:r>
          </a:p>
          <a:p>
            <a:pPr lvl="1">
              <a:buFont typeface="Wingdings" panose="05000000000000000000" pitchFamily="2" charset="2"/>
              <a:buChar char="§"/>
            </a:pPr>
            <a:r>
              <a:rPr lang="en-US" sz="2400" dirty="0"/>
              <a:t>RAD</a:t>
            </a:r>
          </a:p>
          <a:p>
            <a:pPr lvl="1">
              <a:buFont typeface="Wingdings" panose="05000000000000000000" pitchFamily="2" charset="2"/>
              <a:buChar char="§"/>
            </a:pPr>
            <a:r>
              <a:rPr lang="en-US" sz="2400" dirty="0"/>
              <a:t>XP</a:t>
            </a:r>
          </a:p>
          <a:p>
            <a:pPr lvl="1">
              <a:buFont typeface="Wingdings" panose="05000000000000000000" pitchFamily="2" charset="2"/>
              <a:buChar char="§"/>
            </a:pPr>
            <a:r>
              <a:rPr lang="en-US" sz="2400" dirty="0"/>
              <a:t>Scrum</a:t>
            </a:r>
          </a:p>
        </p:txBody>
      </p:sp>
      <p:sp>
        <p:nvSpPr>
          <p:cNvPr id="19462" name="Footer Placeholder 3"/>
          <p:cNvSpPr>
            <a:spLocks noGrp="1"/>
          </p:cNvSpPr>
          <p:nvPr>
            <p:ph type="ftr" sz="quarter" idx="4294967295"/>
          </p:nvPr>
        </p:nvSpPr>
        <p:spPr bwMode="auto">
          <a:xfrm>
            <a:off x="0" y="19050"/>
            <a:ext cx="2895600" cy="3286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eaLnBrk="1" hangingPunct="1"/>
            <a:r>
              <a:rPr lang="en-US">
                <a:solidFill>
                  <a:schemeClr val="bg1"/>
                </a:solidFill>
              </a:rPr>
              <a:t>Slide  5 (of  19)</a:t>
            </a:r>
          </a:p>
        </p:txBody>
      </p:sp>
      <p:pic>
        <p:nvPicPr>
          <p:cNvPr id="6" name="Picture 5" descr="http://d2x79bjupkp9on.cloudfront.net/wp-content/uploads/businessteam.jpg"/>
          <p:cNvPicPr/>
          <p:nvPr/>
        </p:nvPicPr>
        <p:blipFill>
          <a:blip r:embed="rId2">
            <a:extLst>
              <a:ext uri="{28A0092B-C50C-407E-A947-70E740481C1C}">
                <a14:useLocalDpi xmlns:a14="http://schemas.microsoft.com/office/drawing/2010/main" val="0"/>
              </a:ext>
            </a:extLst>
          </a:blip>
          <a:srcRect/>
          <a:stretch>
            <a:fillRect/>
          </a:stretch>
        </p:blipFill>
        <p:spPr bwMode="auto">
          <a:xfrm>
            <a:off x="6555545" y="4684543"/>
            <a:ext cx="2492458" cy="1849514"/>
          </a:xfrm>
          <a:prstGeom prst="rect">
            <a:avLst/>
          </a:prstGeom>
          <a:noFill/>
          <a:ln>
            <a:noFill/>
          </a:ln>
        </p:spPr>
      </p:pic>
    </p:spTree>
    <p:extLst>
      <p:ext uri="{BB962C8B-B14F-4D97-AF65-F5344CB8AC3E}">
        <p14:creationId xmlns:p14="http://schemas.microsoft.com/office/powerpoint/2010/main" val="3869549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0831" y="1614586"/>
            <a:ext cx="8542337" cy="4525962"/>
          </a:xfrm>
        </p:spPr>
        <p:txBody>
          <a:bodyPr/>
          <a:lstStyle/>
          <a:p>
            <a:pPr>
              <a:spcBef>
                <a:spcPts val="0"/>
              </a:spcBef>
              <a:buFont typeface="Wingdings" panose="05000000000000000000" pitchFamily="2" charset="2"/>
              <a:buChar char="q"/>
            </a:pPr>
            <a:r>
              <a:rPr lang="en-US" altLang="zh-CN" sz="2200" b="1" dirty="0">
                <a:ea typeface="SimSun" pitchFamily="2" charset="-122"/>
              </a:rPr>
              <a:t>Agile Methodologies are a set of Modern IS Methodologies </a:t>
            </a:r>
            <a:r>
              <a:rPr lang="en-US" altLang="zh-CN" sz="2200" dirty="0">
                <a:ea typeface="SimSun" pitchFamily="2" charset="-122"/>
              </a:rPr>
              <a:t>which shares some of the </a:t>
            </a:r>
            <a:r>
              <a:rPr lang="en-US" altLang="zh-CN" sz="2200" b="1" dirty="0">
                <a:ea typeface="SimSun" pitchFamily="2" charset="-122"/>
              </a:rPr>
              <a:t>Agile Principles</a:t>
            </a:r>
            <a:r>
              <a:rPr lang="en-US" altLang="zh-CN" sz="2200" dirty="0">
                <a:ea typeface="SimSun" pitchFamily="2" charset="-122"/>
              </a:rPr>
              <a:t>.</a:t>
            </a:r>
          </a:p>
          <a:p>
            <a:pPr>
              <a:spcBef>
                <a:spcPts val="0"/>
              </a:spcBef>
              <a:buFont typeface="Wingdings" panose="05000000000000000000" pitchFamily="2" charset="2"/>
              <a:buChar char="q"/>
            </a:pPr>
            <a:r>
              <a:rPr lang="en-US" altLang="zh-CN" sz="2200" b="1" dirty="0">
                <a:ea typeface="SimSun" pitchFamily="2" charset="-122"/>
              </a:rPr>
              <a:t>Agile Principles </a:t>
            </a:r>
            <a:r>
              <a:rPr lang="en-US" altLang="zh-CN" sz="2200" dirty="0">
                <a:ea typeface="SimSun" pitchFamily="2" charset="-122"/>
              </a:rPr>
              <a:t>are defined in ‘The Agile Manifesto’, developed by software developers in 2001 (</a:t>
            </a:r>
            <a:r>
              <a:rPr lang="en-US" altLang="zh-CN" sz="2200" dirty="0">
                <a:ea typeface="SimSun" pitchFamily="2" charset="-122"/>
                <a:hlinkClick r:id="rId2"/>
              </a:rPr>
              <a:t>https://agilemanifesto.org/</a:t>
            </a:r>
            <a:r>
              <a:rPr lang="en-US" altLang="zh-CN" sz="2200" dirty="0">
                <a:ea typeface="SimSun" pitchFamily="2" charset="-122"/>
              </a:rPr>
              <a:t>):</a:t>
            </a:r>
          </a:p>
          <a:p>
            <a:pPr lvl="1">
              <a:spcBef>
                <a:spcPts val="0"/>
              </a:spcBef>
              <a:buFont typeface="Wingdings" panose="05000000000000000000" pitchFamily="2" charset="2"/>
              <a:buChar char="§"/>
            </a:pPr>
            <a:r>
              <a:rPr lang="en-GB" sz="2200" dirty="0"/>
              <a:t>Value responding to change over following a plan.</a:t>
            </a:r>
          </a:p>
          <a:p>
            <a:pPr lvl="1">
              <a:spcBef>
                <a:spcPts val="0"/>
              </a:spcBef>
              <a:buFont typeface="Wingdings" panose="05000000000000000000" pitchFamily="2" charset="2"/>
              <a:buChar char="§"/>
            </a:pPr>
            <a:r>
              <a:rPr lang="en-GB" sz="2200" dirty="0"/>
              <a:t>Value individuals and interactions over processes and tools.</a:t>
            </a:r>
          </a:p>
          <a:p>
            <a:pPr lvl="1">
              <a:spcBef>
                <a:spcPts val="0"/>
              </a:spcBef>
              <a:buFont typeface="Wingdings" panose="05000000000000000000" pitchFamily="2" charset="2"/>
              <a:buChar char="§"/>
            </a:pPr>
            <a:r>
              <a:rPr lang="en-GB" sz="2200" dirty="0"/>
              <a:t>Value working software over comprehensive documentation.</a:t>
            </a:r>
          </a:p>
          <a:p>
            <a:pPr lvl="1">
              <a:spcBef>
                <a:spcPts val="0"/>
              </a:spcBef>
              <a:buFont typeface="Wingdings" panose="05000000000000000000" pitchFamily="2" charset="2"/>
              <a:buChar char="§"/>
            </a:pPr>
            <a:r>
              <a:rPr lang="en-GB" sz="2200" dirty="0"/>
              <a:t>Value customer collaboration over contract</a:t>
            </a:r>
          </a:p>
          <a:p>
            <a:pPr marL="457200" lvl="1" indent="0">
              <a:spcBef>
                <a:spcPts val="0"/>
              </a:spcBef>
              <a:buNone/>
            </a:pPr>
            <a:r>
              <a:rPr lang="en-GB" sz="2200" dirty="0"/>
              <a:t>     negotiation.</a:t>
            </a:r>
          </a:p>
          <a:p>
            <a:pPr>
              <a:spcBef>
                <a:spcPts val="0"/>
              </a:spcBef>
              <a:buFont typeface="Wingdings" panose="05000000000000000000" pitchFamily="2" charset="2"/>
              <a:buChar char="q"/>
            </a:pPr>
            <a:r>
              <a:rPr lang="en-US" altLang="zh-CN" sz="2200" b="1" dirty="0">
                <a:ea typeface="SimSun" pitchFamily="2" charset="-122"/>
              </a:rPr>
              <a:t>Agility</a:t>
            </a:r>
            <a:r>
              <a:rPr lang="en-US" altLang="zh-CN" sz="2200" dirty="0">
                <a:ea typeface="SimSun" pitchFamily="2" charset="-122"/>
              </a:rPr>
              <a:t> (in a software development sense)</a:t>
            </a:r>
            <a:br>
              <a:rPr lang="en-US" altLang="zh-CN" sz="2200" dirty="0">
                <a:ea typeface="SimSun" pitchFamily="2" charset="-122"/>
              </a:rPr>
            </a:br>
            <a:r>
              <a:rPr lang="en-US" altLang="zh-CN" sz="2200" dirty="0">
                <a:ea typeface="SimSun" pitchFamily="2" charset="-122"/>
              </a:rPr>
              <a:t>means:</a:t>
            </a:r>
          </a:p>
          <a:p>
            <a:pPr lvl="1">
              <a:spcBef>
                <a:spcPts val="0"/>
              </a:spcBef>
              <a:buFont typeface="Wingdings" panose="05000000000000000000" pitchFamily="2" charset="2"/>
              <a:buChar char="§"/>
            </a:pPr>
            <a:r>
              <a:rPr lang="en-US" altLang="zh-CN" sz="2200" dirty="0">
                <a:ea typeface="SimSun" pitchFamily="2" charset="-122"/>
              </a:rPr>
              <a:t>Being flexible.</a:t>
            </a:r>
          </a:p>
          <a:p>
            <a:pPr lvl="1">
              <a:spcBef>
                <a:spcPts val="0"/>
              </a:spcBef>
              <a:buFont typeface="Wingdings" panose="05000000000000000000" pitchFamily="2" charset="2"/>
              <a:buChar char="§"/>
            </a:pPr>
            <a:r>
              <a:rPr lang="en-US" altLang="zh-CN" sz="2200" dirty="0">
                <a:ea typeface="SimSun" pitchFamily="2" charset="-122"/>
              </a:rPr>
              <a:t>Being in control.</a:t>
            </a:r>
          </a:p>
          <a:p>
            <a:pPr lvl="1">
              <a:spcBef>
                <a:spcPts val="0"/>
              </a:spcBef>
              <a:buFont typeface="Wingdings" panose="05000000000000000000" pitchFamily="2" charset="2"/>
              <a:buChar char="§"/>
            </a:pPr>
            <a:r>
              <a:rPr lang="en-US" altLang="zh-CN" sz="2200" dirty="0">
                <a:ea typeface="SimSun" pitchFamily="2" charset="-122"/>
              </a:rPr>
              <a:t>Able to adapt to changing environment.</a:t>
            </a:r>
            <a:endParaRPr lang="en-US" altLang="zh-CN" sz="2200" dirty="0">
              <a:highlight>
                <a:srgbClr val="FFFF00"/>
              </a:highlight>
              <a:ea typeface="SimSun" pitchFamily="2" charset="-122"/>
            </a:endParaRPr>
          </a:p>
          <a:p>
            <a:pPr>
              <a:spcBef>
                <a:spcPts val="0"/>
              </a:spcBef>
            </a:pPr>
            <a:endParaRPr lang="en-US" sz="2200" dirty="0"/>
          </a:p>
        </p:txBody>
      </p:sp>
      <p:pic>
        <p:nvPicPr>
          <p:cNvPr id="5" name="Picture 2" descr="Image result"/>
          <p:cNvPicPr>
            <a:picLocks noChangeAspect="1" noChangeArrowheads="1"/>
          </p:cNvPicPr>
          <p:nvPr/>
        </p:nvPicPr>
        <p:blipFill rotWithShape="1">
          <a:blip r:embed="rId3">
            <a:extLst>
              <a:ext uri="{28A0092B-C50C-407E-A947-70E740481C1C}">
                <a14:useLocalDpi xmlns:a14="http://schemas.microsoft.com/office/drawing/2010/main" val="0"/>
              </a:ext>
            </a:extLst>
          </a:blip>
          <a:srcRect l="7247" t="25000" r="45518" b="12053"/>
          <a:stretch/>
        </p:blipFill>
        <p:spPr bwMode="auto">
          <a:xfrm>
            <a:off x="6553200" y="4136194"/>
            <a:ext cx="2474912" cy="247491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a:t>Agile Methodologies</a:t>
            </a:r>
          </a:p>
        </p:txBody>
      </p:sp>
    </p:spTree>
    <p:extLst>
      <p:ext uri="{BB962C8B-B14F-4D97-AF65-F5344CB8AC3E}">
        <p14:creationId xmlns:p14="http://schemas.microsoft.com/office/powerpoint/2010/main" val="198417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BEDDA9A-52D7-4CE9-9940-19D3CE82B2C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8164" b="8149"/>
          <a:stretch/>
        </p:blipFill>
        <p:spPr>
          <a:xfrm>
            <a:off x="5516573" y="4853036"/>
            <a:ext cx="3627427" cy="1730326"/>
          </a:xfrm>
          <a:prstGeom prst="rect">
            <a:avLst/>
          </a:prstGeom>
        </p:spPr>
      </p:pic>
      <p:sp>
        <p:nvSpPr>
          <p:cNvPr id="3" name="Title 2"/>
          <p:cNvSpPr>
            <a:spLocks noGrp="1"/>
          </p:cNvSpPr>
          <p:nvPr>
            <p:ph type="title"/>
          </p:nvPr>
        </p:nvSpPr>
        <p:spPr>
          <a:xfrm>
            <a:off x="601538" y="0"/>
            <a:ext cx="7042150" cy="1143000"/>
          </a:xfrm>
        </p:spPr>
        <p:txBody>
          <a:bodyPr/>
          <a:lstStyle/>
          <a:p>
            <a:r>
              <a:rPr lang="en-US" dirty="0"/>
              <a:t>Agile Methodologies (Cont.)</a:t>
            </a:r>
          </a:p>
        </p:txBody>
      </p:sp>
      <p:sp>
        <p:nvSpPr>
          <p:cNvPr id="4" name="Content Placeholder 3"/>
          <p:cNvSpPr>
            <a:spLocks noGrp="1"/>
          </p:cNvSpPr>
          <p:nvPr>
            <p:ph idx="1"/>
          </p:nvPr>
        </p:nvSpPr>
        <p:spPr>
          <a:xfrm>
            <a:off x="115888" y="1287512"/>
            <a:ext cx="8542337" cy="4525962"/>
          </a:xfrm>
        </p:spPr>
        <p:txBody>
          <a:bodyPr/>
          <a:lstStyle/>
          <a:p>
            <a:pPr>
              <a:buFont typeface="Wingdings" panose="05000000000000000000" pitchFamily="2" charset="2"/>
              <a:buChar char="q"/>
            </a:pPr>
            <a:r>
              <a:rPr lang="en-US" altLang="zh-CN" sz="2200" dirty="0">
                <a:ea typeface="SimSun" pitchFamily="2" charset="-122"/>
              </a:rPr>
              <a:t>Stresses intense team-based effort.</a:t>
            </a:r>
          </a:p>
          <a:p>
            <a:pPr>
              <a:buFont typeface="Wingdings" panose="05000000000000000000" pitchFamily="2" charset="2"/>
              <a:buChar char="q"/>
            </a:pPr>
            <a:r>
              <a:rPr lang="en-MY" sz="2200" dirty="0"/>
              <a:t>Some Agile methodologies adopt both iterative and incremental approaches which means: </a:t>
            </a:r>
            <a:endParaRPr lang="en-US" altLang="zh-CN" sz="2200" dirty="0">
              <a:ea typeface="SimSun" pitchFamily="2" charset="-122"/>
            </a:endParaRPr>
          </a:p>
          <a:p>
            <a:pPr lvl="1">
              <a:buFont typeface="Wingdings" panose="05000000000000000000" pitchFamily="2" charset="2"/>
              <a:buChar char="q"/>
            </a:pPr>
            <a:r>
              <a:rPr lang="en-US" altLang="zh-CN" b="1" dirty="0">
                <a:ea typeface="SimSun" pitchFamily="2" charset="-122"/>
              </a:rPr>
              <a:t>Breaks development process down into cycles or iterations </a:t>
            </a:r>
            <a:r>
              <a:rPr lang="en-US" altLang="zh-CN" dirty="0">
                <a:ea typeface="SimSun" pitchFamily="2" charset="-122"/>
              </a:rPr>
              <a:t>that add functionality. </a:t>
            </a:r>
            <a:r>
              <a:rPr lang="en-US" altLang="zh-CN" b="1" dirty="0">
                <a:ea typeface="SimSun" pitchFamily="2" charset="-122"/>
              </a:rPr>
              <a:t>Each iteration is designed, build, and tested </a:t>
            </a:r>
            <a:r>
              <a:rPr lang="en-US" altLang="zh-CN" dirty="0">
                <a:ea typeface="SimSun" pitchFamily="2" charset="-122"/>
              </a:rPr>
              <a:t>in an ongoing process. Attempts to </a:t>
            </a:r>
            <a:r>
              <a:rPr lang="en-US" altLang="zh-CN" b="1" dirty="0">
                <a:ea typeface="SimSun" pitchFamily="2" charset="-122"/>
              </a:rPr>
              <a:t>reduce major risks </a:t>
            </a:r>
            <a:r>
              <a:rPr lang="en-US" altLang="zh-CN" dirty="0">
                <a:ea typeface="SimSun" pitchFamily="2" charset="-122"/>
              </a:rPr>
              <a:t>by incremental steps in short time intervals. </a:t>
            </a:r>
          </a:p>
          <a:p>
            <a:pPr lvl="1">
              <a:buFont typeface="Wingdings" panose="05000000000000000000" pitchFamily="2" charset="2"/>
              <a:buChar char="q"/>
            </a:pPr>
            <a:r>
              <a:rPr lang="en-US" dirty="0"/>
              <a:t>Also, agile methodologies attempt to </a:t>
            </a:r>
            <a:r>
              <a:rPr lang="en-US" b="1" dirty="0"/>
              <a:t>develop a system incrementally, by building a series of prototypes and constantly adjusting them to user requirements</a:t>
            </a:r>
            <a:r>
              <a:rPr lang="en-US" dirty="0"/>
              <a:t>. As the agile process continues, developers revise, extend, and merge earlier versions into</a:t>
            </a:r>
          </a:p>
          <a:p>
            <a:pPr marL="457200" lvl="1" indent="0">
              <a:buNone/>
            </a:pPr>
            <a:r>
              <a:rPr lang="en-US" dirty="0"/>
              <a:t>     the final product. </a:t>
            </a:r>
          </a:p>
        </p:txBody>
      </p:sp>
      <p:sp>
        <p:nvSpPr>
          <p:cNvPr id="7" name="Rectangle 6">
            <a:extLst>
              <a:ext uri="{FF2B5EF4-FFF2-40B4-BE49-F238E27FC236}">
                <a16:creationId xmlns:a16="http://schemas.microsoft.com/office/drawing/2014/main" id="{C04730F5-4AD5-48D0-802A-EB4AF1B9E61B}"/>
              </a:ext>
            </a:extLst>
          </p:cNvPr>
          <p:cNvSpPr/>
          <p:nvPr/>
        </p:nvSpPr>
        <p:spPr>
          <a:xfrm>
            <a:off x="601538" y="5371977"/>
            <a:ext cx="5039606" cy="1323439"/>
          </a:xfrm>
          <a:prstGeom prst="rect">
            <a:avLst/>
          </a:prstGeom>
        </p:spPr>
        <p:txBody>
          <a:bodyPr wrap="square">
            <a:spAutoFit/>
          </a:bodyPr>
          <a:lstStyle/>
          <a:p>
            <a:pPr marL="266700" indent="-266700">
              <a:buFont typeface="Wingdings" panose="05000000000000000000" pitchFamily="2" charset="2"/>
              <a:buChar char="q"/>
            </a:pPr>
            <a:r>
              <a:rPr lang="en-US" sz="2000" dirty="0">
                <a:latin typeface="+mn-lt"/>
              </a:rPr>
              <a:t>An agile approach emphasizes </a:t>
            </a:r>
            <a:r>
              <a:rPr lang="en-US" sz="2000" b="1" dirty="0">
                <a:latin typeface="+mn-lt"/>
              </a:rPr>
              <a:t>continuous feedback</a:t>
            </a:r>
            <a:r>
              <a:rPr lang="en-US" sz="2000" dirty="0">
                <a:latin typeface="+mn-lt"/>
              </a:rPr>
              <a:t>, and each incremental step is affected by what was learned in </a:t>
            </a:r>
            <a:r>
              <a:rPr lang="en-MY" sz="2000" dirty="0">
                <a:latin typeface="+mn-lt"/>
              </a:rPr>
              <a:t>the prior steps.</a:t>
            </a:r>
            <a:endParaRPr lang="en-US" sz="2000" dirty="0">
              <a:latin typeface="+mn-lt"/>
            </a:endParaRPr>
          </a:p>
        </p:txBody>
      </p:sp>
    </p:spTree>
    <p:extLst>
      <p:ext uri="{BB962C8B-B14F-4D97-AF65-F5344CB8AC3E}">
        <p14:creationId xmlns:p14="http://schemas.microsoft.com/office/powerpoint/2010/main" val="2440326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9FA25-249B-4FDB-9A63-E15023F577A0}"/>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F5039F7D-3E7A-47F5-8A39-04C60FFBC536}"/>
              </a:ext>
            </a:extLst>
          </p:cNvPr>
          <p:cNvSpPr>
            <a:spLocks noGrp="1"/>
          </p:cNvSpPr>
          <p:nvPr>
            <p:ph idx="1"/>
          </p:nvPr>
        </p:nvSpPr>
        <p:spPr/>
        <p:txBody>
          <a:bodyPr/>
          <a:lstStyle/>
          <a:p>
            <a:r>
              <a:rPr lang="en-US" dirty="0"/>
              <a:t>Watch the following video to know more about Agile:</a:t>
            </a:r>
          </a:p>
          <a:p>
            <a:r>
              <a:rPr lang="en-US" dirty="0">
                <a:hlinkClick r:id="rId2"/>
              </a:rPr>
              <a:t>https://www.youtube.com/watch?v=ZZ_vnqvW4DQ&amp;ab_channel=MarkShead</a:t>
            </a:r>
            <a:r>
              <a:rPr lang="en-US" dirty="0"/>
              <a:t> </a:t>
            </a:r>
          </a:p>
          <a:p>
            <a:endParaRPr lang="en-MY" dirty="0"/>
          </a:p>
        </p:txBody>
      </p:sp>
    </p:spTree>
    <p:extLst>
      <p:ext uri="{BB962C8B-B14F-4D97-AF65-F5344CB8AC3E}">
        <p14:creationId xmlns:p14="http://schemas.microsoft.com/office/powerpoint/2010/main" val="3397127367"/>
      </p:ext>
    </p:extLst>
  </p:cSld>
  <p:clrMapOvr>
    <a:masterClrMapping/>
  </p:clrMapOvr>
</p:sld>
</file>

<file path=ppt/theme/theme1.xml><?xml version="1.0" encoding="utf-8"?>
<a:theme xmlns:a="http://schemas.openxmlformats.org/drawingml/2006/main" name="APUtemplate-Level_2">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93759E64F674747BAB54C2BC72449C3" ma:contentTypeVersion="0" ma:contentTypeDescription="Create a new document." ma:contentTypeScope="" ma:versionID="0bacfc29d6797e02b37f08afc23053c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FCF678F-D75B-4FDE-A3CE-6DE3C3243B4A}">
  <ds:schemaRefs>
    <ds:schemaRef ds:uri="http://schemas.microsoft.com/sharepoint/v3/contenttype/forms"/>
  </ds:schemaRefs>
</ds:datastoreItem>
</file>

<file path=customXml/itemProps2.xml><?xml version="1.0" encoding="utf-8"?>
<ds:datastoreItem xmlns:ds="http://schemas.openxmlformats.org/officeDocument/2006/customXml" ds:itemID="{491BED17-6BB3-44C1-84B6-2D4692DD95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16965EE-D6D9-4D30-B2C7-2176CCA4EC2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APUtemplate-Level_2</Template>
  <TotalTime>4070</TotalTime>
  <Pages>11</Pages>
  <Words>1999</Words>
  <Application>Microsoft Office PowerPoint</Application>
  <PresentationFormat>On-screen Show (4:3)</PresentationFormat>
  <Paragraphs>190</Paragraphs>
  <Slides>27</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-apple-system</vt:lpstr>
      <vt:lpstr>Arial</vt:lpstr>
      <vt:lpstr>Calibri</vt:lpstr>
      <vt:lpstr>Candara</vt:lpstr>
      <vt:lpstr>Wingdings</vt:lpstr>
      <vt:lpstr>APUtemplate-Level_2</vt:lpstr>
      <vt:lpstr>System Development Methods CT00046-3-2</vt:lpstr>
      <vt:lpstr>Topic &amp; Structure of the Lesson</vt:lpstr>
      <vt:lpstr>Learning Outcomes</vt:lpstr>
      <vt:lpstr>Key Terms you must be able to use</vt:lpstr>
      <vt:lpstr>Principles of Agile Methodologies.</vt:lpstr>
      <vt:lpstr>Modern Information System (IS) Methodologies</vt:lpstr>
      <vt:lpstr>Agile Methodologies</vt:lpstr>
      <vt:lpstr>Agile Methodologies (Cont.)</vt:lpstr>
      <vt:lpstr>PowerPoint Presentation</vt:lpstr>
      <vt:lpstr>The Agile Manifesto is based on twelve principles</vt:lpstr>
      <vt:lpstr>Agile Principles</vt:lpstr>
      <vt:lpstr>Agile Principles (Continue)</vt:lpstr>
      <vt:lpstr>Agile Principles (Continue)</vt:lpstr>
      <vt:lpstr>Agile Principles (Continue)</vt:lpstr>
      <vt:lpstr>Agile Principles (Continue)</vt:lpstr>
      <vt:lpstr>Agile Principles (Continue)</vt:lpstr>
      <vt:lpstr>Agile Principles  (summarized version) </vt:lpstr>
      <vt:lpstr>Popular Methodologies Adopting Agile Principles</vt:lpstr>
      <vt:lpstr>Popular IS Methodologies Adopting  Agile Principles</vt:lpstr>
      <vt:lpstr>Popular IS Methodologies Adopting  Agile Principles (Cont.)</vt:lpstr>
      <vt:lpstr>Advantages and Disadvantages</vt:lpstr>
      <vt:lpstr>Advantages of Agile Methodologies</vt:lpstr>
      <vt:lpstr>Disadvantages of Agile Methodologies</vt:lpstr>
      <vt:lpstr>Summary</vt:lpstr>
      <vt:lpstr>Question &amp; Answer</vt:lpstr>
      <vt:lpstr>Next Session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Development Methods CT00046-3-2</dc:title>
  <dc:subject>MSc</dc:subject>
  <dc:creator>skumaran</dc:creator>
  <cp:lastModifiedBy>Yip Hanson</cp:lastModifiedBy>
  <cp:revision>159</cp:revision>
  <cp:lastPrinted>1995-11-02T09:23:42Z</cp:lastPrinted>
  <dcterms:created xsi:type="dcterms:W3CDTF">2014-01-17T09:12:04Z</dcterms:created>
  <dcterms:modified xsi:type="dcterms:W3CDTF">2023-03-21T03:49:21Z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0x010100D93759E64F674747BAB54C2BC72449C3</vt:lpwstr>
  </property>
</Properties>
</file>