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ink/ink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7"/>
  </p:notesMasterIdLst>
  <p:handoutMasterIdLst>
    <p:handoutMasterId r:id="rId58"/>
  </p:handoutMasterIdLst>
  <p:sldIdLst>
    <p:sldId id="256" r:id="rId2"/>
    <p:sldId id="270" r:id="rId3"/>
    <p:sldId id="271" r:id="rId4"/>
    <p:sldId id="272" r:id="rId5"/>
    <p:sldId id="319" r:id="rId6"/>
    <p:sldId id="292" r:id="rId7"/>
    <p:sldId id="320" r:id="rId8"/>
    <p:sldId id="274" r:id="rId9"/>
    <p:sldId id="605" r:id="rId10"/>
    <p:sldId id="301" r:id="rId11"/>
    <p:sldId id="606" r:id="rId12"/>
    <p:sldId id="302" r:id="rId13"/>
    <p:sldId id="289" r:id="rId14"/>
    <p:sldId id="608" r:id="rId15"/>
    <p:sldId id="607" r:id="rId16"/>
    <p:sldId id="321" r:id="rId17"/>
    <p:sldId id="588" r:id="rId18"/>
    <p:sldId id="294" r:id="rId19"/>
    <p:sldId id="589" r:id="rId20"/>
    <p:sldId id="592" r:id="rId21"/>
    <p:sldId id="591" r:id="rId22"/>
    <p:sldId id="299" r:id="rId23"/>
    <p:sldId id="304" r:id="rId24"/>
    <p:sldId id="306" r:id="rId25"/>
    <p:sldId id="305" r:id="rId26"/>
    <p:sldId id="594" r:id="rId27"/>
    <p:sldId id="322" r:id="rId28"/>
    <p:sldId id="602" r:id="rId29"/>
    <p:sldId id="603" r:id="rId30"/>
    <p:sldId id="604" r:id="rId31"/>
    <p:sldId id="284" r:id="rId32"/>
    <p:sldId id="308" r:id="rId33"/>
    <p:sldId id="313" r:id="rId34"/>
    <p:sldId id="314" r:id="rId35"/>
    <p:sldId id="323" r:id="rId36"/>
    <p:sldId id="276" r:id="rId37"/>
    <p:sldId id="597" r:id="rId38"/>
    <p:sldId id="598" r:id="rId39"/>
    <p:sldId id="599" r:id="rId40"/>
    <p:sldId id="600" r:id="rId41"/>
    <p:sldId id="601" r:id="rId42"/>
    <p:sldId id="290" r:id="rId43"/>
    <p:sldId id="310" r:id="rId44"/>
    <p:sldId id="613" r:id="rId45"/>
    <p:sldId id="297" r:id="rId46"/>
    <p:sldId id="300" r:id="rId47"/>
    <p:sldId id="609" r:id="rId48"/>
    <p:sldId id="614" r:id="rId49"/>
    <p:sldId id="324" r:id="rId50"/>
    <p:sldId id="611" r:id="rId51"/>
    <p:sldId id="610" r:id="rId52"/>
    <p:sldId id="338" r:id="rId53"/>
    <p:sldId id="266" r:id="rId54"/>
    <p:sldId id="267" r:id="rId55"/>
    <p:sldId id="333" r:id="rId56"/>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5" autoAdjust="0"/>
    <p:restoredTop sz="93878" autoAdjust="0"/>
  </p:normalViewPr>
  <p:slideViewPr>
    <p:cSldViewPr snapToGrid="0">
      <p:cViewPr varScale="1">
        <p:scale>
          <a:sx n="82" d="100"/>
          <a:sy n="82" d="100"/>
        </p:scale>
        <p:origin x="1248" y="67"/>
      </p:cViewPr>
      <p:guideLst>
        <p:guide orient="horz" pos="2160"/>
        <p:guide pos="2880"/>
      </p:guideLst>
    </p:cSldViewPr>
  </p:slideViewPr>
  <p:outlineViewPr>
    <p:cViewPr>
      <p:scale>
        <a:sx n="33" d="100"/>
        <a:sy n="33" d="100"/>
      </p:scale>
      <p:origin x="12" y="312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B50CA0D3-7B03-4EF7-98D9-81CEEBFFB878}"/>
    <pc:docChg chg="addSld modSld">
      <pc:chgData name="Dr. Dewi Octaviani" userId="b13860d7-3077-45d3-9be2-c1aa2c085ab3" providerId="ADAL" clId="{B50CA0D3-7B03-4EF7-98D9-81CEEBFFB878}" dt="2022-02-08T04:52:46.431" v="19" actId="20577"/>
      <pc:docMkLst>
        <pc:docMk/>
      </pc:docMkLst>
      <pc:sldChg chg="modSp add mod">
        <pc:chgData name="Dr. Dewi Octaviani" userId="b13860d7-3077-45d3-9be2-c1aa2c085ab3" providerId="ADAL" clId="{B50CA0D3-7B03-4EF7-98D9-81CEEBFFB878}" dt="2022-02-08T04:52:46.431" v="19" actId="20577"/>
        <pc:sldMkLst>
          <pc:docMk/>
          <pc:sldMk cId="828700295" sldId="338"/>
        </pc:sldMkLst>
        <pc:spChg chg="mod">
          <ac:chgData name="Dr. Dewi Octaviani" userId="b13860d7-3077-45d3-9be2-c1aa2c085ab3" providerId="ADAL" clId="{B50CA0D3-7B03-4EF7-98D9-81CEEBFFB878}" dt="2022-02-08T04:52:46.431" v="19" actId="20577"/>
          <ac:spMkLst>
            <pc:docMk/>
            <pc:sldMk cId="828700295"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22T03:10:37.6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9709 9188 0,'39'0'172,"40"0"-157,-39 0-15,79 0 16,-40 0-16,40 0 16,-40 0-16,1 0 15,-1 0-15,40 0 16,-80 0-16,1 0 31,0 0-15,-1 0 15,1 0-15,-1 0-1,1 0 1,0 0 31,-1 0-32,1 0-15,0 0 16,-1 0-16,1 0 16,-1 0-16,1 0 15,0 0 1,-1 0 31,1-39 171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22T03:11:18.4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11690 8871 0,'0'-39'156,"39"39"-156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22T03:13:08.1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21200 10218 0,'-40'0'47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548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743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0765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974966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0846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6997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7534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982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1805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544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5040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50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2052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endParaRPr lang="en-US" sz="1200" kern="1200" dirty="0">
              <a:solidFill>
                <a:schemeClr val="tx1"/>
              </a:solidFill>
              <a:effectLst/>
              <a:latin typeface="Calibri" pitchFamily="34" charset="0"/>
              <a:ea typeface="+mn-ea"/>
              <a:cs typeface="Calibri" pitchFamily="34" charset="0"/>
            </a:endParaRPr>
          </a:p>
        </p:txBody>
      </p:sp>
    </p:spTree>
    <p:extLst>
      <p:ext uri="{BB962C8B-B14F-4D97-AF65-F5344CB8AC3E}">
        <p14:creationId xmlns:p14="http://schemas.microsoft.com/office/powerpoint/2010/main" val="1693595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endParaRPr lang="en-US" sz="1200" kern="1200" dirty="0">
              <a:solidFill>
                <a:schemeClr val="tx1"/>
              </a:solidFill>
              <a:effectLst/>
              <a:latin typeface="Calibri" pitchFamily="34" charset="0"/>
              <a:ea typeface="+mn-ea"/>
              <a:cs typeface="Calibri" pitchFamily="34" charset="0"/>
            </a:endParaRPr>
          </a:p>
        </p:txBody>
      </p:sp>
    </p:spTree>
    <p:extLst>
      <p:ext uri="{BB962C8B-B14F-4D97-AF65-F5344CB8AC3E}">
        <p14:creationId xmlns:p14="http://schemas.microsoft.com/office/powerpoint/2010/main" val="1427120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endParaRPr lang="en-US" sz="1200" kern="1200" dirty="0">
              <a:solidFill>
                <a:schemeClr val="tx1"/>
              </a:solidFill>
              <a:effectLst/>
              <a:latin typeface="Calibri" pitchFamily="34" charset="0"/>
              <a:ea typeface="+mn-ea"/>
              <a:cs typeface="Calibri" pitchFamily="34" charset="0"/>
            </a:endParaRPr>
          </a:p>
        </p:txBody>
      </p:sp>
    </p:spTree>
    <p:extLst>
      <p:ext uri="{BB962C8B-B14F-4D97-AF65-F5344CB8AC3E}">
        <p14:creationId xmlns:p14="http://schemas.microsoft.com/office/powerpoint/2010/main" val="3711556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endParaRPr lang="en-US" sz="1200" kern="1200" dirty="0">
              <a:solidFill>
                <a:schemeClr val="tx1"/>
              </a:solidFill>
              <a:effectLst/>
              <a:latin typeface="Calibri" pitchFamily="34" charset="0"/>
              <a:ea typeface="+mn-ea"/>
              <a:cs typeface="Calibri" pitchFamily="34" charset="0"/>
            </a:endParaRPr>
          </a:p>
        </p:txBody>
      </p:sp>
    </p:spTree>
    <p:extLst>
      <p:ext uri="{BB962C8B-B14F-4D97-AF65-F5344CB8AC3E}">
        <p14:creationId xmlns:p14="http://schemas.microsoft.com/office/powerpoint/2010/main" val="399336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7081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02758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502431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82091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62714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086399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575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a:xfrm>
            <a:off x="457200" y="19050"/>
            <a:ext cx="2895600" cy="328613"/>
          </a:xfrm>
          <a:prstGeom prst="rect">
            <a:avLst/>
          </a:prstGeom>
        </p:spPr>
        <p:txBody>
          <a:bodyPr/>
          <a:lstStyle>
            <a:lvl1pPr algn="l">
              <a:defRPr/>
            </a:lvl1pPr>
          </a:lstStyle>
          <a:p>
            <a:pPr>
              <a:defRPr/>
            </a:pPr>
            <a:fld id="{2A464824-53FC-4F01-B0F4-0F8A39B67890}" type="datetimeFigureOut">
              <a:rPr lang="en-US"/>
              <a:pPr>
                <a:defRPr/>
              </a:pPr>
              <a:t>2/8/2022</a:t>
            </a:fld>
            <a:endParaRPr lang="en-US"/>
          </a:p>
        </p:txBody>
      </p:sp>
      <p:sp>
        <p:nvSpPr>
          <p:cNvPr id="9" name="Footer Placeholder 7"/>
          <p:cNvSpPr>
            <a:spLocks noGrp="1"/>
          </p:cNvSpPr>
          <p:nvPr>
            <p:ph type="ftr" sz="quarter" idx="11"/>
          </p:nvPr>
        </p:nvSpPr>
        <p:spPr>
          <a:xfrm>
            <a:off x="3429000" y="19050"/>
            <a:ext cx="4114800" cy="328613"/>
          </a:xfrm>
          <a:prstGeom prst="rect">
            <a:avLst/>
          </a:prstGeom>
        </p:spPr>
        <p:txBody>
          <a:bodyPr/>
          <a:lstStyle>
            <a:lvl1pPr>
              <a:defRPr/>
            </a:lvl1pPr>
          </a:lstStyle>
          <a:p>
            <a:pPr>
              <a:defRPr/>
            </a:pPr>
            <a:endParaRPr lang="en-US"/>
          </a:p>
        </p:txBody>
      </p:sp>
      <p:sp>
        <p:nvSpPr>
          <p:cNvPr id="10" name="Slide Number Placeholder 8"/>
          <p:cNvSpPr>
            <a:spLocks noGrp="1"/>
          </p:cNvSpPr>
          <p:nvPr>
            <p:ph type="sldNum" sz="quarter" idx="12"/>
          </p:nvPr>
        </p:nvSpPr>
        <p:spPr>
          <a:xfrm>
            <a:off x="7620000" y="19050"/>
            <a:ext cx="1066800" cy="328613"/>
          </a:xfrm>
          <a:prstGeom prst="rect">
            <a:avLst/>
          </a:prstGeom>
        </p:spPr>
        <p:txBody>
          <a:bodyPr/>
          <a:lstStyle>
            <a:lvl1pPr>
              <a:defRPr/>
            </a:lvl1pPr>
          </a:lstStyle>
          <a:p>
            <a:pPr>
              <a:defRPr/>
            </a:pPr>
            <a:fld id="{9C1232BF-CF62-4D67-8466-7267728E244C}" type="slidenum">
              <a:rPr lang="en-US"/>
              <a:pPr>
                <a:defRPr/>
              </a:pPr>
              <a:t>‹#›</a:t>
            </a:fld>
            <a:endParaRPr lang="en-US" dirty="0"/>
          </a:p>
        </p:txBody>
      </p:sp>
    </p:spTree>
    <p:extLst>
      <p:ext uri="{BB962C8B-B14F-4D97-AF65-F5344CB8AC3E}">
        <p14:creationId xmlns:p14="http://schemas.microsoft.com/office/powerpoint/2010/main" val="183404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7"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8"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 id="2147483702" r:id="rId5"/>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1" Type="http://schemas.openxmlformats.org/officeDocument/2006/relationships/image" Target="../media/image67.emf"/><Relationship Id="rId2" Type="http://schemas.openxmlformats.org/officeDocument/2006/relationships/notesSlide" Target="../notesSlides/notesSlide13.xml"/><Relationship Id="rId29" Type="http://schemas.openxmlformats.org/officeDocument/2006/relationships/image" Target="../media/image71.emf"/><Relationship Id="rId1" Type="http://schemas.openxmlformats.org/officeDocument/2006/relationships/slideLayout" Target="../slideLayouts/slideLayout2.xml"/><Relationship Id="rId4" Type="http://schemas.openxmlformats.org/officeDocument/2006/relationships/customXml" Target="../ink/ink1.xml"/><Relationship Id="rId22" Type="http://schemas.openxmlformats.org/officeDocument/2006/relationships/customXml" Target="../ink/ink2.xml"/></Relationships>
</file>

<file path=ppt/slides/_rels/slide2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mp22SDTnsQQ&amp;ab_channel=Udacity"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Development Methods</a:t>
            </a:r>
            <a:br>
              <a:rPr lang="en-US" dirty="0"/>
            </a:br>
            <a:r>
              <a:rPr lang="en-US" dirty="0"/>
              <a:t>CT00046-3-2</a:t>
            </a:r>
          </a:p>
        </p:txBody>
      </p:sp>
      <p:sp>
        <p:nvSpPr>
          <p:cNvPr id="3" name="Subtitle 2"/>
          <p:cNvSpPr>
            <a:spLocks noGrp="1"/>
          </p:cNvSpPr>
          <p:nvPr>
            <p:ph type="subTitle" idx="1"/>
          </p:nvPr>
        </p:nvSpPr>
        <p:spPr/>
        <p:txBody>
          <a:bodyPr/>
          <a:lstStyle/>
          <a:p>
            <a:r>
              <a:rPr lang="en-US" b="1" dirty="0"/>
              <a:t>Process Oriented Methodologies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76105" y="0"/>
            <a:ext cx="7042150" cy="1143000"/>
          </a:xfrm>
        </p:spPr>
        <p:txBody>
          <a:bodyPr>
            <a:normAutofit/>
          </a:bodyPr>
          <a:lstStyle/>
          <a:p>
            <a:pPr fontAlgn="auto">
              <a:spcAft>
                <a:spcPts val="0"/>
              </a:spcAft>
              <a:defRPr/>
            </a:pPr>
            <a:r>
              <a:rPr lang="en-US" b="1" dirty="0"/>
              <a:t>Rapid Application Development (RAD)</a:t>
            </a:r>
            <a:br>
              <a:rPr lang="en-US" b="1" dirty="0"/>
            </a:br>
            <a:r>
              <a:rPr lang="en-US" dirty="0">
                <a:solidFill>
                  <a:srgbClr val="0070C0"/>
                </a:solidFill>
              </a:rPr>
              <a:t>Phases (continued)</a:t>
            </a:r>
            <a:endParaRPr lang="en-US" b="1" dirty="0"/>
          </a:p>
        </p:txBody>
      </p:sp>
      <p:sp>
        <p:nvSpPr>
          <p:cNvPr id="24579" name="Content Placeholder 2"/>
          <p:cNvSpPr>
            <a:spLocks noGrp="1"/>
          </p:cNvSpPr>
          <p:nvPr>
            <p:ph idx="1"/>
          </p:nvPr>
        </p:nvSpPr>
        <p:spPr>
          <a:xfrm>
            <a:off x="485775" y="1635045"/>
            <a:ext cx="8296275" cy="4525962"/>
          </a:xfrm>
        </p:spPr>
        <p:txBody>
          <a:bodyPr/>
          <a:lstStyle/>
          <a:p>
            <a:pPr>
              <a:buFont typeface="Wingdings" panose="05000000000000000000" pitchFamily="2" charset="2"/>
              <a:buChar char="q"/>
            </a:pPr>
            <a:r>
              <a:rPr lang="en-US" sz="2200" b="1" kern="1200" dirty="0">
                <a:cs typeface="Calibri" pitchFamily="34" charset="0"/>
              </a:rPr>
              <a:t>Analysis and Design</a:t>
            </a:r>
          </a:p>
          <a:p>
            <a:pPr lvl="1" algn="just">
              <a:buFont typeface="Wingdings" panose="05000000000000000000" pitchFamily="2" charset="2"/>
              <a:buChar char="§"/>
            </a:pPr>
            <a:r>
              <a:rPr lang="en-MY" sz="2200" dirty="0"/>
              <a:t>Users, managers, and IT </a:t>
            </a:r>
            <a:r>
              <a:rPr lang="en-US" sz="2200" dirty="0"/>
              <a:t>staff members discuss and agree on </a:t>
            </a:r>
            <a:r>
              <a:rPr lang="en-US" sz="2200" dirty="0">
                <a:solidFill>
                  <a:srgbClr val="0070C0"/>
                </a:solidFill>
              </a:rPr>
              <a:t>business needs, project scope, constraints, and system requirements</a:t>
            </a:r>
            <a:r>
              <a:rPr lang="en-US" sz="2200" dirty="0"/>
              <a:t>. The requirements planning phase ends when the team agrees on the key issues and </a:t>
            </a:r>
            <a:r>
              <a:rPr lang="en-US" sz="2200" dirty="0">
                <a:solidFill>
                  <a:srgbClr val="0070C0"/>
                </a:solidFill>
              </a:rPr>
              <a:t>obtains management authorization</a:t>
            </a:r>
            <a:r>
              <a:rPr lang="en-US" sz="2200" dirty="0"/>
              <a:t> to continue.</a:t>
            </a:r>
          </a:p>
          <a:p>
            <a:pPr lvl="1" algn="just">
              <a:buFont typeface="Wingdings" panose="05000000000000000000" pitchFamily="2" charset="2"/>
              <a:buChar char="§"/>
            </a:pPr>
            <a:r>
              <a:rPr lang="en-US" sz="2200" dirty="0"/>
              <a:t>During the design, </a:t>
            </a:r>
            <a:r>
              <a:rPr lang="en-US" sz="2200" dirty="0">
                <a:solidFill>
                  <a:srgbClr val="0070C0"/>
                </a:solidFill>
              </a:rPr>
              <a:t>users interact with systems analysts and develop models and prototypes </a:t>
            </a:r>
            <a:r>
              <a:rPr lang="en-US" sz="2200" dirty="0"/>
              <a:t>that represent all system </a:t>
            </a:r>
            <a:r>
              <a:rPr lang="en-US" sz="2200" dirty="0">
                <a:solidFill>
                  <a:srgbClr val="0070C0"/>
                </a:solidFill>
              </a:rPr>
              <a:t>processes, outputs, and inputs</a:t>
            </a:r>
            <a:r>
              <a:rPr lang="en-US" sz="2200" dirty="0"/>
              <a:t>. The RAD group or subgroups typically use a combination of JAD techniques and CASE tools to </a:t>
            </a:r>
            <a:r>
              <a:rPr lang="en-US" sz="2200" dirty="0">
                <a:solidFill>
                  <a:srgbClr val="0070C0"/>
                </a:solidFill>
              </a:rPr>
              <a:t>translate user needs into working models</a:t>
            </a:r>
            <a:r>
              <a:rPr lang="en-US" sz="2200" dirty="0"/>
              <a:t>.  </a:t>
            </a:r>
          </a:p>
          <a:p>
            <a:pPr lvl="2" algn="just">
              <a:buFont typeface="Wingdings" panose="05000000000000000000" pitchFamily="2" charset="2"/>
              <a:buChar char="§"/>
            </a:pPr>
            <a:r>
              <a:rPr lang="en-US" sz="2000" dirty="0"/>
              <a:t>Joint application development (JAD) is a technique that </a:t>
            </a:r>
            <a:r>
              <a:rPr lang="en-US" sz="2000" dirty="0">
                <a:solidFill>
                  <a:srgbClr val="0070C0"/>
                </a:solidFill>
              </a:rPr>
              <a:t>brings users into the development process as active participants.</a:t>
            </a:r>
            <a:endParaRPr lang="en-US" sz="4800" dirty="0">
              <a:solidFill>
                <a:srgbClr val="0070C0"/>
              </a:solidFill>
            </a:endParaRPr>
          </a:p>
        </p:txBody>
      </p:sp>
    </p:spTree>
    <p:extLst>
      <p:ext uri="{BB962C8B-B14F-4D97-AF65-F5344CB8AC3E}">
        <p14:creationId xmlns:p14="http://schemas.microsoft.com/office/powerpoint/2010/main" val="223620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47768" y="0"/>
            <a:ext cx="7042150" cy="1143000"/>
          </a:xfrm>
        </p:spPr>
        <p:txBody>
          <a:bodyPr>
            <a:normAutofit/>
          </a:bodyPr>
          <a:lstStyle/>
          <a:p>
            <a:pPr fontAlgn="auto">
              <a:spcAft>
                <a:spcPts val="0"/>
              </a:spcAft>
              <a:defRPr/>
            </a:pPr>
            <a:r>
              <a:rPr lang="en-US" b="1" dirty="0"/>
              <a:t>Rapid Application Development (RAD)</a:t>
            </a:r>
            <a:br>
              <a:rPr lang="en-US" b="1" dirty="0"/>
            </a:br>
            <a:r>
              <a:rPr lang="en-US" dirty="0">
                <a:solidFill>
                  <a:srgbClr val="0070C0"/>
                </a:solidFill>
              </a:rPr>
              <a:t>Phases (continued)</a:t>
            </a:r>
            <a:endParaRPr lang="en-US" b="1" dirty="0"/>
          </a:p>
        </p:txBody>
      </p:sp>
      <p:sp>
        <p:nvSpPr>
          <p:cNvPr id="24579" name="Content Placeholder 2"/>
          <p:cNvSpPr>
            <a:spLocks noGrp="1"/>
          </p:cNvSpPr>
          <p:nvPr>
            <p:ph idx="1"/>
          </p:nvPr>
        </p:nvSpPr>
        <p:spPr>
          <a:xfrm>
            <a:off x="250908" y="1683172"/>
            <a:ext cx="8642184" cy="4525962"/>
          </a:xfrm>
        </p:spPr>
        <p:txBody>
          <a:bodyPr/>
          <a:lstStyle/>
          <a:p>
            <a:pPr algn="just">
              <a:buFont typeface="Wingdings" panose="05000000000000000000" pitchFamily="2" charset="2"/>
              <a:buChar char="q"/>
            </a:pPr>
            <a:r>
              <a:rPr lang="en-US" sz="2200" b="1" kern="1200" dirty="0">
                <a:cs typeface="Calibri" pitchFamily="34" charset="0"/>
              </a:rPr>
              <a:t>Prototypes Cycles </a:t>
            </a:r>
          </a:p>
          <a:p>
            <a:pPr lvl="1" algn="just">
              <a:buFont typeface="Wingdings" panose="05000000000000000000" pitchFamily="2" charset="2"/>
              <a:buChar char="q"/>
            </a:pPr>
            <a:r>
              <a:rPr lang="en-US" sz="2200" b="1" kern="1200" dirty="0">
                <a:cs typeface="Calibri" pitchFamily="34" charset="0"/>
              </a:rPr>
              <a:t>Develop</a:t>
            </a:r>
          </a:p>
          <a:p>
            <a:pPr lvl="2" algn="just"/>
            <a:r>
              <a:rPr lang="en-US" sz="2200" dirty="0"/>
              <a:t>Focuses on </a:t>
            </a:r>
            <a:r>
              <a:rPr lang="en-US" sz="2200" dirty="0">
                <a:solidFill>
                  <a:srgbClr val="0070C0"/>
                </a:solidFill>
              </a:rPr>
              <a:t>program and application development tasks</a:t>
            </a:r>
            <a:r>
              <a:rPr lang="en-US" sz="2200" dirty="0"/>
              <a:t>. Users continue to participate and still can </a:t>
            </a:r>
            <a:r>
              <a:rPr lang="en-US" sz="2200" dirty="0">
                <a:solidFill>
                  <a:srgbClr val="0070C0"/>
                </a:solidFill>
              </a:rPr>
              <a:t>suggest changes or improvements</a:t>
            </a:r>
            <a:r>
              <a:rPr lang="en-US" sz="2200" dirty="0"/>
              <a:t> as actual screens, or reports are developed.</a:t>
            </a:r>
          </a:p>
          <a:p>
            <a:pPr lvl="2" algn="just"/>
            <a:r>
              <a:rPr lang="en-US" sz="2200" dirty="0"/>
              <a:t>Development is a continuous, </a:t>
            </a:r>
            <a:r>
              <a:rPr lang="en-US" sz="2200" dirty="0">
                <a:solidFill>
                  <a:srgbClr val="0070C0"/>
                </a:solidFill>
              </a:rPr>
              <a:t>interactive process </a:t>
            </a:r>
            <a:r>
              <a:rPr lang="en-US" sz="2200" dirty="0"/>
              <a:t>that </a:t>
            </a:r>
            <a:r>
              <a:rPr lang="en-US" sz="2200" dirty="0">
                <a:solidFill>
                  <a:srgbClr val="0070C0"/>
                </a:solidFill>
              </a:rPr>
              <a:t>allows users to understand, modify</a:t>
            </a:r>
            <a:r>
              <a:rPr lang="en-US" sz="2200" dirty="0"/>
              <a:t>, and eventually </a:t>
            </a:r>
            <a:r>
              <a:rPr lang="en-US" sz="2200" dirty="0">
                <a:solidFill>
                  <a:srgbClr val="0070C0"/>
                </a:solidFill>
              </a:rPr>
              <a:t>approve </a:t>
            </a:r>
            <a:r>
              <a:rPr lang="en-US" sz="2200" dirty="0"/>
              <a:t>a working model of the system that meets their needs.</a:t>
            </a:r>
          </a:p>
          <a:p>
            <a:pPr lvl="1" algn="just">
              <a:buFont typeface="Wingdings" panose="05000000000000000000" pitchFamily="2" charset="2"/>
              <a:buChar char="q"/>
            </a:pPr>
            <a:r>
              <a:rPr lang="en-US" sz="2200" b="1" kern="1200" dirty="0">
                <a:cs typeface="Calibri" pitchFamily="34" charset="0"/>
              </a:rPr>
              <a:t>Demonstrate and Refine</a:t>
            </a:r>
          </a:p>
          <a:p>
            <a:pPr lvl="2" algn="just"/>
            <a:r>
              <a:rPr lang="en-US" sz="2200" kern="1200" dirty="0">
                <a:cs typeface="Calibri" pitchFamily="34" charset="0"/>
              </a:rPr>
              <a:t>Developers </a:t>
            </a:r>
            <a:r>
              <a:rPr lang="en-US" sz="2200" kern="1200" dirty="0">
                <a:solidFill>
                  <a:srgbClr val="0070C0"/>
                </a:solidFill>
                <a:cs typeface="Calibri" pitchFamily="34" charset="0"/>
              </a:rPr>
              <a:t>demonstrate the progress and gather feedback </a:t>
            </a:r>
            <a:r>
              <a:rPr lang="en-US" sz="2200" kern="1200" dirty="0">
                <a:cs typeface="Calibri" pitchFamily="34" charset="0"/>
              </a:rPr>
              <a:t>from users to improve prototypes and create the best possible product.</a:t>
            </a:r>
          </a:p>
          <a:p>
            <a:pPr algn="just">
              <a:buFont typeface="Wingdings" panose="05000000000000000000" pitchFamily="2" charset="2"/>
              <a:buChar char="q"/>
            </a:pPr>
            <a:endParaRPr lang="en-US" sz="2200" dirty="0"/>
          </a:p>
        </p:txBody>
      </p:sp>
    </p:spTree>
    <p:extLst>
      <p:ext uri="{BB962C8B-B14F-4D97-AF65-F5344CB8AC3E}">
        <p14:creationId xmlns:p14="http://schemas.microsoft.com/office/powerpoint/2010/main" val="58147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47768" y="7292"/>
            <a:ext cx="7042150" cy="1143000"/>
          </a:xfrm>
        </p:spPr>
        <p:txBody>
          <a:bodyPr>
            <a:normAutofit/>
          </a:bodyPr>
          <a:lstStyle/>
          <a:p>
            <a:pPr fontAlgn="auto">
              <a:spcAft>
                <a:spcPts val="0"/>
              </a:spcAft>
              <a:defRPr/>
            </a:pPr>
            <a:r>
              <a:rPr lang="en-US" b="1" dirty="0"/>
              <a:t>Rapid Application Development (RAD)</a:t>
            </a:r>
            <a:br>
              <a:rPr lang="en-US" b="1" dirty="0"/>
            </a:br>
            <a:r>
              <a:rPr lang="en-US" dirty="0">
                <a:solidFill>
                  <a:srgbClr val="0070C0"/>
                </a:solidFill>
              </a:rPr>
              <a:t>Phases (continued)</a:t>
            </a:r>
            <a:endParaRPr lang="en-US" b="1" dirty="0"/>
          </a:p>
        </p:txBody>
      </p:sp>
      <p:sp>
        <p:nvSpPr>
          <p:cNvPr id="24579" name="Content Placeholder 2"/>
          <p:cNvSpPr>
            <a:spLocks noGrp="1"/>
          </p:cNvSpPr>
          <p:nvPr>
            <p:ph idx="1"/>
          </p:nvPr>
        </p:nvSpPr>
        <p:spPr>
          <a:xfrm>
            <a:off x="231855" y="1786818"/>
            <a:ext cx="8680290" cy="4581898"/>
          </a:xfrm>
        </p:spPr>
        <p:txBody>
          <a:bodyPr/>
          <a:lstStyle/>
          <a:p>
            <a:pPr algn="just">
              <a:buFont typeface="Wingdings" panose="05000000000000000000" pitchFamily="2" charset="2"/>
              <a:buChar char="q"/>
            </a:pPr>
            <a:r>
              <a:rPr lang="en-US" sz="2200" b="1" kern="1200" dirty="0">
                <a:cs typeface="Calibri" pitchFamily="34" charset="0"/>
              </a:rPr>
              <a:t>Test</a:t>
            </a:r>
          </a:p>
          <a:p>
            <a:pPr lvl="1" algn="just"/>
            <a:r>
              <a:rPr lang="en-US" sz="2200" kern="1200" dirty="0">
                <a:cs typeface="Calibri" pitchFamily="34" charset="0"/>
              </a:rPr>
              <a:t>This step requires developers to </a:t>
            </a:r>
            <a:r>
              <a:rPr lang="en-US" sz="2200" kern="1200" dirty="0">
                <a:solidFill>
                  <a:srgbClr val="0070C0"/>
                </a:solidFill>
                <a:cs typeface="Calibri" pitchFamily="34" charset="0"/>
              </a:rPr>
              <a:t>test the software product </a:t>
            </a:r>
            <a:r>
              <a:rPr lang="en-US" sz="2200" kern="1200" dirty="0">
                <a:cs typeface="Calibri" pitchFamily="34" charset="0"/>
              </a:rPr>
              <a:t>and ensure that all parts work together as per client’s expectations. </a:t>
            </a:r>
          </a:p>
          <a:p>
            <a:pPr lvl="1" algn="just"/>
            <a:r>
              <a:rPr lang="en-US" sz="2200" kern="1200" dirty="0">
                <a:cs typeface="Calibri" pitchFamily="34" charset="0"/>
              </a:rPr>
              <a:t>Continue </a:t>
            </a:r>
            <a:r>
              <a:rPr lang="en-US" sz="2200" kern="1200" dirty="0">
                <a:solidFill>
                  <a:srgbClr val="0070C0"/>
                </a:solidFill>
                <a:cs typeface="Calibri" pitchFamily="34" charset="0"/>
              </a:rPr>
              <a:t>incorporating client feedback </a:t>
            </a:r>
            <a:r>
              <a:rPr lang="en-US" sz="2200" kern="1200" dirty="0">
                <a:cs typeface="Calibri" pitchFamily="34" charset="0"/>
              </a:rPr>
              <a:t>as the code is tested and retested for its smooth functioning.</a:t>
            </a:r>
          </a:p>
          <a:p>
            <a:pPr algn="just">
              <a:buFont typeface="Wingdings" panose="05000000000000000000" pitchFamily="2" charset="2"/>
              <a:buChar char="q"/>
            </a:pPr>
            <a:r>
              <a:rPr lang="en-US" sz="2200" b="1" kern="1200" dirty="0">
                <a:cs typeface="Calibri" pitchFamily="34" charset="0"/>
              </a:rPr>
              <a:t>Deployment</a:t>
            </a:r>
          </a:p>
          <a:p>
            <a:pPr lvl="1" algn="just"/>
            <a:r>
              <a:rPr lang="en-US" sz="2200" dirty="0"/>
              <a:t>This phase resembles the final tasks in the SDLC implementation phase, including </a:t>
            </a:r>
            <a:r>
              <a:rPr lang="en-US" sz="2200" dirty="0">
                <a:solidFill>
                  <a:srgbClr val="0070C0"/>
                </a:solidFill>
              </a:rPr>
              <a:t>data conversion, user acceptance testing, changeover to the new system, and user training</a:t>
            </a:r>
            <a:r>
              <a:rPr lang="en-US" sz="2200" dirty="0"/>
              <a:t>.</a:t>
            </a:r>
          </a:p>
          <a:p>
            <a:pPr lvl="1" algn="just"/>
            <a:r>
              <a:rPr lang="en-US" sz="2200" dirty="0"/>
              <a:t>Compared with traditional methods, the entire process is compressed. As a result, the new system is built, delivered, and placed in operation much sooner.</a:t>
            </a:r>
            <a:endParaRPr lang="en-US" sz="2200" kern="1200" dirty="0">
              <a:cs typeface="Calibri" pitchFamily="34" charset="0"/>
            </a:endParaRPr>
          </a:p>
          <a:p>
            <a:pPr algn="just"/>
            <a:endParaRPr lang="en-US" sz="2200" dirty="0"/>
          </a:p>
          <a:p>
            <a:pPr algn="just">
              <a:buFont typeface="Wingdings" panose="05000000000000000000" pitchFamily="2" charset="2"/>
              <a:buChar char="q"/>
            </a:pPr>
            <a:endParaRPr lang="en-US" sz="2200" dirty="0"/>
          </a:p>
        </p:txBody>
      </p:sp>
    </p:spTree>
    <p:extLst>
      <p:ext uri="{BB962C8B-B14F-4D97-AF65-F5344CB8AC3E}">
        <p14:creationId xmlns:p14="http://schemas.microsoft.com/office/powerpoint/2010/main" val="251865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fontAlgn="auto">
              <a:spcAft>
                <a:spcPts val="0"/>
              </a:spcAft>
              <a:defRPr/>
            </a:pPr>
            <a:r>
              <a:rPr lang="en-US" b="1" dirty="0"/>
              <a:t>Rapid Application Development (RAD)</a:t>
            </a:r>
            <a:br>
              <a:rPr lang="en-US" b="1" dirty="0"/>
            </a:br>
            <a:r>
              <a:rPr lang="en-US" dirty="0">
                <a:solidFill>
                  <a:srgbClr val="0070C0"/>
                </a:solidFill>
              </a:rPr>
              <a:t>Techniques</a:t>
            </a:r>
            <a:endParaRPr lang="en-US" b="1" dirty="0">
              <a:solidFill>
                <a:srgbClr val="0070C0"/>
              </a:solidFill>
            </a:endParaRPr>
          </a:p>
        </p:txBody>
      </p:sp>
      <p:sp>
        <p:nvSpPr>
          <p:cNvPr id="24579" name="Content Placeholder 2"/>
          <p:cNvSpPr>
            <a:spLocks noGrp="1"/>
          </p:cNvSpPr>
          <p:nvPr>
            <p:ph idx="1"/>
          </p:nvPr>
        </p:nvSpPr>
        <p:spPr>
          <a:xfrm>
            <a:off x="485775" y="1809333"/>
            <a:ext cx="8296275" cy="4525962"/>
          </a:xfrm>
        </p:spPr>
        <p:txBody>
          <a:bodyPr/>
          <a:lstStyle/>
          <a:p>
            <a:pPr algn="just">
              <a:buFont typeface="Wingdings" panose="05000000000000000000" pitchFamily="2" charset="2"/>
              <a:buChar char="q"/>
            </a:pPr>
            <a:r>
              <a:rPr lang="en-US" sz="2200" dirty="0"/>
              <a:t>Expert developers used.</a:t>
            </a:r>
          </a:p>
          <a:p>
            <a:pPr algn="just">
              <a:buFont typeface="Wingdings" panose="05000000000000000000" pitchFamily="2" charset="2"/>
              <a:buChar char="q"/>
            </a:pPr>
            <a:r>
              <a:rPr lang="en-US" sz="2200" dirty="0"/>
              <a:t>Uses tools (CASE Tools) for faster development and testing.</a:t>
            </a:r>
          </a:p>
          <a:p>
            <a:pPr lvl="1" algn="just">
              <a:buFont typeface="Wingdings" panose="05000000000000000000" pitchFamily="2" charset="2"/>
              <a:buChar char="§"/>
            </a:pPr>
            <a:r>
              <a:rPr lang="en-US" sz="2200" dirty="0"/>
              <a:t>CASE tools are powerful software used </a:t>
            </a:r>
            <a:r>
              <a:rPr lang="en-MY" sz="2200" dirty="0"/>
              <a:t>in computer-aided systems engineering to help systems analysts develop and maintain information systems e.g., construction tools, data dictionaries and, documentation tools. </a:t>
            </a:r>
          </a:p>
          <a:p>
            <a:pPr algn="just">
              <a:buFont typeface="Wingdings" panose="05000000000000000000" pitchFamily="2" charset="2"/>
              <a:buChar char="q"/>
            </a:pPr>
            <a:r>
              <a:rPr lang="en-US" sz="2200" dirty="0"/>
              <a:t>Uses minimal planning, analysis and documentation</a:t>
            </a:r>
          </a:p>
          <a:p>
            <a:pPr algn="just">
              <a:buFont typeface="Wingdings" panose="05000000000000000000" pitchFamily="2" charset="2"/>
              <a:buChar char="q"/>
            </a:pPr>
            <a:r>
              <a:rPr lang="en-US" sz="2200" dirty="0"/>
              <a:t>Uses Prototype for user feedback and review</a:t>
            </a:r>
          </a:p>
          <a:p>
            <a:pPr algn="just">
              <a:buFont typeface="Wingdings" panose="05000000000000000000" pitchFamily="2" charset="2"/>
              <a:buChar char="q"/>
            </a:pPr>
            <a:r>
              <a:rPr lang="en-US" sz="2200" dirty="0"/>
              <a:t>Users are involved in development</a:t>
            </a:r>
          </a:p>
        </p:txBody>
      </p:sp>
      <p:pic>
        <p:nvPicPr>
          <p:cNvPr id="6146" name="Picture 2" descr="https://blog.namics.com/files/import/i-877c6ee74d25d297b527e0348eba0b54-iStock_000008465949Smal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19" t="18847" r="31811" b="15358"/>
          <a:stretch/>
        </p:blipFill>
        <p:spPr bwMode="auto">
          <a:xfrm>
            <a:off x="6921500" y="5204502"/>
            <a:ext cx="2222500" cy="137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5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fontAlgn="auto">
              <a:spcAft>
                <a:spcPts val="0"/>
              </a:spcAft>
              <a:defRPr/>
            </a:pPr>
            <a:r>
              <a:rPr lang="en-US" b="1" dirty="0"/>
              <a:t>Rapid Application Development (RAD)</a:t>
            </a:r>
            <a:br>
              <a:rPr lang="en-US" b="1" dirty="0"/>
            </a:br>
            <a:r>
              <a:rPr lang="en-US" dirty="0">
                <a:solidFill>
                  <a:srgbClr val="0070C0"/>
                </a:solidFill>
              </a:rPr>
              <a:t>Techniques (continued)</a:t>
            </a:r>
            <a:endParaRPr lang="en-US" b="1" dirty="0">
              <a:solidFill>
                <a:srgbClr val="0070C0"/>
              </a:solidFill>
            </a:endParaRPr>
          </a:p>
        </p:txBody>
      </p:sp>
      <p:sp>
        <p:nvSpPr>
          <p:cNvPr id="24579" name="Content Placeholder 2"/>
          <p:cNvSpPr>
            <a:spLocks noGrp="1"/>
          </p:cNvSpPr>
          <p:nvPr>
            <p:ph idx="1"/>
          </p:nvPr>
        </p:nvSpPr>
        <p:spPr>
          <a:xfrm>
            <a:off x="294858" y="1937670"/>
            <a:ext cx="8296275" cy="4525962"/>
          </a:xfrm>
        </p:spPr>
        <p:txBody>
          <a:bodyPr/>
          <a:lstStyle/>
          <a:p>
            <a:pPr algn="just">
              <a:buFont typeface="Wingdings" panose="05000000000000000000" pitchFamily="2" charset="2"/>
              <a:buChar char="q"/>
            </a:pPr>
            <a:r>
              <a:rPr lang="en-US" sz="2200" dirty="0"/>
              <a:t>Iterative and Incremental design approach with prototyping</a:t>
            </a:r>
          </a:p>
          <a:p>
            <a:pPr lvl="1" algn="just">
              <a:buFont typeface="Wingdings" panose="05000000000000000000" pitchFamily="2" charset="2"/>
              <a:buChar char="§"/>
            </a:pPr>
            <a:r>
              <a:rPr lang="en-US" sz="2200" dirty="0"/>
              <a:t>A system is developed through repeated cycles and in smaller portions at a time. </a:t>
            </a:r>
            <a:endParaRPr lang="en-MY" sz="2200" dirty="0"/>
          </a:p>
          <a:p>
            <a:pPr lvl="1" algn="just">
              <a:buFont typeface="Wingdings" panose="05000000000000000000" pitchFamily="2" charset="2"/>
              <a:buChar char="§"/>
            </a:pPr>
            <a:r>
              <a:rPr lang="en-MY" sz="2200" dirty="0"/>
              <a:t>Build a series of prototypes and constantly adjusting them to user requirements.</a:t>
            </a:r>
          </a:p>
          <a:p>
            <a:pPr lvl="1" algn="just">
              <a:buFont typeface="Wingdings" panose="05000000000000000000" pitchFamily="2" charset="2"/>
              <a:buChar char="§"/>
            </a:pPr>
            <a:r>
              <a:rPr lang="en-US" sz="2200" dirty="0"/>
              <a:t>Allows developers to take advantage of what was learned during the development of earlier parts or versions of the system.</a:t>
            </a:r>
            <a:endParaRPr lang="en-MY" sz="2200" dirty="0"/>
          </a:p>
        </p:txBody>
      </p:sp>
      <p:pic>
        <p:nvPicPr>
          <p:cNvPr id="6146" name="Picture 2" descr="https://blog.namics.com/files/import/i-877c6ee74d25d297b527e0348eba0b54-iStock_000008465949Smal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19" t="18847" r="31811" b="15358"/>
          <a:stretch/>
        </p:blipFill>
        <p:spPr bwMode="auto">
          <a:xfrm>
            <a:off x="6921500" y="5204502"/>
            <a:ext cx="2222500" cy="137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8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fontAlgn="auto">
              <a:spcAft>
                <a:spcPts val="0"/>
              </a:spcAft>
              <a:defRPr/>
            </a:pPr>
            <a:r>
              <a:rPr lang="en-US" b="1" dirty="0"/>
              <a:t>Rapid Application Development (RAD)</a:t>
            </a:r>
            <a:br>
              <a:rPr lang="en-US" b="1" dirty="0"/>
            </a:br>
            <a:r>
              <a:rPr lang="en-US" dirty="0">
                <a:solidFill>
                  <a:srgbClr val="0070C0"/>
                </a:solidFill>
              </a:rPr>
              <a:t>Advantages and Disadvantages</a:t>
            </a:r>
            <a:endParaRPr lang="en-US" b="1" dirty="0">
              <a:solidFill>
                <a:srgbClr val="0070C0"/>
              </a:solidFill>
            </a:endParaRPr>
          </a:p>
        </p:txBody>
      </p:sp>
      <p:sp>
        <p:nvSpPr>
          <p:cNvPr id="24579" name="Content Placeholder 2"/>
          <p:cNvSpPr>
            <a:spLocks noGrp="1"/>
          </p:cNvSpPr>
          <p:nvPr>
            <p:ph idx="1"/>
          </p:nvPr>
        </p:nvSpPr>
        <p:spPr>
          <a:xfrm>
            <a:off x="118395" y="1729120"/>
            <a:ext cx="8945395" cy="4854241"/>
          </a:xfrm>
        </p:spPr>
        <p:txBody>
          <a:bodyPr/>
          <a:lstStyle/>
          <a:p>
            <a:pPr>
              <a:buFont typeface="Wingdings" panose="05000000000000000000" pitchFamily="2" charset="2"/>
              <a:buChar char="q"/>
            </a:pPr>
            <a:r>
              <a:rPr lang="en-US" sz="2200" b="1" dirty="0"/>
              <a:t>Advantages</a:t>
            </a:r>
          </a:p>
          <a:p>
            <a:pPr marL="546100" lvl="1" indent="-273050">
              <a:buFont typeface="Wingdings" panose="05000000000000000000" pitchFamily="2" charset="2"/>
              <a:buChar char="§"/>
            </a:pPr>
            <a:r>
              <a:rPr lang="en-US" sz="2200" dirty="0"/>
              <a:t>Systems can be developed more </a:t>
            </a:r>
            <a:r>
              <a:rPr lang="en-US" sz="2200" dirty="0">
                <a:solidFill>
                  <a:srgbClr val="0070C0"/>
                </a:solidFill>
              </a:rPr>
              <a:t>quickly</a:t>
            </a:r>
            <a:r>
              <a:rPr lang="en-US" sz="2200" dirty="0"/>
              <a:t> with significant </a:t>
            </a:r>
            <a:r>
              <a:rPr lang="en-US" sz="2200" dirty="0">
                <a:solidFill>
                  <a:srgbClr val="0070C0"/>
                </a:solidFill>
              </a:rPr>
              <a:t>cost savings</a:t>
            </a:r>
            <a:r>
              <a:rPr lang="en-US" sz="2200" dirty="0"/>
              <a:t>. </a:t>
            </a:r>
          </a:p>
          <a:p>
            <a:pPr marL="546100" lvl="1" indent="-273050">
              <a:buFont typeface="Wingdings" panose="05000000000000000000" pitchFamily="2" charset="2"/>
              <a:buChar char="§"/>
            </a:pPr>
            <a:r>
              <a:rPr lang="en-US" sz="2200" dirty="0">
                <a:solidFill>
                  <a:srgbClr val="0070C0"/>
                </a:solidFill>
              </a:rPr>
              <a:t>Cut development time </a:t>
            </a:r>
            <a:r>
              <a:rPr lang="en-US" sz="2200" dirty="0"/>
              <a:t>and expense by </a:t>
            </a:r>
            <a:r>
              <a:rPr lang="en-US" sz="2200" dirty="0">
                <a:solidFill>
                  <a:srgbClr val="0070C0"/>
                </a:solidFill>
              </a:rPr>
              <a:t>involving users </a:t>
            </a:r>
            <a:r>
              <a:rPr lang="en-US" sz="2200" dirty="0"/>
              <a:t>in every phase of systems development. </a:t>
            </a:r>
          </a:p>
          <a:p>
            <a:pPr marL="546100" lvl="1" indent="-273050">
              <a:buFont typeface="Wingdings" panose="05000000000000000000" pitchFamily="2" charset="2"/>
              <a:buChar char="§"/>
            </a:pPr>
            <a:r>
              <a:rPr lang="en-US" sz="2200" dirty="0"/>
              <a:t>Because it is a continuous process, RAD allows the development team to </a:t>
            </a:r>
            <a:r>
              <a:rPr lang="en-US" sz="2200" dirty="0">
                <a:solidFill>
                  <a:srgbClr val="0070C0"/>
                </a:solidFill>
              </a:rPr>
              <a:t>make necessary modifications quickly</a:t>
            </a:r>
            <a:r>
              <a:rPr lang="en-US" sz="2200" dirty="0"/>
              <a:t>, as the design evolves. </a:t>
            </a:r>
          </a:p>
          <a:p>
            <a:pPr>
              <a:buFont typeface="Wingdings" panose="05000000000000000000" pitchFamily="2" charset="2"/>
              <a:buChar char="q"/>
            </a:pPr>
            <a:r>
              <a:rPr lang="en-US" sz="2200" b="1" dirty="0"/>
              <a:t>Disadvantages</a:t>
            </a:r>
          </a:p>
          <a:p>
            <a:pPr marL="546100" lvl="1" indent="-273050">
              <a:buFont typeface="Wingdings" panose="05000000000000000000" pitchFamily="2" charset="2"/>
              <a:buChar char="§"/>
            </a:pPr>
            <a:r>
              <a:rPr lang="en-US" sz="2200" dirty="0"/>
              <a:t>RAD </a:t>
            </a:r>
            <a:r>
              <a:rPr lang="en-US" sz="2200" dirty="0">
                <a:solidFill>
                  <a:srgbClr val="0070C0"/>
                </a:solidFill>
              </a:rPr>
              <a:t>stresses the mechanics of the system </a:t>
            </a:r>
            <a:r>
              <a:rPr lang="en-US" sz="2200" dirty="0"/>
              <a:t>itself and </a:t>
            </a:r>
            <a:r>
              <a:rPr lang="en-US" sz="2200" dirty="0">
                <a:solidFill>
                  <a:srgbClr val="0070C0"/>
                </a:solidFill>
              </a:rPr>
              <a:t>does not emphasize the company’s strategic business needs. </a:t>
            </a:r>
          </a:p>
          <a:p>
            <a:pPr marL="546100" lvl="1" indent="-273050">
              <a:buFont typeface="Wingdings" panose="05000000000000000000" pitchFamily="2" charset="2"/>
              <a:buChar char="§"/>
            </a:pPr>
            <a:r>
              <a:rPr lang="en-US" sz="2200" dirty="0"/>
              <a:t>The risk is that a </a:t>
            </a:r>
            <a:r>
              <a:rPr lang="en-US" sz="2200" dirty="0">
                <a:solidFill>
                  <a:srgbClr val="0070C0"/>
                </a:solidFill>
              </a:rPr>
              <a:t>system might work well in the short term</a:t>
            </a:r>
            <a:r>
              <a:rPr lang="en-US" sz="2200" dirty="0"/>
              <a:t>, but the corporate and long-term objectives for the system might not be met. </a:t>
            </a:r>
          </a:p>
          <a:p>
            <a:pPr marL="546100" lvl="1" indent="-273050">
              <a:buFont typeface="Wingdings" panose="05000000000000000000" pitchFamily="2" charset="2"/>
              <a:buChar char="§"/>
            </a:pPr>
            <a:r>
              <a:rPr lang="en-US" sz="2200" dirty="0"/>
              <a:t>The accelerated time cycle might allow </a:t>
            </a:r>
            <a:r>
              <a:rPr lang="en-US" sz="2200" dirty="0">
                <a:solidFill>
                  <a:srgbClr val="0070C0"/>
                </a:solidFill>
              </a:rPr>
              <a:t>less time to develop quality, consistency, and design standards. </a:t>
            </a:r>
          </a:p>
        </p:txBody>
      </p:sp>
    </p:spTree>
    <p:extLst>
      <p:ext uri="{BB962C8B-B14F-4D97-AF65-F5344CB8AC3E}">
        <p14:creationId xmlns:p14="http://schemas.microsoft.com/office/powerpoint/2010/main" val="412944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altLang="en-US" sz="3200" dirty="0"/>
              <a:t>Rational Unified Process (RUP)</a:t>
            </a:r>
            <a:endParaRPr lang="en-MY" sz="3200" dirty="0"/>
          </a:p>
        </p:txBody>
      </p:sp>
    </p:spTree>
    <p:extLst>
      <p:ext uri="{BB962C8B-B14F-4D97-AF65-F5344CB8AC3E}">
        <p14:creationId xmlns:p14="http://schemas.microsoft.com/office/powerpoint/2010/main" val="37047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a:extLst>
              <a:ext uri="{FF2B5EF4-FFF2-40B4-BE49-F238E27FC236}">
                <a16:creationId xmlns:a16="http://schemas.microsoft.com/office/drawing/2014/main" id="{5C8813CD-CFD0-4075-81CB-8CA999EECF74}"/>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17</a:t>
            </a:fld>
            <a:endParaRPr lang="en-US" altLang="en-US"/>
          </a:p>
        </p:txBody>
      </p:sp>
      <p:sp>
        <p:nvSpPr>
          <p:cNvPr id="6148" name="Rectangle 2">
            <a:extLst>
              <a:ext uri="{FF2B5EF4-FFF2-40B4-BE49-F238E27FC236}">
                <a16:creationId xmlns:a16="http://schemas.microsoft.com/office/drawing/2014/main" id="{2B51C1A4-1AC3-401F-9A5B-11EDE585419E}"/>
              </a:ext>
            </a:extLst>
          </p:cNvPr>
          <p:cNvSpPr>
            <a:spLocks noGrp="1" noChangeArrowheads="1"/>
          </p:cNvSpPr>
          <p:nvPr>
            <p:ph type="title"/>
          </p:nvPr>
        </p:nvSpPr>
        <p:spPr>
          <a:xfrm>
            <a:off x="304800" y="152400"/>
            <a:ext cx="7696200" cy="1020762"/>
          </a:xfrm>
        </p:spPr>
        <p:txBody>
          <a:bodyPr/>
          <a:lstStyle/>
          <a:p>
            <a:pPr eaLnBrk="1" hangingPunct="1"/>
            <a:r>
              <a:rPr lang="en-US" altLang="en-US" sz="3200" dirty="0"/>
              <a:t>Rational Unified Process (RUP)</a:t>
            </a:r>
            <a:endParaRPr lang="en-US" altLang="en-US" sz="2400" dirty="0"/>
          </a:p>
        </p:txBody>
      </p:sp>
      <p:sp>
        <p:nvSpPr>
          <p:cNvPr id="6149" name="Rectangle 3">
            <a:extLst>
              <a:ext uri="{FF2B5EF4-FFF2-40B4-BE49-F238E27FC236}">
                <a16:creationId xmlns:a16="http://schemas.microsoft.com/office/drawing/2014/main" id="{B2075130-152B-4885-9D8A-DB09A9BD22E0}"/>
              </a:ext>
            </a:extLst>
          </p:cNvPr>
          <p:cNvSpPr>
            <a:spLocks noGrp="1" noChangeArrowheads="1"/>
          </p:cNvSpPr>
          <p:nvPr>
            <p:ph type="body" idx="1"/>
          </p:nvPr>
        </p:nvSpPr>
        <p:spPr>
          <a:xfrm>
            <a:off x="304800" y="1725478"/>
            <a:ext cx="8610600" cy="4303363"/>
          </a:xfrm>
        </p:spPr>
        <p:txBody>
          <a:bodyPr/>
          <a:lstStyle/>
          <a:p>
            <a:pPr algn="just" eaLnBrk="1" hangingPunct="1">
              <a:lnSpc>
                <a:spcPct val="80000"/>
              </a:lnSpc>
              <a:buFont typeface="Wingdings" panose="05000000000000000000" pitchFamily="2" charset="2"/>
              <a:buChar char="q"/>
            </a:pPr>
            <a:r>
              <a:rPr lang="en-US" altLang="en-US" dirty="0"/>
              <a:t>Originally developed by </a:t>
            </a:r>
            <a:r>
              <a:rPr lang="en-US" altLang="en-US" dirty="0" err="1"/>
              <a:t>Booch</a:t>
            </a:r>
            <a:r>
              <a:rPr lang="en-US" altLang="en-US" dirty="0"/>
              <a:t>, Rumbaugh, and Jacobson, who previously developed UML at Rational Software (now part of IBM). </a:t>
            </a:r>
          </a:p>
          <a:p>
            <a:pPr algn="just" eaLnBrk="1" hangingPunct="1">
              <a:lnSpc>
                <a:spcPct val="80000"/>
              </a:lnSpc>
              <a:buFont typeface="Wingdings" panose="05000000000000000000" pitchFamily="2" charset="2"/>
              <a:buChar char="q"/>
            </a:pPr>
            <a:r>
              <a:rPr lang="en-US" altLang="en-US" dirty="0"/>
              <a:t>The RUP is now widely recognized as a highly influential innovation in </a:t>
            </a:r>
            <a:r>
              <a:rPr lang="en-US" altLang="en-US" dirty="0">
                <a:solidFill>
                  <a:srgbClr val="0070C0"/>
                </a:solidFill>
              </a:rPr>
              <a:t>software development methodologies for object-oriented development </a:t>
            </a:r>
            <a:r>
              <a:rPr lang="en-US" altLang="en-US" dirty="0"/>
              <a:t>using an adaptive approach.</a:t>
            </a:r>
          </a:p>
          <a:p>
            <a:pPr algn="just" eaLnBrk="1" hangingPunct="1">
              <a:lnSpc>
                <a:spcPct val="80000"/>
              </a:lnSpc>
              <a:buFont typeface="Wingdings" panose="05000000000000000000" pitchFamily="2" charset="2"/>
              <a:buChar char="q"/>
            </a:pPr>
            <a:r>
              <a:rPr lang="en-US" altLang="en-US" dirty="0"/>
              <a:t>The </a:t>
            </a:r>
            <a:r>
              <a:rPr lang="en-US" altLang="en-US" dirty="0">
                <a:solidFill>
                  <a:srgbClr val="0070C0"/>
                </a:solidFill>
              </a:rPr>
              <a:t>original version of RUP defined an elaborate set of activities and deliverables for every step </a:t>
            </a:r>
            <a:r>
              <a:rPr lang="en-US" altLang="en-US" dirty="0"/>
              <a:t>of the development process.</a:t>
            </a:r>
          </a:p>
          <a:p>
            <a:pPr algn="just" eaLnBrk="1" hangingPunct="1">
              <a:lnSpc>
                <a:spcPct val="80000"/>
              </a:lnSpc>
              <a:buFont typeface="Wingdings" panose="05000000000000000000" pitchFamily="2" charset="2"/>
              <a:buChar char="q"/>
            </a:pPr>
            <a:r>
              <a:rPr lang="en-US" altLang="en-US" dirty="0"/>
              <a:t>More </a:t>
            </a:r>
            <a:r>
              <a:rPr lang="en-US" altLang="en-US" dirty="0">
                <a:solidFill>
                  <a:srgbClr val="0070C0"/>
                </a:solidFill>
              </a:rPr>
              <a:t>recent versions </a:t>
            </a:r>
            <a:r>
              <a:rPr lang="en-US" altLang="en-US" dirty="0"/>
              <a:t>are streamlined, with </a:t>
            </a:r>
            <a:r>
              <a:rPr lang="en-US" altLang="en-US" dirty="0">
                <a:solidFill>
                  <a:srgbClr val="0070C0"/>
                </a:solidFill>
              </a:rPr>
              <a:t>fewer activities and deliverables, simplifying the methodology.</a:t>
            </a:r>
          </a:p>
          <a:p>
            <a:pPr algn="just" eaLnBrk="1" hangingPunct="1">
              <a:lnSpc>
                <a:spcPct val="80000"/>
              </a:lnSpc>
              <a:buFont typeface="Wingdings" panose="05000000000000000000" pitchFamily="2" charset="2"/>
              <a:buChar char="q"/>
            </a:pPr>
            <a:r>
              <a:rPr lang="en-US" altLang="en-US" dirty="0"/>
              <a:t>Much of the book’s methodology is loosely based on the Unified Process (in an agile form).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2"/>
                </a:solidFill>
                <a:effectLst/>
                <a:latin typeface="+mj-lt"/>
                <a:ea typeface="+mj-ea"/>
                <a:cs typeface="+mj-cs"/>
              </a:rPr>
              <a:t>Rational Unified Process (RUP)</a:t>
            </a:r>
            <a:br>
              <a:rPr lang="en-US" sz="3200" b="1" dirty="0">
                <a:solidFill>
                  <a:schemeClr val="tx2"/>
                </a:solidFill>
                <a:effectLst/>
                <a:latin typeface="+mj-lt"/>
                <a:ea typeface="+mj-ea"/>
                <a:cs typeface="+mj-cs"/>
              </a:rPr>
            </a:br>
            <a:r>
              <a:rPr lang="en-US" altLang="en-US" sz="2400" dirty="0">
                <a:solidFill>
                  <a:srgbClr val="0070C0"/>
                </a:solidFill>
              </a:rPr>
              <a:t>(continued)</a:t>
            </a:r>
            <a:endParaRPr lang="en-US" sz="3200" dirty="0">
              <a:solidFill>
                <a:srgbClr val="0070C0"/>
              </a:solidFill>
            </a:endParaRPr>
          </a:p>
        </p:txBody>
      </p:sp>
      <p:sp>
        <p:nvSpPr>
          <p:cNvPr id="4" name="Content Placeholder 3"/>
          <p:cNvSpPr>
            <a:spLocks noGrp="1"/>
          </p:cNvSpPr>
          <p:nvPr>
            <p:ph idx="1"/>
          </p:nvPr>
        </p:nvSpPr>
        <p:spPr>
          <a:xfrm>
            <a:off x="485775" y="1805526"/>
            <a:ext cx="8229600" cy="4525962"/>
          </a:xfrm>
        </p:spPr>
        <p:txBody>
          <a:bodyPr/>
          <a:lstStyle/>
          <a:p>
            <a:pPr algn="just">
              <a:buFont typeface="Wingdings" panose="05000000000000000000" pitchFamily="2" charset="2"/>
              <a:buChar char="q"/>
            </a:pPr>
            <a:r>
              <a:rPr lang="en-US" dirty="0"/>
              <a:t>“plan a little, design a little, and code a little”</a:t>
            </a:r>
          </a:p>
          <a:p>
            <a:pPr algn="just">
              <a:buFont typeface="Wingdings" panose="05000000000000000000" pitchFamily="2" charset="2"/>
              <a:buChar char="q"/>
            </a:pPr>
            <a:r>
              <a:rPr lang="en-US" dirty="0"/>
              <a:t>Very careful development method, emphasis on quality of product and process. </a:t>
            </a:r>
          </a:p>
          <a:p>
            <a:pPr algn="just">
              <a:buFont typeface="Wingdings" panose="05000000000000000000" pitchFamily="2" charset="2"/>
              <a:buChar char="q"/>
            </a:pPr>
            <a:r>
              <a:rPr lang="en-US" dirty="0">
                <a:solidFill>
                  <a:srgbClr val="0070C0"/>
                </a:solidFill>
              </a:rPr>
              <a:t>Extensive and exclusive use of UML</a:t>
            </a:r>
            <a:r>
              <a:rPr lang="en-US" dirty="0"/>
              <a:t>, and </a:t>
            </a:r>
            <a:r>
              <a:rPr lang="en-US" dirty="0">
                <a:solidFill>
                  <a:srgbClr val="0070C0"/>
                </a:solidFill>
              </a:rPr>
              <a:t>direct support for Object-Oriented Programming.</a:t>
            </a:r>
          </a:p>
          <a:p>
            <a:pPr algn="just">
              <a:buFont typeface="Wingdings" panose="05000000000000000000" pitchFamily="2" charset="2"/>
              <a:buChar char="q"/>
            </a:pPr>
            <a:r>
              <a:rPr lang="en-US" dirty="0"/>
              <a:t>Takes a holistic approach of the system:</a:t>
            </a:r>
          </a:p>
          <a:p>
            <a:pPr lvl="1" algn="just">
              <a:buFont typeface="Wingdings" panose="05000000000000000000" pitchFamily="2" charset="2"/>
              <a:buChar char="§"/>
            </a:pPr>
            <a:r>
              <a:rPr lang="en-US" sz="2400" dirty="0"/>
              <a:t>Architecture of the system determined</a:t>
            </a:r>
          </a:p>
          <a:p>
            <a:pPr lvl="1" algn="just">
              <a:buFont typeface="Wingdings" panose="05000000000000000000" pitchFamily="2" charset="2"/>
              <a:buChar char="§"/>
            </a:pPr>
            <a:r>
              <a:rPr lang="en-US" sz="2400" dirty="0"/>
              <a:t>Tasks are broken-down into smaller components. </a:t>
            </a:r>
          </a:p>
          <a:p>
            <a:pPr lvl="1" algn="just">
              <a:buFont typeface="Wingdings" panose="05000000000000000000" pitchFamily="2" charset="2"/>
              <a:buChar char="§"/>
            </a:pPr>
            <a:r>
              <a:rPr lang="en-US" sz="2400" dirty="0"/>
              <a:t>Iterative &amp; incremental approach applied to do all tasks.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0406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a:extLst>
              <a:ext uri="{FF2B5EF4-FFF2-40B4-BE49-F238E27FC236}">
                <a16:creationId xmlns:a16="http://schemas.microsoft.com/office/drawing/2014/main" id="{F195B334-2397-4656-B806-76E8A59C1F84}"/>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19</a:t>
            </a:fld>
            <a:endParaRPr lang="en-US" altLang="en-US"/>
          </a:p>
        </p:txBody>
      </p:sp>
      <p:sp>
        <p:nvSpPr>
          <p:cNvPr id="7172" name="Rectangle 2">
            <a:extLst>
              <a:ext uri="{FF2B5EF4-FFF2-40B4-BE49-F238E27FC236}">
                <a16:creationId xmlns:a16="http://schemas.microsoft.com/office/drawing/2014/main" id="{CFFBC4CD-E032-4FAF-B1C9-C597CFAD7ED3}"/>
              </a:ext>
            </a:extLst>
          </p:cNvPr>
          <p:cNvSpPr>
            <a:spLocks noGrp="1" noChangeArrowheads="1"/>
          </p:cNvSpPr>
          <p:nvPr>
            <p:ph type="title"/>
          </p:nvPr>
        </p:nvSpPr>
        <p:spPr>
          <a:xfrm>
            <a:off x="304800" y="122238"/>
            <a:ext cx="7696200" cy="1249362"/>
          </a:xfrm>
        </p:spPr>
        <p:txBody>
          <a:bodyPr/>
          <a:lstStyle/>
          <a:p>
            <a:r>
              <a:rPr lang="en-US" sz="3200" dirty="0"/>
              <a:t>Rational Unified Process (RUP)</a:t>
            </a:r>
            <a:br>
              <a:rPr lang="en-US" altLang="en-US" sz="3200" dirty="0"/>
            </a:br>
            <a:r>
              <a:rPr lang="en-US" altLang="en-US" sz="3200" dirty="0">
                <a:solidFill>
                  <a:srgbClr val="0070C0"/>
                </a:solidFill>
              </a:rPr>
              <a:t>Life Cycle</a:t>
            </a:r>
          </a:p>
        </p:txBody>
      </p:sp>
      <p:sp>
        <p:nvSpPr>
          <p:cNvPr id="7173" name="Rectangle 3">
            <a:extLst>
              <a:ext uri="{FF2B5EF4-FFF2-40B4-BE49-F238E27FC236}">
                <a16:creationId xmlns:a16="http://schemas.microsoft.com/office/drawing/2014/main" id="{84EDA9BA-F604-453B-A828-E5FE0AD3C80F}"/>
              </a:ext>
            </a:extLst>
          </p:cNvPr>
          <p:cNvSpPr>
            <a:spLocks noGrp="1" noChangeArrowheads="1"/>
          </p:cNvSpPr>
          <p:nvPr>
            <p:ph type="body" idx="1"/>
          </p:nvPr>
        </p:nvSpPr>
        <p:spPr>
          <a:xfrm>
            <a:off x="266700" y="1834247"/>
            <a:ext cx="8610600" cy="1489554"/>
          </a:xfrm>
        </p:spPr>
        <p:txBody>
          <a:bodyPr/>
          <a:lstStyle/>
          <a:p>
            <a:pPr algn="just" eaLnBrk="1" hangingPunct="1">
              <a:lnSpc>
                <a:spcPct val="90000"/>
              </a:lnSpc>
              <a:buFont typeface="Wingdings" panose="05000000000000000000" pitchFamily="2" charset="2"/>
              <a:buChar char="q"/>
            </a:pPr>
            <a:r>
              <a:rPr lang="en-US" altLang="en-US" dirty="0"/>
              <a:t>The RUP Process Life Cycle model includes iterations and phases.</a:t>
            </a:r>
          </a:p>
          <a:p>
            <a:pPr algn="just" eaLnBrk="1" hangingPunct="1">
              <a:lnSpc>
                <a:spcPct val="90000"/>
              </a:lnSpc>
              <a:buFont typeface="Wingdings" panose="05000000000000000000" pitchFamily="2" charset="2"/>
              <a:buChar char="q"/>
            </a:pPr>
            <a:r>
              <a:rPr lang="en-US" altLang="en-US" dirty="0"/>
              <a:t>Each RUP phase is made up of iterations. The phases are Inception, Elaboration, Construction, and Transition.</a:t>
            </a:r>
          </a:p>
          <a:p>
            <a:pPr algn="just" eaLnBrk="1" hangingPunct="1">
              <a:lnSpc>
                <a:spcPct val="90000"/>
              </a:lnSpc>
              <a:buFont typeface="Wingdings" panose="05000000000000000000" pitchFamily="2" charset="2"/>
              <a:buChar char="q"/>
            </a:pPr>
            <a:endParaRPr lang="en-US" altLang="en-US" sz="2400" dirty="0"/>
          </a:p>
        </p:txBody>
      </p:sp>
      <p:pic>
        <p:nvPicPr>
          <p:cNvPr id="7174" name="Picture 4">
            <a:extLst>
              <a:ext uri="{FF2B5EF4-FFF2-40B4-BE49-F238E27FC236}">
                <a16:creationId xmlns:a16="http://schemas.microsoft.com/office/drawing/2014/main" id="{156673EC-7D8C-46C1-A079-0622C03E2536}"/>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8100" y="3786448"/>
            <a:ext cx="9144000"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85775" y="226512"/>
            <a:ext cx="7042150" cy="1143000"/>
          </a:xfrm>
        </p:spPr>
        <p:txBody>
          <a:bodyPr/>
          <a:lstStyle/>
          <a:p>
            <a:r>
              <a:rPr lang="en-US" sz="3200" dirty="0"/>
              <a:t>Topic &amp; Structure of the Lesson</a:t>
            </a:r>
          </a:p>
        </p:txBody>
      </p:sp>
      <p:sp>
        <p:nvSpPr>
          <p:cNvPr id="14339" name="Rectangle 3"/>
          <p:cNvSpPr>
            <a:spLocks noGrp="1" noChangeArrowheads="1"/>
          </p:cNvSpPr>
          <p:nvPr>
            <p:ph idx="1"/>
          </p:nvPr>
        </p:nvSpPr>
        <p:spPr>
          <a:xfrm>
            <a:off x="598070" y="1659261"/>
            <a:ext cx="8229600" cy="4525962"/>
          </a:xfrm>
        </p:spPr>
        <p:txBody>
          <a:bodyPr/>
          <a:lstStyle/>
          <a:p>
            <a:pPr>
              <a:buFont typeface="Wingdings" panose="05000000000000000000" pitchFamily="2" charset="2"/>
              <a:buChar char="q"/>
            </a:pPr>
            <a:r>
              <a:rPr lang="en-US" dirty="0"/>
              <a:t>Principles of the process-oriented methodologies. </a:t>
            </a:r>
          </a:p>
          <a:p>
            <a:pPr>
              <a:buFont typeface="Wingdings" panose="05000000000000000000" pitchFamily="2" charset="2"/>
              <a:buChar char="q"/>
            </a:pPr>
            <a:r>
              <a:rPr lang="en-US" dirty="0"/>
              <a:t>Rapid Application Development (RAD) </a:t>
            </a:r>
          </a:p>
          <a:p>
            <a:pPr>
              <a:buFont typeface="Wingdings" panose="05000000000000000000" pitchFamily="2" charset="2"/>
              <a:buChar char="q"/>
            </a:pPr>
            <a:r>
              <a:rPr lang="en-US" dirty="0"/>
              <a:t>Rational Unified Process (RUP) </a:t>
            </a:r>
          </a:p>
          <a:p>
            <a:pPr>
              <a:buFont typeface="Wingdings" panose="05000000000000000000" pitchFamily="2" charset="2"/>
              <a:buChar char="q"/>
            </a:pPr>
            <a:r>
              <a:rPr lang="en-US" dirty="0"/>
              <a:t>SCRUM </a:t>
            </a:r>
          </a:p>
          <a:p>
            <a:pPr>
              <a:buFont typeface="Wingdings" panose="05000000000000000000" pitchFamily="2" charset="2"/>
              <a:buChar char="q"/>
            </a:pPr>
            <a:r>
              <a:rPr lang="en-US" dirty="0"/>
              <a:t>Extreme Programming (XP) </a:t>
            </a:r>
          </a:p>
          <a:p>
            <a:pPr>
              <a:buFont typeface="Wingdings" panose="05000000000000000000" pitchFamily="2" charset="2"/>
              <a:buChar char="q"/>
            </a:pPr>
            <a:r>
              <a:rPr lang="en-US" dirty="0"/>
              <a:t>Spiral Methods</a:t>
            </a:r>
          </a:p>
          <a:p>
            <a:pPr>
              <a:buFont typeface="Wingdings" panose="05000000000000000000" pitchFamily="2" charset="2"/>
              <a:buChar char="q"/>
            </a:pPr>
            <a:r>
              <a:rPr lang="en-US" dirty="0"/>
              <a:t>The strengths and weaknesses of the process-oriented methodologies</a:t>
            </a:r>
            <a:br>
              <a:rPr lang="en-US" dirty="0"/>
            </a:br>
            <a:endParaRPr lang="en-US" dirty="0"/>
          </a:p>
          <a:p>
            <a:endParaRPr lang="en-US" dirty="0"/>
          </a:p>
        </p:txBody>
      </p:sp>
    </p:spTree>
    <p:extLst>
      <p:ext uri="{BB962C8B-B14F-4D97-AF65-F5344CB8AC3E}">
        <p14:creationId xmlns:p14="http://schemas.microsoft.com/office/powerpoint/2010/main" val="282371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a:extLst>
              <a:ext uri="{FF2B5EF4-FFF2-40B4-BE49-F238E27FC236}">
                <a16:creationId xmlns:a16="http://schemas.microsoft.com/office/drawing/2014/main" id="{F195B334-2397-4656-B806-76E8A59C1F84}"/>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20</a:t>
            </a:fld>
            <a:endParaRPr lang="en-US" altLang="en-US"/>
          </a:p>
        </p:txBody>
      </p:sp>
      <p:sp>
        <p:nvSpPr>
          <p:cNvPr id="7172" name="Rectangle 2">
            <a:extLst>
              <a:ext uri="{FF2B5EF4-FFF2-40B4-BE49-F238E27FC236}">
                <a16:creationId xmlns:a16="http://schemas.microsoft.com/office/drawing/2014/main" id="{CFFBC4CD-E032-4FAF-B1C9-C597CFAD7ED3}"/>
              </a:ext>
            </a:extLst>
          </p:cNvPr>
          <p:cNvSpPr>
            <a:spLocks noGrp="1" noChangeArrowheads="1"/>
          </p:cNvSpPr>
          <p:nvPr>
            <p:ph type="title"/>
          </p:nvPr>
        </p:nvSpPr>
        <p:spPr>
          <a:xfrm>
            <a:off x="304800" y="122238"/>
            <a:ext cx="7696200" cy="1249362"/>
          </a:xfrm>
        </p:spPr>
        <p:txBody>
          <a:bodyPr/>
          <a:lstStyle/>
          <a:p>
            <a:r>
              <a:rPr lang="en-US" sz="3200" dirty="0"/>
              <a:t>Rational Unified Process (RUP)</a:t>
            </a:r>
            <a:br>
              <a:rPr lang="en-US" altLang="en-US" sz="3200" dirty="0"/>
            </a:br>
            <a:r>
              <a:rPr lang="en-US" altLang="en-US" sz="3200" dirty="0">
                <a:solidFill>
                  <a:srgbClr val="0070C0"/>
                </a:solidFill>
              </a:rPr>
              <a:t>Life Cycle (continued)</a:t>
            </a:r>
          </a:p>
        </p:txBody>
      </p:sp>
      <p:sp>
        <p:nvSpPr>
          <p:cNvPr id="7173" name="Rectangle 3">
            <a:extLst>
              <a:ext uri="{FF2B5EF4-FFF2-40B4-BE49-F238E27FC236}">
                <a16:creationId xmlns:a16="http://schemas.microsoft.com/office/drawing/2014/main" id="{84EDA9BA-F604-453B-A828-E5FE0AD3C80F}"/>
              </a:ext>
            </a:extLst>
          </p:cNvPr>
          <p:cNvSpPr>
            <a:spLocks noGrp="1" noChangeArrowheads="1"/>
          </p:cNvSpPr>
          <p:nvPr>
            <p:ph type="body" idx="1"/>
          </p:nvPr>
        </p:nvSpPr>
        <p:spPr>
          <a:xfrm>
            <a:off x="266700" y="1968541"/>
            <a:ext cx="8610600" cy="3817118"/>
          </a:xfrm>
        </p:spPr>
        <p:txBody>
          <a:bodyPr/>
          <a:lstStyle/>
          <a:p>
            <a:pPr marL="425450" lvl="1" indent="-342900" algn="just">
              <a:buFont typeface="Wingdings" panose="05000000000000000000" pitchFamily="2" charset="2"/>
              <a:buChar char="q"/>
            </a:pPr>
            <a:r>
              <a:rPr lang="en-US" sz="2400" b="1" dirty="0">
                <a:solidFill>
                  <a:srgbClr val="222222"/>
                </a:solidFill>
              </a:rPr>
              <a:t>Inception Phase: </a:t>
            </a:r>
            <a:r>
              <a:rPr lang="en-US" sz="2400" dirty="0">
                <a:solidFill>
                  <a:srgbClr val="222222"/>
                </a:solidFill>
              </a:rPr>
              <a:t>the basic </a:t>
            </a:r>
            <a:r>
              <a:rPr lang="en-US" sz="2400" dirty="0">
                <a:solidFill>
                  <a:srgbClr val="0070C0"/>
                </a:solidFill>
              </a:rPr>
              <a:t>idea and structure </a:t>
            </a:r>
            <a:r>
              <a:rPr lang="en-US" sz="2400" dirty="0">
                <a:solidFill>
                  <a:srgbClr val="222222"/>
                </a:solidFill>
              </a:rPr>
              <a:t>of the project are determined.</a:t>
            </a:r>
          </a:p>
          <a:p>
            <a:pPr marL="425450" lvl="1" indent="-342900" algn="just">
              <a:buFont typeface="Wingdings" panose="05000000000000000000" pitchFamily="2" charset="2"/>
              <a:buChar char="q"/>
            </a:pPr>
            <a:r>
              <a:rPr lang="en-US" sz="2400" b="1" dirty="0">
                <a:solidFill>
                  <a:srgbClr val="222222"/>
                </a:solidFill>
              </a:rPr>
              <a:t>Elaboration Phase: </a:t>
            </a:r>
            <a:r>
              <a:rPr lang="en-US" sz="2400" dirty="0">
                <a:solidFill>
                  <a:srgbClr val="222222"/>
                </a:solidFill>
              </a:rPr>
              <a:t>to </a:t>
            </a:r>
            <a:r>
              <a:rPr lang="en-US" sz="2400" dirty="0">
                <a:solidFill>
                  <a:srgbClr val="0070C0"/>
                </a:solidFill>
              </a:rPr>
              <a:t>analyze the requirements </a:t>
            </a:r>
            <a:r>
              <a:rPr lang="en-US" sz="2400" dirty="0">
                <a:solidFill>
                  <a:srgbClr val="222222"/>
                </a:solidFill>
              </a:rPr>
              <a:t>and necessary architecture of the system</a:t>
            </a:r>
          </a:p>
          <a:p>
            <a:pPr marL="425450" lvl="1" indent="-342900" algn="just">
              <a:buFont typeface="Wingdings" panose="05000000000000000000" pitchFamily="2" charset="2"/>
              <a:buChar char="q"/>
            </a:pPr>
            <a:r>
              <a:rPr lang="en-US" sz="2400" b="1" dirty="0">
                <a:solidFill>
                  <a:srgbClr val="222222"/>
                </a:solidFill>
              </a:rPr>
              <a:t>Construction Phase: </a:t>
            </a:r>
            <a:r>
              <a:rPr lang="en-US" sz="2400" dirty="0">
                <a:solidFill>
                  <a:srgbClr val="222222"/>
                </a:solidFill>
              </a:rPr>
              <a:t>when the </a:t>
            </a:r>
            <a:r>
              <a:rPr lang="en-US" sz="2400" dirty="0">
                <a:solidFill>
                  <a:srgbClr val="0070C0"/>
                </a:solidFill>
              </a:rPr>
              <a:t>coding and implementation </a:t>
            </a:r>
            <a:r>
              <a:rPr lang="en-US" sz="2400" dirty="0">
                <a:solidFill>
                  <a:srgbClr val="222222"/>
                </a:solidFill>
              </a:rPr>
              <a:t>will take place.</a:t>
            </a:r>
          </a:p>
          <a:p>
            <a:pPr marL="425450" lvl="1" indent="-342900" algn="just">
              <a:buFont typeface="Wingdings" panose="05000000000000000000" pitchFamily="2" charset="2"/>
              <a:buChar char="q"/>
            </a:pPr>
            <a:r>
              <a:rPr lang="en-US" sz="2400" b="1" dirty="0">
                <a:solidFill>
                  <a:srgbClr val="222222"/>
                </a:solidFill>
              </a:rPr>
              <a:t>Transition Phase: </a:t>
            </a:r>
            <a:r>
              <a:rPr lang="en-US" sz="2400" dirty="0">
                <a:solidFill>
                  <a:srgbClr val="222222"/>
                </a:solidFill>
              </a:rPr>
              <a:t>when the finished product is finally </a:t>
            </a:r>
            <a:r>
              <a:rPr lang="en-US" sz="2400" dirty="0">
                <a:solidFill>
                  <a:srgbClr val="0070C0"/>
                </a:solidFill>
              </a:rPr>
              <a:t>released and delivered to customers</a:t>
            </a:r>
            <a:r>
              <a:rPr lang="en-US" sz="2400" dirty="0">
                <a:solidFill>
                  <a:srgbClr val="222222"/>
                </a:solidFill>
              </a:rPr>
              <a:t>, also handle all </a:t>
            </a:r>
            <a:r>
              <a:rPr lang="en-US" sz="2400" dirty="0">
                <a:solidFill>
                  <a:srgbClr val="0070C0"/>
                </a:solidFill>
              </a:rPr>
              <a:t>post-release support, bug fixes, patches, and so forth.</a:t>
            </a:r>
          </a:p>
          <a:p>
            <a:pPr algn="just" eaLnBrk="1" hangingPunct="1">
              <a:lnSpc>
                <a:spcPct val="90000"/>
              </a:lnSpc>
              <a:buFont typeface="Wingdings" panose="05000000000000000000" pitchFamily="2" charset="2"/>
              <a:buChar char="q"/>
            </a:pPr>
            <a:endParaRPr lang="en-US" altLang="en-US" sz="2400" dirty="0"/>
          </a:p>
        </p:txBody>
      </p:sp>
    </p:spTree>
    <p:extLst>
      <p:ext uri="{BB962C8B-B14F-4D97-AF65-F5344CB8AC3E}">
        <p14:creationId xmlns:p14="http://schemas.microsoft.com/office/powerpoint/2010/main" val="410304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2CF2DE33-0C1C-4D9A-B7E8-95756F1B6145}"/>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21</a:t>
            </a:fld>
            <a:endParaRPr lang="en-US" altLang="en-US"/>
          </a:p>
        </p:txBody>
      </p:sp>
      <p:sp>
        <p:nvSpPr>
          <p:cNvPr id="8196" name="Rectangle 2">
            <a:extLst>
              <a:ext uri="{FF2B5EF4-FFF2-40B4-BE49-F238E27FC236}">
                <a16:creationId xmlns:a16="http://schemas.microsoft.com/office/drawing/2014/main" id="{5678522A-D680-46B8-8CB2-AB35E10649B2}"/>
              </a:ext>
            </a:extLst>
          </p:cNvPr>
          <p:cNvSpPr>
            <a:spLocks noGrp="1" noChangeArrowheads="1"/>
          </p:cNvSpPr>
          <p:nvPr>
            <p:ph type="title"/>
          </p:nvPr>
        </p:nvSpPr>
        <p:spPr>
          <a:xfrm>
            <a:off x="304800" y="122238"/>
            <a:ext cx="7696200" cy="1249362"/>
          </a:xfrm>
        </p:spPr>
        <p:txBody>
          <a:bodyPr/>
          <a:lstStyle/>
          <a:p>
            <a:r>
              <a:rPr lang="en-US" sz="3200" dirty="0"/>
              <a:t>Rational Unified Process (RUP)</a:t>
            </a:r>
            <a:br>
              <a:rPr lang="en-US" altLang="en-US" sz="3200" dirty="0"/>
            </a:br>
            <a:r>
              <a:rPr lang="en-US" altLang="en-US" sz="3200" dirty="0">
                <a:solidFill>
                  <a:srgbClr val="0070C0"/>
                </a:solidFill>
              </a:rPr>
              <a:t>Disciplines </a:t>
            </a:r>
          </a:p>
        </p:txBody>
      </p:sp>
      <p:sp>
        <p:nvSpPr>
          <p:cNvPr id="8197" name="Rectangle 8">
            <a:extLst>
              <a:ext uri="{FF2B5EF4-FFF2-40B4-BE49-F238E27FC236}">
                <a16:creationId xmlns:a16="http://schemas.microsoft.com/office/drawing/2014/main" id="{448E8A0E-1219-4AE4-A922-DEF36CE22187}"/>
              </a:ext>
            </a:extLst>
          </p:cNvPr>
          <p:cNvSpPr>
            <a:spLocks noGrp="1" noChangeArrowheads="1"/>
          </p:cNvSpPr>
          <p:nvPr>
            <p:ph type="body" idx="1"/>
          </p:nvPr>
        </p:nvSpPr>
        <p:spPr>
          <a:xfrm>
            <a:off x="457200" y="1828800"/>
            <a:ext cx="8229600" cy="4648200"/>
          </a:xfrm>
          <a:noFill/>
        </p:spPr>
        <p:txBody>
          <a:bodyPr/>
          <a:lstStyle/>
          <a:p>
            <a:pPr algn="just" eaLnBrk="1" hangingPunct="1">
              <a:lnSpc>
                <a:spcPct val="90000"/>
              </a:lnSpc>
              <a:buFont typeface="Wingdings" panose="05000000000000000000" pitchFamily="2" charset="2"/>
              <a:buChar char="q"/>
            </a:pPr>
            <a:r>
              <a:rPr lang="en-US" altLang="en-US" dirty="0"/>
              <a:t>RUP Disciplines – a set of functionally related activities that combine to enable the development process in a UP project (each like a core development process):</a:t>
            </a:r>
          </a:p>
          <a:p>
            <a:pPr lvl="1" algn="just" eaLnBrk="1" hangingPunct="1">
              <a:lnSpc>
                <a:spcPct val="90000"/>
              </a:lnSpc>
              <a:buFont typeface="Wingdings" panose="05000000000000000000" pitchFamily="2" charset="2"/>
              <a:buChar char="§"/>
            </a:pPr>
            <a:r>
              <a:rPr lang="en-US" altLang="en-US" sz="2400" dirty="0"/>
              <a:t>Business modeling</a:t>
            </a:r>
          </a:p>
          <a:p>
            <a:pPr lvl="1" algn="just" eaLnBrk="1" hangingPunct="1">
              <a:lnSpc>
                <a:spcPct val="90000"/>
              </a:lnSpc>
              <a:buFont typeface="Wingdings" panose="05000000000000000000" pitchFamily="2" charset="2"/>
              <a:buChar char="§"/>
            </a:pPr>
            <a:r>
              <a:rPr lang="en-US" altLang="en-US" sz="2400" dirty="0"/>
              <a:t>Requirements</a:t>
            </a:r>
          </a:p>
          <a:p>
            <a:pPr lvl="1" algn="just" eaLnBrk="1" hangingPunct="1">
              <a:lnSpc>
                <a:spcPct val="90000"/>
              </a:lnSpc>
              <a:buFont typeface="Wingdings" panose="05000000000000000000" pitchFamily="2" charset="2"/>
              <a:buChar char="§"/>
            </a:pPr>
            <a:r>
              <a:rPr lang="en-US" altLang="en-US" sz="2400" dirty="0"/>
              <a:t>Design</a:t>
            </a:r>
          </a:p>
          <a:p>
            <a:pPr lvl="1" algn="just" eaLnBrk="1" hangingPunct="1">
              <a:lnSpc>
                <a:spcPct val="90000"/>
              </a:lnSpc>
              <a:buFont typeface="Wingdings" panose="05000000000000000000" pitchFamily="2" charset="2"/>
              <a:buChar char="§"/>
            </a:pPr>
            <a:r>
              <a:rPr lang="en-US" altLang="en-US" sz="2400" dirty="0"/>
              <a:t>Implementation</a:t>
            </a:r>
          </a:p>
          <a:p>
            <a:pPr lvl="1" algn="just" eaLnBrk="1" hangingPunct="1">
              <a:lnSpc>
                <a:spcPct val="90000"/>
              </a:lnSpc>
              <a:buFont typeface="Wingdings" panose="05000000000000000000" pitchFamily="2" charset="2"/>
              <a:buChar char="§"/>
            </a:pPr>
            <a:r>
              <a:rPr lang="en-US" altLang="en-US" sz="2400" dirty="0"/>
              <a:t>Testing</a:t>
            </a:r>
          </a:p>
          <a:p>
            <a:pPr lvl="1" algn="just" eaLnBrk="1" hangingPunct="1">
              <a:lnSpc>
                <a:spcPct val="90000"/>
              </a:lnSpc>
              <a:buFont typeface="Wingdings" panose="05000000000000000000" pitchFamily="2" charset="2"/>
              <a:buChar char="§"/>
            </a:pPr>
            <a:r>
              <a:rPr lang="en-US" altLang="en-US" sz="2400" dirty="0"/>
              <a:t>Deployment</a:t>
            </a:r>
          </a:p>
          <a:p>
            <a:pPr lvl="1" algn="just" eaLnBrk="1" hangingPunct="1">
              <a:lnSpc>
                <a:spcPct val="90000"/>
              </a:lnSpc>
              <a:buFont typeface="Wingdings" panose="05000000000000000000" pitchFamily="2" charset="2"/>
              <a:buChar char="§"/>
            </a:pPr>
            <a:r>
              <a:rPr lang="en-US" altLang="en-US" sz="2400" dirty="0"/>
              <a:t>Configuration and change management</a:t>
            </a:r>
          </a:p>
          <a:p>
            <a:pPr lvl="1" algn="just" eaLnBrk="1" hangingPunct="1">
              <a:lnSpc>
                <a:spcPct val="90000"/>
              </a:lnSpc>
              <a:buFont typeface="Wingdings" panose="05000000000000000000" pitchFamily="2" charset="2"/>
              <a:buChar char="§"/>
            </a:pPr>
            <a:r>
              <a:rPr lang="en-US" altLang="en-US" sz="2400" dirty="0"/>
              <a:t>Project management</a:t>
            </a:r>
          </a:p>
          <a:p>
            <a:pPr lvl="1" algn="just" eaLnBrk="1" hangingPunct="1">
              <a:lnSpc>
                <a:spcPct val="90000"/>
              </a:lnSpc>
              <a:buFont typeface="Wingdings" panose="05000000000000000000" pitchFamily="2" charset="2"/>
              <a:buChar char="§"/>
            </a:pPr>
            <a:r>
              <a:rPr lang="en-US" altLang="en-US" sz="2400" dirty="0"/>
              <a:t>Environment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5" y="162780"/>
            <a:ext cx="7042150" cy="1143000"/>
          </a:xfrm>
        </p:spPr>
        <p:txBody>
          <a:bodyPr/>
          <a:lstStyle/>
          <a:p>
            <a:r>
              <a:rPr lang="en-US" sz="3200" dirty="0"/>
              <a:t>Rational Unified Process (RUP)</a:t>
            </a:r>
            <a:br>
              <a:rPr lang="en-US" sz="3200" dirty="0"/>
            </a:br>
            <a:r>
              <a:rPr lang="en-US" sz="3200" dirty="0">
                <a:solidFill>
                  <a:srgbClr val="0070C0"/>
                </a:solidFill>
              </a:rPr>
              <a:t>Phases</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98" y="1532307"/>
            <a:ext cx="7934325" cy="490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BE9D78E9-CB27-4A3E-AAF5-2843BBE56BEB}"/>
                  </a:ext>
                </a:extLst>
              </p14:cNvPr>
              <p14:cNvContentPartPr/>
              <p14:nvPr/>
            </p14:nvContentPartPr>
            <p14:xfrm>
              <a:off x="3495240" y="3293640"/>
              <a:ext cx="556560" cy="14400"/>
            </p14:xfrm>
          </p:contentPart>
        </mc:Choice>
        <mc:Fallback xmlns="">
          <p:pic>
            <p:nvPicPr>
              <p:cNvPr id="13" name="Ink 12">
                <a:extLst>
                  <a:ext uri="{FF2B5EF4-FFF2-40B4-BE49-F238E27FC236}">
                    <a16:creationId xmlns:a16="http://schemas.microsoft.com/office/drawing/2014/main" id="{BE9D78E9-CB27-4A3E-AAF5-2843BBE56BEB}"/>
                  </a:ext>
                </a:extLst>
              </p:cNvPr>
              <p:cNvPicPr/>
              <p:nvPr/>
            </p:nvPicPr>
            <p:blipFill>
              <a:blip r:embed="rId21"/>
              <a:stretch>
                <a:fillRect/>
              </a:stretch>
            </p:blipFill>
            <p:spPr>
              <a:xfrm>
                <a:off x="3479400" y="3230280"/>
                <a:ext cx="5878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7FD23B22-C534-4F45-9557-5A5F37F44309}"/>
                  </a:ext>
                </a:extLst>
              </p14:cNvPr>
              <p14:cNvContentPartPr/>
              <p14:nvPr/>
            </p14:nvContentPartPr>
            <p14:xfrm>
              <a:off x="4208400" y="3179520"/>
              <a:ext cx="14400" cy="14400"/>
            </p14:xfrm>
          </p:contentPart>
        </mc:Choice>
        <mc:Fallback xmlns="">
          <p:pic>
            <p:nvPicPr>
              <p:cNvPr id="17" name="Ink 16">
                <a:extLst>
                  <a:ext uri="{FF2B5EF4-FFF2-40B4-BE49-F238E27FC236}">
                    <a16:creationId xmlns:a16="http://schemas.microsoft.com/office/drawing/2014/main" id="{7FD23B22-C534-4F45-9557-5A5F37F44309}"/>
                  </a:ext>
                </a:extLst>
              </p:cNvPr>
              <p:cNvPicPr/>
              <p:nvPr/>
            </p:nvPicPr>
            <p:blipFill>
              <a:blip r:embed="rId29"/>
              <a:stretch>
                <a:fillRect/>
              </a:stretch>
            </p:blipFill>
            <p:spPr>
              <a:xfrm>
                <a:off x="4192560" y="3116160"/>
                <a:ext cx="45720" cy="141120"/>
              </a:xfrm>
              <a:prstGeom prst="rect">
                <a:avLst/>
              </a:prstGeom>
            </p:spPr>
          </p:pic>
        </mc:Fallback>
      </mc:AlternateContent>
    </p:spTree>
    <p:extLst>
      <p:ext uri="{BB962C8B-B14F-4D97-AF65-F5344CB8AC3E}">
        <p14:creationId xmlns:p14="http://schemas.microsoft.com/office/powerpoint/2010/main" val="12259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10" y="79543"/>
            <a:ext cx="7042150" cy="1143000"/>
          </a:xfrm>
        </p:spPr>
        <p:txBody>
          <a:bodyPr/>
          <a:lstStyle/>
          <a:p>
            <a:r>
              <a:rPr lang="en-US" dirty="0"/>
              <a:t>Rational Unified Process (RUP)</a:t>
            </a:r>
            <a:br>
              <a:rPr lang="en-US" dirty="0"/>
            </a:br>
            <a:r>
              <a:rPr lang="en-US" dirty="0">
                <a:solidFill>
                  <a:srgbClr val="0070C0"/>
                </a:solidFill>
              </a:rPr>
              <a:t>Phases </a:t>
            </a:r>
            <a:r>
              <a:rPr lang="en-US" altLang="en-US" dirty="0">
                <a:solidFill>
                  <a:srgbClr val="0070C0"/>
                </a:solidFill>
              </a:rPr>
              <a:t>(continued)</a:t>
            </a:r>
            <a:endParaRPr lang="en-US" dirty="0"/>
          </a:p>
        </p:txBody>
      </p:sp>
      <p:sp>
        <p:nvSpPr>
          <p:cNvPr id="3" name="Content Placeholder 2"/>
          <p:cNvSpPr>
            <a:spLocks noGrp="1"/>
          </p:cNvSpPr>
          <p:nvPr>
            <p:ph idx="1"/>
          </p:nvPr>
        </p:nvSpPr>
        <p:spPr>
          <a:xfrm>
            <a:off x="48125" y="1680995"/>
            <a:ext cx="9031705" cy="4525962"/>
          </a:xfrm>
        </p:spPr>
        <p:txBody>
          <a:bodyPr/>
          <a:lstStyle/>
          <a:p>
            <a:pPr algn="just">
              <a:buFont typeface="Wingdings" panose="05000000000000000000" pitchFamily="2" charset="2"/>
              <a:buChar char="q"/>
            </a:pPr>
            <a:r>
              <a:rPr lang="en-US" kern="1200" dirty="0">
                <a:cs typeface="Calibri" pitchFamily="34" charset="0"/>
              </a:rPr>
              <a:t>All aspects of the RUP are based on a set of building blocks, which are used to describe:</a:t>
            </a:r>
          </a:p>
          <a:p>
            <a:pPr lvl="1" algn="just">
              <a:buFont typeface="Wingdings" panose="05000000000000000000" pitchFamily="2" charset="2"/>
              <a:buChar char="§"/>
            </a:pPr>
            <a:r>
              <a:rPr lang="en-US" sz="2400" b="1" kern="1200" dirty="0">
                <a:cs typeface="Calibri" pitchFamily="34" charset="0"/>
              </a:rPr>
              <a:t>‘Who’ – Project member</a:t>
            </a:r>
            <a:r>
              <a:rPr lang="en-US" sz="2400" kern="1200" dirty="0">
                <a:cs typeface="Calibri" pitchFamily="34" charset="0"/>
              </a:rPr>
              <a:t>: an individual, or a group of individuals together as a team, working on any activity in order to produce artifacts.</a:t>
            </a:r>
          </a:p>
          <a:p>
            <a:pPr lvl="1" algn="just" eaLnBrk="0" hangingPunct="0">
              <a:spcBef>
                <a:spcPct val="30000"/>
              </a:spcBef>
              <a:buFont typeface="Wingdings" panose="05000000000000000000" pitchFamily="2" charset="2"/>
              <a:buChar char="§"/>
              <a:defRPr/>
            </a:pPr>
            <a:r>
              <a:rPr lang="en-US" sz="2400" b="1" kern="1200" dirty="0">
                <a:cs typeface="Calibri" pitchFamily="34" charset="0"/>
              </a:rPr>
              <a:t>‘What’ - Artifacts</a:t>
            </a:r>
            <a:r>
              <a:rPr lang="en-US" sz="2400" kern="1200" dirty="0">
                <a:cs typeface="Calibri" pitchFamily="34" charset="0"/>
              </a:rPr>
              <a:t>: An artifact represents any tangible output from the process e.g., design specification.  </a:t>
            </a:r>
          </a:p>
          <a:p>
            <a:pPr lvl="1" algn="just" eaLnBrk="0" hangingPunct="0">
              <a:spcBef>
                <a:spcPct val="30000"/>
              </a:spcBef>
              <a:buFont typeface="Wingdings" panose="05000000000000000000" pitchFamily="2" charset="2"/>
              <a:buChar char="§"/>
              <a:defRPr/>
            </a:pPr>
            <a:r>
              <a:rPr lang="en-US" sz="2400" b="1" kern="1200" dirty="0">
                <a:cs typeface="Calibri" pitchFamily="34" charset="0"/>
              </a:rPr>
              <a:t>‘How’ - Activities</a:t>
            </a:r>
            <a:r>
              <a:rPr lang="en-US" sz="2400" kern="1200" dirty="0">
                <a:cs typeface="Calibri" pitchFamily="34" charset="0"/>
              </a:rPr>
              <a:t>: A unit of work that a project member is to perform. Activities should have a clear purpose, typically by creating or updating artifacts.</a:t>
            </a:r>
          </a:p>
          <a:p>
            <a:pPr lvl="1" algn="just">
              <a:buFont typeface="Wingdings" panose="05000000000000000000" pitchFamily="2" charset="2"/>
              <a:buChar char="§"/>
            </a:pPr>
            <a:r>
              <a:rPr lang="en-US" sz="2400" b="1" kern="1200" dirty="0">
                <a:cs typeface="Calibri" pitchFamily="34" charset="0"/>
              </a:rPr>
              <a:t>‘When’ - Workflows</a:t>
            </a:r>
            <a:r>
              <a:rPr lang="en-US" sz="2400" kern="1200" dirty="0">
                <a:cs typeface="Calibri" pitchFamily="34" charset="0"/>
              </a:rPr>
              <a:t>: Represents a sequence of activities, in order to produce artifacts.</a:t>
            </a:r>
          </a:p>
          <a:p>
            <a:pPr algn="just"/>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B1892A-707C-444D-A5C2-EF86421E1090}"/>
                  </a:ext>
                </a:extLst>
              </p14:cNvPr>
              <p14:cNvContentPartPr/>
              <p14:nvPr/>
            </p14:nvContentPartPr>
            <p14:xfrm>
              <a:off x="7617600" y="3678480"/>
              <a:ext cx="14760" cy="360"/>
            </p14:xfrm>
          </p:contentPart>
        </mc:Choice>
        <mc:Fallback xmlns="">
          <p:pic>
            <p:nvPicPr>
              <p:cNvPr id="4" name="Ink 3">
                <a:extLst>
                  <a:ext uri="{FF2B5EF4-FFF2-40B4-BE49-F238E27FC236}">
                    <a16:creationId xmlns:a16="http://schemas.microsoft.com/office/drawing/2014/main" id="{B1B1892A-707C-444D-A5C2-EF86421E1090}"/>
                  </a:ext>
                </a:extLst>
              </p:cNvPr>
              <p:cNvPicPr/>
              <p:nvPr/>
            </p:nvPicPr>
            <p:blipFill>
              <a:blip r:embed="rId4"/>
              <a:stretch>
                <a:fillRect/>
              </a:stretch>
            </p:blipFill>
            <p:spPr>
              <a:xfrm>
                <a:off x="7601760" y="3615120"/>
                <a:ext cx="46080" cy="127080"/>
              </a:xfrm>
              <a:prstGeom prst="rect">
                <a:avLst/>
              </a:prstGeom>
            </p:spPr>
          </p:pic>
        </mc:Fallback>
      </mc:AlternateContent>
    </p:spTree>
    <p:extLst>
      <p:ext uri="{BB962C8B-B14F-4D97-AF65-F5344CB8AC3E}">
        <p14:creationId xmlns:p14="http://schemas.microsoft.com/office/powerpoint/2010/main" val="40140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062" y="0"/>
            <a:ext cx="7042150" cy="1143000"/>
          </a:xfrm>
        </p:spPr>
        <p:txBody>
          <a:bodyPr/>
          <a:lstStyle/>
          <a:p>
            <a:r>
              <a:rPr lang="en-US" dirty="0"/>
              <a:t>Rational Unified Process (RUP)</a:t>
            </a:r>
            <a:br>
              <a:rPr lang="en-US" dirty="0"/>
            </a:br>
            <a:r>
              <a:rPr lang="en-US" dirty="0">
                <a:solidFill>
                  <a:srgbClr val="0070C0"/>
                </a:solidFill>
              </a:rPr>
              <a:t>Phases </a:t>
            </a:r>
            <a:r>
              <a:rPr lang="en-US" altLang="en-US" dirty="0">
                <a:solidFill>
                  <a:srgbClr val="0070C0"/>
                </a:solidFill>
              </a:rPr>
              <a:t>(continued)</a:t>
            </a:r>
            <a:endParaRPr lang="en-US" dirty="0"/>
          </a:p>
        </p:txBody>
      </p:sp>
      <p:sp>
        <p:nvSpPr>
          <p:cNvPr id="3" name="Content Placeholder 2"/>
          <p:cNvSpPr>
            <a:spLocks noGrp="1"/>
          </p:cNvSpPr>
          <p:nvPr>
            <p:ph idx="1"/>
          </p:nvPr>
        </p:nvSpPr>
        <p:spPr>
          <a:xfrm>
            <a:off x="114299" y="1166019"/>
            <a:ext cx="8915401" cy="4525962"/>
          </a:xfrm>
        </p:spPr>
        <p:txBody>
          <a:bodyPr/>
          <a:lstStyle/>
          <a:p>
            <a:pPr algn="just">
              <a:buFont typeface="Wingdings" panose="05000000000000000000" pitchFamily="2" charset="2"/>
              <a:buChar char="q"/>
            </a:pPr>
            <a:r>
              <a:rPr lang="en-US" sz="2200" b="1" kern="1200" dirty="0">
                <a:cs typeface="Calibri" pitchFamily="34" charset="0"/>
              </a:rPr>
              <a:t>Business Modeling: </a:t>
            </a:r>
          </a:p>
          <a:p>
            <a:pPr lvl="1" algn="just">
              <a:buFont typeface="Wingdings" panose="05000000000000000000" pitchFamily="2" charset="2"/>
              <a:buChar char="§"/>
            </a:pPr>
            <a:r>
              <a:rPr lang="en-US" sz="2200" kern="1200" dirty="0">
                <a:cs typeface="Calibri" pitchFamily="34" charset="0"/>
              </a:rPr>
              <a:t>the business context (scope) of the project should be outlined.</a:t>
            </a:r>
          </a:p>
          <a:p>
            <a:pPr algn="just">
              <a:buFont typeface="Wingdings" panose="05000000000000000000" pitchFamily="2" charset="2"/>
              <a:buChar char="q"/>
            </a:pPr>
            <a:r>
              <a:rPr lang="en-US" sz="2200" b="1" kern="1200" dirty="0">
                <a:cs typeface="Calibri" pitchFamily="34" charset="0"/>
              </a:rPr>
              <a:t>Requirements</a:t>
            </a:r>
          </a:p>
          <a:p>
            <a:pPr lvl="1" algn="just">
              <a:buFont typeface="Wingdings" panose="05000000000000000000" pitchFamily="2" charset="2"/>
              <a:buChar char="§"/>
            </a:pPr>
            <a:r>
              <a:rPr lang="en-US" sz="2200" kern="1200" dirty="0">
                <a:cs typeface="Calibri" pitchFamily="34" charset="0"/>
              </a:rPr>
              <a:t>to define all potential requirements of the project, throughout the software development life cycle.</a:t>
            </a:r>
          </a:p>
          <a:p>
            <a:pPr algn="just">
              <a:buFont typeface="Wingdings" panose="05000000000000000000" pitchFamily="2" charset="2"/>
              <a:buChar char="q"/>
            </a:pPr>
            <a:r>
              <a:rPr lang="en-US" sz="2200" b="1" kern="1200" dirty="0">
                <a:cs typeface="Calibri" pitchFamily="34" charset="0"/>
              </a:rPr>
              <a:t>Analysis &amp; Design - </a:t>
            </a:r>
            <a:r>
              <a:rPr lang="en-US" sz="2200" kern="1200" dirty="0">
                <a:cs typeface="Calibri" pitchFamily="34" charset="0"/>
              </a:rPr>
              <a:t>transforms requirements into a design that can be properly implemented.</a:t>
            </a:r>
          </a:p>
          <a:p>
            <a:pPr algn="just">
              <a:buFont typeface="Wingdings" panose="05000000000000000000" pitchFamily="2" charset="2"/>
              <a:buChar char="q"/>
            </a:pPr>
            <a:r>
              <a:rPr lang="en-US" sz="2200" b="1" kern="1200" dirty="0">
                <a:cs typeface="Calibri" pitchFamily="34" charset="0"/>
              </a:rPr>
              <a:t>Implementation</a:t>
            </a:r>
          </a:p>
          <a:p>
            <a:pPr lvl="1" algn="just">
              <a:buFont typeface="Wingdings" panose="05000000000000000000" pitchFamily="2" charset="2"/>
              <a:buChar char="§"/>
            </a:pPr>
            <a:r>
              <a:rPr lang="en-US" sz="2200" kern="1200" dirty="0">
                <a:cs typeface="Calibri" pitchFamily="34" charset="0"/>
              </a:rPr>
              <a:t>where most actual coding takes place, implementing and organizing all the code that make up the whole of the system.</a:t>
            </a:r>
          </a:p>
          <a:p>
            <a:pPr algn="just">
              <a:buFont typeface="Wingdings" panose="05000000000000000000" pitchFamily="2" charset="2"/>
              <a:buChar char="q"/>
            </a:pPr>
            <a:r>
              <a:rPr lang="en-US" sz="2200" b="1" kern="1200" dirty="0">
                <a:cs typeface="Calibri" pitchFamily="34" charset="0"/>
              </a:rPr>
              <a:t>Test - </a:t>
            </a:r>
            <a:r>
              <a:rPr lang="en-US" sz="2200" kern="1200" dirty="0">
                <a:cs typeface="Calibri" pitchFamily="34" charset="0"/>
              </a:rPr>
              <a:t>perform various Testing </a:t>
            </a:r>
          </a:p>
          <a:p>
            <a:pPr algn="just">
              <a:buFont typeface="Wingdings" panose="05000000000000000000" pitchFamily="2" charset="2"/>
              <a:buChar char="q"/>
            </a:pPr>
            <a:r>
              <a:rPr lang="en-US" sz="2200" b="1" kern="1200" dirty="0">
                <a:cs typeface="Calibri" pitchFamily="34" charset="0"/>
              </a:rPr>
              <a:t>Deployment</a:t>
            </a:r>
          </a:p>
          <a:p>
            <a:pPr lvl="1" algn="just">
              <a:buFont typeface="Wingdings" panose="05000000000000000000" pitchFamily="2" charset="2"/>
              <a:buChar char="§"/>
            </a:pPr>
            <a:r>
              <a:rPr lang="en-US" sz="2200" kern="1200" dirty="0">
                <a:cs typeface="Calibri" pitchFamily="34" charset="0"/>
              </a:rPr>
              <a:t>constitutes the entire delivery and release process, to ensure that the system meets customer’s expectations.</a:t>
            </a:r>
          </a:p>
          <a:p>
            <a:pPr algn="just"/>
            <a:endParaRPr lang="en-US" kern="1200" dirty="0">
              <a:cs typeface="Calibri" pitchFamily="34" charset="0"/>
            </a:endParaRPr>
          </a:p>
        </p:txBody>
      </p:sp>
    </p:spTree>
    <p:extLst>
      <p:ext uri="{BB962C8B-B14F-4D97-AF65-F5344CB8AC3E}">
        <p14:creationId xmlns:p14="http://schemas.microsoft.com/office/powerpoint/2010/main" val="765991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062" y="0"/>
            <a:ext cx="7042150" cy="1143000"/>
          </a:xfrm>
        </p:spPr>
        <p:txBody>
          <a:bodyPr/>
          <a:lstStyle/>
          <a:p>
            <a:r>
              <a:rPr lang="en-US" dirty="0"/>
              <a:t>Rational Unified Process (RUP)</a:t>
            </a:r>
            <a:br>
              <a:rPr lang="en-US" dirty="0"/>
            </a:br>
            <a:r>
              <a:rPr lang="en-US" dirty="0">
                <a:solidFill>
                  <a:srgbClr val="0070C0"/>
                </a:solidFill>
              </a:rPr>
              <a:t>Phases </a:t>
            </a:r>
            <a:r>
              <a:rPr lang="en-US" altLang="en-US" dirty="0">
                <a:solidFill>
                  <a:srgbClr val="0070C0"/>
                </a:solidFill>
              </a:rPr>
              <a:t>(continued)</a:t>
            </a:r>
            <a:endParaRPr lang="en-US" dirty="0"/>
          </a:p>
        </p:txBody>
      </p:sp>
      <p:sp>
        <p:nvSpPr>
          <p:cNvPr id="3" name="Content Placeholder 2"/>
          <p:cNvSpPr>
            <a:spLocks noGrp="1"/>
          </p:cNvSpPr>
          <p:nvPr>
            <p:ph idx="1"/>
          </p:nvPr>
        </p:nvSpPr>
        <p:spPr>
          <a:xfrm>
            <a:off x="148389" y="1679638"/>
            <a:ext cx="8847221" cy="4525962"/>
          </a:xfrm>
        </p:spPr>
        <p:txBody>
          <a:bodyPr/>
          <a:lstStyle/>
          <a:p>
            <a:pPr algn="just">
              <a:buFont typeface="Wingdings" panose="05000000000000000000" pitchFamily="2" charset="2"/>
              <a:buChar char="q"/>
            </a:pPr>
            <a:r>
              <a:rPr lang="en-US" b="1" kern="1200" dirty="0">
                <a:cs typeface="Calibri" pitchFamily="34" charset="0"/>
              </a:rPr>
              <a:t>Configuration &amp; Change Management Workflow</a:t>
            </a:r>
            <a:r>
              <a:rPr lang="en-US" kern="1200" dirty="0">
                <a:cs typeface="Calibri" pitchFamily="34" charset="0"/>
              </a:rPr>
              <a:t>: </a:t>
            </a:r>
          </a:p>
          <a:p>
            <a:pPr lvl="1" algn="just">
              <a:buFont typeface="Wingdings" panose="05000000000000000000" pitchFamily="2" charset="2"/>
              <a:buChar char="§"/>
            </a:pPr>
            <a:r>
              <a:rPr lang="en-US" sz="2200" kern="1200" dirty="0">
                <a:cs typeface="Calibri" pitchFamily="34" charset="0"/>
              </a:rPr>
              <a:t>Describe the </a:t>
            </a:r>
            <a:r>
              <a:rPr lang="en-US" sz="2200" kern="1200" dirty="0">
                <a:solidFill>
                  <a:srgbClr val="0070C0"/>
                </a:solidFill>
                <a:cs typeface="Calibri" pitchFamily="34" charset="0"/>
              </a:rPr>
              <a:t>various artifacts </a:t>
            </a:r>
            <a:r>
              <a:rPr lang="en-US" sz="2200" kern="1200" dirty="0">
                <a:cs typeface="Calibri" pitchFamily="34" charset="0"/>
              </a:rPr>
              <a:t>produced by the development team.</a:t>
            </a:r>
          </a:p>
          <a:p>
            <a:pPr lvl="1" algn="just">
              <a:buFont typeface="Wingdings" panose="05000000000000000000" pitchFamily="2" charset="2"/>
              <a:buChar char="§"/>
            </a:pPr>
            <a:r>
              <a:rPr lang="en-US" sz="2200" kern="1200" dirty="0">
                <a:cs typeface="Calibri" pitchFamily="34" charset="0"/>
              </a:rPr>
              <a:t>Make sure that there is </a:t>
            </a:r>
            <a:r>
              <a:rPr lang="en-US" sz="2200" kern="1200" dirty="0">
                <a:solidFill>
                  <a:srgbClr val="0070C0"/>
                </a:solidFill>
                <a:cs typeface="Calibri" pitchFamily="34" charset="0"/>
              </a:rPr>
              <a:t>minimal overlap or wasted efforts </a:t>
            </a:r>
            <a:r>
              <a:rPr lang="en-US" sz="2200" kern="1200" dirty="0">
                <a:cs typeface="Calibri" pitchFamily="34" charset="0"/>
              </a:rPr>
              <a:t>performing similar activities that result in identical or conflicting artifacts.</a:t>
            </a:r>
          </a:p>
          <a:p>
            <a:pPr lvl="0" algn="just" eaLnBrk="0" hangingPunct="0">
              <a:spcBef>
                <a:spcPct val="30000"/>
              </a:spcBef>
              <a:buFont typeface="Wingdings" panose="05000000000000000000" pitchFamily="2" charset="2"/>
              <a:buChar char="q"/>
              <a:defRPr/>
            </a:pPr>
            <a:r>
              <a:rPr lang="en-US" b="1" kern="1200" dirty="0">
                <a:cs typeface="Calibri" pitchFamily="34" charset="0"/>
              </a:rPr>
              <a:t>Project Management </a:t>
            </a:r>
            <a:r>
              <a:rPr lang="en-US" kern="1200" dirty="0">
                <a:cs typeface="Calibri" pitchFamily="34" charset="0"/>
              </a:rPr>
              <a:t>: </a:t>
            </a:r>
          </a:p>
          <a:p>
            <a:pPr lvl="1" algn="just" eaLnBrk="0" hangingPunct="0">
              <a:spcBef>
                <a:spcPct val="30000"/>
              </a:spcBef>
              <a:buFont typeface="Wingdings" panose="05000000000000000000" pitchFamily="2" charset="2"/>
              <a:buChar char="§"/>
              <a:defRPr/>
            </a:pPr>
            <a:r>
              <a:rPr lang="en-US" sz="2200" kern="1200" dirty="0">
                <a:cs typeface="Calibri" pitchFamily="34" charset="0"/>
              </a:rPr>
              <a:t>Where all activities dealing with project management, from pushing design objectives, risk management, overcoming delivery constraints.</a:t>
            </a:r>
          </a:p>
          <a:p>
            <a:pPr algn="just">
              <a:buFont typeface="Wingdings" panose="05000000000000000000" pitchFamily="2" charset="2"/>
              <a:buChar char="q"/>
            </a:pPr>
            <a:r>
              <a:rPr lang="en-US" b="1" kern="1200" dirty="0">
                <a:cs typeface="Calibri" pitchFamily="34" charset="0"/>
              </a:rPr>
              <a:t>Environment </a:t>
            </a:r>
            <a:r>
              <a:rPr lang="en-US" kern="1200" dirty="0">
                <a:cs typeface="Calibri" pitchFamily="34" charset="0"/>
              </a:rPr>
              <a:t>: </a:t>
            </a:r>
          </a:p>
          <a:p>
            <a:pPr lvl="1" algn="just">
              <a:buFont typeface="Wingdings" panose="05000000000000000000" pitchFamily="2" charset="2"/>
              <a:buChar char="§"/>
            </a:pPr>
            <a:r>
              <a:rPr lang="en-US" sz="2200" kern="1200" dirty="0">
                <a:cs typeface="Calibri" pitchFamily="34" charset="0"/>
              </a:rPr>
              <a:t>Handles the </a:t>
            </a:r>
            <a:r>
              <a:rPr lang="en-US" sz="2200" kern="1200" dirty="0">
                <a:solidFill>
                  <a:srgbClr val="0070C0"/>
                </a:solidFill>
                <a:cs typeface="Calibri" pitchFamily="34" charset="0"/>
              </a:rPr>
              <a:t>setup and management of all software development cycle</a:t>
            </a:r>
            <a:r>
              <a:rPr lang="en-US" sz="2200" kern="1200" dirty="0">
                <a:cs typeface="Calibri" pitchFamily="34" charset="0"/>
              </a:rPr>
              <a:t>, including the processes, tools, and team members</a:t>
            </a:r>
          </a:p>
        </p:txBody>
      </p:sp>
    </p:spTree>
    <p:extLst>
      <p:ext uri="{BB962C8B-B14F-4D97-AF65-F5344CB8AC3E}">
        <p14:creationId xmlns:p14="http://schemas.microsoft.com/office/powerpoint/2010/main" val="3992545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a:extLst>
              <a:ext uri="{FF2B5EF4-FFF2-40B4-BE49-F238E27FC236}">
                <a16:creationId xmlns:a16="http://schemas.microsoft.com/office/drawing/2014/main" id="{5315C972-F32B-4C94-999F-13D8D91C61B2}"/>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26</a:t>
            </a:fld>
            <a:endParaRPr lang="en-US" altLang="en-US"/>
          </a:p>
        </p:txBody>
      </p:sp>
      <p:sp>
        <p:nvSpPr>
          <p:cNvPr id="11268" name="Rectangle 2">
            <a:extLst>
              <a:ext uri="{FF2B5EF4-FFF2-40B4-BE49-F238E27FC236}">
                <a16:creationId xmlns:a16="http://schemas.microsoft.com/office/drawing/2014/main" id="{992783CF-02E7-47BE-920A-03175D3E133C}"/>
              </a:ext>
            </a:extLst>
          </p:cNvPr>
          <p:cNvSpPr>
            <a:spLocks noGrp="1" noChangeArrowheads="1"/>
          </p:cNvSpPr>
          <p:nvPr>
            <p:ph type="title"/>
          </p:nvPr>
        </p:nvSpPr>
        <p:spPr>
          <a:xfrm>
            <a:off x="304800" y="122238"/>
            <a:ext cx="7696200" cy="1249362"/>
          </a:xfrm>
        </p:spPr>
        <p:txBody>
          <a:bodyPr/>
          <a:lstStyle/>
          <a:p>
            <a:r>
              <a:rPr lang="en-US" sz="3200" dirty="0"/>
              <a:t>Rational Unified Process (RUP)</a:t>
            </a:r>
            <a:br>
              <a:rPr lang="en-US" altLang="en-US" sz="3200" dirty="0"/>
            </a:br>
            <a:r>
              <a:rPr lang="en-US" altLang="en-US" sz="3200" dirty="0">
                <a:solidFill>
                  <a:srgbClr val="0070C0"/>
                </a:solidFill>
              </a:rPr>
              <a:t>Practices</a:t>
            </a:r>
          </a:p>
        </p:txBody>
      </p:sp>
      <p:sp>
        <p:nvSpPr>
          <p:cNvPr id="11269" name="Rectangle 3">
            <a:extLst>
              <a:ext uri="{FF2B5EF4-FFF2-40B4-BE49-F238E27FC236}">
                <a16:creationId xmlns:a16="http://schemas.microsoft.com/office/drawing/2014/main" id="{F61B0A22-950F-44D1-BBAD-23CF87303E1B}"/>
              </a:ext>
            </a:extLst>
          </p:cNvPr>
          <p:cNvSpPr>
            <a:spLocks noGrp="1" noChangeArrowheads="1"/>
          </p:cNvSpPr>
          <p:nvPr>
            <p:ph type="body" idx="1"/>
          </p:nvPr>
        </p:nvSpPr>
        <p:spPr>
          <a:xfrm>
            <a:off x="457200" y="1676400"/>
            <a:ext cx="8001000" cy="4572000"/>
          </a:xfrm>
          <a:noFill/>
        </p:spPr>
        <p:txBody>
          <a:bodyPr/>
          <a:lstStyle/>
          <a:p>
            <a:pPr algn="just" eaLnBrk="1" hangingPunct="1">
              <a:buFont typeface="Wingdings" panose="05000000000000000000" pitchFamily="2" charset="2"/>
              <a:buChar char="q"/>
            </a:pPr>
            <a:r>
              <a:rPr lang="en-US" altLang="en-US" sz="2800" dirty="0"/>
              <a:t>Focuses early and often on users</a:t>
            </a:r>
          </a:p>
          <a:p>
            <a:pPr algn="just" eaLnBrk="1" hangingPunct="1">
              <a:buFont typeface="Wingdings" panose="05000000000000000000" pitchFamily="2" charset="2"/>
              <a:buChar char="q"/>
            </a:pPr>
            <a:r>
              <a:rPr lang="en-US" altLang="en-US" sz="2800" dirty="0"/>
              <a:t>Use case driven</a:t>
            </a:r>
          </a:p>
          <a:p>
            <a:pPr algn="just" eaLnBrk="1" hangingPunct="1">
              <a:buFont typeface="Wingdings" panose="05000000000000000000" pitchFamily="2" charset="2"/>
              <a:buChar char="q"/>
            </a:pPr>
            <a:r>
              <a:rPr lang="en-US" altLang="en-US" sz="2800" dirty="0"/>
              <a:t>Model driven – uses UML exclusively</a:t>
            </a:r>
          </a:p>
          <a:p>
            <a:pPr algn="just" eaLnBrk="1" hangingPunct="1">
              <a:buFont typeface="Wingdings" panose="05000000000000000000" pitchFamily="2" charset="2"/>
              <a:buChar char="q"/>
            </a:pPr>
            <a:r>
              <a:rPr lang="en-US" altLang="en-US" sz="2800" dirty="0"/>
              <a:t>Iterative, but provides management structure by defining phases</a:t>
            </a:r>
          </a:p>
          <a:p>
            <a:pPr algn="just" eaLnBrk="1" hangingPunct="1">
              <a:buFont typeface="Wingdings" panose="05000000000000000000" pitchFamily="2" charset="2"/>
              <a:buChar char="q"/>
            </a:pPr>
            <a:r>
              <a:rPr lang="en-US" altLang="en-US" sz="2800" dirty="0"/>
              <a:t>Focuses on defining an architecture</a:t>
            </a:r>
          </a:p>
          <a:p>
            <a:pPr algn="just" eaLnBrk="1" hangingPunct="1">
              <a:buFont typeface="Wingdings" panose="05000000000000000000" pitchFamily="2" charset="2"/>
              <a:buChar char="q"/>
            </a:pPr>
            <a:r>
              <a:rPr lang="en-US" altLang="en-US" sz="2800" dirty="0"/>
              <a:t>Adaptable to the needs of a specific project </a:t>
            </a:r>
          </a:p>
          <a:p>
            <a:pPr algn="just" eaLnBrk="1" hangingPunct="1">
              <a:buFont typeface="Wingdings" panose="05000000000000000000" pitchFamily="2" charset="2"/>
              <a:buChar char="q"/>
            </a:pPr>
            <a:r>
              <a:rPr lang="en-US" altLang="en-US" sz="2800" dirty="0"/>
              <a:t>Can be made highly agile, but originally had heavy ceremony</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SCRUM</a:t>
            </a:r>
            <a:endParaRPr lang="en-MY" sz="3200" dirty="0"/>
          </a:p>
        </p:txBody>
      </p:sp>
    </p:spTree>
    <p:extLst>
      <p:ext uri="{BB962C8B-B14F-4D97-AF65-F5344CB8AC3E}">
        <p14:creationId xmlns:p14="http://schemas.microsoft.com/office/powerpoint/2010/main" val="1265795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a:extLst>
              <a:ext uri="{FF2B5EF4-FFF2-40B4-BE49-F238E27FC236}">
                <a16:creationId xmlns:a16="http://schemas.microsoft.com/office/drawing/2014/main" id="{F2F27973-1DC7-41EF-B711-9EF83F35D4C2}"/>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28</a:t>
            </a:fld>
            <a:endParaRPr lang="en-US" altLang="en-US"/>
          </a:p>
        </p:txBody>
      </p:sp>
      <p:sp>
        <p:nvSpPr>
          <p:cNvPr id="19460" name="Rectangle 2">
            <a:extLst>
              <a:ext uri="{FF2B5EF4-FFF2-40B4-BE49-F238E27FC236}">
                <a16:creationId xmlns:a16="http://schemas.microsoft.com/office/drawing/2014/main" id="{6E989559-2FA1-4CAF-BC94-F056C2D9FE30}"/>
              </a:ext>
            </a:extLst>
          </p:cNvPr>
          <p:cNvSpPr>
            <a:spLocks noGrp="1" noChangeArrowheads="1"/>
          </p:cNvSpPr>
          <p:nvPr>
            <p:ph type="title"/>
          </p:nvPr>
        </p:nvSpPr>
        <p:spPr>
          <a:xfrm>
            <a:off x="304800" y="122238"/>
            <a:ext cx="7696200" cy="1020762"/>
          </a:xfrm>
        </p:spPr>
        <p:txBody>
          <a:bodyPr/>
          <a:lstStyle/>
          <a:p>
            <a:pPr eaLnBrk="1" hangingPunct="1"/>
            <a:r>
              <a:rPr lang="en-US" altLang="en-US" sz="3600" dirty="0"/>
              <a:t>Scrum</a:t>
            </a:r>
            <a:endParaRPr lang="en-US" altLang="en-US" dirty="0"/>
          </a:p>
        </p:txBody>
      </p:sp>
      <p:sp>
        <p:nvSpPr>
          <p:cNvPr id="19461" name="Rectangle 3">
            <a:extLst>
              <a:ext uri="{FF2B5EF4-FFF2-40B4-BE49-F238E27FC236}">
                <a16:creationId xmlns:a16="http://schemas.microsoft.com/office/drawing/2014/main" id="{851E6A2D-0F89-484E-B90E-F754F94F8975}"/>
              </a:ext>
            </a:extLst>
          </p:cNvPr>
          <p:cNvSpPr>
            <a:spLocks noGrp="1" noChangeArrowheads="1"/>
          </p:cNvSpPr>
          <p:nvPr>
            <p:ph type="body" idx="1"/>
          </p:nvPr>
        </p:nvSpPr>
        <p:spPr>
          <a:xfrm>
            <a:off x="304800" y="1752600"/>
            <a:ext cx="8610600" cy="4078574"/>
          </a:xfrm>
        </p:spPr>
        <p:txBody>
          <a:bodyPr/>
          <a:lstStyle/>
          <a:p>
            <a:pPr eaLnBrk="1" hangingPunct="1">
              <a:buFont typeface="Wingdings" panose="05000000000000000000" pitchFamily="2" charset="2"/>
              <a:buChar char="q"/>
            </a:pPr>
            <a:r>
              <a:rPr lang="en-US" altLang="en-US" dirty="0"/>
              <a:t>Another influential agile, iterative development methodology based on ideas from Rugby.</a:t>
            </a:r>
          </a:p>
          <a:p>
            <a:pPr>
              <a:buFont typeface="Wingdings" panose="05000000000000000000" pitchFamily="2" charset="2"/>
              <a:buChar char="q"/>
            </a:pPr>
            <a:r>
              <a:rPr lang="en-US" dirty="0"/>
              <a:t>A </a:t>
            </a:r>
            <a:r>
              <a:rPr lang="en-US" dirty="0">
                <a:solidFill>
                  <a:srgbClr val="0070C0"/>
                </a:solidFill>
              </a:rPr>
              <a:t>‘team-work’ </a:t>
            </a:r>
            <a:r>
              <a:rPr lang="en-US" dirty="0"/>
              <a:t>based methodology.</a:t>
            </a:r>
          </a:p>
          <a:p>
            <a:pPr eaLnBrk="1" hangingPunct="1">
              <a:buFont typeface="Wingdings" panose="05000000000000000000" pitchFamily="2" charset="2"/>
              <a:buChar char="q"/>
            </a:pPr>
            <a:r>
              <a:rPr lang="en-US" altLang="en-US" dirty="0"/>
              <a:t>A Scrum begins quickly, is a very intense effort, involves the entire team, and usually only lasts for a short duration</a:t>
            </a:r>
          </a:p>
          <a:p>
            <a:pPr eaLnBrk="1" hangingPunct="1">
              <a:buFont typeface="Wingdings" panose="05000000000000000000" pitchFamily="2" charset="2"/>
              <a:buChar char="q"/>
            </a:pPr>
            <a:r>
              <a:rPr lang="en-US" altLang="en-US" dirty="0"/>
              <a:t>Scrum philosophy is the </a:t>
            </a:r>
            <a:r>
              <a:rPr lang="en-US" altLang="en-US" dirty="0">
                <a:solidFill>
                  <a:srgbClr val="0070C0"/>
                </a:solidFill>
              </a:rPr>
              <a:t>complete control a team exerts over its own organization and its work processes</a:t>
            </a:r>
            <a:r>
              <a:rPr lang="en-US" altLang="en-US" dirty="0"/>
              <a:t>. Software is developed incrementally, and controls are imposed empirically—by focusing on things that can be accomplished.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a:extLst>
              <a:ext uri="{FF2B5EF4-FFF2-40B4-BE49-F238E27FC236}">
                <a16:creationId xmlns:a16="http://schemas.microsoft.com/office/drawing/2014/main" id="{79E39B59-086C-4E52-920C-50DF24A0BE86}"/>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29</a:t>
            </a:fld>
            <a:endParaRPr lang="en-US" altLang="en-US"/>
          </a:p>
        </p:txBody>
      </p:sp>
      <p:sp>
        <p:nvSpPr>
          <p:cNvPr id="20484" name="Rectangle 2">
            <a:extLst>
              <a:ext uri="{FF2B5EF4-FFF2-40B4-BE49-F238E27FC236}">
                <a16:creationId xmlns:a16="http://schemas.microsoft.com/office/drawing/2014/main" id="{9E225C40-CF89-4F50-B14C-25397FDE8EE1}"/>
              </a:ext>
            </a:extLst>
          </p:cNvPr>
          <p:cNvSpPr>
            <a:spLocks noGrp="1" noChangeArrowheads="1"/>
          </p:cNvSpPr>
          <p:nvPr>
            <p:ph type="title"/>
          </p:nvPr>
        </p:nvSpPr>
        <p:spPr>
          <a:xfrm>
            <a:off x="304800" y="122238"/>
            <a:ext cx="7696200" cy="1020762"/>
          </a:xfrm>
        </p:spPr>
        <p:txBody>
          <a:bodyPr/>
          <a:lstStyle/>
          <a:p>
            <a:pPr eaLnBrk="1" hangingPunct="1"/>
            <a:r>
              <a:rPr lang="en-US" altLang="en-US" sz="3600" dirty="0"/>
              <a:t>Scrum </a:t>
            </a:r>
            <a:br>
              <a:rPr lang="en-US" altLang="en-US" sz="3600" dirty="0"/>
            </a:br>
            <a:r>
              <a:rPr lang="en-US" altLang="en-US" sz="3200" dirty="0">
                <a:solidFill>
                  <a:srgbClr val="0070C0"/>
                </a:solidFill>
              </a:rPr>
              <a:t>Organization</a:t>
            </a:r>
            <a:r>
              <a:rPr lang="en-US" altLang="en-US" sz="3600" dirty="0"/>
              <a:t> </a:t>
            </a:r>
            <a:endParaRPr lang="en-US" altLang="en-US" dirty="0"/>
          </a:p>
        </p:txBody>
      </p:sp>
      <p:sp>
        <p:nvSpPr>
          <p:cNvPr id="20485" name="Rectangle 3">
            <a:extLst>
              <a:ext uri="{FF2B5EF4-FFF2-40B4-BE49-F238E27FC236}">
                <a16:creationId xmlns:a16="http://schemas.microsoft.com/office/drawing/2014/main" id="{5877431E-DD90-4447-B3BA-5681D764696E}"/>
              </a:ext>
            </a:extLst>
          </p:cNvPr>
          <p:cNvSpPr>
            <a:spLocks noGrp="1" noChangeArrowheads="1"/>
          </p:cNvSpPr>
          <p:nvPr>
            <p:ph type="body" idx="1"/>
          </p:nvPr>
        </p:nvSpPr>
        <p:spPr>
          <a:xfrm>
            <a:off x="304800" y="1387642"/>
            <a:ext cx="8839200" cy="4800600"/>
          </a:xfrm>
        </p:spPr>
        <p:txBody>
          <a:bodyPr/>
          <a:lstStyle/>
          <a:p>
            <a:pPr>
              <a:buFont typeface="Wingdings" panose="05000000000000000000" pitchFamily="2" charset="2"/>
              <a:buChar char="q"/>
            </a:pPr>
            <a:r>
              <a:rPr lang="en-US" sz="2200" dirty="0">
                <a:solidFill>
                  <a:srgbClr val="0070C0"/>
                </a:solidFill>
              </a:rPr>
              <a:t>User Stories/Inputs </a:t>
            </a:r>
            <a:r>
              <a:rPr lang="en-US" sz="2200" dirty="0"/>
              <a:t>– developer &amp; user determine general concepts.</a:t>
            </a:r>
          </a:p>
          <a:p>
            <a:pPr>
              <a:buFont typeface="Wingdings" panose="05000000000000000000" pitchFamily="2" charset="2"/>
              <a:buChar char="q"/>
            </a:pPr>
            <a:r>
              <a:rPr lang="en-US" altLang="en-US" sz="2200" dirty="0">
                <a:solidFill>
                  <a:srgbClr val="0070C0"/>
                </a:solidFill>
              </a:rPr>
              <a:t>Product backlog </a:t>
            </a:r>
            <a:r>
              <a:rPr lang="en-US" altLang="en-US" sz="2200" dirty="0"/>
              <a:t>– a prioritized list of user requirements used to choose work to be done in a Scrum project</a:t>
            </a:r>
          </a:p>
          <a:p>
            <a:pPr lvl="1" eaLnBrk="1" hangingPunct="1">
              <a:buFont typeface="Wingdings" panose="05000000000000000000" pitchFamily="2" charset="2"/>
              <a:buChar char="§"/>
            </a:pPr>
            <a:r>
              <a:rPr lang="en-US" altLang="en-US" sz="2200" dirty="0"/>
              <a:t>Only a few of the high-priority items are worked on at a time</a:t>
            </a:r>
          </a:p>
          <a:p>
            <a:pPr>
              <a:buFont typeface="Wingdings" panose="05000000000000000000" pitchFamily="2" charset="2"/>
              <a:buChar char="q"/>
            </a:pPr>
            <a:r>
              <a:rPr lang="en-US" sz="2200" dirty="0">
                <a:solidFill>
                  <a:srgbClr val="0070C0"/>
                </a:solidFill>
              </a:rPr>
              <a:t>Sprint Backlog </a:t>
            </a:r>
            <a:r>
              <a:rPr lang="en-US" sz="2200" dirty="0"/>
              <a:t>is a subset of items from the product backlog that have been selected to be part of a Sprint.</a:t>
            </a:r>
          </a:p>
          <a:p>
            <a:pPr eaLnBrk="1" hangingPunct="1">
              <a:buFont typeface="Wingdings" panose="05000000000000000000" pitchFamily="2" charset="2"/>
              <a:buChar char="q"/>
            </a:pPr>
            <a:r>
              <a:rPr lang="en-US" altLang="en-US" sz="2200" dirty="0">
                <a:solidFill>
                  <a:srgbClr val="0070C0"/>
                </a:solidFill>
              </a:rPr>
              <a:t>Product owner </a:t>
            </a:r>
            <a:r>
              <a:rPr lang="en-US" altLang="en-US" sz="2200" dirty="0"/>
              <a:t>– the client stakeholder for whom the system is being built, responsible for </a:t>
            </a:r>
            <a:r>
              <a:rPr lang="en-US" sz="2200" dirty="0"/>
              <a:t>business requirements, </a:t>
            </a:r>
            <a:r>
              <a:rPr lang="en-US" altLang="en-US" sz="2200" dirty="0"/>
              <a:t>project backlog and priorities.</a:t>
            </a:r>
          </a:p>
          <a:p>
            <a:pPr>
              <a:buFont typeface="Wingdings" panose="05000000000000000000" pitchFamily="2" charset="2"/>
              <a:buChar char="q"/>
            </a:pPr>
            <a:r>
              <a:rPr lang="en-US" altLang="en-US" sz="2200" dirty="0">
                <a:solidFill>
                  <a:srgbClr val="0070C0"/>
                </a:solidFill>
              </a:rPr>
              <a:t>Scrum master </a:t>
            </a:r>
            <a:r>
              <a:rPr lang="en-US" altLang="en-US" sz="2200" dirty="0"/>
              <a:t>– the person in charge of a Scrum project—similar to a project manager, </a:t>
            </a:r>
            <a:r>
              <a:rPr lang="en-US" sz="2200" dirty="0"/>
              <a:t>helps to solve the ‘gaps’ in the project such as solving problems or giving ideas.</a:t>
            </a:r>
          </a:p>
          <a:p>
            <a:pPr>
              <a:buFont typeface="Wingdings" panose="05000000000000000000" pitchFamily="2" charset="2"/>
              <a:buChar char="q"/>
            </a:pPr>
            <a:r>
              <a:rPr lang="en-US" altLang="en-US" sz="2200" dirty="0">
                <a:solidFill>
                  <a:srgbClr val="0070C0"/>
                </a:solidFill>
              </a:rPr>
              <a:t>Scrum team </a:t>
            </a:r>
            <a:r>
              <a:rPr lang="en-US" altLang="en-US" sz="2200" dirty="0"/>
              <a:t>is usually 5 to 9 people, </a:t>
            </a:r>
            <a:r>
              <a:rPr lang="en-US" sz="2200" dirty="0"/>
              <a:t>from mixed skills.</a:t>
            </a:r>
          </a:p>
          <a:p>
            <a:pPr eaLnBrk="1" hangingPunct="1">
              <a:buFont typeface="Wingdings" panose="05000000000000000000" pitchFamily="2" charset="2"/>
              <a:buChar char="q"/>
            </a:pPr>
            <a:r>
              <a:rPr lang="en-US" altLang="en-US" sz="2200" dirty="0"/>
              <a:t>Scrum team sets own goals, organizes self, makes decisions</a:t>
            </a:r>
          </a:p>
          <a:p>
            <a:pPr eaLnBrk="1" hangingPunct="1"/>
            <a:endParaRPr lang="en-US"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fontAlgn="auto">
              <a:spcAft>
                <a:spcPts val="0"/>
              </a:spcAft>
              <a:defRPr/>
            </a:pPr>
            <a:r>
              <a:rPr lang="en-US" dirty="0"/>
              <a:t>Learning Outcomes</a:t>
            </a:r>
          </a:p>
        </p:txBody>
      </p:sp>
      <p:sp>
        <p:nvSpPr>
          <p:cNvPr id="15363" name="Rectangle 3"/>
          <p:cNvSpPr>
            <a:spLocks noGrp="1" noChangeArrowheads="1"/>
          </p:cNvSpPr>
          <p:nvPr>
            <p:ph idx="1"/>
          </p:nvPr>
        </p:nvSpPr>
        <p:spPr>
          <a:xfrm>
            <a:off x="347955" y="1673226"/>
            <a:ext cx="8448090" cy="4525962"/>
          </a:xfrm>
        </p:spPr>
        <p:txBody>
          <a:bodyPr/>
          <a:lstStyle/>
          <a:p>
            <a:pPr marL="0" indent="0">
              <a:buNone/>
            </a:pPr>
            <a:r>
              <a:rPr lang="en-US" dirty="0"/>
              <a:t>By the end of this lecture, you should be able to :</a:t>
            </a:r>
          </a:p>
          <a:p>
            <a:pPr marL="457200" indent="-457200">
              <a:buFont typeface="+mj-lt"/>
              <a:buAutoNum type="arabicPeriod"/>
            </a:pPr>
            <a:r>
              <a:rPr lang="en-US" dirty="0"/>
              <a:t>Identify and explain the underlying principles of the process-oriented methodologies.</a:t>
            </a:r>
          </a:p>
          <a:p>
            <a:pPr marL="457200" indent="-457200">
              <a:buFont typeface="+mj-lt"/>
              <a:buAutoNum type="arabicPeriod"/>
            </a:pPr>
            <a:r>
              <a:rPr lang="en-US" dirty="0"/>
              <a:t>Describe the phases in the process-oriented methodologies</a:t>
            </a:r>
          </a:p>
          <a:p>
            <a:pPr marL="457200" indent="-457200">
              <a:buFont typeface="+mj-lt"/>
              <a:buAutoNum type="arabicPeriod"/>
            </a:pPr>
            <a:r>
              <a:rPr lang="en-US" dirty="0"/>
              <a:t>Describe the strengths and weaknesses of the process-oriented methodologies</a:t>
            </a:r>
            <a:br>
              <a:rPr lang="en-US" dirty="0"/>
            </a:br>
            <a:endParaRPr lang="en-US" sz="2400" dirty="0"/>
          </a:p>
        </p:txBody>
      </p:sp>
      <p:sp>
        <p:nvSpPr>
          <p:cNvPr id="15364"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3 (of  17)</a:t>
            </a:r>
          </a:p>
        </p:txBody>
      </p:sp>
    </p:spTree>
    <p:extLst>
      <p:ext uri="{BB962C8B-B14F-4D97-AF65-F5344CB8AC3E}">
        <p14:creationId xmlns:p14="http://schemas.microsoft.com/office/powerpoint/2010/main" val="329325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a:extLst>
              <a:ext uri="{FF2B5EF4-FFF2-40B4-BE49-F238E27FC236}">
                <a16:creationId xmlns:a16="http://schemas.microsoft.com/office/drawing/2014/main" id="{3E3CEFD5-18A9-4513-80F8-FFDF7918C995}"/>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30</a:t>
            </a:fld>
            <a:endParaRPr lang="en-US" altLang="en-US"/>
          </a:p>
        </p:txBody>
      </p:sp>
      <p:sp>
        <p:nvSpPr>
          <p:cNvPr id="21508" name="Rectangle 2">
            <a:extLst>
              <a:ext uri="{FF2B5EF4-FFF2-40B4-BE49-F238E27FC236}">
                <a16:creationId xmlns:a16="http://schemas.microsoft.com/office/drawing/2014/main" id="{CA4FF497-8B5C-49F3-A8CC-4C472D884DE6}"/>
              </a:ext>
            </a:extLst>
          </p:cNvPr>
          <p:cNvSpPr>
            <a:spLocks noGrp="1" noChangeArrowheads="1"/>
          </p:cNvSpPr>
          <p:nvPr>
            <p:ph type="title"/>
          </p:nvPr>
        </p:nvSpPr>
        <p:spPr>
          <a:xfrm>
            <a:off x="304800" y="122238"/>
            <a:ext cx="7696200" cy="1020762"/>
          </a:xfrm>
        </p:spPr>
        <p:txBody>
          <a:bodyPr/>
          <a:lstStyle/>
          <a:p>
            <a:pPr eaLnBrk="1" hangingPunct="1"/>
            <a:r>
              <a:rPr lang="en-US" altLang="en-US" sz="3600" dirty="0"/>
              <a:t>Scrum </a:t>
            </a:r>
            <a:br>
              <a:rPr lang="en-US" altLang="en-US" sz="3600" dirty="0"/>
            </a:br>
            <a:r>
              <a:rPr lang="en-US" altLang="en-US" sz="3200" dirty="0">
                <a:solidFill>
                  <a:srgbClr val="0070C0"/>
                </a:solidFill>
              </a:rPr>
              <a:t>Practices</a:t>
            </a:r>
            <a:endParaRPr lang="en-US" altLang="en-US" dirty="0">
              <a:solidFill>
                <a:srgbClr val="0070C0"/>
              </a:solidFill>
            </a:endParaRPr>
          </a:p>
        </p:txBody>
      </p:sp>
      <p:sp>
        <p:nvSpPr>
          <p:cNvPr id="21509" name="Rectangle 3">
            <a:extLst>
              <a:ext uri="{FF2B5EF4-FFF2-40B4-BE49-F238E27FC236}">
                <a16:creationId xmlns:a16="http://schemas.microsoft.com/office/drawing/2014/main" id="{542FD693-E98F-4F73-8703-CF841FD2D23D}"/>
              </a:ext>
            </a:extLst>
          </p:cNvPr>
          <p:cNvSpPr>
            <a:spLocks noGrp="1" noChangeArrowheads="1"/>
          </p:cNvSpPr>
          <p:nvPr>
            <p:ph type="body" idx="1"/>
          </p:nvPr>
        </p:nvSpPr>
        <p:spPr>
          <a:xfrm>
            <a:off x="266700" y="1447800"/>
            <a:ext cx="8610600" cy="4800600"/>
          </a:xfrm>
        </p:spPr>
        <p:txBody>
          <a:bodyPr/>
          <a:lstStyle/>
          <a:p>
            <a:pPr eaLnBrk="1" hangingPunct="1">
              <a:buFont typeface="Wingdings" panose="05000000000000000000" pitchFamily="2" charset="2"/>
              <a:buChar char="q"/>
            </a:pPr>
            <a:r>
              <a:rPr lang="en-US" altLang="en-US" dirty="0">
                <a:solidFill>
                  <a:srgbClr val="0070C0"/>
                </a:solidFill>
              </a:rPr>
              <a:t>Sprint</a:t>
            </a:r>
            <a:r>
              <a:rPr lang="en-US" altLang="en-US" dirty="0"/>
              <a:t> – a time-controlled mini-project that implements a specific portion of a system</a:t>
            </a:r>
          </a:p>
          <a:p>
            <a:pPr lvl="1" eaLnBrk="1" hangingPunct="1">
              <a:buFont typeface="Wingdings" panose="05000000000000000000" pitchFamily="2" charset="2"/>
              <a:buChar char="§"/>
            </a:pPr>
            <a:r>
              <a:rPr lang="en-US" altLang="en-US" sz="2400" dirty="0"/>
              <a:t>Firm 30-day time box with a specific goal or deliverable</a:t>
            </a:r>
          </a:p>
          <a:p>
            <a:pPr lvl="1" eaLnBrk="1" hangingPunct="1">
              <a:buFont typeface="Wingdings" panose="05000000000000000000" pitchFamily="2" charset="2"/>
              <a:buChar char="§"/>
            </a:pPr>
            <a:r>
              <a:rPr lang="en-US" altLang="en-US" sz="2400" dirty="0"/>
              <a:t>The scope of that sprint is then frozen, and no one can change it—neither the product owner nor any other users</a:t>
            </a:r>
          </a:p>
          <a:p>
            <a:pPr lvl="2" eaLnBrk="1" hangingPunct="1"/>
            <a:r>
              <a:rPr lang="en-US" altLang="en-US" sz="2400" dirty="0"/>
              <a:t>Sprint backlog defines the scope</a:t>
            </a:r>
          </a:p>
          <a:p>
            <a:pPr eaLnBrk="1" hangingPunct="1">
              <a:buFont typeface="Wingdings" panose="05000000000000000000" pitchFamily="2" charset="2"/>
              <a:buChar char="q"/>
            </a:pPr>
            <a:r>
              <a:rPr lang="en-US" altLang="en-US" dirty="0">
                <a:solidFill>
                  <a:srgbClr val="0070C0"/>
                </a:solidFill>
              </a:rPr>
              <a:t>Daily Scrum </a:t>
            </a:r>
            <a:r>
              <a:rPr lang="en-US" altLang="en-US" dirty="0"/>
              <a:t>– a daily meeting of all members of the team to report progress (15 minutes max)</a:t>
            </a:r>
          </a:p>
          <a:p>
            <a:pPr eaLnBrk="1" hangingPunct="1">
              <a:buFont typeface="Wingdings" panose="05000000000000000000" pitchFamily="2" charset="2"/>
              <a:buChar char="q"/>
            </a:pPr>
            <a:r>
              <a:rPr lang="en-US" altLang="en-US" dirty="0"/>
              <a:t>Sprint final half-day </a:t>
            </a:r>
            <a:r>
              <a:rPr lang="en-US" altLang="en-US" dirty="0">
                <a:solidFill>
                  <a:srgbClr val="0070C0"/>
                </a:solidFill>
              </a:rPr>
              <a:t>review meeting </a:t>
            </a:r>
            <a:r>
              <a:rPr lang="en-US" altLang="en-US" dirty="0"/>
              <a:t>– scheduled to review and identify changes needed for the following sprints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260" y="63500"/>
            <a:ext cx="7042150" cy="1143000"/>
          </a:xfrm>
        </p:spPr>
        <p:txBody>
          <a:bodyPr/>
          <a:lstStyle/>
          <a:p>
            <a:r>
              <a:rPr lang="en-US" sz="3200" dirty="0"/>
              <a:t>Scrum Methodology</a:t>
            </a:r>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descr="http://www.sadhanbiswas.com/myblog/wp-content/uploads/2009/06/2010/08/agile-Scr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60" y="2294144"/>
            <a:ext cx="7541372" cy="410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312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yilmazcihan.com/wp-content/uploads/2015/03/Daily-Scru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799" y="5582095"/>
            <a:ext cx="1584325" cy="10139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3200" dirty="0">
                <a:latin typeface="Calibri" panose="020F0502020204030204" pitchFamily="34" charset="0"/>
                <a:cs typeface="Calibri" panose="020F0502020204030204" pitchFamily="34" charset="0"/>
              </a:rPr>
              <a:t>Scrum Methodology</a:t>
            </a:r>
            <a:br>
              <a:rPr lang="en-US" sz="3200" dirty="0">
                <a:latin typeface="Calibri" panose="020F0502020204030204" pitchFamily="34" charset="0"/>
                <a:cs typeface="Calibri" panose="020F0502020204030204" pitchFamily="34" charset="0"/>
              </a:rPr>
            </a:br>
            <a:r>
              <a:rPr lang="en-US" sz="2400" dirty="0">
                <a:solidFill>
                  <a:srgbClr val="0070C0"/>
                </a:solidFill>
                <a:effectLst/>
                <a:ea typeface="Calibri" panose="020F0502020204030204" pitchFamily="34" charset="0"/>
                <a:cs typeface="Calibri" panose="020F0502020204030204" pitchFamily="34" charset="0"/>
              </a:rPr>
              <a:t>SCRUM ceremonies that must take place. </a:t>
            </a:r>
            <a:endParaRPr lang="en-US" sz="3200" dirty="0">
              <a:solidFill>
                <a:srgbClr val="0070C0"/>
              </a:solidFill>
              <a:cs typeface="Calibri" panose="020F0502020204030204" pitchFamily="34" charset="0"/>
            </a:endParaRPr>
          </a:p>
        </p:txBody>
      </p:sp>
      <p:sp>
        <p:nvSpPr>
          <p:cNvPr id="3" name="Content Placeholder 2"/>
          <p:cNvSpPr>
            <a:spLocks noGrp="1"/>
          </p:cNvSpPr>
          <p:nvPr>
            <p:ph idx="1"/>
          </p:nvPr>
        </p:nvSpPr>
        <p:spPr>
          <a:xfrm>
            <a:off x="313226" y="1916851"/>
            <a:ext cx="8296202" cy="3822767"/>
          </a:xfrm>
        </p:spPr>
        <p:txBody>
          <a:bodyPr/>
          <a:lstStyle/>
          <a:p>
            <a:pPr marR="0" lvl="0" algn="just">
              <a:lnSpc>
                <a:spcPct val="107000"/>
              </a:lnSpc>
              <a:spcBef>
                <a:spcPts val="0"/>
              </a:spcBef>
              <a:spcAft>
                <a:spcPts val="0"/>
              </a:spcAft>
              <a:buFont typeface="Wingdings" panose="05000000000000000000" pitchFamily="2" charset="2"/>
              <a:buChar char="q"/>
            </a:pPr>
            <a:r>
              <a:rPr lang="en-US" b="1" dirty="0">
                <a:solidFill>
                  <a:srgbClr val="0070C0"/>
                </a:solidFill>
                <a:effectLst/>
                <a:ea typeface="Calibri" panose="020F0502020204030204" pitchFamily="34" charset="0"/>
                <a:cs typeface="Calibri" panose="020F0502020204030204" pitchFamily="34" charset="0"/>
              </a:rPr>
              <a:t>Sprint Planning: </a:t>
            </a:r>
            <a:r>
              <a:rPr lang="en-US" dirty="0">
                <a:effectLst/>
                <a:ea typeface="Calibri" panose="020F0502020204030204" pitchFamily="34" charset="0"/>
                <a:cs typeface="Calibri" panose="020F0502020204030204" pitchFamily="34" charset="0"/>
              </a:rPr>
              <a:t>This is where the team meets and decides what they need to complete in the coming sprint</a:t>
            </a:r>
            <a:endParaRPr lang="en-GB" dirty="0">
              <a:effectLst/>
              <a:ea typeface="Calibri" panose="020F0502020204030204" pitchFamily="34" charset="0"/>
              <a:cs typeface="Calibri" panose="020F0502020204030204" pitchFamily="34" charset="0"/>
            </a:endParaRPr>
          </a:p>
          <a:p>
            <a:pPr marR="0" lvl="1" algn="just">
              <a:lnSpc>
                <a:spcPct val="107000"/>
              </a:lnSpc>
              <a:spcBef>
                <a:spcPts val="0"/>
              </a:spcBef>
              <a:spcAft>
                <a:spcPts val="0"/>
              </a:spcAft>
              <a:buFont typeface="Wingdings" panose="05000000000000000000" pitchFamily="2" charset="2"/>
              <a:buChar char="§"/>
            </a:pPr>
            <a:r>
              <a:rPr lang="en-US" sz="2400" dirty="0">
                <a:effectLst/>
                <a:ea typeface="Calibri" panose="020F0502020204030204" pitchFamily="34" charset="0"/>
                <a:cs typeface="Calibri" panose="020F0502020204030204" pitchFamily="34" charset="0"/>
              </a:rPr>
              <a:t>This ceremony helps to set up the entire team for the coming sprint, creating a smooth pathway for a successful sprint. </a:t>
            </a:r>
          </a:p>
          <a:p>
            <a:pPr marR="0" lvl="1" algn="just">
              <a:lnSpc>
                <a:spcPct val="107000"/>
              </a:lnSpc>
              <a:spcBef>
                <a:spcPts val="0"/>
              </a:spcBef>
              <a:spcAft>
                <a:spcPts val="0"/>
              </a:spcAft>
              <a:buFont typeface="Wingdings" panose="05000000000000000000" pitchFamily="2" charset="2"/>
              <a:buChar char="§"/>
            </a:pPr>
            <a:r>
              <a:rPr lang="en-US" sz="2400" dirty="0">
                <a:effectLst/>
                <a:ea typeface="Calibri" panose="020F0502020204030204" pitchFamily="34" charset="0"/>
                <a:cs typeface="Calibri" panose="020F0502020204030204" pitchFamily="34" charset="0"/>
              </a:rPr>
              <a:t>Sprint planning requires the participation of all the scrum roles: the development team, scrum master and the product owner. </a:t>
            </a:r>
          </a:p>
          <a:p>
            <a:pPr marR="0" lvl="1" algn="just">
              <a:lnSpc>
                <a:spcPct val="107000"/>
              </a:lnSpc>
              <a:spcBef>
                <a:spcPts val="0"/>
              </a:spcBef>
              <a:spcAft>
                <a:spcPts val="0"/>
              </a:spcAft>
              <a:buFont typeface="Wingdings" panose="05000000000000000000" pitchFamily="2" charset="2"/>
              <a:buChar char="§"/>
            </a:pPr>
            <a:r>
              <a:rPr lang="en-US" sz="2400" dirty="0">
                <a:effectLst/>
                <a:ea typeface="Calibri" panose="020F0502020204030204" pitchFamily="34" charset="0"/>
                <a:cs typeface="Calibri" panose="020F0502020204030204" pitchFamily="34" charset="0"/>
              </a:rPr>
              <a:t>The planning, of course, is prior to the sprint. It typically lasts for an hour or two.</a:t>
            </a:r>
            <a:endParaRPr lang="en-GB" sz="24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9495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yilmazcihan.com/wp-content/uploads/2015/03/Daily-Scru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799" y="5582095"/>
            <a:ext cx="1584325" cy="10139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05731" y="133446"/>
            <a:ext cx="7214699" cy="1143000"/>
          </a:xfrm>
        </p:spPr>
        <p:txBody>
          <a:bodyPr/>
          <a:lstStyle/>
          <a:p>
            <a:r>
              <a:rPr lang="en-US" sz="3200" dirty="0">
                <a:latin typeface="Calibri" panose="020F0502020204030204" pitchFamily="34" charset="0"/>
                <a:cs typeface="Calibri" panose="020F0502020204030204" pitchFamily="34" charset="0"/>
              </a:rPr>
              <a:t>Scrum Methodology</a:t>
            </a:r>
            <a:br>
              <a:rPr lang="en-US" sz="3200" dirty="0">
                <a:latin typeface="Calibri" panose="020F0502020204030204" pitchFamily="34" charset="0"/>
                <a:cs typeface="Calibri" panose="020F0502020204030204" pitchFamily="34" charset="0"/>
              </a:rPr>
            </a:br>
            <a:r>
              <a:rPr lang="en-US" sz="2400" dirty="0">
                <a:solidFill>
                  <a:srgbClr val="0070C0"/>
                </a:solidFill>
                <a:ea typeface="Calibri" panose="020F0502020204030204" pitchFamily="34" charset="0"/>
                <a:cs typeface="Calibri" panose="020F0502020204030204" pitchFamily="34" charset="0"/>
              </a:rPr>
              <a:t>SCRUM ceremonies that must take place (continued)</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13226" y="1916851"/>
            <a:ext cx="8517548" cy="4807703"/>
          </a:xfrm>
        </p:spPr>
        <p:txBody>
          <a:bodyPr/>
          <a:lstStyle/>
          <a:p>
            <a:pPr marR="0" lvl="0" algn="just">
              <a:lnSpc>
                <a:spcPct val="107000"/>
              </a:lnSpc>
              <a:spcBef>
                <a:spcPts val="0"/>
              </a:spcBef>
              <a:spcAft>
                <a:spcPts val="0"/>
              </a:spcAft>
              <a:buFont typeface="Wingdings" panose="05000000000000000000" pitchFamily="2" charset="2"/>
              <a:buChar char="q"/>
            </a:pPr>
            <a:r>
              <a:rPr lang="en-US" b="1" dirty="0">
                <a:solidFill>
                  <a:srgbClr val="0070C0"/>
                </a:solidFill>
                <a:effectLst/>
                <a:ea typeface="Calibri" panose="020F0502020204030204" pitchFamily="34" charset="0"/>
                <a:cs typeface="Calibri" panose="020F0502020204030204" pitchFamily="34" charset="0"/>
              </a:rPr>
              <a:t>Daily Scrum: </a:t>
            </a:r>
            <a:r>
              <a:rPr lang="en-US" dirty="0">
                <a:effectLst/>
                <a:ea typeface="Calibri" panose="020F0502020204030204" pitchFamily="34" charset="0"/>
                <a:cs typeface="Calibri" panose="020F0502020204030204" pitchFamily="34" charset="0"/>
              </a:rPr>
              <a:t>This is a standup meeting or a very short – 15-minute mini-meeting – for the team to make sure they’re all on the same page.</a:t>
            </a:r>
            <a:endParaRPr lang="en-GB" dirty="0">
              <a:effectLst/>
              <a:ea typeface="Calibri" panose="020F0502020204030204" pitchFamily="34" charset="0"/>
              <a:cs typeface="Calibri" panose="020F0502020204030204" pitchFamily="34" charset="0"/>
            </a:endParaRPr>
          </a:p>
          <a:p>
            <a:pPr marR="0" lvl="1" algn="just">
              <a:lnSpc>
                <a:spcPct val="107000"/>
              </a:lnSpc>
              <a:spcBef>
                <a:spcPts val="0"/>
              </a:spcBef>
              <a:spcAft>
                <a:spcPts val="0"/>
              </a:spcAft>
              <a:buFont typeface="Wingdings" panose="05000000000000000000" pitchFamily="2" charset="2"/>
              <a:buChar char="§"/>
            </a:pPr>
            <a:r>
              <a:rPr lang="en-US" sz="2400" dirty="0">
                <a:effectLst/>
                <a:ea typeface="Calibri" panose="020F0502020204030204" pitchFamily="34" charset="0"/>
                <a:cs typeface="Calibri" panose="020F0502020204030204" pitchFamily="34" charset="0"/>
              </a:rPr>
              <a:t>It’s a way to ensure transparency across the team.</a:t>
            </a:r>
            <a:endParaRPr lang="en-GB" sz="2400" dirty="0">
              <a:effectLst/>
              <a:ea typeface="Calibri" panose="020F0502020204030204" pitchFamily="34" charset="0"/>
              <a:cs typeface="Calibri" panose="020F0502020204030204" pitchFamily="34" charset="0"/>
            </a:endParaRPr>
          </a:p>
          <a:p>
            <a:pPr marR="0" lvl="1" algn="just">
              <a:lnSpc>
                <a:spcPct val="107000"/>
              </a:lnSpc>
              <a:spcBef>
                <a:spcPts val="0"/>
              </a:spcBef>
              <a:spcAft>
                <a:spcPts val="0"/>
              </a:spcAft>
              <a:buFont typeface="Wingdings" panose="05000000000000000000" pitchFamily="2" charset="2"/>
              <a:buChar char="§"/>
            </a:pPr>
            <a:r>
              <a:rPr lang="en-US" sz="2400" dirty="0">
                <a:effectLst/>
                <a:ea typeface="Calibri" panose="020F0502020204030204" pitchFamily="34" charset="0"/>
                <a:cs typeface="Calibri" panose="020F0502020204030204" pitchFamily="34" charset="0"/>
              </a:rPr>
              <a:t>Daily scrum demands accountability</a:t>
            </a:r>
          </a:p>
          <a:p>
            <a:pPr marR="0" lvl="1" algn="just">
              <a:lnSpc>
                <a:spcPct val="107000"/>
              </a:lnSpc>
              <a:spcBef>
                <a:spcPts val="0"/>
              </a:spcBef>
              <a:spcAft>
                <a:spcPts val="0"/>
              </a:spcAft>
              <a:buFont typeface="Wingdings" panose="05000000000000000000" pitchFamily="2" charset="2"/>
              <a:buChar char="§"/>
            </a:pPr>
            <a:endParaRPr lang="en-GB" sz="2400" dirty="0">
              <a:effectLst/>
              <a:ea typeface="Calibri" panose="020F0502020204030204" pitchFamily="34" charset="0"/>
              <a:cs typeface="Calibri" panose="020F0502020204030204" pitchFamily="34" charset="0"/>
            </a:endParaRPr>
          </a:p>
          <a:p>
            <a:pPr marR="0" lvl="0" algn="just">
              <a:lnSpc>
                <a:spcPct val="107000"/>
              </a:lnSpc>
              <a:spcBef>
                <a:spcPts val="0"/>
              </a:spcBef>
              <a:spcAft>
                <a:spcPts val="0"/>
              </a:spcAft>
              <a:buFont typeface="Wingdings" panose="05000000000000000000" pitchFamily="2" charset="2"/>
              <a:buChar char="q"/>
            </a:pPr>
            <a:r>
              <a:rPr lang="en-US" b="1" dirty="0">
                <a:solidFill>
                  <a:srgbClr val="0070C0"/>
                </a:solidFill>
                <a:effectLst/>
                <a:ea typeface="Calibri" panose="020F0502020204030204" pitchFamily="34" charset="0"/>
                <a:cs typeface="Calibri" panose="020F0502020204030204" pitchFamily="34" charset="0"/>
              </a:rPr>
              <a:t>Sprint Review: </a:t>
            </a:r>
            <a:r>
              <a:rPr lang="en-US" dirty="0">
                <a:effectLst/>
                <a:ea typeface="Calibri" panose="020F0502020204030204" pitchFamily="34" charset="0"/>
                <a:cs typeface="Calibri" panose="020F0502020204030204" pitchFamily="34" charset="0"/>
              </a:rPr>
              <a:t>This is another type of meeting, but one in which the team demos what they shipped in the sprint.</a:t>
            </a:r>
            <a:endParaRPr lang="en-GB" dirty="0">
              <a:effectLst/>
              <a:ea typeface="Calibri" panose="020F0502020204030204" pitchFamily="34" charset="0"/>
              <a:cs typeface="Calibri" panose="020F0502020204030204" pitchFamily="34" charset="0"/>
            </a:endParaRPr>
          </a:p>
          <a:p>
            <a:pPr marR="0" lvl="1" algn="just">
              <a:lnSpc>
                <a:spcPct val="107000"/>
              </a:lnSpc>
              <a:spcBef>
                <a:spcPts val="0"/>
              </a:spcBef>
              <a:spcAft>
                <a:spcPts val="0"/>
              </a:spcAft>
              <a:buFont typeface="Wingdings" panose="05000000000000000000" pitchFamily="2" charset="2"/>
              <a:buChar char="§"/>
            </a:pPr>
            <a:r>
              <a:rPr lang="en-US" sz="2400" dirty="0">
                <a:solidFill>
                  <a:srgbClr val="0070C0"/>
                </a:solidFill>
                <a:effectLst/>
                <a:ea typeface="Calibri" panose="020F0502020204030204" pitchFamily="34" charset="0"/>
                <a:cs typeface="Calibri" panose="020F0502020204030204" pitchFamily="34" charset="0"/>
              </a:rPr>
              <a:t>Demonstrates the finished work </a:t>
            </a:r>
            <a:r>
              <a:rPr lang="en-US" sz="2400" dirty="0">
                <a:effectLst/>
                <a:ea typeface="Calibri" panose="020F0502020204030204" pitchFamily="34" charset="0"/>
                <a:cs typeface="Calibri" panose="020F0502020204030204" pitchFamily="34" charset="0"/>
              </a:rPr>
              <a:t>for the entire team, so they can </a:t>
            </a:r>
            <a:r>
              <a:rPr lang="en-US" sz="2400" dirty="0">
                <a:solidFill>
                  <a:srgbClr val="0070C0"/>
                </a:solidFill>
                <a:effectLst/>
                <a:ea typeface="Calibri" panose="020F0502020204030204" pitchFamily="34" charset="0"/>
                <a:cs typeface="Calibri" panose="020F0502020204030204" pitchFamily="34" charset="0"/>
              </a:rPr>
              <a:t>provide feedback </a:t>
            </a:r>
            <a:r>
              <a:rPr lang="en-US" sz="2400" dirty="0">
                <a:effectLst/>
                <a:ea typeface="Calibri" panose="020F0502020204030204" pitchFamily="34" charset="0"/>
                <a:cs typeface="Calibri" panose="020F0502020204030204" pitchFamily="34" charset="0"/>
              </a:rPr>
              <a:t>and get feedback </a:t>
            </a:r>
          </a:p>
          <a:p>
            <a:pPr marL="457200" marR="0" lvl="1" indent="0" algn="just">
              <a:lnSpc>
                <a:spcPct val="107000"/>
              </a:lnSpc>
              <a:spcBef>
                <a:spcPts val="0"/>
              </a:spcBef>
              <a:spcAft>
                <a:spcPts val="0"/>
              </a:spcAft>
              <a:buNone/>
            </a:pPr>
            <a:r>
              <a:rPr lang="en-US" sz="2400" dirty="0">
                <a:ea typeface="Calibri" panose="020F0502020204030204" pitchFamily="34" charset="0"/>
                <a:cs typeface="Calibri" panose="020F0502020204030204" pitchFamily="34" charset="0"/>
              </a:rPr>
              <a:t>    </a:t>
            </a:r>
            <a:r>
              <a:rPr lang="en-US" sz="2400" dirty="0">
                <a:effectLst/>
                <a:ea typeface="Calibri" panose="020F0502020204030204" pitchFamily="34" charset="0"/>
                <a:cs typeface="Calibri" panose="020F0502020204030204" pitchFamily="34" charset="0"/>
              </a:rPr>
              <a:t>from the stakeholders in the project.</a:t>
            </a:r>
            <a:endParaRPr lang="en-GB" sz="24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266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yilmazcihan.com/wp-content/uploads/2015/03/Daily-Scru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799" y="5582095"/>
            <a:ext cx="1584325" cy="10139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81263" y="133446"/>
            <a:ext cx="7335420" cy="1143000"/>
          </a:xfrm>
        </p:spPr>
        <p:txBody>
          <a:bodyPr/>
          <a:lstStyle/>
          <a:p>
            <a:r>
              <a:rPr lang="en-US" sz="3200" dirty="0">
                <a:latin typeface="Calibri" panose="020F0502020204030204" pitchFamily="34" charset="0"/>
                <a:cs typeface="Calibri" panose="020F0502020204030204" pitchFamily="34" charset="0"/>
              </a:rPr>
              <a:t>Scrum Methodology</a:t>
            </a:r>
            <a:br>
              <a:rPr lang="en-US" sz="3200" dirty="0">
                <a:latin typeface="Calibri" panose="020F0502020204030204" pitchFamily="34" charset="0"/>
                <a:cs typeface="Calibri" panose="020F0502020204030204" pitchFamily="34" charset="0"/>
              </a:rPr>
            </a:br>
            <a:r>
              <a:rPr lang="en-US" sz="2400" dirty="0">
                <a:solidFill>
                  <a:srgbClr val="0070C0"/>
                </a:solidFill>
                <a:ea typeface="Calibri" panose="020F0502020204030204" pitchFamily="34" charset="0"/>
                <a:cs typeface="Calibri" panose="020F0502020204030204" pitchFamily="34" charset="0"/>
              </a:rPr>
              <a:t>SCRUM ceremonies that must take place (continued)</a:t>
            </a:r>
            <a:endParaRPr lang="en-US"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13226" y="1916851"/>
            <a:ext cx="8517548" cy="4807703"/>
          </a:xfrm>
        </p:spPr>
        <p:txBody>
          <a:bodyPr/>
          <a:lstStyle/>
          <a:p>
            <a:pPr marR="0" lvl="0" algn="just">
              <a:lnSpc>
                <a:spcPct val="107000"/>
              </a:lnSpc>
              <a:spcBef>
                <a:spcPts val="0"/>
              </a:spcBef>
              <a:spcAft>
                <a:spcPts val="0"/>
              </a:spcAft>
              <a:buFont typeface="Wingdings" panose="05000000000000000000" pitchFamily="2" charset="2"/>
              <a:buChar char="q"/>
            </a:pPr>
            <a:r>
              <a:rPr lang="en-US" b="1" dirty="0">
                <a:solidFill>
                  <a:srgbClr val="0070C0"/>
                </a:solidFill>
                <a:effectLst/>
                <a:ea typeface="Calibri" panose="020F0502020204030204" pitchFamily="34" charset="0"/>
                <a:cs typeface="Calibri" panose="020F0502020204030204" pitchFamily="34" charset="0"/>
              </a:rPr>
              <a:t>Sprint Retrospective: </a:t>
            </a:r>
            <a:r>
              <a:rPr lang="en-US" dirty="0">
                <a:effectLst/>
                <a:ea typeface="Calibri" panose="020F0502020204030204" pitchFamily="34" charset="0"/>
                <a:cs typeface="Calibri" panose="020F0502020204030204" pitchFamily="34" charset="0"/>
              </a:rPr>
              <a:t>This is when the team reviews their work, identifying what they did well and what didn’t go as planned, so they can make the next sprint better.</a:t>
            </a:r>
            <a:endParaRPr lang="en-GB" dirty="0">
              <a:effectLst/>
              <a:ea typeface="Calibri" panose="020F0502020204030204" pitchFamily="34" charset="0"/>
              <a:cs typeface="Calibri" panose="020F0502020204030204" pitchFamily="34" charset="0"/>
            </a:endParaRPr>
          </a:p>
          <a:p>
            <a:pPr marR="0" lvl="1" algn="just">
              <a:lnSpc>
                <a:spcPct val="107000"/>
              </a:lnSpc>
              <a:spcBef>
                <a:spcPts val="0"/>
              </a:spcBef>
              <a:spcAft>
                <a:spcPts val="800"/>
              </a:spcAft>
              <a:buFont typeface="Wingdings" panose="05000000000000000000" pitchFamily="2" charset="2"/>
              <a:buChar char="§"/>
            </a:pPr>
            <a:r>
              <a:rPr lang="en-US" sz="2400" dirty="0">
                <a:effectLst/>
                <a:ea typeface="Calibri" panose="020F0502020204030204" pitchFamily="34" charset="0"/>
                <a:cs typeface="Calibri" panose="020F0502020204030204" pitchFamily="34" charset="0"/>
              </a:rPr>
              <a:t>Because scrum is part of an agile process, it is all about change, which includes getting feedback and quickly acting on it. </a:t>
            </a:r>
          </a:p>
          <a:p>
            <a:pPr marR="0" lvl="1" algn="just">
              <a:lnSpc>
                <a:spcPct val="107000"/>
              </a:lnSpc>
              <a:spcBef>
                <a:spcPts val="0"/>
              </a:spcBef>
              <a:spcAft>
                <a:spcPts val="800"/>
              </a:spcAft>
              <a:buFont typeface="Wingdings" panose="05000000000000000000" pitchFamily="2" charset="2"/>
              <a:buChar char="§"/>
            </a:pPr>
            <a:r>
              <a:rPr lang="en-US" sz="2400" dirty="0">
                <a:effectLst/>
                <a:ea typeface="Calibri" panose="020F0502020204030204" pitchFamily="34" charset="0"/>
                <a:cs typeface="Calibri" panose="020F0502020204030204" pitchFamily="34" charset="0"/>
              </a:rPr>
              <a:t>Scrum seeks </a:t>
            </a:r>
            <a:r>
              <a:rPr lang="en-US" sz="2400" dirty="0">
                <a:solidFill>
                  <a:srgbClr val="0070C0"/>
                </a:solidFill>
                <a:effectLst/>
                <a:ea typeface="Calibri" panose="020F0502020204030204" pitchFamily="34" charset="0"/>
                <a:cs typeface="Calibri" panose="020F0502020204030204" pitchFamily="34" charset="0"/>
              </a:rPr>
              <a:t>continuous improvement</a:t>
            </a:r>
            <a:r>
              <a:rPr lang="en-US" sz="2400" dirty="0">
                <a:effectLst/>
                <a:ea typeface="Calibri" panose="020F0502020204030204" pitchFamily="34" charset="0"/>
                <a:cs typeface="Calibri" panose="020F0502020204030204" pitchFamily="34" charset="0"/>
              </a:rPr>
              <a:t>, and the retrospective is a method to make sure that the product and development culture is constantly improving.</a:t>
            </a:r>
            <a:endParaRPr lang="en-GB" sz="24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9731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Extreme Programming (XP)</a:t>
            </a:r>
            <a:endParaRPr lang="en-MY" sz="3200" dirty="0"/>
          </a:p>
        </p:txBody>
      </p:sp>
    </p:spTree>
    <p:extLst>
      <p:ext uri="{BB962C8B-B14F-4D97-AF65-F5344CB8AC3E}">
        <p14:creationId xmlns:p14="http://schemas.microsoft.com/office/powerpoint/2010/main" val="484178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17859" y="130259"/>
            <a:ext cx="7042150" cy="1143000"/>
          </a:xfrm>
        </p:spPr>
        <p:txBody>
          <a:bodyPr/>
          <a:lstStyle/>
          <a:p>
            <a:pPr fontAlgn="auto">
              <a:spcAft>
                <a:spcPts val="0"/>
              </a:spcAft>
              <a:defRPr/>
            </a:pPr>
            <a:r>
              <a:rPr lang="en-US" sz="3200" b="1" dirty="0"/>
              <a:t>Extreme Programming (XP)</a:t>
            </a:r>
            <a:endParaRPr lang="en-US" sz="3200" dirty="0"/>
          </a:p>
        </p:txBody>
      </p:sp>
      <p:sp>
        <p:nvSpPr>
          <p:cNvPr id="26627" name="Content Placeholder 2"/>
          <p:cNvSpPr>
            <a:spLocks noGrp="1"/>
          </p:cNvSpPr>
          <p:nvPr>
            <p:ph idx="1"/>
          </p:nvPr>
        </p:nvSpPr>
        <p:spPr>
          <a:xfrm>
            <a:off x="213418" y="1894932"/>
            <a:ext cx="4516396" cy="4574429"/>
          </a:xfrm>
        </p:spPr>
        <p:txBody>
          <a:bodyPr/>
          <a:lstStyle/>
          <a:p>
            <a:pPr>
              <a:buFont typeface="Wingdings" panose="05000000000000000000" pitchFamily="2" charset="2"/>
              <a:buChar char="q"/>
            </a:pPr>
            <a:r>
              <a:rPr lang="en-US" dirty="0"/>
              <a:t>Very flexible methodology.</a:t>
            </a:r>
          </a:p>
          <a:p>
            <a:pPr>
              <a:buFont typeface="Wingdings" panose="05000000000000000000" pitchFamily="2" charset="2"/>
              <a:buChar char="q"/>
            </a:pPr>
            <a:r>
              <a:rPr lang="en-US" dirty="0"/>
              <a:t>Effective Programming / coding approach.</a:t>
            </a:r>
          </a:p>
          <a:p>
            <a:pPr lvl="1">
              <a:buFont typeface="Wingdings" panose="05000000000000000000" pitchFamily="2" charset="2"/>
              <a:buChar char="§"/>
            </a:pPr>
            <a:r>
              <a:rPr lang="en-US" sz="2400" dirty="0"/>
              <a:t>For projects involving  heavy coding / software building</a:t>
            </a:r>
          </a:p>
          <a:p>
            <a:pPr>
              <a:buFont typeface="Wingdings" panose="05000000000000000000" pitchFamily="2" charset="2"/>
              <a:buChar char="q"/>
            </a:pPr>
            <a:r>
              <a:rPr lang="en-US" dirty="0"/>
              <a:t>Uses most of the Agile Principles</a:t>
            </a:r>
          </a:p>
          <a:p>
            <a:pPr>
              <a:buFont typeface="Wingdings" panose="05000000000000000000" pitchFamily="2" charset="2"/>
              <a:buChar char="q"/>
            </a:pPr>
            <a:endParaRPr lang="en-US" dirty="0"/>
          </a:p>
        </p:txBody>
      </p:sp>
      <p:pic>
        <p:nvPicPr>
          <p:cNvPr id="9218" name="Picture 2" descr="https://upload.wikimedia.org/wikipedia/commons/thumb/8/84/Extreme_Programming.svg/2000px-Extreme_Programming.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911" r="7469"/>
          <a:stretch/>
        </p:blipFill>
        <p:spPr bwMode="auto">
          <a:xfrm>
            <a:off x="4414186" y="2407940"/>
            <a:ext cx="4516396" cy="394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219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a:extLst>
              <a:ext uri="{FF2B5EF4-FFF2-40B4-BE49-F238E27FC236}">
                <a16:creationId xmlns:a16="http://schemas.microsoft.com/office/drawing/2014/main" id="{C58D7458-460A-484D-949B-871A632CC08F}"/>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37</a:t>
            </a:fld>
            <a:endParaRPr lang="en-US" altLang="en-US"/>
          </a:p>
        </p:txBody>
      </p:sp>
      <p:sp>
        <p:nvSpPr>
          <p:cNvPr id="14340" name="Rectangle 2">
            <a:extLst>
              <a:ext uri="{FF2B5EF4-FFF2-40B4-BE49-F238E27FC236}">
                <a16:creationId xmlns:a16="http://schemas.microsoft.com/office/drawing/2014/main" id="{37855271-3852-40DB-AAAA-B556A0389716}"/>
              </a:ext>
            </a:extLst>
          </p:cNvPr>
          <p:cNvSpPr>
            <a:spLocks noGrp="1" noChangeArrowheads="1"/>
          </p:cNvSpPr>
          <p:nvPr>
            <p:ph type="title"/>
          </p:nvPr>
        </p:nvSpPr>
        <p:spPr>
          <a:xfrm>
            <a:off x="304800" y="122238"/>
            <a:ext cx="7696200" cy="1173162"/>
          </a:xfrm>
        </p:spPr>
        <p:txBody>
          <a:bodyPr/>
          <a:lstStyle/>
          <a:p>
            <a:pPr eaLnBrk="1" hangingPunct="1"/>
            <a:r>
              <a:rPr lang="en-US" altLang="en-US" sz="3600" dirty="0"/>
              <a:t>Extreme Programming (XP)</a:t>
            </a:r>
            <a:br>
              <a:rPr lang="en-US" altLang="en-US" sz="3600" dirty="0"/>
            </a:br>
            <a:r>
              <a:rPr lang="en-US" altLang="en-US" sz="2800" dirty="0">
                <a:solidFill>
                  <a:srgbClr val="0070C0"/>
                </a:solidFill>
              </a:rPr>
              <a:t>Core Values</a:t>
            </a:r>
          </a:p>
        </p:txBody>
      </p:sp>
      <p:sp>
        <p:nvSpPr>
          <p:cNvPr id="14341" name="Rectangle 3">
            <a:extLst>
              <a:ext uri="{FF2B5EF4-FFF2-40B4-BE49-F238E27FC236}">
                <a16:creationId xmlns:a16="http://schemas.microsoft.com/office/drawing/2014/main" id="{F3A0576E-A896-42F8-BD03-9E7D1AB82D6F}"/>
              </a:ext>
            </a:extLst>
          </p:cNvPr>
          <p:cNvSpPr>
            <a:spLocks noGrp="1" noChangeArrowheads="1"/>
          </p:cNvSpPr>
          <p:nvPr>
            <p:ph type="body" idx="1"/>
          </p:nvPr>
        </p:nvSpPr>
        <p:spPr>
          <a:xfrm>
            <a:off x="266700" y="1880936"/>
            <a:ext cx="8610600" cy="4038600"/>
          </a:xfrm>
        </p:spPr>
        <p:txBody>
          <a:bodyPr/>
          <a:lstStyle/>
          <a:p>
            <a:pPr algn="just" eaLnBrk="1" hangingPunct="1">
              <a:lnSpc>
                <a:spcPct val="90000"/>
              </a:lnSpc>
              <a:buFont typeface="Wingdings" panose="05000000000000000000" pitchFamily="2" charset="2"/>
              <a:buChar char="q"/>
            </a:pPr>
            <a:r>
              <a:rPr lang="en-US" altLang="en-US" dirty="0">
                <a:solidFill>
                  <a:srgbClr val="0070C0"/>
                </a:solidFill>
              </a:rPr>
              <a:t>Communication</a:t>
            </a:r>
            <a:r>
              <a:rPr lang="en-US" altLang="en-US" dirty="0"/>
              <a:t>—one of the major causes of project failure is a lack of </a:t>
            </a:r>
            <a:r>
              <a:rPr lang="en-US" altLang="en-US" dirty="0">
                <a:solidFill>
                  <a:srgbClr val="0070C0"/>
                </a:solidFill>
              </a:rPr>
              <a:t>open communication </a:t>
            </a:r>
            <a:r>
              <a:rPr lang="en-US" altLang="en-US" dirty="0"/>
              <a:t>among the right players </a:t>
            </a:r>
            <a:r>
              <a:rPr lang="en-US" altLang="en-US" dirty="0">
                <a:solidFill>
                  <a:srgbClr val="0070C0"/>
                </a:solidFill>
              </a:rPr>
              <a:t>at the right time and at the right level</a:t>
            </a:r>
          </a:p>
          <a:p>
            <a:pPr algn="just" eaLnBrk="1" hangingPunct="1">
              <a:lnSpc>
                <a:spcPct val="90000"/>
              </a:lnSpc>
              <a:buFont typeface="Wingdings" panose="05000000000000000000" pitchFamily="2" charset="2"/>
              <a:buChar char="q"/>
            </a:pPr>
            <a:r>
              <a:rPr lang="en-US" altLang="en-US" dirty="0">
                <a:solidFill>
                  <a:srgbClr val="0070C0"/>
                </a:solidFill>
              </a:rPr>
              <a:t>Simplicity</a:t>
            </a:r>
            <a:r>
              <a:rPr lang="en-US" altLang="en-US" dirty="0"/>
              <a:t>—XP includes techniques to reinforce </a:t>
            </a:r>
            <a:r>
              <a:rPr lang="en-US" altLang="en-US" dirty="0">
                <a:solidFill>
                  <a:srgbClr val="0070C0"/>
                </a:solidFill>
              </a:rPr>
              <a:t>keeping things simple </a:t>
            </a:r>
            <a:r>
              <a:rPr lang="en-US" altLang="en-US" dirty="0"/>
              <a:t>to make it a standard way of developing systems</a:t>
            </a:r>
          </a:p>
          <a:p>
            <a:pPr algn="just" eaLnBrk="1" hangingPunct="1">
              <a:lnSpc>
                <a:spcPct val="90000"/>
              </a:lnSpc>
              <a:buFont typeface="Wingdings" panose="05000000000000000000" pitchFamily="2" charset="2"/>
              <a:buChar char="q"/>
            </a:pPr>
            <a:r>
              <a:rPr lang="en-US" altLang="en-US" dirty="0">
                <a:solidFill>
                  <a:srgbClr val="0070C0"/>
                </a:solidFill>
              </a:rPr>
              <a:t>Feedback</a:t>
            </a:r>
            <a:r>
              <a:rPr lang="en-US" altLang="en-US" dirty="0"/>
              <a:t>—as with simplicity, getting </a:t>
            </a:r>
            <a:r>
              <a:rPr lang="en-US" altLang="en-US" dirty="0">
                <a:solidFill>
                  <a:srgbClr val="0070C0"/>
                </a:solidFill>
              </a:rPr>
              <a:t>frequent, meaningful feedback</a:t>
            </a:r>
            <a:r>
              <a:rPr lang="en-US" altLang="en-US" dirty="0"/>
              <a:t> is recognized as a best practice of software development</a:t>
            </a:r>
          </a:p>
          <a:p>
            <a:pPr algn="just" eaLnBrk="1" hangingPunct="1">
              <a:lnSpc>
                <a:spcPct val="90000"/>
              </a:lnSpc>
              <a:buFont typeface="Wingdings" panose="05000000000000000000" pitchFamily="2" charset="2"/>
              <a:buChar char="q"/>
            </a:pPr>
            <a:r>
              <a:rPr lang="en-US" altLang="en-US" dirty="0">
                <a:solidFill>
                  <a:srgbClr val="0070C0"/>
                </a:solidFill>
              </a:rPr>
              <a:t>Courage</a:t>
            </a:r>
            <a:r>
              <a:rPr lang="en-US" altLang="en-US" dirty="0"/>
              <a:t>—developers always need courage to face the harsh </a:t>
            </a:r>
            <a:r>
              <a:rPr lang="en-US" altLang="en-US" dirty="0">
                <a:solidFill>
                  <a:srgbClr val="0070C0"/>
                </a:solidFill>
              </a:rPr>
              <a:t>choice of doing things right </a:t>
            </a:r>
            <a:r>
              <a:rPr lang="en-US" altLang="en-US" dirty="0"/>
              <a:t>or </a:t>
            </a:r>
            <a:r>
              <a:rPr lang="en-US" altLang="en-US" dirty="0">
                <a:solidFill>
                  <a:srgbClr val="0070C0"/>
                </a:solidFill>
              </a:rPr>
              <a:t>throwing away bad code and starting over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a:extLst>
              <a:ext uri="{FF2B5EF4-FFF2-40B4-BE49-F238E27FC236}">
                <a16:creationId xmlns:a16="http://schemas.microsoft.com/office/drawing/2014/main" id="{3BB34BF2-2D9E-4A86-9CC7-FBA5632DE7C6}"/>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38</a:t>
            </a:fld>
            <a:endParaRPr lang="en-US" altLang="en-US"/>
          </a:p>
        </p:txBody>
      </p:sp>
      <p:sp>
        <p:nvSpPr>
          <p:cNvPr id="15364" name="Rectangle 2">
            <a:extLst>
              <a:ext uri="{FF2B5EF4-FFF2-40B4-BE49-F238E27FC236}">
                <a16:creationId xmlns:a16="http://schemas.microsoft.com/office/drawing/2014/main" id="{8A22FE68-C257-4346-82CB-FEBF5BBB41A4}"/>
              </a:ext>
            </a:extLst>
          </p:cNvPr>
          <p:cNvSpPr>
            <a:spLocks noGrp="1" noChangeArrowheads="1"/>
          </p:cNvSpPr>
          <p:nvPr>
            <p:ph type="title"/>
          </p:nvPr>
        </p:nvSpPr>
        <p:spPr>
          <a:xfrm>
            <a:off x="304800" y="122238"/>
            <a:ext cx="7696200" cy="1173162"/>
          </a:xfrm>
        </p:spPr>
        <p:txBody>
          <a:bodyPr/>
          <a:lstStyle/>
          <a:p>
            <a:pPr eaLnBrk="1" hangingPunct="1"/>
            <a:r>
              <a:rPr lang="en-US" altLang="en-US" sz="3600" dirty="0"/>
              <a:t>Extreme Programming (XP)</a:t>
            </a:r>
            <a:br>
              <a:rPr lang="en-US" altLang="en-US" sz="3600" dirty="0"/>
            </a:br>
            <a:r>
              <a:rPr lang="en-US" altLang="en-US" sz="2800" dirty="0">
                <a:solidFill>
                  <a:srgbClr val="0070C0"/>
                </a:solidFill>
              </a:rPr>
              <a:t>Practices</a:t>
            </a:r>
          </a:p>
        </p:txBody>
      </p:sp>
      <p:sp>
        <p:nvSpPr>
          <p:cNvPr id="15365" name="Rectangle 3">
            <a:extLst>
              <a:ext uri="{FF2B5EF4-FFF2-40B4-BE49-F238E27FC236}">
                <a16:creationId xmlns:a16="http://schemas.microsoft.com/office/drawing/2014/main" id="{C3C7D466-7CB7-4592-918E-9EC464ED25BE}"/>
              </a:ext>
            </a:extLst>
          </p:cNvPr>
          <p:cNvSpPr>
            <a:spLocks noGrp="1" noChangeArrowheads="1"/>
          </p:cNvSpPr>
          <p:nvPr>
            <p:ph type="body" idx="1"/>
          </p:nvPr>
        </p:nvSpPr>
        <p:spPr>
          <a:xfrm>
            <a:off x="304800" y="1676400"/>
            <a:ext cx="8610600" cy="4800600"/>
          </a:xfrm>
        </p:spPr>
        <p:txBody>
          <a:bodyPr/>
          <a:lstStyle/>
          <a:p>
            <a:pPr algn="just" eaLnBrk="1" hangingPunct="1">
              <a:lnSpc>
                <a:spcPct val="90000"/>
              </a:lnSpc>
              <a:buFont typeface="Wingdings" panose="05000000000000000000" pitchFamily="2" charset="2"/>
              <a:buChar char="q"/>
            </a:pPr>
            <a:r>
              <a:rPr lang="en-US" altLang="en-US" sz="2400" dirty="0">
                <a:solidFill>
                  <a:srgbClr val="0070C0"/>
                </a:solidFill>
              </a:rPr>
              <a:t>Planning</a:t>
            </a:r>
            <a:r>
              <a:rPr lang="en-US" altLang="en-US" sz="2400" dirty="0"/>
              <a:t>—XP planning focuses on </a:t>
            </a:r>
            <a:r>
              <a:rPr lang="en-US" altLang="en-US" sz="2400" dirty="0">
                <a:solidFill>
                  <a:srgbClr val="0070C0"/>
                </a:solidFill>
              </a:rPr>
              <a:t>making a rough plan quickly </a:t>
            </a:r>
            <a:r>
              <a:rPr lang="en-US" altLang="en-US" sz="2400" dirty="0"/>
              <a:t>and </a:t>
            </a:r>
            <a:r>
              <a:rPr lang="en-US" altLang="en-US" sz="2400" dirty="0">
                <a:solidFill>
                  <a:srgbClr val="0070C0"/>
                </a:solidFill>
              </a:rPr>
              <a:t>then refining </a:t>
            </a:r>
            <a:r>
              <a:rPr lang="en-US" altLang="en-US" sz="2400" dirty="0"/>
              <a:t>it as things become clearer. This reflects the Agile development philosophical dictum that change is more important than detailed plans</a:t>
            </a:r>
          </a:p>
          <a:p>
            <a:pPr algn="just" eaLnBrk="1" hangingPunct="1">
              <a:lnSpc>
                <a:spcPct val="90000"/>
              </a:lnSpc>
              <a:buFont typeface="Wingdings" panose="05000000000000000000" pitchFamily="2" charset="2"/>
              <a:buChar char="q"/>
            </a:pPr>
            <a:r>
              <a:rPr lang="en-US" altLang="en-US" sz="2400" dirty="0">
                <a:solidFill>
                  <a:srgbClr val="0070C0"/>
                </a:solidFill>
              </a:rPr>
              <a:t>Testing</a:t>
            </a:r>
            <a:r>
              <a:rPr lang="en-US" altLang="en-US" sz="2400" dirty="0"/>
              <a:t>—XP intensifies testing by requiring that the </a:t>
            </a:r>
            <a:r>
              <a:rPr lang="en-US" altLang="en-US" sz="2400" dirty="0">
                <a:solidFill>
                  <a:srgbClr val="0070C0"/>
                </a:solidFill>
              </a:rPr>
              <a:t>tests for each use case (story) be written first</a:t>
            </a:r>
            <a:r>
              <a:rPr lang="en-US" altLang="en-US" sz="2400" dirty="0"/>
              <a:t>—before the solution is programmed</a:t>
            </a:r>
          </a:p>
          <a:p>
            <a:pPr algn="just" eaLnBrk="1" hangingPunct="1">
              <a:lnSpc>
                <a:spcPct val="90000"/>
              </a:lnSpc>
              <a:buFont typeface="Wingdings" panose="05000000000000000000" pitchFamily="2" charset="2"/>
              <a:buChar char="q"/>
            </a:pPr>
            <a:r>
              <a:rPr lang="en-US" altLang="en-US" sz="2400" dirty="0">
                <a:solidFill>
                  <a:srgbClr val="0070C0"/>
                </a:solidFill>
              </a:rPr>
              <a:t>Pair Programming</a:t>
            </a:r>
            <a:r>
              <a:rPr lang="en-US" altLang="en-US" sz="2400" dirty="0"/>
              <a:t>—XP practice in </a:t>
            </a:r>
            <a:r>
              <a:rPr lang="en-US" altLang="en-US" sz="2400" dirty="0">
                <a:solidFill>
                  <a:srgbClr val="0070C0"/>
                </a:solidFill>
              </a:rPr>
              <a:t>which two programmers work together on designing, coding, and testing software</a:t>
            </a:r>
          </a:p>
          <a:p>
            <a:pPr algn="just" eaLnBrk="1" hangingPunct="1">
              <a:lnSpc>
                <a:spcPct val="90000"/>
              </a:lnSpc>
              <a:buFont typeface="Wingdings" panose="05000000000000000000" pitchFamily="2" charset="2"/>
              <a:buChar char="q"/>
            </a:pPr>
            <a:r>
              <a:rPr lang="en-US" altLang="en-US" sz="2400" dirty="0">
                <a:solidFill>
                  <a:srgbClr val="0070C0"/>
                </a:solidFill>
              </a:rPr>
              <a:t>Simple Designs</a:t>
            </a:r>
            <a:r>
              <a:rPr lang="en-US" altLang="en-US" sz="2400" dirty="0"/>
              <a:t>—XP conforms to the principles of Agile Modeling. It  accomplishes the desired result with as </a:t>
            </a:r>
            <a:r>
              <a:rPr lang="en-US" altLang="en-US" sz="2400" dirty="0">
                <a:solidFill>
                  <a:srgbClr val="0070C0"/>
                </a:solidFill>
              </a:rPr>
              <a:t>few classes and methods</a:t>
            </a:r>
            <a:r>
              <a:rPr lang="en-US" altLang="en-US" sz="2400" dirty="0"/>
              <a:t> as possible and that </a:t>
            </a:r>
            <a:r>
              <a:rPr lang="en-US" altLang="en-US" sz="2400" dirty="0">
                <a:solidFill>
                  <a:srgbClr val="0070C0"/>
                </a:solidFill>
              </a:rPr>
              <a:t>doesn’t duplicate code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a:extLst>
              <a:ext uri="{FF2B5EF4-FFF2-40B4-BE49-F238E27FC236}">
                <a16:creationId xmlns:a16="http://schemas.microsoft.com/office/drawing/2014/main" id="{FEB99247-4136-4A7E-9CAF-D4D5051534BB}"/>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39</a:t>
            </a:fld>
            <a:endParaRPr lang="en-US" altLang="en-US"/>
          </a:p>
        </p:txBody>
      </p:sp>
      <p:sp>
        <p:nvSpPr>
          <p:cNvPr id="16388" name="Rectangle 2">
            <a:extLst>
              <a:ext uri="{FF2B5EF4-FFF2-40B4-BE49-F238E27FC236}">
                <a16:creationId xmlns:a16="http://schemas.microsoft.com/office/drawing/2014/main" id="{E1108094-5A95-4A1A-896E-9B2101F4FF1D}"/>
              </a:ext>
            </a:extLst>
          </p:cNvPr>
          <p:cNvSpPr>
            <a:spLocks noGrp="1" noChangeArrowheads="1"/>
          </p:cNvSpPr>
          <p:nvPr>
            <p:ph type="title"/>
          </p:nvPr>
        </p:nvSpPr>
        <p:spPr>
          <a:xfrm>
            <a:off x="304800" y="122238"/>
            <a:ext cx="7696200" cy="1173162"/>
          </a:xfrm>
        </p:spPr>
        <p:txBody>
          <a:bodyPr/>
          <a:lstStyle/>
          <a:p>
            <a:pPr eaLnBrk="1" hangingPunct="1"/>
            <a:r>
              <a:rPr lang="en-US" altLang="en-US" sz="3600" dirty="0"/>
              <a:t>Extreme Programming (XP)</a:t>
            </a:r>
            <a:br>
              <a:rPr lang="en-US" altLang="en-US" sz="3600" dirty="0"/>
            </a:br>
            <a:r>
              <a:rPr lang="en-US" altLang="en-US" sz="2800" dirty="0">
                <a:solidFill>
                  <a:srgbClr val="0070C0"/>
                </a:solidFill>
              </a:rPr>
              <a:t>Practices (continued)</a:t>
            </a:r>
          </a:p>
        </p:txBody>
      </p:sp>
      <p:sp>
        <p:nvSpPr>
          <p:cNvPr id="16389" name="Rectangle 3">
            <a:extLst>
              <a:ext uri="{FF2B5EF4-FFF2-40B4-BE49-F238E27FC236}">
                <a16:creationId xmlns:a16="http://schemas.microsoft.com/office/drawing/2014/main" id="{409AA7E6-419E-4C09-A91E-CD88C9A884BF}"/>
              </a:ext>
            </a:extLst>
          </p:cNvPr>
          <p:cNvSpPr>
            <a:spLocks noGrp="1" noChangeArrowheads="1"/>
          </p:cNvSpPr>
          <p:nvPr>
            <p:ph type="body" idx="1"/>
          </p:nvPr>
        </p:nvSpPr>
        <p:spPr>
          <a:xfrm>
            <a:off x="304800" y="1608221"/>
            <a:ext cx="8610600" cy="4800600"/>
          </a:xfrm>
        </p:spPr>
        <p:txBody>
          <a:bodyPr/>
          <a:lstStyle/>
          <a:p>
            <a:pPr algn="just" eaLnBrk="1" hangingPunct="1">
              <a:lnSpc>
                <a:spcPct val="90000"/>
              </a:lnSpc>
              <a:buFont typeface="Wingdings" panose="05000000000000000000" pitchFamily="2" charset="2"/>
              <a:buChar char="q"/>
            </a:pPr>
            <a:r>
              <a:rPr lang="en-US" altLang="en-US" sz="2400" dirty="0">
                <a:solidFill>
                  <a:srgbClr val="0070C0"/>
                </a:solidFill>
              </a:rPr>
              <a:t>Refactoring the Code</a:t>
            </a:r>
            <a:r>
              <a:rPr lang="en-US" altLang="en-US" sz="2400" dirty="0"/>
              <a:t>— refactoring is the </a:t>
            </a:r>
            <a:r>
              <a:rPr lang="en-US" altLang="en-US" sz="2400" dirty="0">
                <a:solidFill>
                  <a:srgbClr val="0070C0"/>
                </a:solidFill>
              </a:rPr>
              <a:t>technique of improving the code without changing what it does</a:t>
            </a:r>
            <a:r>
              <a:rPr lang="en-US" altLang="en-US" sz="2400" dirty="0"/>
              <a:t>. XP programmers continually refactor their code to achieve a simpler design</a:t>
            </a:r>
          </a:p>
          <a:p>
            <a:pPr algn="just" eaLnBrk="1" hangingPunct="1">
              <a:lnSpc>
                <a:spcPct val="90000"/>
              </a:lnSpc>
              <a:buFont typeface="Wingdings" panose="05000000000000000000" pitchFamily="2" charset="2"/>
              <a:buChar char="q"/>
            </a:pPr>
            <a:r>
              <a:rPr lang="en-US" altLang="en-US" sz="2400" dirty="0">
                <a:solidFill>
                  <a:srgbClr val="0070C0"/>
                </a:solidFill>
              </a:rPr>
              <a:t>Owning the Code Collectively </a:t>
            </a:r>
            <a:r>
              <a:rPr lang="en-US" altLang="en-US" sz="2400" dirty="0"/>
              <a:t>—in XP, everyone is responsible for the code. Collective ownership </a:t>
            </a:r>
            <a:r>
              <a:rPr lang="en-US" altLang="en-US" sz="2400" dirty="0">
                <a:solidFill>
                  <a:srgbClr val="0070C0"/>
                </a:solidFill>
              </a:rPr>
              <a:t>allows anyone to modify </a:t>
            </a:r>
            <a:r>
              <a:rPr lang="en-US" altLang="en-US" sz="2400" dirty="0"/>
              <a:t>any piece of code.</a:t>
            </a:r>
          </a:p>
          <a:p>
            <a:pPr algn="just" eaLnBrk="1" hangingPunct="1">
              <a:lnSpc>
                <a:spcPct val="90000"/>
              </a:lnSpc>
              <a:buFont typeface="Wingdings" panose="05000000000000000000" pitchFamily="2" charset="2"/>
              <a:buChar char="q"/>
            </a:pPr>
            <a:r>
              <a:rPr lang="en-US" altLang="en-US" sz="2400" dirty="0">
                <a:solidFill>
                  <a:srgbClr val="0070C0"/>
                </a:solidFill>
              </a:rPr>
              <a:t>Continuous Integration </a:t>
            </a:r>
            <a:r>
              <a:rPr lang="en-US" altLang="en-US" sz="2400" dirty="0"/>
              <a:t>—this practice embodies XP’s idea of “growing” the software. </a:t>
            </a:r>
            <a:r>
              <a:rPr lang="en-US" altLang="en-US" sz="2400" dirty="0">
                <a:solidFill>
                  <a:srgbClr val="0070C0"/>
                </a:solidFill>
              </a:rPr>
              <a:t>Small pieces of code</a:t>
            </a:r>
            <a:r>
              <a:rPr lang="en-US" altLang="en-US" sz="2400" dirty="0"/>
              <a:t>—which have </a:t>
            </a:r>
            <a:r>
              <a:rPr lang="en-US" altLang="en-US" sz="2400" dirty="0">
                <a:solidFill>
                  <a:srgbClr val="0070C0"/>
                </a:solidFill>
              </a:rPr>
              <a:t>passed the unit tests</a:t>
            </a:r>
            <a:r>
              <a:rPr lang="en-US" altLang="en-US" sz="2400" dirty="0"/>
              <a:t>—are </a:t>
            </a:r>
            <a:r>
              <a:rPr lang="en-US" altLang="en-US" sz="2400" dirty="0">
                <a:solidFill>
                  <a:srgbClr val="0070C0"/>
                </a:solidFill>
              </a:rPr>
              <a:t>integrated into the system </a:t>
            </a:r>
            <a:r>
              <a:rPr lang="en-US" altLang="en-US" sz="2400" dirty="0"/>
              <a:t>daily or even more often</a:t>
            </a:r>
          </a:p>
          <a:p>
            <a:pPr algn="just" eaLnBrk="1" hangingPunct="1">
              <a:lnSpc>
                <a:spcPct val="90000"/>
              </a:lnSpc>
              <a:buFont typeface="Wingdings" panose="05000000000000000000" pitchFamily="2" charset="2"/>
              <a:buChar char="q"/>
            </a:pPr>
            <a:r>
              <a:rPr lang="en-US" altLang="en-US" sz="2400" dirty="0">
                <a:solidFill>
                  <a:srgbClr val="0070C0"/>
                </a:solidFill>
              </a:rPr>
              <a:t>On-Site Customer </a:t>
            </a:r>
            <a:r>
              <a:rPr lang="en-US" altLang="en-US" sz="2400" dirty="0"/>
              <a:t>—as with all adaptive approaches, XP projects </a:t>
            </a:r>
            <a:r>
              <a:rPr lang="en-US" altLang="en-US" sz="2400" dirty="0">
                <a:solidFill>
                  <a:srgbClr val="0070C0"/>
                </a:solidFill>
              </a:rPr>
              <a:t>require continual involvement of users </a:t>
            </a:r>
            <a:r>
              <a:rPr lang="en-US" altLang="en-US" sz="2400" dirty="0"/>
              <a:t>who can make business decisions about functionality and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dirty="0">
                <a:solidFill>
                  <a:srgbClr val="003366"/>
                </a:solidFill>
              </a:rPr>
              <a:t>Key Terms you must be able to use</a:t>
            </a:r>
          </a:p>
        </p:txBody>
      </p:sp>
      <p:sp>
        <p:nvSpPr>
          <p:cNvPr id="16387" name="Rectangle 3"/>
          <p:cNvSpPr>
            <a:spLocks noGrp="1" noChangeArrowheads="1"/>
          </p:cNvSpPr>
          <p:nvPr>
            <p:ph idx="1"/>
          </p:nvPr>
        </p:nvSpPr>
        <p:spPr/>
        <p:txBody>
          <a:bodyPr/>
          <a:lstStyle/>
          <a:p>
            <a:pPr marL="0" indent="0">
              <a:buNone/>
            </a:pPr>
            <a:r>
              <a:rPr lang="en-US" dirty="0"/>
              <a:t>If you have mastered this topic, you should be able to use the following terms correctly in your assignments and exams:</a:t>
            </a:r>
          </a:p>
          <a:p>
            <a:pPr lvl="1">
              <a:buFont typeface="Wingdings" panose="05000000000000000000" pitchFamily="2" charset="2"/>
              <a:buChar char="q"/>
            </a:pPr>
            <a:r>
              <a:rPr lang="en-US" sz="2400" dirty="0"/>
              <a:t>Process Oriented Methodologies</a:t>
            </a:r>
          </a:p>
          <a:p>
            <a:pPr lvl="1">
              <a:buFont typeface="Wingdings" panose="05000000000000000000" pitchFamily="2" charset="2"/>
              <a:buChar char="q"/>
            </a:pPr>
            <a:r>
              <a:rPr lang="en-US" sz="2400" dirty="0"/>
              <a:t>Rapid Application Development (RAD) </a:t>
            </a:r>
          </a:p>
          <a:p>
            <a:pPr lvl="1">
              <a:buFont typeface="Wingdings" panose="05000000000000000000" pitchFamily="2" charset="2"/>
              <a:buChar char="q"/>
            </a:pPr>
            <a:r>
              <a:rPr lang="en-US" sz="2400" dirty="0"/>
              <a:t>Rational Unified Process (RUP) </a:t>
            </a:r>
          </a:p>
          <a:p>
            <a:pPr lvl="1">
              <a:buFont typeface="Wingdings" panose="05000000000000000000" pitchFamily="2" charset="2"/>
              <a:buChar char="q"/>
            </a:pPr>
            <a:r>
              <a:rPr lang="en-US" sz="2400" dirty="0"/>
              <a:t>SCRUM </a:t>
            </a:r>
          </a:p>
          <a:p>
            <a:pPr lvl="1">
              <a:buFont typeface="Wingdings" panose="05000000000000000000" pitchFamily="2" charset="2"/>
              <a:buChar char="q"/>
            </a:pPr>
            <a:r>
              <a:rPr lang="en-US" sz="2400" dirty="0"/>
              <a:t>Extreme Programming (XP) </a:t>
            </a:r>
          </a:p>
          <a:p>
            <a:pPr lvl="1">
              <a:buFont typeface="Wingdings" panose="05000000000000000000" pitchFamily="2" charset="2"/>
              <a:buChar char="q"/>
            </a:pPr>
            <a:r>
              <a:rPr lang="en-US" sz="2400" dirty="0"/>
              <a:t>Spiral Methods</a:t>
            </a:r>
          </a:p>
        </p:txBody>
      </p:sp>
      <p:sp>
        <p:nvSpPr>
          <p:cNvPr id="16388"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4 (of  17)</a:t>
            </a:r>
          </a:p>
        </p:txBody>
      </p:sp>
    </p:spTree>
    <p:extLst>
      <p:ext uri="{BB962C8B-B14F-4D97-AF65-F5344CB8AC3E}">
        <p14:creationId xmlns:p14="http://schemas.microsoft.com/office/powerpoint/2010/main" val="707999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a:extLst>
              <a:ext uri="{FF2B5EF4-FFF2-40B4-BE49-F238E27FC236}">
                <a16:creationId xmlns:a16="http://schemas.microsoft.com/office/drawing/2014/main" id="{0ABAA696-D880-4768-B7E8-208FA3A8362B}"/>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40</a:t>
            </a:fld>
            <a:endParaRPr lang="en-US" altLang="en-US"/>
          </a:p>
        </p:txBody>
      </p:sp>
      <p:sp>
        <p:nvSpPr>
          <p:cNvPr id="17412" name="Rectangle 2">
            <a:extLst>
              <a:ext uri="{FF2B5EF4-FFF2-40B4-BE49-F238E27FC236}">
                <a16:creationId xmlns:a16="http://schemas.microsoft.com/office/drawing/2014/main" id="{5382695A-D0F2-447C-8B76-EC926AB50317}"/>
              </a:ext>
            </a:extLst>
          </p:cNvPr>
          <p:cNvSpPr>
            <a:spLocks noGrp="1" noChangeArrowheads="1"/>
          </p:cNvSpPr>
          <p:nvPr>
            <p:ph type="title"/>
          </p:nvPr>
        </p:nvSpPr>
        <p:spPr>
          <a:xfrm>
            <a:off x="304800" y="122238"/>
            <a:ext cx="7696200" cy="1173162"/>
          </a:xfrm>
        </p:spPr>
        <p:txBody>
          <a:bodyPr/>
          <a:lstStyle/>
          <a:p>
            <a:pPr eaLnBrk="1" hangingPunct="1"/>
            <a:r>
              <a:rPr lang="en-US" altLang="en-US" sz="3600" dirty="0"/>
              <a:t>Extreme Programming (XP)</a:t>
            </a:r>
            <a:br>
              <a:rPr lang="en-US" altLang="en-US" sz="3600" dirty="0"/>
            </a:br>
            <a:r>
              <a:rPr lang="en-US" altLang="en-US" sz="2800" dirty="0">
                <a:solidFill>
                  <a:srgbClr val="0070C0"/>
                </a:solidFill>
              </a:rPr>
              <a:t>Practices (continued)</a:t>
            </a:r>
          </a:p>
        </p:txBody>
      </p:sp>
      <p:sp>
        <p:nvSpPr>
          <p:cNvPr id="17413" name="Rectangle 3">
            <a:extLst>
              <a:ext uri="{FF2B5EF4-FFF2-40B4-BE49-F238E27FC236}">
                <a16:creationId xmlns:a16="http://schemas.microsoft.com/office/drawing/2014/main" id="{32E2C7B7-44ED-4D11-8953-FBADE4EF69E3}"/>
              </a:ext>
            </a:extLst>
          </p:cNvPr>
          <p:cNvSpPr>
            <a:spLocks noGrp="1" noChangeArrowheads="1"/>
          </p:cNvSpPr>
          <p:nvPr>
            <p:ph type="body" idx="1"/>
          </p:nvPr>
        </p:nvSpPr>
        <p:spPr>
          <a:xfrm>
            <a:off x="304800" y="1676400"/>
            <a:ext cx="8610600" cy="4800600"/>
          </a:xfrm>
        </p:spPr>
        <p:txBody>
          <a:bodyPr/>
          <a:lstStyle/>
          <a:p>
            <a:pPr algn="just" eaLnBrk="1" hangingPunct="1">
              <a:lnSpc>
                <a:spcPct val="90000"/>
              </a:lnSpc>
              <a:buFont typeface="Wingdings" panose="05000000000000000000" pitchFamily="2" charset="2"/>
              <a:buChar char="q"/>
            </a:pPr>
            <a:r>
              <a:rPr lang="en-US" altLang="en-US" sz="2400" dirty="0">
                <a:solidFill>
                  <a:srgbClr val="0070C0"/>
                </a:solidFill>
              </a:rPr>
              <a:t>System Metaphor </a:t>
            </a:r>
            <a:r>
              <a:rPr lang="en-US" altLang="en-US" sz="2400" dirty="0"/>
              <a:t>—a system metaphor should be easily understood and well known to the members of the development team. It can </a:t>
            </a:r>
            <a:r>
              <a:rPr lang="en-US" altLang="en-US" sz="2400" dirty="0">
                <a:solidFill>
                  <a:srgbClr val="0070C0"/>
                </a:solidFill>
              </a:rPr>
              <a:t>guide members toward a vision and help them understand the system</a:t>
            </a:r>
          </a:p>
          <a:p>
            <a:pPr algn="just" eaLnBrk="1" hangingPunct="1">
              <a:lnSpc>
                <a:spcPct val="90000"/>
              </a:lnSpc>
              <a:buFont typeface="Wingdings" panose="05000000000000000000" pitchFamily="2" charset="2"/>
              <a:buChar char="q"/>
            </a:pPr>
            <a:r>
              <a:rPr lang="en-US" altLang="en-US" sz="2400" dirty="0">
                <a:solidFill>
                  <a:srgbClr val="0070C0"/>
                </a:solidFill>
              </a:rPr>
              <a:t>Small Releases </a:t>
            </a:r>
            <a:r>
              <a:rPr lang="en-US" altLang="en-US" sz="2400" dirty="0"/>
              <a:t>—consistent with the entire philosophy of growing the software, </a:t>
            </a:r>
            <a:r>
              <a:rPr lang="en-US" altLang="en-US" sz="2400" dirty="0">
                <a:solidFill>
                  <a:srgbClr val="0070C0"/>
                </a:solidFill>
              </a:rPr>
              <a:t>small and frequent releases </a:t>
            </a:r>
            <a:r>
              <a:rPr lang="en-US" altLang="en-US" sz="2400" dirty="0"/>
              <a:t>provide upgraded solutions to the users and keep them involved in the project</a:t>
            </a:r>
          </a:p>
          <a:p>
            <a:pPr algn="just" eaLnBrk="1" hangingPunct="1">
              <a:lnSpc>
                <a:spcPct val="90000"/>
              </a:lnSpc>
              <a:buFont typeface="Wingdings" panose="05000000000000000000" pitchFamily="2" charset="2"/>
              <a:buChar char="q"/>
            </a:pPr>
            <a:r>
              <a:rPr lang="en-US" altLang="en-US" sz="2400" dirty="0">
                <a:solidFill>
                  <a:srgbClr val="0070C0"/>
                </a:solidFill>
              </a:rPr>
              <a:t>Forty-Hour Week </a:t>
            </a:r>
            <a:r>
              <a:rPr lang="en-US" altLang="en-US" sz="2400" dirty="0"/>
              <a:t>— the exact number of hours a developer works are not the issue. The issue is that the </a:t>
            </a:r>
            <a:r>
              <a:rPr lang="en-US" altLang="en-US" sz="2400" dirty="0">
                <a:solidFill>
                  <a:srgbClr val="0070C0"/>
                </a:solidFill>
              </a:rPr>
              <a:t>project shouldn’t be a death march</a:t>
            </a:r>
            <a:r>
              <a:rPr lang="en-US" altLang="en-US" sz="2400" dirty="0"/>
              <a:t> that burns out every member of the team</a:t>
            </a:r>
          </a:p>
          <a:p>
            <a:pPr algn="just" eaLnBrk="1" hangingPunct="1">
              <a:lnSpc>
                <a:spcPct val="90000"/>
              </a:lnSpc>
              <a:buFont typeface="Wingdings" panose="05000000000000000000" pitchFamily="2" charset="2"/>
              <a:buChar char="q"/>
            </a:pPr>
            <a:r>
              <a:rPr lang="en-US" altLang="en-US" sz="2400" dirty="0">
                <a:solidFill>
                  <a:srgbClr val="0070C0"/>
                </a:solidFill>
              </a:rPr>
              <a:t>Coding Standards </a:t>
            </a:r>
            <a:r>
              <a:rPr lang="en-US" altLang="en-US" sz="2400" dirty="0"/>
              <a:t>—developers should </a:t>
            </a:r>
            <a:r>
              <a:rPr lang="en-US" altLang="en-US" sz="2400" dirty="0">
                <a:solidFill>
                  <a:srgbClr val="0070C0"/>
                </a:solidFill>
              </a:rPr>
              <a:t>follow standards </a:t>
            </a:r>
            <a:r>
              <a:rPr lang="en-US" altLang="en-US" sz="2400" dirty="0"/>
              <a:t>for coding and documentation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a:extLst>
              <a:ext uri="{FF2B5EF4-FFF2-40B4-BE49-F238E27FC236}">
                <a16:creationId xmlns:a16="http://schemas.microsoft.com/office/drawing/2014/main" id="{A1D16559-D137-4233-9C51-72F7D2497633}"/>
              </a:ext>
            </a:extLst>
          </p:cNvPr>
          <p:cNvSpPr>
            <a:spLocks noGrp="1"/>
          </p:cNvSpPr>
          <p:nvPr>
            <p:ph type="sldNum" sz="quarter" idx="12"/>
          </p:nvPr>
        </p:nvSpPr>
        <p:spPr bwMode="auto">
          <a:xfrm>
            <a:off x="7543800" y="6248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423B80DD-B3A3-4984-948D-D351E5D64D5C}" type="slidenum">
              <a:rPr lang="en-US" altLang="en-US" smtClean="0"/>
              <a:pPr eaLnBrk="1" hangingPunct="1"/>
              <a:t>41</a:t>
            </a:fld>
            <a:endParaRPr lang="en-US" altLang="en-US"/>
          </a:p>
        </p:txBody>
      </p:sp>
      <p:sp>
        <p:nvSpPr>
          <p:cNvPr id="18436" name="Rectangle 2">
            <a:extLst>
              <a:ext uri="{FF2B5EF4-FFF2-40B4-BE49-F238E27FC236}">
                <a16:creationId xmlns:a16="http://schemas.microsoft.com/office/drawing/2014/main" id="{57B29C21-7D64-4BFA-9CDB-AE8AF9530F73}"/>
              </a:ext>
            </a:extLst>
          </p:cNvPr>
          <p:cNvSpPr>
            <a:spLocks noGrp="1" noChangeArrowheads="1"/>
          </p:cNvSpPr>
          <p:nvPr>
            <p:ph type="title"/>
          </p:nvPr>
        </p:nvSpPr>
        <p:spPr>
          <a:xfrm>
            <a:off x="152400" y="497304"/>
            <a:ext cx="2743200" cy="4608095"/>
          </a:xfrm>
        </p:spPr>
        <p:txBody>
          <a:bodyPr/>
          <a:lstStyle/>
          <a:p>
            <a:pPr eaLnBrk="1" hangingPunct="1"/>
            <a:br>
              <a:rPr lang="en-US" altLang="en-US" sz="3000" dirty="0"/>
            </a:br>
            <a:r>
              <a:rPr lang="en-US" altLang="en-US" sz="3200" dirty="0"/>
              <a:t>XP Activities:</a:t>
            </a:r>
            <a:br>
              <a:rPr lang="en-US" altLang="en-US" sz="2800" dirty="0"/>
            </a:br>
            <a:br>
              <a:rPr lang="en-US" altLang="en-US" sz="2800" dirty="0"/>
            </a:br>
            <a:r>
              <a:rPr lang="en-US" altLang="en-US" sz="2400" dirty="0"/>
              <a:t>Project Activities</a:t>
            </a:r>
            <a:br>
              <a:rPr lang="en-US" altLang="en-US" sz="2400" dirty="0"/>
            </a:br>
            <a:br>
              <a:rPr lang="en-US" altLang="en-US" sz="2400" dirty="0"/>
            </a:br>
            <a:r>
              <a:rPr lang="en-US" altLang="en-US" sz="2400" dirty="0"/>
              <a:t>Release Activities</a:t>
            </a:r>
            <a:br>
              <a:rPr lang="en-US" altLang="en-US" sz="2400" dirty="0"/>
            </a:br>
            <a:br>
              <a:rPr lang="en-US" altLang="en-US" sz="2400" dirty="0"/>
            </a:br>
            <a:r>
              <a:rPr lang="en-US" altLang="en-US" sz="2400" dirty="0"/>
              <a:t>Iteration Activities</a:t>
            </a:r>
          </a:p>
        </p:txBody>
      </p:sp>
      <p:pic>
        <p:nvPicPr>
          <p:cNvPr id="18437" name="Picture 5">
            <a:extLst>
              <a:ext uri="{FF2B5EF4-FFF2-40B4-BE49-F238E27FC236}">
                <a16:creationId xmlns:a16="http://schemas.microsoft.com/office/drawing/2014/main" id="{173E40A7-9F04-48E6-AA08-0A1DB494B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0894"/>
            <a:ext cx="6248400" cy="578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b="1" dirty="0"/>
              <a:t>Extreme Programming (XP)</a:t>
            </a:r>
            <a:br>
              <a:rPr lang="en-US" b="1" dirty="0"/>
            </a:br>
            <a:r>
              <a:rPr lang="en-US" dirty="0">
                <a:solidFill>
                  <a:srgbClr val="0070C0"/>
                </a:solidFill>
              </a:rPr>
              <a:t>Techniques</a:t>
            </a:r>
            <a:endParaRPr lang="en-US" dirty="0"/>
          </a:p>
        </p:txBody>
      </p:sp>
      <p:sp>
        <p:nvSpPr>
          <p:cNvPr id="26627" name="Content Placeholder 2"/>
          <p:cNvSpPr>
            <a:spLocks noGrp="1"/>
          </p:cNvSpPr>
          <p:nvPr>
            <p:ph idx="1"/>
          </p:nvPr>
        </p:nvSpPr>
        <p:spPr>
          <a:xfrm>
            <a:off x="485775" y="2057400"/>
            <a:ext cx="8229600" cy="4525962"/>
          </a:xfrm>
        </p:spPr>
        <p:txBody>
          <a:bodyPr/>
          <a:lstStyle/>
          <a:p>
            <a:pPr algn="just">
              <a:buFont typeface="Wingdings" panose="05000000000000000000" pitchFamily="2" charset="2"/>
              <a:buChar char="q"/>
            </a:pPr>
            <a:r>
              <a:rPr lang="en-US" dirty="0"/>
              <a:t>Small and frequent "releases" in short development cycles </a:t>
            </a:r>
          </a:p>
          <a:p>
            <a:pPr algn="just">
              <a:buFont typeface="Wingdings" panose="05000000000000000000" pitchFamily="2" charset="2"/>
              <a:buChar char="q"/>
            </a:pPr>
            <a:r>
              <a:rPr lang="en-US" dirty="0"/>
              <a:t>Development team – fully integrated</a:t>
            </a:r>
          </a:p>
          <a:p>
            <a:pPr lvl="1" algn="just">
              <a:buFont typeface="Wingdings" panose="05000000000000000000" pitchFamily="2" charset="2"/>
              <a:buChar char="§"/>
            </a:pPr>
            <a:r>
              <a:rPr lang="en-US" sz="2400" dirty="0"/>
              <a:t>Pair programming, stand-up meetings</a:t>
            </a:r>
          </a:p>
          <a:p>
            <a:pPr algn="just">
              <a:buFont typeface="Wingdings" panose="05000000000000000000" pitchFamily="2" charset="2"/>
              <a:buChar char="q"/>
            </a:pPr>
            <a:r>
              <a:rPr lang="en-US" dirty="0"/>
              <a:t>Test driven development</a:t>
            </a:r>
          </a:p>
          <a:p>
            <a:pPr lvl="1" algn="just">
              <a:buFont typeface="Wingdings" panose="05000000000000000000" pitchFamily="2" charset="2"/>
              <a:buChar char="§"/>
            </a:pPr>
            <a:r>
              <a:rPr lang="en-US" sz="2400" dirty="0"/>
              <a:t>Close user involvement , testing</a:t>
            </a:r>
          </a:p>
          <a:p>
            <a:pPr algn="just">
              <a:buFont typeface="Wingdings" panose="05000000000000000000" pitchFamily="2" charset="2"/>
              <a:buChar char="q"/>
            </a:pPr>
            <a:r>
              <a:rPr lang="en-US" dirty="0"/>
              <a:t>Accept changing requirement at any time</a:t>
            </a:r>
          </a:p>
          <a:p>
            <a:pPr algn="just">
              <a:buFont typeface="Wingdings" panose="05000000000000000000" pitchFamily="2" charset="2"/>
              <a:buChar char="q"/>
            </a:pPr>
            <a:r>
              <a:rPr lang="en-US" dirty="0"/>
              <a:t>Simplicity in everything </a:t>
            </a:r>
          </a:p>
          <a:p>
            <a:pPr lvl="1" algn="just">
              <a:buFont typeface="Wingdings" panose="05000000000000000000" pitchFamily="2" charset="2"/>
              <a:buChar char="§"/>
            </a:pPr>
            <a:r>
              <a:rPr lang="en-US" sz="2400" dirty="0"/>
              <a:t>Tries to simplify all processes</a:t>
            </a:r>
          </a:p>
          <a:p>
            <a:pPr algn="just">
              <a:buFont typeface="Wingdings" panose="05000000000000000000" pitchFamily="2" charset="2"/>
              <a:buChar char="q"/>
            </a:pPr>
            <a:r>
              <a:rPr lang="en-US" dirty="0"/>
              <a:t>Produce high quality software.</a:t>
            </a:r>
          </a:p>
        </p:txBody>
      </p:sp>
    </p:spTree>
    <p:extLst>
      <p:ext uri="{BB962C8B-B14F-4D97-AF65-F5344CB8AC3E}">
        <p14:creationId xmlns:p14="http://schemas.microsoft.com/office/powerpoint/2010/main" val="3281243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b="1" dirty="0"/>
              <a:t>Extreme Programming (XP)</a:t>
            </a:r>
            <a:br>
              <a:rPr lang="en-US" b="1" dirty="0"/>
            </a:br>
            <a:r>
              <a:rPr lang="en-US" dirty="0">
                <a:solidFill>
                  <a:srgbClr val="0070C0"/>
                </a:solidFill>
              </a:rPr>
              <a:t>Techniques </a:t>
            </a:r>
            <a:r>
              <a:rPr lang="en-US" altLang="en-US" dirty="0">
                <a:solidFill>
                  <a:srgbClr val="0070C0"/>
                </a:solidFill>
              </a:rPr>
              <a:t>(continued)</a:t>
            </a:r>
            <a:endParaRPr lang="en-US" dirty="0"/>
          </a:p>
        </p:txBody>
      </p:sp>
      <p:sp>
        <p:nvSpPr>
          <p:cNvPr id="26627" name="Content Placeholder 2"/>
          <p:cNvSpPr>
            <a:spLocks noGrp="1"/>
          </p:cNvSpPr>
          <p:nvPr>
            <p:ph idx="1"/>
          </p:nvPr>
        </p:nvSpPr>
        <p:spPr/>
        <p:txBody>
          <a:bodyPr/>
          <a:lstStyle/>
          <a:p>
            <a:pPr>
              <a:lnSpc>
                <a:spcPct val="90000"/>
              </a:lnSpc>
              <a:buFont typeface="Wingdings" panose="05000000000000000000" pitchFamily="2" charset="2"/>
              <a:buChar char="q"/>
            </a:pPr>
            <a:r>
              <a:rPr lang="en-US" b="1" dirty="0"/>
              <a:t>Pair Programming</a:t>
            </a:r>
          </a:p>
          <a:p>
            <a:pPr lvl="1">
              <a:lnSpc>
                <a:spcPct val="90000"/>
              </a:lnSpc>
              <a:buFont typeface="Wingdings" panose="05000000000000000000" pitchFamily="2" charset="2"/>
              <a:buChar char="§"/>
            </a:pPr>
            <a:r>
              <a:rPr lang="en-US" sz="2400" dirty="0"/>
              <a:t>Where two developers work using only one machine. </a:t>
            </a:r>
          </a:p>
          <a:p>
            <a:pPr lvl="1">
              <a:lnSpc>
                <a:spcPct val="90000"/>
              </a:lnSpc>
              <a:buFont typeface="Wingdings" panose="05000000000000000000" pitchFamily="2" charset="2"/>
              <a:buChar char="§"/>
            </a:pPr>
            <a:r>
              <a:rPr lang="en-US" sz="2400" dirty="0"/>
              <a:t>Each one has a keyboard and a mouse. </a:t>
            </a:r>
          </a:p>
          <a:p>
            <a:pPr lvl="1">
              <a:lnSpc>
                <a:spcPct val="90000"/>
              </a:lnSpc>
              <a:buFont typeface="Wingdings" panose="05000000000000000000" pitchFamily="2" charset="2"/>
              <a:buChar char="§"/>
            </a:pPr>
            <a:r>
              <a:rPr lang="en-US" sz="2400" dirty="0"/>
              <a:t>One programmer acts as a main driver who codes, while the other will serve as an observer who will check the code being written, proofread and spell check, while also figuring out where to go next. </a:t>
            </a:r>
          </a:p>
          <a:p>
            <a:pPr lvl="1">
              <a:lnSpc>
                <a:spcPct val="90000"/>
              </a:lnSpc>
              <a:buFont typeface="Wingdings" panose="05000000000000000000" pitchFamily="2" charset="2"/>
              <a:buChar char="§"/>
            </a:pPr>
            <a:r>
              <a:rPr lang="en-US" sz="2400" dirty="0"/>
              <a:t>These roles can be switched at any time.</a:t>
            </a:r>
          </a:p>
          <a:p>
            <a:endParaRPr lang="en-US" sz="1200" kern="1200" dirty="0">
              <a:latin typeface="Calibri" pitchFamily="34" charset="0"/>
              <a:cs typeface="Calibri" pitchFamily="34" charset="0"/>
            </a:endParaRPr>
          </a:p>
        </p:txBody>
      </p:sp>
      <p:pic>
        <p:nvPicPr>
          <p:cNvPr id="8194" name="Picture 2" descr="http://eurohacktrip.org/assets/graphics/peer_pro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47117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176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SPIRAL</a:t>
            </a:r>
            <a:endParaRPr lang="en-MY" sz="3200" dirty="0"/>
          </a:p>
        </p:txBody>
      </p:sp>
    </p:spTree>
    <p:extLst>
      <p:ext uri="{BB962C8B-B14F-4D97-AF65-F5344CB8AC3E}">
        <p14:creationId xmlns:p14="http://schemas.microsoft.com/office/powerpoint/2010/main" val="3569248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800" b="1" dirty="0">
                <a:solidFill>
                  <a:schemeClr val="tx2"/>
                </a:solidFill>
                <a:effectLst/>
                <a:latin typeface="+mj-lt"/>
                <a:ea typeface="+mj-ea"/>
                <a:cs typeface="+mj-cs"/>
              </a:rPr>
              <a:t>Spiral Methods</a:t>
            </a:r>
            <a:endParaRPr lang="en-US" dirty="0">
              <a:effectLst/>
            </a:endParaRPr>
          </a:p>
          <a:p>
            <a:endParaRPr lang="en-US" dirty="0"/>
          </a:p>
        </p:txBody>
      </p:sp>
      <p:sp>
        <p:nvSpPr>
          <p:cNvPr id="3" name="Content Placeholder 2"/>
          <p:cNvSpPr>
            <a:spLocks noGrp="1"/>
          </p:cNvSpPr>
          <p:nvPr>
            <p:ph idx="1"/>
          </p:nvPr>
        </p:nvSpPr>
        <p:spPr>
          <a:xfrm>
            <a:off x="307056" y="1417638"/>
            <a:ext cx="8529888" cy="5165724"/>
          </a:xfrm>
        </p:spPr>
        <p:txBody>
          <a:bodyPr/>
          <a:lstStyle/>
          <a:p>
            <a:pPr>
              <a:buFont typeface="Wingdings" panose="05000000000000000000" pitchFamily="2" charset="2"/>
              <a:buChar char="q"/>
            </a:pPr>
            <a:r>
              <a:rPr lang="en-US" sz="2200" dirty="0"/>
              <a:t>Spiral models initially were suggested in the 1990s by Barry Boehm, a noted software engineering professor. He stated that </a:t>
            </a:r>
            <a:r>
              <a:rPr lang="en-US" sz="2200" dirty="0">
                <a:solidFill>
                  <a:srgbClr val="0070C0"/>
                </a:solidFill>
              </a:rPr>
              <a:t>each iteration, or phase, of the model must have a specific goal that is accepted, rejected, or changed by the user, or client. </a:t>
            </a:r>
          </a:p>
          <a:p>
            <a:pPr>
              <a:buFont typeface="Wingdings" panose="05000000000000000000" pitchFamily="2" charset="2"/>
              <a:buChar char="q"/>
            </a:pPr>
            <a:r>
              <a:rPr lang="en-US" sz="2200" dirty="0"/>
              <a:t>Thus, which enable the team to </a:t>
            </a:r>
            <a:r>
              <a:rPr lang="en-US" sz="2200" dirty="0">
                <a:solidFill>
                  <a:srgbClr val="0070C0"/>
                </a:solidFill>
              </a:rPr>
              <a:t>reach the overall project goal.</a:t>
            </a:r>
          </a:p>
          <a:p>
            <a:pPr>
              <a:buFont typeface="Wingdings" panose="05000000000000000000" pitchFamily="2" charset="2"/>
              <a:buChar char="q"/>
            </a:pPr>
            <a:r>
              <a:rPr lang="en-US" sz="2200" dirty="0"/>
              <a:t>Typically, </a:t>
            </a:r>
            <a:r>
              <a:rPr lang="en-US" sz="2200" dirty="0">
                <a:solidFill>
                  <a:srgbClr val="0070C0"/>
                </a:solidFill>
              </a:rPr>
              <a:t>each iteration </a:t>
            </a:r>
            <a:r>
              <a:rPr lang="en-US" sz="2200" dirty="0"/>
              <a:t>in a spiral model </a:t>
            </a:r>
            <a:r>
              <a:rPr lang="en-US" sz="2200" dirty="0">
                <a:solidFill>
                  <a:srgbClr val="0070C0"/>
                </a:solidFill>
              </a:rPr>
              <a:t>includes planning, risk analysis, </a:t>
            </a:r>
            <a:r>
              <a:rPr lang="en-MY" sz="2200" dirty="0">
                <a:solidFill>
                  <a:srgbClr val="0070C0"/>
                </a:solidFill>
              </a:rPr>
              <a:t>engineering, and evaluation.</a:t>
            </a:r>
          </a:p>
          <a:p>
            <a:pPr>
              <a:buFont typeface="Wingdings" panose="05000000000000000000" pitchFamily="2" charset="2"/>
              <a:buChar char="q"/>
            </a:pPr>
            <a:r>
              <a:rPr lang="en-US" sz="2200" dirty="0"/>
              <a:t>“Risk-driven” process model. The next steps to be done is determined based on the ‘Risk’ pattern. </a:t>
            </a:r>
          </a:p>
          <a:p>
            <a:pPr>
              <a:buFont typeface="Wingdings" panose="05000000000000000000" pitchFamily="2" charset="2"/>
              <a:buChar char="q"/>
            </a:pPr>
            <a:r>
              <a:rPr lang="en-US" sz="2200" dirty="0"/>
              <a:t>For </a:t>
            </a:r>
            <a:r>
              <a:rPr lang="en-US" sz="2200" dirty="0">
                <a:solidFill>
                  <a:srgbClr val="0070C0"/>
                </a:solidFill>
              </a:rPr>
              <a:t>projects which have high risk:</a:t>
            </a:r>
          </a:p>
          <a:p>
            <a:pPr lvl="1">
              <a:buFont typeface="Wingdings" panose="05000000000000000000" pitchFamily="2" charset="2"/>
              <a:buChar char="§"/>
            </a:pPr>
            <a:r>
              <a:rPr lang="en-US" dirty="0"/>
              <a:t>Unclear / unfixed requirements</a:t>
            </a:r>
          </a:p>
          <a:p>
            <a:pPr lvl="1">
              <a:buFont typeface="Wingdings" panose="05000000000000000000" pitchFamily="2" charset="2"/>
              <a:buChar char="§"/>
            </a:pPr>
            <a:r>
              <a:rPr lang="en-US" dirty="0"/>
              <a:t>Projects have too many independent components</a:t>
            </a:r>
          </a:p>
          <a:p>
            <a:pPr lvl="1">
              <a:buFont typeface="Wingdings" panose="05000000000000000000" pitchFamily="2" charset="2"/>
              <a:buChar char="§"/>
            </a:pPr>
            <a:r>
              <a:rPr lang="en-US" dirty="0"/>
              <a:t>Projects have too many stakeholders which don’t agree with things.</a:t>
            </a:r>
          </a:p>
          <a:p>
            <a:endParaRPr lang="en-US" sz="2200" dirty="0"/>
          </a:p>
        </p:txBody>
      </p:sp>
    </p:spTree>
    <p:extLst>
      <p:ext uri="{BB962C8B-B14F-4D97-AF65-F5344CB8AC3E}">
        <p14:creationId xmlns:p14="http://schemas.microsoft.com/office/powerpoint/2010/main" val="3439252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B0ADDA7F-15B9-4A85-B9B7-710242746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709" y="1143000"/>
            <a:ext cx="5574190" cy="5383900"/>
          </a:xfrm>
          <a:prstGeom prst="rect">
            <a:avLst/>
          </a:prstGeom>
        </p:spPr>
      </p:pic>
      <p:sp>
        <p:nvSpPr>
          <p:cNvPr id="2" name="Title 1"/>
          <p:cNvSpPr>
            <a:spLocks noGrp="1"/>
          </p:cNvSpPr>
          <p:nvPr>
            <p:ph type="title"/>
          </p:nvPr>
        </p:nvSpPr>
        <p:spPr>
          <a:xfrm>
            <a:off x="544141" y="0"/>
            <a:ext cx="7042150" cy="1143000"/>
          </a:xfrm>
        </p:spPr>
        <p:txBody>
          <a:bodyPr/>
          <a:lstStyle/>
          <a:p>
            <a:pPr rtl="0" eaLnBrk="1" fontAlgn="base" hangingPunct="1"/>
            <a:r>
              <a:rPr lang="en-US" sz="2800" b="1" dirty="0">
                <a:solidFill>
                  <a:schemeClr val="tx2"/>
                </a:solidFill>
                <a:effectLst/>
                <a:latin typeface="+mj-lt"/>
                <a:ea typeface="+mj-ea"/>
                <a:cs typeface="+mj-cs"/>
              </a:rPr>
              <a:t>Spiral Methods</a:t>
            </a:r>
            <a:br>
              <a:rPr lang="en-US" sz="2800" b="1" dirty="0">
                <a:solidFill>
                  <a:schemeClr val="tx2"/>
                </a:solidFill>
                <a:effectLst/>
                <a:latin typeface="+mj-lt"/>
                <a:ea typeface="+mj-ea"/>
                <a:cs typeface="+mj-cs"/>
              </a:rPr>
            </a:br>
            <a:r>
              <a:rPr lang="en-US" dirty="0">
                <a:solidFill>
                  <a:srgbClr val="0070C0"/>
                </a:solidFill>
              </a:rPr>
              <a:t>Phases</a:t>
            </a:r>
          </a:p>
        </p:txBody>
      </p:sp>
      <p:sp>
        <p:nvSpPr>
          <p:cNvPr id="6" name="TextBox 5">
            <a:extLst>
              <a:ext uri="{FF2B5EF4-FFF2-40B4-BE49-F238E27FC236}">
                <a16:creationId xmlns:a16="http://schemas.microsoft.com/office/drawing/2014/main" id="{CA99DAB5-EC44-4473-BC5E-E391270FDF85}"/>
              </a:ext>
            </a:extLst>
          </p:cNvPr>
          <p:cNvSpPr txBox="1"/>
          <p:nvPr/>
        </p:nvSpPr>
        <p:spPr>
          <a:xfrm>
            <a:off x="582890" y="2387266"/>
            <a:ext cx="1343638" cy="461665"/>
          </a:xfrm>
          <a:prstGeom prst="rect">
            <a:avLst/>
          </a:prstGeom>
          <a:noFill/>
        </p:spPr>
        <p:txBody>
          <a:bodyPr wrap="none" rtlCol="0">
            <a:spAutoFit/>
          </a:bodyPr>
          <a:lstStyle/>
          <a:p>
            <a:r>
              <a:rPr lang="en-US" sz="2400" b="1" dirty="0">
                <a:solidFill>
                  <a:srgbClr val="FF0000"/>
                </a:solidFill>
                <a:latin typeface="+mn-lt"/>
              </a:rPr>
              <a:t>Planning</a:t>
            </a:r>
            <a:endParaRPr lang="en-MY" sz="2400" b="1" dirty="0">
              <a:solidFill>
                <a:srgbClr val="FF0000"/>
              </a:solidFill>
              <a:latin typeface="+mn-lt"/>
            </a:endParaRPr>
          </a:p>
        </p:txBody>
      </p:sp>
      <p:sp>
        <p:nvSpPr>
          <p:cNvPr id="8" name="TextBox 7">
            <a:extLst>
              <a:ext uri="{FF2B5EF4-FFF2-40B4-BE49-F238E27FC236}">
                <a16:creationId xmlns:a16="http://schemas.microsoft.com/office/drawing/2014/main" id="{158363D6-AD7F-4B4B-B9EB-BCADC2372DEE}"/>
              </a:ext>
            </a:extLst>
          </p:cNvPr>
          <p:cNvSpPr txBox="1"/>
          <p:nvPr/>
        </p:nvSpPr>
        <p:spPr>
          <a:xfrm>
            <a:off x="6418774" y="2459455"/>
            <a:ext cx="1880643" cy="461665"/>
          </a:xfrm>
          <a:prstGeom prst="rect">
            <a:avLst/>
          </a:prstGeom>
          <a:noFill/>
        </p:spPr>
        <p:txBody>
          <a:bodyPr wrap="none" rtlCol="0">
            <a:spAutoFit/>
          </a:bodyPr>
          <a:lstStyle/>
          <a:p>
            <a:r>
              <a:rPr lang="en-US" sz="2400" b="1" dirty="0">
                <a:solidFill>
                  <a:srgbClr val="FF0000"/>
                </a:solidFill>
                <a:latin typeface="+mn-lt"/>
              </a:rPr>
              <a:t>Risk Analysis</a:t>
            </a:r>
            <a:endParaRPr lang="en-MY" sz="2400" b="1" dirty="0">
              <a:solidFill>
                <a:srgbClr val="FF0000"/>
              </a:solidFill>
              <a:latin typeface="+mn-lt"/>
            </a:endParaRPr>
          </a:p>
        </p:txBody>
      </p:sp>
      <p:sp>
        <p:nvSpPr>
          <p:cNvPr id="10" name="TextBox 9">
            <a:extLst>
              <a:ext uri="{FF2B5EF4-FFF2-40B4-BE49-F238E27FC236}">
                <a16:creationId xmlns:a16="http://schemas.microsoft.com/office/drawing/2014/main" id="{0FED1F0F-71A1-4721-B291-505F35A121D9}"/>
              </a:ext>
            </a:extLst>
          </p:cNvPr>
          <p:cNvSpPr txBox="1"/>
          <p:nvPr/>
        </p:nvSpPr>
        <p:spPr>
          <a:xfrm>
            <a:off x="6418774" y="4694586"/>
            <a:ext cx="1782860" cy="461665"/>
          </a:xfrm>
          <a:prstGeom prst="rect">
            <a:avLst/>
          </a:prstGeom>
          <a:noFill/>
        </p:spPr>
        <p:txBody>
          <a:bodyPr wrap="none" rtlCol="0">
            <a:spAutoFit/>
          </a:bodyPr>
          <a:lstStyle/>
          <a:p>
            <a:r>
              <a:rPr lang="en-US" sz="2400" b="1" dirty="0">
                <a:solidFill>
                  <a:srgbClr val="FF0000"/>
                </a:solidFill>
                <a:latin typeface="+mn-lt"/>
              </a:rPr>
              <a:t>Engineering</a:t>
            </a:r>
            <a:endParaRPr lang="en-MY" sz="2400" b="1" dirty="0">
              <a:solidFill>
                <a:srgbClr val="FF0000"/>
              </a:solidFill>
              <a:latin typeface="+mn-lt"/>
            </a:endParaRPr>
          </a:p>
        </p:txBody>
      </p:sp>
      <p:sp>
        <p:nvSpPr>
          <p:cNvPr id="11" name="TextBox 10">
            <a:extLst>
              <a:ext uri="{FF2B5EF4-FFF2-40B4-BE49-F238E27FC236}">
                <a16:creationId xmlns:a16="http://schemas.microsoft.com/office/drawing/2014/main" id="{3951E5AF-61DB-4B53-B8CC-94BA2FFAC05B}"/>
              </a:ext>
            </a:extLst>
          </p:cNvPr>
          <p:cNvSpPr txBox="1"/>
          <p:nvPr/>
        </p:nvSpPr>
        <p:spPr>
          <a:xfrm>
            <a:off x="436029" y="4474044"/>
            <a:ext cx="1576072" cy="461665"/>
          </a:xfrm>
          <a:prstGeom prst="rect">
            <a:avLst/>
          </a:prstGeom>
          <a:noFill/>
        </p:spPr>
        <p:txBody>
          <a:bodyPr wrap="none" rtlCol="0">
            <a:spAutoFit/>
          </a:bodyPr>
          <a:lstStyle/>
          <a:p>
            <a:r>
              <a:rPr lang="en-US" sz="2400" b="1" dirty="0">
                <a:solidFill>
                  <a:srgbClr val="FF0000"/>
                </a:solidFill>
                <a:latin typeface="+mn-lt"/>
              </a:rPr>
              <a:t>Evaluation</a:t>
            </a:r>
            <a:endParaRPr lang="en-MY" sz="2400" b="1" dirty="0">
              <a:solidFill>
                <a:srgbClr val="FF0000"/>
              </a:solidFill>
              <a:latin typeface="+mn-lt"/>
            </a:endParaRPr>
          </a:p>
        </p:txBody>
      </p:sp>
    </p:spTree>
    <p:extLst>
      <p:ext uri="{BB962C8B-B14F-4D97-AF65-F5344CB8AC3E}">
        <p14:creationId xmlns:p14="http://schemas.microsoft.com/office/powerpoint/2010/main" val="3512296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41" y="0"/>
            <a:ext cx="7042150" cy="1143000"/>
          </a:xfrm>
        </p:spPr>
        <p:txBody>
          <a:bodyPr/>
          <a:lstStyle/>
          <a:p>
            <a:pPr rtl="0" eaLnBrk="1" fontAlgn="base" hangingPunct="1"/>
            <a:r>
              <a:rPr lang="en-US" sz="2800" b="1" dirty="0">
                <a:solidFill>
                  <a:schemeClr val="tx2"/>
                </a:solidFill>
                <a:effectLst/>
                <a:latin typeface="+mj-lt"/>
                <a:ea typeface="+mj-ea"/>
                <a:cs typeface="+mj-cs"/>
              </a:rPr>
              <a:t>Spiral Methods</a:t>
            </a:r>
            <a:br>
              <a:rPr lang="en-US" sz="2800" b="1" dirty="0">
                <a:solidFill>
                  <a:schemeClr val="tx2"/>
                </a:solidFill>
                <a:effectLst/>
                <a:latin typeface="+mj-lt"/>
                <a:ea typeface="+mj-ea"/>
                <a:cs typeface="+mj-cs"/>
              </a:rPr>
            </a:br>
            <a:r>
              <a:rPr lang="en-US" dirty="0">
                <a:solidFill>
                  <a:srgbClr val="0070C0"/>
                </a:solidFill>
              </a:rPr>
              <a:t>Phases (continued)</a:t>
            </a:r>
          </a:p>
        </p:txBody>
      </p:sp>
      <p:sp>
        <p:nvSpPr>
          <p:cNvPr id="3" name="Content Placeholder 2"/>
          <p:cNvSpPr>
            <a:spLocks noGrp="1"/>
          </p:cNvSpPr>
          <p:nvPr>
            <p:ph idx="1"/>
          </p:nvPr>
        </p:nvSpPr>
        <p:spPr>
          <a:xfrm>
            <a:off x="389242" y="1562513"/>
            <a:ext cx="8546211" cy="4525962"/>
          </a:xfrm>
        </p:spPr>
        <p:txBody>
          <a:bodyPr/>
          <a:lstStyle/>
          <a:p>
            <a:pPr>
              <a:buFont typeface="Wingdings" panose="05000000000000000000" pitchFamily="2" charset="2"/>
              <a:buChar char="q"/>
            </a:pPr>
            <a:r>
              <a:rPr lang="en-US" sz="2200" dirty="0"/>
              <a:t>Planning Phase</a:t>
            </a:r>
          </a:p>
          <a:p>
            <a:pPr lvl="1">
              <a:buFont typeface="Wingdings" panose="05000000000000000000" pitchFamily="2" charset="2"/>
              <a:buChar char="§"/>
            </a:pPr>
            <a:r>
              <a:rPr lang="en-US" sz="2200" dirty="0"/>
              <a:t>Define objectives, constraints, and deliverables</a:t>
            </a:r>
          </a:p>
          <a:p>
            <a:pPr>
              <a:buFont typeface="Wingdings" panose="05000000000000000000" pitchFamily="2" charset="2"/>
              <a:buChar char="q"/>
            </a:pPr>
            <a:r>
              <a:rPr lang="en-US" sz="2200" dirty="0"/>
              <a:t>Risk Analysis</a:t>
            </a:r>
          </a:p>
          <a:p>
            <a:pPr lvl="1">
              <a:buFont typeface="Wingdings" panose="05000000000000000000" pitchFamily="2" charset="2"/>
              <a:buChar char="§"/>
            </a:pPr>
            <a:r>
              <a:rPr lang="en-US" sz="2200" dirty="0"/>
              <a:t>Identify risks and develop acceptably resolutions</a:t>
            </a:r>
          </a:p>
          <a:p>
            <a:pPr>
              <a:buFont typeface="Wingdings" panose="05000000000000000000" pitchFamily="2" charset="2"/>
              <a:buChar char="q"/>
            </a:pPr>
            <a:r>
              <a:rPr lang="en-US" sz="2200" dirty="0"/>
              <a:t>Engineering Phase</a:t>
            </a:r>
          </a:p>
          <a:p>
            <a:pPr lvl="1">
              <a:buFont typeface="Wingdings" panose="05000000000000000000" pitchFamily="2" charset="2"/>
              <a:buChar char="§"/>
            </a:pPr>
            <a:r>
              <a:rPr lang="en-US" sz="2200" dirty="0"/>
              <a:t>Develop a prototype that includes all deliverables and perform integration.</a:t>
            </a:r>
          </a:p>
          <a:p>
            <a:pPr lvl="1">
              <a:buFont typeface="Wingdings" panose="05000000000000000000" pitchFamily="2" charset="2"/>
              <a:buChar char="§"/>
            </a:pPr>
            <a:r>
              <a:rPr lang="en-US" sz="2200" dirty="0"/>
              <a:t>Various functional testing was carried out.</a:t>
            </a:r>
          </a:p>
          <a:p>
            <a:pPr marL="352425" lvl="1" indent="-352425">
              <a:buFont typeface="Wingdings" panose="05000000000000000000" pitchFamily="2" charset="2"/>
              <a:buChar char="q"/>
            </a:pPr>
            <a:r>
              <a:rPr lang="en-US" sz="2200" dirty="0"/>
              <a:t>Evaluation phase</a:t>
            </a:r>
          </a:p>
          <a:p>
            <a:pPr lvl="1">
              <a:buFont typeface="Wingdings" panose="05000000000000000000" pitchFamily="2" charset="2"/>
              <a:buChar char="§"/>
            </a:pPr>
            <a:r>
              <a:rPr lang="en-US" sz="2200" dirty="0"/>
              <a:t>Deploy system at the user’s site and perform assessment and user testing to develop objectives for the next iteration.</a:t>
            </a:r>
          </a:p>
          <a:p>
            <a:pPr lvl="1">
              <a:buFont typeface="Wingdings" panose="05000000000000000000" pitchFamily="2" charset="2"/>
              <a:buChar char="§"/>
            </a:pPr>
            <a:r>
              <a:rPr lang="en-US" sz="2200" dirty="0"/>
              <a:t>Allows users to evaluate the output of the project to date before the project continues to the next spiral.</a:t>
            </a:r>
          </a:p>
          <a:p>
            <a:endParaRPr lang="en-US" sz="2200" dirty="0"/>
          </a:p>
        </p:txBody>
      </p:sp>
    </p:spTree>
    <p:extLst>
      <p:ext uri="{BB962C8B-B14F-4D97-AF65-F5344CB8AC3E}">
        <p14:creationId xmlns:p14="http://schemas.microsoft.com/office/powerpoint/2010/main" val="1065621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9240-CF4A-491F-859E-AD50E19B6D5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9DEA3125-684A-4228-A654-0A023767C012}"/>
              </a:ext>
            </a:extLst>
          </p:cNvPr>
          <p:cNvSpPr>
            <a:spLocks noGrp="1"/>
          </p:cNvSpPr>
          <p:nvPr>
            <p:ph idx="1"/>
          </p:nvPr>
        </p:nvSpPr>
        <p:spPr/>
        <p:txBody>
          <a:bodyPr/>
          <a:lstStyle/>
          <a:p>
            <a:r>
              <a:rPr lang="en-US" dirty="0"/>
              <a:t>Watch the following video about the phase in Spiral methods:</a:t>
            </a:r>
          </a:p>
          <a:p>
            <a:r>
              <a:rPr lang="en-US" dirty="0">
                <a:hlinkClick r:id="rId2"/>
              </a:rPr>
              <a:t>Spiral Methods </a:t>
            </a:r>
            <a:endParaRPr lang="en-US" dirty="0"/>
          </a:p>
        </p:txBody>
      </p:sp>
    </p:spTree>
    <p:extLst>
      <p:ext uri="{BB962C8B-B14F-4D97-AF65-F5344CB8AC3E}">
        <p14:creationId xmlns:p14="http://schemas.microsoft.com/office/powerpoint/2010/main" val="697086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Strengths and Weaknesses</a:t>
            </a:r>
            <a:endParaRPr lang="en-MY" sz="3200" dirty="0"/>
          </a:p>
        </p:txBody>
      </p:sp>
    </p:spTree>
    <p:extLst>
      <p:ext uri="{BB962C8B-B14F-4D97-AF65-F5344CB8AC3E}">
        <p14:creationId xmlns:p14="http://schemas.microsoft.com/office/powerpoint/2010/main" val="344529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Process Oriented Methodologies Principles</a:t>
            </a:r>
            <a:br>
              <a:rPr lang="en-MY" sz="3200" dirty="0"/>
            </a:br>
            <a:endParaRPr lang="en-MY" sz="3200" dirty="0"/>
          </a:p>
        </p:txBody>
      </p:sp>
    </p:spTree>
    <p:extLst>
      <p:ext uri="{BB962C8B-B14F-4D97-AF65-F5344CB8AC3E}">
        <p14:creationId xmlns:p14="http://schemas.microsoft.com/office/powerpoint/2010/main" val="4091376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41" y="0"/>
            <a:ext cx="7042150" cy="1143000"/>
          </a:xfrm>
        </p:spPr>
        <p:txBody>
          <a:bodyPr/>
          <a:lstStyle/>
          <a:p>
            <a:r>
              <a:rPr lang="en-US" sz="3200" b="1" dirty="0">
                <a:solidFill>
                  <a:schemeClr val="tx2"/>
                </a:solidFill>
                <a:effectLst/>
                <a:latin typeface="+mj-lt"/>
                <a:ea typeface="+mj-ea"/>
                <a:cs typeface="+mj-cs"/>
              </a:rPr>
              <a:t>Strengths</a:t>
            </a:r>
            <a:br>
              <a:rPr lang="en-US" sz="3200" b="1" dirty="0">
                <a:solidFill>
                  <a:schemeClr val="tx2"/>
                </a:solidFill>
                <a:effectLst/>
                <a:latin typeface="+mj-lt"/>
                <a:ea typeface="+mj-ea"/>
                <a:cs typeface="+mj-cs"/>
              </a:rPr>
            </a:br>
            <a:r>
              <a:rPr lang="en-US" sz="2400" dirty="0">
                <a:solidFill>
                  <a:srgbClr val="0070C0"/>
                </a:solidFill>
              </a:rPr>
              <a:t>In General</a:t>
            </a:r>
            <a:endParaRPr lang="en-US" sz="3200" dirty="0">
              <a:solidFill>
                <a:srgbClr val="0070C0"/>
              </a:solidFill>
            </a:endParaRPr>
          </a:p>
        </p:txBody>
      </p:sp>
      <p:sp>
        <p:nvSpPr>
          <p:cNvPr id="3" name="Content Placeholder 2"/>
          <p:cNvSpPr>
            <a:spLocks noGrp="1"/>
          </p:cNvSpPr>
          <p:nvPr>
            <p:ph idx="1"/>
          </p:nvPr>
        </p:nvSpPr>
        <p:spPr>
          <a:xfrm>
            <a:off x="421326" y="1616315"/>
            <a:ext cx="8546211" cy="4925162"/>
          </a:xfrm>
        </p:spPr>
        <p:txBody>
          <a:bodyPr/>
          <a:lstStyle/>
          <a:p>
            <a:r>
              <a:rPr lang="en-US" sz="2200" dirty="0">
                <a:solidFill>
                  <a:srgbClr val="0070C0"/>
                </a:solidFill>
              </a:rPr>
              <a:t>Speeds up system development </a:t>
            </a:r>
            <a:r>
              <a:rPr lang="en-US" sz="2200" dirty="0"/>
              <a:t>and </a:t>
            </a:r>
            <a:r>
              <a:rPr lang="en-US" sz="2200" dirty="0">
                <a:solidFill>
                  <a:srgbClr val="0070C0"/>
                </a:solidFill>
              </a:rPr>
              <a:t>delivers precisely </a:t>
            </a:r>
            <a:r>
              <a:rPr lang="en-US" sz="2200" dirty="0"/>
              <a:t>what the customer wants, when the customer wants it, while </a:t>
            </a:r>
            <a:r>
              <a:rPr lang="en-US" sz="2200" dirty="0">
                <a:solidFill>
                  <a:srgbClr val="0070C0"/>
                </a:solidFill>
              </a:rPr>
              <a:t>fostering teamwork and empowering employees.</a:t>
            </a:r>
          </a:p>
          <a:p>
            <a:r>
              <a:rPr lang="en-MY" sz="2200" dirty="0"/>
              <a:t>Attempt to </a:t>
            </a:r>
            <a:r>
              <a:rPr lang="en-MY" sz="2200" dirty="0">
                <a:solidFill>
                  <a:srgbClr val="0070C0"/>
                </a:solidFill>
              </a:rPr>
              <a:t>develop a system incrementally</a:t>
            </a:r>
            <a:r>
              <a:rPr lang="en-MY" sz="2200" dirty="0"/>
              <a:t>, </a:t>
            </a:r>
            <a:r>
              <a:rPr lang="en-US" sz="2200" dirty="0"/>
              <a:t>by </a:t>
            </a:r>
            <a:r>
              <a:rPr lang="en-US" sz="2200" dirty="0">
                <a:solidFill>
                  <a:srgbClr val="0070C0"/>
                </a:solidFill>
              </a:rPr>
              <a:t>building a series of prototypes</a:t>
            </a:r>
            <a:r>
              <a:rPr lang="en-US" sz="2200" dirty="0"/>
              <a:t> </a:t>
            </a:r>
            <a:r>
              <a:rPr lang="en-MY" sz="2200" dirty="0"/>
              <a:t>and </a:t>
            </a:r>
            <a:r>
              <a:rPr lang="en-MY" sz="2200" dirty="0">
                <a:solidFill>
                  <a:srgbClr val="0070C0"/>
                </a:solidFill>
              </a:rPr>
              <a:t>constantly adjusting </a:t>
            </a:r>
            <a:r>
              <a:rPr lang="en-MY" sz="2200" dirty="0"/>
              <a:t>them to user requirements.</a:t>
            </a:r>
          </a:p>
          <a:p>
            <a:r>
              <a:rPr lang="en-US" sz="2200" dirty="0">
                <a:solidFill>
                  <a:srgbClr val="0070C0"/>
                </a:solidFill>
              </a:rPr>
              <a:t>Each iteration has a deliverable</a:t>
            </a:r>
            <a:r>
              <a:rPr lang="en-US" sz="2200" dirty="0"/>
              <a:t>. </a:t>
            </a:r>
          </a:p>
          <a:p>
            <a:pPr lvl="1"/>
            <a:r>
              <a:rPr lang="en-US" dirty="0"/>
              <a:t>Often, each iteration also integrates a new piece into the growing total system. </a:t>
            </a:r>
          </a:p>
          <a:p>
            <a:pPr lvl="1"/>
            <a:r>
              <a:rPr lang="en-US" dirty="0"/>
              <a:t>Within each iteration, </a:t>
            </a:r>
            <a:r>
              <a:rPr lang="en-US" dirty="0">
                <a:solidFill>
                  <a:srgbClr val="0070C0"/>
                </a:solidFill>
              </a:rPr>
              <a:t>the new pieces are tested </a:t>
            </a:r>
            <a:r>
              <a:rPr lang="en-US" dirty="0"/>
              <a:t>by themselves and as integrated with the rest of the system. </a:t>
            </a:r>
          </a:p>
          <a:p>
            <a:pPr lvl="1"/>
            <a:r>
              <a:rPr lang="en-US" dirty="0"/>
              <a:t>The </a:t>
            </a:r>
            <a:r>
              <a:rPr lang="en-US" dirty="0">
                <a:solidFill>
                  <a:srgbClr val="0070C0"/>
                </a:solidFill>
              </a:rPr>
              <a:t>users also get involved </a:t>
            </a:r>
            <a:r>
              <a:rPr lang="en-US" dirty="0"/>
              <a:t>in testing the system’s ability to meet their business needs. </a:t>
            </a:r>
          </a:p>
          <a:p>
            <a:pPr lvl="1"/>
            <a:r>
              <a:rPr lang="en-US" dirty="0"/>
              <a:t>Hence, </a:t>
            </a:r>
            <a:r>
              <a:rPr lang="en-US" dirty="0">
                <a:solidFill>
                  <a:srgbClr val="0070C0"/>
                </a:solidFill>
              </a:rPr>
              <a:t>testing and quality control are spread across </a:t>
            </a:r>
            <a:r>
              <a:rPr lang="en-MY" dirty="0">
                <a:solidFill>
                  <a:srgbClr val="0070C0"/>
                </a:solidFill>
              </a:rPr>
              <a:t>the entire </a:t>
            </a:r>
            <a:r>
              <a:rPr lang="en-US" dirty="0">
                <a:solidFill>
                  <a:srgbClr val="0070C0"/>
                </a:solidFill>
              </a:rPr>
              <a:t>project </a:t>
            </a:r>
            <a:r>
              <a:rPr lang="en-US" dirty="0"/>
              <a:t>and usually provide a better-tested and more robust system.</a:t>
            </a:r>
          </a:p>
        </p:txBody>
      </p:sp>
    </p:spTree>
    <p:extLst>
      <p:ext uri="{BB962C8B-B14F-4D97-AF65-F5344CB8AC3E}">
        <p14:creationId xmlns:p14="http://schemas.microsoft.com/office/powerpoint/2010/main" val="156273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41" y="0"/>
            <a:ext cx="7042150" cy="1143000"/>
          </a:xfrm>
        </p:spPr>
        <p:txBody>
          <a:bodyPr/>
          <a:lstStyle/>
          <a:p>
            <a:r>
              <a:rPr lang="en-US" sz="3200" b="1" dirty="0">
                <a:solidFill>
                  <a:schemeClr val="tx2"/>
                </a:solidFill>
                <a:effectLst/>
                <a:latin typeface="+mj-lt"/>
                <a:ea typeface="+mj-ea"/>
                <a:cs typeface="+mj-cs"/>
              </a:rPr>
              <a:t>Weaknesses</a:t>
            </a:r>
            <a:br>
              <a:rPr lang="en-US" sz="3200" b="1" dirty="0">
                <a:solidFill>
                  <a:schemeClr val="tx2"/>
                </a:solidFill>
                <a:effectLst/>
                <a:latin typeface="+mj-lt"/>
                <a:ea typeface="+mj-ea"/>
                <a:cs typeface="+mj-cs"/>
              </a:rPr>
            </a:br>
            <a:r>
              <a:rPr lang="en-US" sz="2400" dirty="0">
                <a:solidFill>
                  <a:srgbClr val="0070C0"/>
                </a:solidFill>
              </a:rPr>
              <a:t>In General</a:t>
            </a:r>
            <a:endParaRPr lang="en-US" sz="3200" dirty="0">
              <a:solidFill>
                <a:srgbClr val="0070C0"/>
              </a:solidFill>
            </a:endParaRPr>
          </a:p>
        </p:txBody>
      </p:sp>
      <p:sp>
        <p:nvSpPr>
          <p:cNvPr id="3" name="Content Placeholder 2"/>
          <p:cNvSpPr>
            <a:spLocks noGrp="1"/>
          </p:cNvSpPr>
          <p:nvPr>
            <p:ph idx="1"/>
          </p:nvPr>
        </p:nvSpPr>
        <p:spPr>
          <a:xfrm>
            <a:off x="298894" y="1594597"/>
            <a:ext cx="8546211" cy="4525962"/>
          </a:xfrm>
        </p:spPr>
        <p:txBody>
          <a:bodyPr/>
          <a:lstStyle/>
          <a:p>
            <a:r>
              <a:rPr lang="en-US" sz="2200" dirty="0"/>
              <a:t>The project scope isn’t well understood and that there will be </a:t>
            </a:r>
            <a:r>
              <a:rPr lang="en-US" sz="2200" dirty="0">
                <a:solidFill>
                  <a:srgbClr val="0070C0"/>
                </a:solidFill>
              </a:rPr>
              <a:t>many changes, updates, and refinements </a:t>
            </a:r>
            <a:r>
              <a:rPr lang="en-US" sz="2200" dirty="0"/>
              <a:t>to the requirements as the project </a:t>
            </a:r>
            <a:r>
              <a:rPr lang="en-MY" sz="2200" dirty="0"/>
              <a:t>progresses. </a:t>
            </a:r>
          </a:p>
          <a:p>
            <a:r>
              <a:rPr lang="en-US" sz="2200" dirty="0"/>
              <a:t>Without a detailed set of system requirements, certain </a:t>
            </a:r>
            <a:r>
              <a:rPr lang="en-US" sz="2200" dirty="0">
                <a:solidFill>
                  <a:srgbClr val="0070C0"/>
                </a:solidFill>
              </a:rPr>
              <a:t>features requested by some users might not be consistent</a:t>
            </a:r>
            <a:r>
              <a:rPr lang="en-US" sz="2200" dirty="0"/>
              <a:t> with the company’s larger </a:t>
            </a:r>
            <a:r>
              <a:rPr lang="en-MY" sz="2200" dirty="0"/>
              <a:t>game plan.</a:t>
            </a:r>
          </a:p>
          <a:p>
            <a:r>
              <a:rPr lang="en-US" sz="2200" dirty="0"/>
              <a:t>Include </a:t>
            </a:r>
            <a:r>
              <a:rPr lang="en-US" sz="2200" dirty="0">
                <a:solidFill>
                  <a:srgbClr val="0070C0"/>
                </a:solidFill>
              </a:rPr>
              <a:t>weak documentation</a:t>
            </a:r>
            <a:r>
              <a:rPr lang="en-US" sz="2200" dirty="0"/>
              <a:t>, blurred lines of accountability, and too little emphasis on the larger business picture.</a:t>
            </a:r>
          </a:p>
          <a:p>
            <a:r>
              <a:rPr lang="en-MY" sz="2200" dirty="0">
                <a:solidFill>
                  <a:srgbClr val="0070C0"/>
                </a:solidFill>
              </a:rPr>
              <a:t>A</a:t>
            </a:r>
            <a:r>
              <a:rPr lang="en-US" sz="2200" dirty="0">
                <a:solidFill>
                  <a:srgbClr val="0070C0"/>
                </a:solidFill>
              </a:rPr>
              <a:t> long series of iterations might add </a:t>
            </a:r>
            <a:r>
              <a:rPr lang="en-MY" sz="2200" dirty="0">
                <a:solidFill>
                  <a:srgbClr val="0070C0"/>
                </a:solidFill>
              </a:rPr>
              <a:t>to project cost and </a:t>
            </a:r>
            <a:r>
              <a:rPr lang="en-US" sz="2200" dirty="0">
                <a:solidFill>
                  <a:srgbClr val="0070C0"/>
                </a:solidFill>
              </a:rPr>
              <a:t>development time</a:t>
            </a:r>
            <a:r>
              <a:rPr lang="en-US" sz="2200" dirty="0"/>
              <a:t>. </a:t>
            </a:r>
          </a:p>
          <a:p>
            <a:r>
              <a:rPr lang="en-US" sz="2200" dirty="0"/>
              <a:t>May not work as well </a:t>
            </a:r>
            <a:r>
              <a:rPr lang="en-US" sz="2200" dirty="0">
                <a:solidFill>
                  <a:srgbClr val="0070C0"/>
                </a:solidFill>
              </a:rPr>
              <a:t>for larger projects </a:t>
            </a:r>
            <a:r>
              <a:rPr lang="en-US" sz="2200" dirty="0"/>
              <a:t>because of their </a:t>
            </a:r>
            <a:r>
              <a:rPr lang="en-US" sz="2200" dirty="0">
                <a:solidFill>
                  <a:srgbClr val="0070C0"/>
                </a:solidFill>
              </a:rPr>
              <a:t>complexity </a:t>
            </a:r>
            <a:r>
              <a:rPr lang="en-US" sz="2200" dirty="0"/>
              <a:t>and the </a:t>
            </a:r>
            <a:r>
              <a:rPr lang="en-US" sz="2200" dirty="0">
                <a:solidFill>
                  <a:srgbClr val="0070C0"/>
                </a:solidFill>
              </a:rPr>
              <a:t>lack of focus on a well-defined product</a:t>
            </a:r>
            <a:r>
              <a:rPr lang="en-US" sz="2200" dirty="0"/>
              <a:t>.</a:t>
            </a:r>
          </a:p>
        </p:txBody>
      </p:sp>
    </p:spTree>
    <p:extLst>
      <p:ext uri="{BB962C8B-B14F-4D97-AF65-F5344CB8AC3E}">
        <p14:creationId xmlns:p14="http://schemas.microsoft.com/office/powerpoint/2010/main" val="202267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54098" y="1417638"/>
            <a:ext cx="8488686" cy="4525962"/>
          </a:xfrm>
        </p:spPr>
        <p:txBody>
          <a:bodyPr/>
          <a:lstStyle/>
          <a:p>
            <a:pPr algn="l">
              <a:buFont typeface="Wingdings" panose="05000000000000000000" pitchFamily="2" charset="2"/>
              <a:buChar char="q"/>
            </a:pPr>
            <a:r>
              <a:rPr lang="en-US" sz="2000" b="0" i="0" dirty="0">
                <a:solidFill>
                  <a:srgbClr val="373A3C"/>
                </a:solidFill>
                <a:effectLst/>
                <a:latin typeface="-apple-system"/>
              </a:rPr>
              <a:t>Process-oriented methodologies can be applied to complex and distributed business processes where the business process is converted into functions in a system.</a:t>
            </a:r>
          </a:p>
          <a:p>
            <a:pPr algn="l">
              <a:buFont typeface="Wingdings" panose="05000000000000000000" pitchFamily="2" charset="2"/>
              <a:buChar char="q"/>
            </a:pPr>
            <a:r>
              <a:rPr lang="en-US" sz="2000" b="0" i="0" dirty="0">
                <a:solidFill>
                  <a:srgbClr val="373A3C"/>
                </a:solidFill>
                <a:effectLst/>
                <a:latin typeface="-apple-system"/>
              </a:rPr>
              <a:t>RAD and RUP use iterative and incremental design approaches with prototyping, where a system is developed through repeated cycles and in smaller portions at a time, building a series of prototypes, and constantly adjusting them to user requirements.</a:t>
            </a:r>
          </a:p>
          <a:p>
            <a:pPr algn="l">
              <a:buFont typeface="Wingdings" panose="05000000000000000000" pitchFamily="2" charset="2"/>
              <a:buChar char="q"/>
            </a:pPr>
            <a:r>
              <a:rPr lang="en-US" sz="2000" b="0" i="0" dirty="0">
                <a:solidFill>
                  <a:srgbClr val="373A3C"/>
                </a:solidFill>
                <a:effectLst/>
                <a:latin typeface="-apple-system"/>
              </a:rPr>
              <a:t>SCRUM is a teamwork methodology and has four essential ceremonies include sprint planning, daily meeting, sprint review, and sprint retrospective.</a:t>
            </a:r>
          </a:p>
          <a:p>
            <a:pPr algn="l">
              <a:buFont typeface="Wingdings" panose="05000000000000000000" pitchFamily="2" charset="2"/>
              <a:buChar char="q"/>
            </a:pPr>
            <a:r>
              <a:rPr lang="en-US" sz="2000" b="0" i="0" dirty="0">
                <a:solidFill>
                  <a:srgbClr val="373A3C"/>
                </a:solidFill>
                <a:effectLst/>
                <a:latin typeface="-apple-system"/>
              </a:rPr>
              <a:t>XP releases small and frequent progress with a fully integrated development team to produce high-quality software. It accepts changing requirements at any time, tries to simplify all processes.</a:t>
            </a:r>
          </a:p>
          <a:p>
            <a:pPr algn="l">
              <a:buFont typeface="Wingdings" panose="05000000000000000000" pitchFamily="2" charset="2"/>
              <a:buChar char="q"/>
            </a:pPr>
            <a:r>
              <a:rPr lang="en-US" sz="2000" b="0" i="0" dirty="0">
                <a:solidFill>
                  <a:srgbClr val="373A3C"/>
                </a:solidFill>
                <a:effectLst/>
                <a:latin typeface="-apple-system"/>
              </a:rPr>
              <a:t>The Spiral is suitable for projects which have high risk where unclear requirements, projects that have too many independent components, and too many stakeholders who don’t agree with things.</a:t>
            </a:r>
            <a:br>
              <a:rPr lang="en-US" sz="2000" dirty="0"/>
            </a:br>
            <a:endParaRPr lang="en-US" sz="2800" b="0" i="0" dirty="0">
              <a:solidFill>
                <a:srgbClr val="373A3C"/>
              </a:solidFill>
              <a:effectLst/>
              <a:latin typeface="-apple-system"/>
            </a:endParaRPr>
          </a:p>
        </p:txBody>
      </p:sp>
    </p:spTree>
    <p:extLst>
      <p:ext uri="{BB962C8B-B14F-4D97-AF65-F5344CB8AC3E}">
        <p14:creationId xmlns:p14="http://schemas.microsoft.com/office/powerpoint/2010/main" val="828700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50925" y="2461082"/>
            <a:ext cx="7042150" cy="1143000"/>
          </a:xfrm>
        </p:spPr>
        <p:txBody>
          <a:bodyPr/>
          <a:lstStyle/>
          <a:p>
            <a:r>
              <a:rPr lang="en-US" dirty="0"/>
              <a:t>Question &amp; Answer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Session</a:t>
            </a:r>
            <a:endParaRPr lang="en-US" dirty="0"/>
          </a:p>
        </p:txBody>
      </p:sp>
      <p:sp>
        <p:nvSpPr>
          <p:cNvPr id="3" name="Content Placeholder 2"/>
          <p:cNvSpPr>
            <a:spLocks noGrp="1"/>
          </p:cNvSpPr>
          <p:nvPr>
            <p:ph idx="1"/>
          </p:nvPr>
        </p:nvSpPr>
        <p:spPr/>
        <p:txBody>
          <a:bodyPr/>
          <a:lstStyle/>
          <a:p>
            <a:r>
              <a:rPr lang="en-US" dirty="0"/>
              <a:t>People Oriented Methodologies </a:t>
            </a:r>
          </a:p>
        </p:txBody>
      </p:sp>
    </p:spTree>
    <p:extLst>
      <p:ext uri="{BB962C8B-B14F-4D97-AF65-F5344CB8AC3E}">
        <p14:creationId xmlns:p14="http://schemas.microsoft.com/office/powerpoint/2010/main" val="1887770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E189-2CC6-4D5A-93AA-9A2CC5754D46}"/>
              </a:ext>
            </a:extLst>
          </p:cNvPr>
          <p:cNvSpPr>
            <a:spLocks noGrp="1"/>
          </p:cNvSpPr>
          <p:nvPr>
            <p:ph type="title"/>
          </p:nvPr>
        </p:nvSpPr>
        <p:spPr/>
        <p:txBody>
          <a:bodyPr/>
          <a:lstStyle/>
          <a:p>
            <a:r>
              <a:rPr lang="en-US" dirty="0"/>
              <a:t>References</a:t>
            </a:r>
            <a:endParaRPr lang="en-MY" dirty="0"/>
          </a:p>
        </p:txBody>
      </p:sp>
      <p:sp>
        <p:nvSpPr>
          <p:cNvPr id="3" name="Content Placeholder 2">
            <a:extLst>
              <a:ext uri="{FF2B5EF4-FFF2-40B4-BE49-F238E27FC236}">
                <a16:creationId xmlns:a16="http://schemas.microsoft.com/office/drawing/2014/main" id="{7C03BBD4-D421-4412-A797-B932C5B1E410}"/>
              </a:ext>
            </a:extLst>
          </p:cNvPr>
          <p:cNvSpPr>
            <a:spLocks noGrp="1"/>
          </p:cNvSpPr>
          <p:nvPr>
            <p:ph idx="1"/>
          </p:nvPr>
        </p:nvSpPr>
        <p:spPr>
          <a:xfrm>
            <a:off x="485775" y="1756999"/>
            <a:ext cx="8206932" cy="4525962"/>
          </a:xfrm>
        </p:spPr>
        <p:txBody>
          <a:bodyPr/>
          <a:lstStyle/>
          <a:p>
            <a:pPr>
              <a:buFont typeface="Wingdings" panose="05000000000000000000" pitchFamily="2" charset="2"/>
              <a:buChar char="q"/>
            </a:pPr>
            <a:r>
              <a:rPr lang="en-US" dirty="0" err="1"/>
              <a:t>Satzinger</a:t>
            </a:r>
            <a:r>
              <a:rPr lang="en-US" dirty="0"/>
              <a:t>, J. W., Jackson, R. B., &amp; </a:t>
            </a:r>
            <a:r>
              <a:rPr lang="en-US" dirty="0" err="1"/>
              <a:t>Burd</a:t>
            </a:r>
            <a:r>
              <a:rPr lang="en-US" dirty="0"/>
              <a:t>, S. D. (2015). Systems Analysis and Design in A Changing World. Cengage learning.</a:t>
            </a:r>
          </a:p>
          <a:p>
            <a:pPr>
              <a:buFont typeface="Wingdings" panose="05000000000000000000" pitchFamily="2" charset="2"/>
              <a:buChar char="q"/>
            </a:pPr>
            <a:r>
              <a:rPr lang="en-MY" dirty="0"/>
              <a:t>Martin, R. C., Newkirk, J., &amp; Koss, R. S. (2003). Agile Software Development: Principles, Patterns, and Practices (Vol. 2). Upper Saddle River, NJ: Prentice Hall.</a:t>
            </a:r>
          </a:p>
        </p:txBody>
      </p:sp>
    </p:spTree>
    <p:extLst>
      <p:ext uri="{BB962C8B-B14F-4D97-AF65-F5344CB8AC3E}">
        <p14:creationId xmlns:p14="http://schemas.microsoft.com/office/powerpoint/2010/main" val="20671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800" b="1" dirty="0">
                <a:solidFill>
                  <a:schemeClr val="tx2"/>
                </a:solidFill>
                <a:effectLst/>
                <a:latin typeface="+mj-lt"/>
                <a:ea typeface="+mj-ea"/>
                <a:cs typeface="+mj-cs"/>
              </a:rPr>
              <a:t>Process Oriented Methodologies</a:t>
            </a:r>
            <a:endParaRPr lang="en-US" dirty="0"/>
          </a:p>
        </p:txBody>
      </p:sp>
      <p:sp>
        <p:nvSpPr>
          <p:cNvPr id="3" name="Content Placeholder 2"/>
          <p:cNvSpPr>
            <a:spLocks noGrp="1"/>
          </p:cNvSpPr>
          <p:nvPr>
            <p:ph idx="1"/>
          </p:nvPr>
        </p:nvSpPr>
        <p:spPr>
          <a:xfrm>
            <a:off x="487362" y="1697038"/>
            <a:ext cx="8319753" cy="4525962"/>
          </a:xfrm>
        </p:spPr>
        <p:txBody>
          <a:bodyPr/>
          <a:lstStyle/>
          <a:p>
            <a:pPr>
              <a:buFont typeface="Wingdings" panose="05000000000000000000" pitchFamily="2" charset="2"/>
              <a:buChar char="q"/>
            </a:pPr>
            <a:r>
              <a:rPr lang="en-US" dirty="0"/>
              <a:t>The proposed methodology can be applied to </a:t>
            </a:r>
            <a:r>
              <a:rPr lang="en-US" dirty="0">
                <a:solidFill>
                  <a:srgbClr val="0070C0"/>
                </a:solidFill>
              </a:rPr>
              <a:t>complex and distributed business processes</a:t>
            </a:r>
            <a:r>
              <a:rPr lang="en-US" dirty="0"/>
              <a:t>.</a:t>
            </a:r>
          </a:p>
          <a:p>
            <a:pPr>
              <a:buFont typeface="Wingdings" panose="05000000000000000000" pitchFamily="2" charset="2"/>
              <a:buChar char="q"/>
            </a:pPr>
            <a:r>
              <a:rPr lang="en-US" dirty="0"/>
              <a:t>The </a:t>
            </a:r>
            <a:r>
              <a:rPr lang="en-US" dirty="0">
                <a:solidFill>
                  <a:srgbClr val="0070C0"/>
                </a:solidFill>
              </a:rPr>
              <a:t>business process is converted into functions</a:t>
            </a:r>
            <a:r>
              <a:rPr lang="en-US" dirty="0"/>
              <a:t> in a system.</a:t>
            </a:r>
          </a:p>
          <a:p>
            <a:pPr>
              <a:buFont typeface="Wingdings" panose="05000000000000000000" pitchFamily="2" charset="2"/>
              <a:buChar char="q"/>
            </a:pPr>
            <a:r>
              <a:rPr lang="en-US" dirty="0"/>
              <a:t>Steps of Methods:</a:t>
            </a:r>
          </a:p>
          <a:p>
            <a:pPr lvl="1"/>
            <a:r>
              <a:rPr lang="en-US" sz="2400" dirty="0"/>
              <a:t>Business process is studied</a:t>
            </a:r>
          </a:p>
          <a:p>
            <a:pPr lvl="1"/>
            <a:r>
              <a:rPr lang="en-US" sz="2400" dirty="0"/>
              <a:t>Processes and tasks are broken down into smallest workable components.</a:t>
            </a:r>
          </a:p>
          <a:p>
            <a:pPr lvl="1"/>
            <a:r>
              <a:rPr lang="en-US" sz="2400" dirty="0"/>
              <a:t>Each sub-process can be assigned a time, cost and resources for it to complete.	</a:t>
            </a:r>
          </a:p>
          <a:p>
            <a:pPr lvl="1"/>
            <a:r>
              <a:rPr lang="en-US" sz="2400" dirty="0"/>
              <a:t>This can be shown in planning charts such as Gantt Chart, PERT Chart, Task Breakdown Structure, etc.</a:t>
            </a:r>
          </a:p>
        </p:txBody>
      </p:sp>
    </p:spTree>
    <p:extLst>
      <p:ext uri="{BB962C8B-B14F-4D97-AF65-F5344CB8AC3E}">
        <p14:creationId xmlns:p14="http://schemas.microsoft.com/office/powerpoint/2010/main" val="24902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Rapid Application Development (RAD) </a:t>
            </a:r>
            <a:br>
              <a:rPr lang="en-US" sz="3200" dirty="0"/>
            </a:br>
            <a:endParaRPr lang="en-MY" sz="3200" dirty="0"/>
          </a:p>
        </p:txBody>
      </p:sp>
    </p:spTree>
    <p:extLst>
      <p:ext uri="{BB962C8B-B14F-4D97-AF65-F5344CB8AC3E}">
        <p14:creationId xmlns:p14="http://schemas.microsoft.com/office/powerpoint/2010/main" val="69130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fontAlgn="auto">
              <a:spcAft>
                <a:spcPts val="0"/>
              </a:spcAft>
              <a:defRPr/>
            </a:pPr>
            <a:r>
              <a:rPr lang="en-US" b="1" dirty="0"/>
              <a:t>Rapid Application Development (RAD)</a:t>
            </a:r>
          </a:p>
        </p:txBody>
      </p:sp>
      <p:sp>
        <p:nvSpPr>
          <p:cNvPr id="24579" name="Content Placeholder 2"/>
          <p:cNvSpPr>
            <a:spLocks noGrp="1"/>
          </p:cNvSpPr>
          <p:nvPr>
            <p:ph idx="1"/>
          </p:nvPr>
        </p:nvSpPr>
        <p:spPr>
          <a:xfrm>
            <a:off x="487363" y="1697038"/>
            <a:ext cx="8296275" cy="4525962"/>
          </a:xfrm>
        </p:spPr>
        <p:txBody>
          <a:bodyPr/>
          <a:lstStyle/>
          <a:p>
            <a:pPr algn="just">
              <a:buFont typeface="Wingdings" panose="05000000000000000000" pitchFamily="2" charset="2"/>
              <a:buChar char="q"/>
            </a:pPr>
            <a:r>
              <a:rPr lang="en-US" dirty="0"/>
              <a:t>‘Fast’ methodology for </a:t>
            </a:r>
            <a:r>
              <a:rPr lang="en-US" dirty="0">
                <a:solidFill>
                  <a:srgbClr val="0070C0"/>
                </a:solidFill>
              </a:rPr>
              <a:t>fast / urgent projects</a:t>
            </a:r>
          </a:p>
          <a:p>
            <a:pPr lvl="1" algn="just"/>
            <a:r>
              <a:rPr lang="en-US" sz="2400" dirty="0"/>
              <a:t>Within days / weeks</a:t>
            </a:r>
          </a:p>
          <a:p>
            <a:pPr algn="just">
              <a:buFont typeface="Wingdings" panose="05000000000000000000" pitchFamily="2" charset="2"/>
              <a:buChar char="q"/>
            </a:pPr>
            <a:r>
              <a:rPr lang="en-US" dirty="0"/>
              <a:t>Rapid application development (RAD) is a team-based technique that speeds up information systems development and produces a functioning information system.</a:t>
            </a:r>
          </a:p>
          <a:p>
            <a:pPr algn="just">
              <a:buFont typeface="Wingdings" panose="05000000000000000000" pitchFamily="2" charset="2"/>
              <a:buChar char="q"/>
            </a:pPr>
            <a:r>
              <a:rPr lang="en-US" dirty="0"/>
              <a:t>Companies use RAD to </a:t>
            </a:r>
            <a:r>
              <a:rPr lang="en-US" dirty="0">
                <a:solidFill>
                  <a:srgbClr val="0070C0"/>
                </a:solidFill>
              </a:rPr>
              <a:t>reduce cost and development time </a:t>
            </a:r>
            <a:r>
              <a:rPr lang="en-US" dirty="0"/>
              <a:t>and </a:t>
            </a:r>
            <a:r>
              <a:rPr lang="en-US" dirty="0">
                <a:solidFill>
                  <a:srgbClr val="0070C0"/>
                </a:solidFill>
              </a:rPr>
              <a:t>increase the probability of success</a:t>
            </a:r>
            <a:r>
              <a:rPr lang="en-US" dirty="0"/>
              <a:t>.</a:t>
            </a:r>
            <a:endParaRPr lang="en-US" sz="4800" dirty="0"/>
          </a:p>
        </p:txBody>
      </p:sp>
    </p:spTree>
    <p:extLst>
      <p:ext uri="{BB962C8B-B14F-4D97-AF65-F5344CB8AC3E}">
        <p14:creationId xmlns:p14="http://schemas.microsoft.com/office/powerpoint/2010/main" val="109392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fontAlgn="auto">
              <a:spcAft>
                <a:spcPts val="0"/>
              </a:spcAft>
              <a:defRPr/>
            </a:pPr>
            <a:r>
              <a:rPr lang="en-US" b="1" dirty="0"/>
              <a:t>Rapid Application Development (RAD)</a:t>
            </a:r>
            <a:br>
              <a:rPr lang="en-US" b="1" dirty="0"/>
            </a:br>
            <a:r>
              <a:rPr lang="en-US" b="1" dirty="0">
                <a:solidFill>
                  <a:srgbClr val="0070C0"/>
                </a:solidFill>
              </a:rPr>
              <a:t>Phases </a:t>
            </a:r>
          </a:p>
        </p:txBody>
      </p:sp>
      <p:sp>
        <p:nvSpPr>
          <p:cNvPr id="24579" name="Content Placeholder 2"/>
          <p:cNvSpPr>
            <a:spLocks noGrp="1"/>
          </p:cNvSpPr>
          <p:nvPr>
            <p:ph idx="1"/>
          </p:nvPr>
        </p:nvSpPr>
        <p:spPr>
          <a:xfrm>
            <a:off x="487361" y="1937670"/>
            <a:ext cx="8296275" cy="4525962"/>
          </a:xfrm>
        </p:spPr>
        <p:txBody>
          <a:bodyPr/>
          <a:lstStyle/>
          <a:p>
            <a:pPr algn="just">
              <a:buFont typeface="Wingdings" panose="05000000000000000000" pitchFamily="2" charset="2"/>
              <a:buChar char="q"/>
            </a:pPr>
            <a:r>
              <a:rPr lang="en-US" dirty="0"/>
              <a:t>The four phases of the RAD model are requirements analysis and quick design, prototype cycles, testing, and deployment.  </a:t>
            </a:r>
            <a:endParaRPr lang="en-US" sz="2400" dirty="0"/>
          </a:p>
        </p:txBody>
      </p:sp>
      <p:grpSp>
        <p:nvGrpSpPr>
          <p:cNvPr id="3" name="Group 2"/>
          <p:cNvGrpSpPr/>
          <p:nvPr/>
        </p:nvGrpSpPr>
        <p:grpSpPr>
          <a:xfrm>
            <a:off x="552449" y="3046335"/>
            <a:ext cx="8166101" cy="3018918"/>
            <a:chOff x="1082675" y="3048000"/>
            <a:chExt cx="7248525" cy="2679700"/>
          </a:xfrm>
        </p:grpSpPr>
        <p:pic>
          <p:nvPicPr>
            <p:cNvPr id="5122" name="Picture 2" descr="http://indosakura.com/en/wp-content/uploads/2014/12/rad.jpg"/>
            <p:cNvPicPr>
              <a:picLocks noChangeAspect="1" noChangeArrowheads="1"/>
            </p:cNvPicPr>
            <p:nvPr/>
          </p:nvPicPr>
          <p:blipFill rotWithShape="1">
            <a:blip r:embed="rId3">
              <a:extLst>
                <a:ext uri="{28A0092B-C50C-407E-A947-70E740481C1C}">
                  <a14:useLocalDpi xmlns:a14="http://schemas.microsoft.com/office/drawing/2010/main" val="0"/>
                </a:ext>
              </a:extLst>
            </a:blip>
            <a:srcRect t="12177" r="4269" b="14390"/>
            <a:stretch/>
          </p:blipFill>
          <p:spPr bwMode="auto">
            <a:xfrm>
              <a:off x="1082675" y="3200400"/>
              <a:ext cx="7248525" cy="2527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5461000" y="3048000"/>
              <a:ext cx="2133600" cy="5969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2798348202"/>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1A409B-3C7C-446E-8E98-1477A5C352D1}"/>
</file>

<file path=customXml/itemProps2.xml><?xml version="1.0" encoding="utf-8"?>
<ds:datastoreItem xmlns:ds="http://schemas.openxmlformats.org/officeDocument/2006/customXml" ds:itemID="{2DDA7F4A-0115-4AB8-8FA3-68B9E9FEACA1}"/>
</file>

<file path=customXml/itemProps3.xml><?xml version="1.0" encoding="utf-8"?>
<ds:datastoreItem xmlns:ds="http://schemas.openxmlformats.org/officeDocument/2006/customXml" ds:itemID="{A0F3C2FF-5A3A-4970-9F91-C138A75E45F4}"/>
</file>

<file path=docProps/app.xml><?xml version="1.0" encoding="utf-8"?>
<Properties xmlns="http://schemas.openxmlformats.org/officeDocument/2006/extended-properties" xmlns:vt="http://schemas.openxmlformats.org/officeDocument/2006/docPropsVTypes">
  <Template>APUtemplate-Level_2</Template>
  <TotalTime>5390</TotalTime>
  <Pages>11</Pages>
  <Words>3712</Words>
  <Application>Microsoft Office PowerPoint</Application>
  <PresentationFormat>On-screen Show (4:3)</PresentationFormat>
  <Paragraphs>301</Paragraphs>
  <Slides>55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-apple-system</vt:lpstr>
      <vt:lpstr>Arial</vt:lpstr>
      <vt:lpstr>Calibri</vt:lpstr>
      <vt:lpstr>Candara</vt:lpstr>
      <vt:lpstr>Wingdings</vt:lpstr>
      <vt:lpstr>APUtemplate-Level_2</vt:lpstr>
      <vt:lpstr>System Development Methods CT00046-3-2</vt:lpstr>
      <vt:lpstr>Topic &amp; Structure of the Lesson</vt:lpstr>
      <vt:lpstr>Learning Outcomes</vt:lpstr>
      <vt:lpstr>Key Terms you must be able to use</vt:lpstr>
      <vt:lpstr>Process Oriented Methodologies Principles </vt:lpstr>
      <vt:lpstr>Process Oriented Methodologies</vt:lpstr>
      <vt:lpstr>Rapid Application Development (RAD)  </vt:lpstr>
      <vt:lpstr>Rapid Application Development (RAD)</vt:lpstr>
      <vt:lpstr>Rapid Application Development (RAD) Phases </vt:lpstr>
      <vt:lpstr>Rapid Application Development (RAD) Phases (continued)</vt:lpstr>
      <vt:lpstr>Rapid Application Development (RAD) Phases (continued)</vt:lpstr>
      <vt:lpstr>Rapid Application Development (RAD) Phases (continued)</vt:lpstr>
      <vt:lpstr>Rapid Application Development (RAD) Techniques</vt:lpstr>
      <vt:lpstr>Rapid Application Development (RAD) Techniques (continued)</vt:lpstr>
      <vt:lpstr>Rapid Application Development (RAD) Advantages and Disadvantages</vt:lpstr>
      <vt:lpstr>Rational Unified Process (RUP)</vt:lpstr>
      <vt:lpstr>Rational Unified Process (RUP)</vt:lpstr>
      <vt:lpstr>Rational Unified Process (RUP) (continued)</vt:lpstr>
      <vt:lpstr>Rational Unified Process (RUP) Life Cycle</vt:lpstr>
      <vt:lpstr>Rational Unified Process (RUP) Life Cycle (continued)</vt:lpstr>
      <vt:lpstr>Rational Unified Process (RUP) Disciplines </vt:lpstr>
      <vt:lpstr>Rational Unified Process (RUP) Phases</vt:lpstr>
      <vt:lpstr>Rational Unified Process (RUP) Phases (continued)</vt:lpstr>
      <vt:lpstr>Rational Unified Process (RUP) Phases (continued)</vt:lpstr>
      <vt:lpstr>Rational Unified Process (RUP) Phases (continued)</vt:lpstr>
      <vt:lpstr>Rational Unified Process (RUP) Practices</vt:lpstr>
      <vt:lpstr>SCRUM</vt:lpstr>
      <vt:lpstr>Scrum</vt:lpstr>
      <vt:lpstr>Scrum  Organization </vt:lpstr>
      <vt:lpstr>Scrum  Practices</vt:lpstr>
      <vt:lpstr>Scrum Methodology</vt:lpstr>
      <vt:lpstr>Scrum Methodology SCRUM ceremonies that must take place. </vt:lpstr>
      <vt:lpstr>Scrum Methodology SCRUM ceremonies that must take place (continued)</vt:lpstr>
      <vt:lpstr>Scrum Methodology SCRUM ceremonies that must take place (continued)</vt:lpstr>
      <vt:lpstr>Extreme Programming (XP)</vt:lpstr>
      <vt:lpstr>Extreme Programming (XP)</vt:lpstr>
      <vt:lpstr>Extreme Programming (XP) Core Values</vt:lpstr>
      <vt:lpstr>Extreme Programming (XP) Practices</vt:lpstr>
      <vt:lpstr>Extreme Programming (XP) Practices (continued)</vt:lpstr>
      <vt:lpstr>Extreme Programming (XP) Practices (continued)</vt:lpstr>
      <vt:lpstr> XP Activities:  Project Activities  Release Activities  Iteration Activities</vt:lpstr>
      <vt:lpstr>Extreme Programming (XP) Techniques</vt:lpstr>
      <vt:lpstr>Extreme Programming (XP) Techniques (continued)</vt:lpstr>
      <vt:lpstr>SPIRAL</vt:lpstr>
      <vt:lpstr>Spiral Methods </vt:lpstr>
      <vt:lpstr>Spiral Methods Phases</vt:lpstr>
      <vt:lpstr>Spiral Methods Phases (continued)</vt:lpstr>
      <vt:lpstr>PowerPoint Presentation</vt:lpstr>
      <vt:lpstr>Strengths and Weaknesses</vt:lpstr>
      <vt:lpstr>Strengths In General</vt:lpstr>
      <vt:lpstr>Weaknesses In General</vt:lpstr>
      <vt:lpstr>Summary</vt:lpstr>
      <vt:lpstr>Question &amp; Answer</vt:lpstr>
      <vt:lpstr>Next Session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222</cp:revision>
  <cp:lastPrinted>1995-11-02T09:23:42Z</cp:lastPrinted>
  <dcterms:created xsi:type="dcterms:W3CDTF">2014-01-17T09:12:04Z</dcterms:created>
  <dcterms:modified xsi:type="dcterms:W3CDTF">2022-02-08T04:52:48Z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