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8"/>
  </p:notesMasterIdLst>
  <p:handoutMasterIdLst>
    <p:handoutMasterId r:id="rId49"/>
  </p:handoutMasterIdLst>
  <p:sldIdLst>
    <p:sldId id="256" r:id="rId2"/>
    <p:sldId id="270" r:id="rId3"/>
    <p:sldId id="271" r:id="rId4"/>
    <p:sldId id="272" r:id="rId5"/>
    <p:sldId id="319" r:id="rId6"/>
    <p:sldId id="292" r:id="rId7"/>
    <p:sldId id="340" r:id="rId8"/>
    <p:sldId id="300" r:id="rId9"/>
    <p:sldId id="320" r:id="rId10"/>
    <p:sldId id="274" r:id="rId11"/>
    <p:sldId id="289" r:id="rId12"/>
    <p:sldId id="312" r:id="rId13"/>
    <p:sldId id="314" r:id="rId14"/>
    <p:sldId id="313" r:id="rId15"/>
    <p:sldId id="315" r:id="rId16"/>
    <p:sldId id="316" r:id="rId17"/>
    <p:sldId id="321" r:id="rId18"/>
    <p:sldId id="294" r:id="rId19"/>
    <p:sldId id="341" r:id="rId20"/>
    <p:sldId id="342" r:id="rId21"/>
    <p:sldId id="343" r:id="rId22"/>
    <p:sldId id="344" r:id="rId23"/>
    <p:sldId id="346" r:id="rId24"/>
    <p:sldId id="347" r:id="rId25"/>
    <p:sldId id="299" r:id="rId26"/>
    <p:sldId id="356" r:id="rId27"/>
    <p:sldId id="359" r:id="rId28"/>
    <p:sldId id="367" r:id="rId29"/>
    <p:sldId id="365" r:id="rId30"/>
    <p:sldId id="370" r:id="rId31"/>
    <p:sldId id="366" r:id="rId32"/>
    <p:sldId id="322" r:id="rId33"/>
    <p:sldId id="284" r:id="rId34"/>
    <p:sldId id="288" r:id="rId35"/>
    <p:sldId id="326" r:id="rId36"/>
    <p:sldId id="324" r:id="rId37"/>
    <p:sldId id="327" r:id="rId38"/>
    <p:sldId id="328" r:id="rId39"/>
    <p:sldId id="337" r:id="rId40"/>
    <p:sldId id="330" r:id="rId41"/>
    <p:sldId id="333" r:id="rId42"/>
    <p:sldId id="332" r:id="rId43"/>
    <p:sldId id="338" r:id="rId44"/>
    <p:sldId id="266" r:id="rId45"/>
    <p:sldId id="267" r:id="rId46"/>
    <p:sldId id="368" r:id="rId47"/>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8" autoAdjust="0"/>
    <p:restoredTop sz="93568" autoAdjust="0"/>
  </p:normalViewPr>
  <p:slideViewPr>
    <p:cSldViewPr snapToGrid="0">
      <p:cViewPr varScale="1">
        <p:scale>
          <a:sx n="87" d="100"/>
          <a:sy n="87" d="100"/>
        </p:scale>
        <p:origin x="1430" y="82"/>
      </p:cViewPr>
      <p:guideLst>
        <p:guide orient="horz" pos="2160"/>
        <p:guide pos="2880"/>
      </p:guideLst>
    </p:cSldViewPr>
  </p:slideViewPr>
  <p:outlineViewPr>
    <p:cViewPr>
      <p:scale>
        <a:sx n="33" d="100"/>
        <a:sy n="33" d="100"/>
      </p:scale>
      <p:origin x="0" y="-16704"/>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wi Octaviani" userId="b13860d7-3077-45d3-9be2-c1aa2c085ab3" providerId="ADAL" clId="{A2142211-A54E-4F84-BD64-3002D9205FC9}"/>
    <pc:docChg chg="addSld modSld">
      <pc:chgData name="Dr. Dewi Octaviani" userId="b13860d7-3077-45d3-9be2-c1aa2c085ab3" providerId="ADAL" clId="{A2142211-A54E-4F84-BD64-3002D9205FC9}" dt="2022-02-08T04:53:50.467" v="22" actId="6549"/>
      <pc:docMkLst>
        <pc:docMk/>
      </pc:docMkLst>
      <pc:sldChg chg="modSp add mod">
        <pc:chgData name="Dr. Dewi Octaviani" userId="b13860d7-3077-45d3-9be2-c1aa2c085ab3" providerId="ADAL" clId="{A2142211-A54E-4F84-BD64-3002D9205FC9}" dt="2022-02-08T04:53:14.199" v="15" actId="20577"/>
        <pc:sldMkLst>
          <pc:docMk/>
          <pc:sldMk cId="1887770025" sldId="267"/>
        </pc:sldMkLst>
        <pc:spChg chg="mod">
          <ac:chgData name="Dr. Dewi Octaviani" userId="b13860d7-3077-45d3-9be2-c1aa2c085ab3" providerId="ADAL" clId="{A2142211-A54E-4F84-BD64-3002D9205FC9}" dt="2022-02-08T04:53:14.199" v="15" actId="20577"/>
          <ac:spMkLst>
            <pc:docMk/>
            <pc:sldMk cId="1887770025" sldId="267"/>
            <ac:spMk id="3" creationId="{00000000-0000-0000-0000-000000000000}"/>
          </ac:spMkLst>
        </pc:spChg>
      </pc:sldChg>
      <pc:sldChg chg="modSp add mod">
        <pc:chgData name="Dr. Dewi Octaviani" userId="b13860d7-3077-45d3-9be2-c1aa2c085ab3" providerId="ADAL" clId="{A2142211-A54E-4F84-BD64-3002D9205FC9}" dt="2022-02-08T04:53:50.467" v="22" actId="6549"/>
        <pc:sldMkLst>
          <pc:docMk/>
          <pc:sldMk cId="828700295" sldId="338"/>
        </pc:sldMkLst>
        <pc:spChg chg="mod">
          <ac:chgData name="Dr. Dewi Octaviani" userId="b13860d7-3077-45d3-9be2-c1aa2c085ab3" providerId="ADAL" clId="{A2142211-A54E-4F84-BD64-3002D9205FC9}" dt="2022-02-08T04:53:50.467" v="22" actId="6549"/>
          <ac:spMkLst>
            <pc:docMk/>
            <pc:sldMk cId="828700295" sldId="338"/>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B6DB1F-FAA5-4499-805D-1A464F8B8702}" type="doc">
      <dgm:prSet loTypeId="urn:microsoft.com/office/officeart/2005/8/layout/list1" loCatId="list" qsTypeId="urn:microsoft.com/office/officeart/2005/8/quickstyle/simple5" qsCatId="simple" csTypeId="urn:microsoft.com/office/officeart/2005/8/colors/accent2_2" csCatId="accent2" phldr="1"/>
      <dgm:spPr/>
      <dgm:t>
        <a:bodyPr/>
        <a:lstStyle/>
        <a:p>
          <a:endParaRPr lang="en-US"/>
        </a:p>
      </dgm:t>
    </dgm:pt>
    <dgm:pt modelId="{A2A6C476-49D6-4B81-8EA6-8B9755062878}">
      <dgm:prSet custT="1"/>
      <dgm:spPr/>
      <dgm:t>
        <a:bodyPr/>
        <a:lstStyle/>
        <a:p>
          <a:r>
            <a:rPr lang="en-US" sz="1800" dirty="0"/>
            <a:t>User’s Age </a:t>
          </a:r>
        </a:p>
      </dgm:t>
    </dgm:pt>
    <dgm:pt modelId="{3CDF460D-571C-498F-8CA4-879821D3BB1E}" type="parTrans" cxnId="{8287BC01-541E-470F-992A-2DF2F5997F07}">
      <dgm:prSet/>
      <dgm:spPr/>
      <dgm:t>
        <a:bodyPr/>
        <a:lstStyle/>
        <a:p>
          <a:endParaRPr lang="en-US" sz="1800"/>
        </a:p>
      </dgm:t>
    </dgm:pt>
    <dgm:pt modelId="{8CB9257E-9CB1-4A1C-BCE3-129F39007ADA}" type="sibTrans" cxnId="{8287BC01-541E-470F-992A-2DF2F5997F07}">
      <dgm:prSet/>
      <dgm:spPr/>
      <dgm:t>
        <a:bodyPr/>
        <a:lstStyle/>
        <a:p>
          <a:endParaRPr lang="en-US" sz="1800"/>
        </a:p>
      </dgm:t>
    </dgm:pt>
    <dgm:pt modelId="{35EE2499-C795-472A-AE9D-DA91975969D7}">
      <dgm:prSet custT="1"/>
      <dgm:spPr/>
      <dgm:t>
        <a:bodyPr/>
        <a:lstStyle/>
        <a:p>
          <a:r>
            <a:rPr lang="en-US" sz="1800" dirty="0"/>
            <a:t>Kids, Youth, Senior</a:t>
          </a:r>
        </a:p>
      </dgm:t>
    </dgm:pt>
    <dgm:pt modelId="{D7FC5816-986E-40C8-A0BD-D9804148BE0C}" type="parTrans" cxnId="{6FC54551-BC7C-4259-8FE3-9BBC8E548ECA}">
      <dgm:prSet/>
      <dgm:spPr/>
      <dgm:t>
        <a:bodyPr/>
        <a:lstStyle/>
        <a:p>
          <a:endParaRPr lang="en-US" sz="1800"/>
        </a:p>
      </dgm:t>
    </dgm:pt>
    <dgm:pt modelId="{CFCBDF06-B27F-43FD-9242-3D59362D8689}" type="sibTrans" cxnId="{6FC54551-BC7C-4259-8FE3-9BBC8E548ECA}">
      <dgm:prSet/>
      <dgm:spPr/>
      <dgm:t>
        <a:bodyPr/>
        <a:lstStyle/>
        <a:p>
          <a:endParaRPr lang="en-US" sz="1800"/>
        </a:p>
      </dgm:t>
    </dgm:pt>
    <dgm:pt modelId="{04A6BCFD-2893-4F85-9705-87B547B132AB}">
      <dgm:prSet custT="1"/>
      <dgm:spPr/>
      <dgm:t>
        <a:bodyPr/>
        <a:lstStyle/>
        <a:p>
          <a:r>
            <a:rPr lang="en-US" sz="1800" dirty="0"/>
            <a:t>Users’ Behavior</a:t>
          </a:r>
        </a:p>
      </dgm:t>
    </dgm:pt>
    <dgm:pt modelId="{0F6E173C-F51D-4ABD-B8F9-1C7A3C852DD5}" type="parTrans" cxnId="{D9F60F1C-1487-42C0-B64F-E05EBF9649C2}">
      <dgm:prSet/>
      <dgm:spPr/>
      <dgm:t>
        <a:bodyPr/>
        <a:lstStyle/>
        <a:p>
          <a:endParaRPr lang="en-US" sz="1800"/>
        </a:p>
      </dgm:t>
    </dgm:pt>
    <dgm:pt modelId="{B11F88D6-5363-49BC-95C2-2CFB4F79C6F8}" type="sibTrans" cxnId="{D9F60F1C-1487-42C0-B64F-E05EBF9649C2}">
      <dgm:prSet/>
      <dgm:spPr/>
      <dgm:t>
        <a:bodyPr/>
        <a:lstStyle/>
        <a:p>
          <a:endParaRPr lang="en-US" sz="1800"/>
        </a:p>
      </dgm:t>
    </dgm:pt>
    <dgm:pt modelId="{3FFE9A34-5A5D-4520-8A65-4D904E43DA34}">
      <dgm:prSet custT="1"/>
      <dgm:spPr/>
      <dgm:t>
        <a:bodyPr/>
        <a:lstStyle/>
        <a:p>
          <a:r>
            <a:rPr lang="en-US" sz="1800"/>
            <a:t>Students, managers, sports athletes, etc.</a:t>
          </a:r>
        </a:p>
      </dgm:t>
    </dgm:pt>
    <dgm:pt modelId="{D9807323-0C37-473B-9C7D-BBA9B095FFE9}" type="parTrans" cxnId="{5E650A0C-ACF3-451A-AE58-BF743CDA85E1}">
      <dgm:prSet/>
      <dgm:spPr/>
      <dgm:t>
        <a:bodyPr/>
        <a:lstStyle/>
        <a:p>
          <a:endParaRPr lang="en-US" sz="1800"/>
        </a:p>
      </dgm:t>
    </dgm:pt>
    <dgm:pt modelId="{A82ADC3E-B5A4-43D7-B954-E998C8F85155}" type="sibTrans" cxnId="{5E650A0C-ACF3-451A-AE58-BF743CDA85E1}">
      <dgm:prSet/>
      <dgm:spPr/>
      <dgm:t>
        <a:bodyPr/>
        <a:lstStyle/>
        <a:p>
          <a:endParaRPr lang="en-US" sz="1800"/>
        </a:p>
      </dgm:t>
    </dgm:pt>
    <dgm:pt modelId="{D2289A4A-CFE8-42B3-AB0B-9A4A448280ED}">
      <dgm:prSet custT="1"/>
      <dgm:spPr/>
      <dgm:t>
        <a:bodyPr/>
        <a:lstStyle/>
        <a:p>
          <a:r>
            <a:rPr lang="en-US" sz="1800" dirty="0"/>
            <a:t>User’s Computer Literacy</a:t>
          </a:r>
        </a:p>
      </dgm:t>
    </dgm:pt>
    <dgm:pt modelId="{2A56D85F-2253-4C4F-847F-38DFB0DE123A}" type="parTrans" cxnId="{3B6D328C-5F36-419A-AC89-EE4F2E256ACD}">
      <dgm:prSet/>
      <dgm:spPr/>
      <dgm:t>
        <a:bodyPr/>
        <a:lstStyle/>
        <a:p>
          <a:endParaRPr lang="en-US" sz="1800"/>
        </a:p>
      </dgm:t>
    </dgm:pt>
    <dgm:pt modelId="{926106C5-36C1-4A91-828E-7107033C4E05}" type="sibTrans" cxnId="{3B6D328C-5F36-419A-AC89-EE4F2E256ACD}">
      <dgm:prSet/>
      <dgm:spPr/>
      <dgm:t>
        <a:bodyPr/>
        <a:lstStyle/>
        <a:p>
          <a:endParaRPr lang="en-US" sz="1800"/>
        </a:p>
      </dgm:t>
    </dgm:pt>
    <dgm:pt modelId="{CA8E5CF2-6488-43BD-B0C9-E317EE28E3C5}">
      <dgm:prSet custT="1"/>
      <dgm:spPr/>
      <dgm:t>
        <a:bodyPr/>
        <a:lstStyle/>
        <a:p>
          <a:r>
            <a:rPr lang="en-US" sz="1800"/>
            <a:t>Novice, Intermediate, Expert</a:t>
          </a:r>
        </a:p>
      </dgm:t>
    </dgm:pt>
    <dgm:pt modelId="{834D3C45-986A-493A-8BDE-85B5AD09D512}" type="parTrans" cxnId="{B697E500-819E-43C3-8046-A6EA8D74391A}">
      <dgm:prSet/>
      <dgm:spPr/>
      <dgm:t>
        <a:bodyPr/>
        <a:lstStyle/>
        <a:p>
          <a:endParaRPr lang="en-US" sz="1800"/>
        </a:p>
      </dgm:t>
    </dgm:pt>
    <dgm:pt modelId="{9572027D-29C2-49E3-B886-C74DDE9A3F5D}" type="sibTrans" cxnId="{B697E500-819E-43C3-8046-A6EA8D74391A}">
      <dgm:prSet/>
      <dgm:spPr/>
      <dgm:t>
        <a:bodyPr/>
        <a:lstStyle/>
        <a:p>
          <a:endParaRPr lang="en-US" sz="1800"/>
        </a:p>
      </dgm:t>
    </dgm:pt>
    <dgm:pt modelId="{065062EC-318C-4D13-A9BF-3AB14C363FB3}">
      <dgm:prSet custT="1"/>
      <dgm:spPr/>
      <dgm:t>
        <a:bodyPr/>
        <a:lstStyle/>
        <a:p>
          <a:r>
            <a:rPr lang="en-US" sz="1800"/>
            <a:t>User Physical capabilities</a:t>
          </a:r>
        </a:p>
      </dgm:t>
    </dgm:pt>
    <dgm:pt modelId="{4D4B3AC7-09DA-44BF-8200-FA274AE0B16F}" type="parTrans" cxnId="{DD59809B-FDC2-4A16-B701-83F7B7022B3C}">
      <dgm:prSet/>
      <dgm:spPr/>
      <dgm:t>
        <a:bodyPr/>
        <a:lstStyle/>
        <a:p>
          <a:endParaRPr lang="en-US" sz="1800"/>
        </a:p>
      </dgm:t>
    </dgm:pt>
    <dgm:pt modelId="{876498AA-2573-439D-86AC-C5DE116649EE}" type="sibTrans" cxnId="{DD59809B-FDC2-4A16-B701-83F7B7022B3C}">
      <dgm:prSet/>
      <dgm:spPr/>
      <dgm:t>
        <a:bodyPr/>
        <a:lstStyle/>
        <a:p>
          <a:endParaRPr lang="en-US" sz="1800"/>
        </a:p>
      </dgm:t>
    </dgm:pt>
    <dgm:pt modelId="{B0A69E7D-DC4C-49A4-91B2-4C78039B3826}">
      <dgm:prSet custT="1"/>
      <dgm:spPr/>
      <dgm:t>
        <a:bodyPr/>
        <a:lstStyle/>
        <a:p>
          <a:r>
            <a:rPr lang="en-US" sz="1800" dirty="0"/>
            <a:t>Body size, level of sight, hearing, etc. </a:t>
          </a:r>
        </a:p>
      </dgm:t>
    </dgm:pt>
    <dgm:pt modelId="{8FF98785-7A6A-46B8-862D-77A2CDCC1480}" type="parTrans" cxnId="{292C129F-957D-4089-A976-9F76C1F30D37}">
      <dgm:prSet/>
      <dgm:spPr/>
      <dgm:t>
        <a:bodyPr/>
        <a:lstStyle/>
        <a:p>
          <a:endParaRPr lang="en-US" sz="1800"/>
        </a:p>
      </dgm:t>
    </dgm:pt>
    <dgm:pt modelId="{6830894D-EE8C-44A0-A736-016048816039}" type="sibTrans" cxnId="{292C129F-957D-4089-A976-9F76C1F30D37}">
      <dgm:prSet/>
      <dgm:spPr/>
      <dgm:t>
        <a:bodyPr/>
        <a:lstStyle/>
        <a:p>
          <a:endParaRPr lang="en-US" sz="1800"/>
        </a:p>
      </dgm:t>
    </dgm:pt>
    <dgm:pt modelId="{DEE56F62-28B3-44B2-AE48-89B44DD97D0A}">
      <dgm:prSet custT="1"/>
      <dgm:spPr/>
      <dgm:t>
        <a:bodyPr/>
        <a:lstStyle/>
        <a:p>
          <a:r>
            <a:rPr lang="en-US" sz="1800"/>
            <a:t>Users Culture</a:t>
          </a:r>
        </a:p>
      </dgm:t>
    </dgm:pt>
    <dgm:pt modelId="{5B000FD8-F2E3-4BD6-A7A7-8371F7E1F1EB}" type="parTrans" cxnId="{BFA1AB00-7789-4EC0-A2D3-808E99B1BCD2}">
      <dgm:prSet/>
      <dgm:spPr/>
      <dgm:t>
        <a:bodyPr/>
        <a:lstStyle/>
        <a:p>
          <a:endParaRPr lang="en-US" sz="1800"/>
        </a:p>
      </dgm:t>
    </dgm:pt>
    <dgm:pt modelId="{03FCA912-63E1-4BA8-A251-BA408AC928CA}" type="sibTrans" cxnId="{BFA1AB00-7789-4EC0-A2D3-808E99B1BCD2}">
      <dgm:prSet/>
      <dgm:spPr/>
      <dgm:t>
        <a:bodyPr/>
        <a:lstStyle/>
        <a:p>
          <a:endParaRPr lang="en-US" sz="1800"/>
        </a:p>
      </dgm:t>
    </dgm:pt>
    <dgm:pt modelId="{F6E0788C-0123-42DF-84C3-644F783C4A8D}">
      <dgm:prSet custT="1"/>
      <dgm:spPr/>
      <dgm:t>
        <a:bodyPr/>
        <a:lstStyle/>
        <a:p>
          <a:r>
            <a:rPr lang="en-US" sz="1800" dirty="0"/>
            <a:t>Language, texts, colors, concerns, etc. </a:t>
          </a:r>
        </a:p>
      </dgm:t>
    </dgm:pt>
    <dgm:pt modelId="{5F636B3D-C0BE-421A-BB8D-F0668C87ECA8}" type="parTrans" cxnId="{F5BC434B-5474-4194-B9E1-067C3E720EEB}">
      <dgm:prSet/>
      <dgm:spPr/>
      <dgm:t>
        <a:bodyPr/>
        <a:lstStyle/>
        <a:p>
          <a:endParaRPr lang="en-US" sz="1800"/>
        </a:p>
      </dgm:t>
    </dgm:pt>
    <dgm:pt modelId="{0ED95D0F-7FC2-49AC-9F64-53E5A43A2CA0}" type="sibTrans" cxnId="{F5BC434B-5474-4194-B9E1-067C3E720EEB}">
      <dgm:prSet/>
      <dgm:spPr/>
      <dgm:t>
        <a:bodyPr/>
        <a:lstStyle/>
        <a:p>
          <a:endParaRPr lang="en-US" sz="1800"/>
        </a:p>
      </dgm:t>
    </dgm:pt>
    <dgm:pt modelId="{F275BE9E-4E7D-43AD-88FF-B5FA7C39EEDD}" type="pres">
      <dgm:prSet presAssocID="{27B6DB1F-FAA5-4499-805D-1A464F8B8702}" presName="linear" presStyleCnt="0">
        <dgm:presLayoutVars>
          <dgm:dir/>
          <dgm:animLvl val="lvl"/>
          <dgm:resizeHandles val="exact"/>
        </dgm:presLayoutVars>
      </dgm:prSet>
      <dgm:spPr/>
    </dgm:pt>
    <dgm:pt modelId="{B885C0A8-8DC2-4548-A2E6-9E31F3F07CD4}" type="pres">
      <dgm:prSet presAssocID="{A2A6C476-49D6-4B81-8EA6-8B9755062878}" presName="parentLin" presStyleCnt="0"/>
      <dgm:spPr/>
    </dgm:pt>
    <dgm:pt modelId="{C9F88595-B704-46D8-B238-959EBF1EBA48}" type="pres">
      <dgm:prSet presAssocID="{A2A6C476-49D6-4B81-8EA6-8B9755062878}" presName="parentLeftMargin" presStyleLbl="node1" presStyleIdx="0" presStyleCnt="5"/>
      <dgm:spPr/>
    </dgm:pt>
    <dgm:pt modelId="{2F38A430-2B42-4823-94DA-50F2D2E8D6DA}" type="pres">
      <dgm:prSet presAssocID="{A2A6C476-49D6-4B81-8EA6-8B9755062878}" presName="parentText" presStyleLbl="node1" presStyleIdx="0" presStyleCnt="5">
        <dgm:presLayoutVars>
          <dgm:chMax val="0"/>
          <dgm:bulletEnabled val="1"/>
        </dgm:presLayoutVars>
      </dgm:prSet>
      <dgm:spPr/>
    </dgm:pt>
    <dgm:pt modelId="{F8BC7FAC-58F4-434F-B9EB-4C2D68A343E4}" type="pres">
      <dgm:prSet presAssocID="{A2A6C476-49D6-4B81-8EA6-8B9755062878}" presName="negativeSpace" presStyleCnt="0"/>
      <dgm:spPr/>
    </dgm:pt>
    <dgm:pt modelId="{F26EF79C-2BC3-4DC0-842F-BCE64E7AFF50}" type="pres">
      <dgm:prSet presAssocID="{A2A6C476-49D6-4B81-8EA6-8B9755062878}" presName="childText" presStyleLbl="conFgAcc1" presStyleIdx="0" presStyleCnt="5" custScaleY="130043">
        <dgm:presLayoutVars>
          <dgm:bulletEnabled val="1"/>
        </dgm:presLayoutVars>
      </dgm:prSet>
      <dgm:spPr/>
    </dgm:pt>
    <dgm:pt modelId="{9B7D35E2-D047-4958-B615-7F0672A62EB6}" type="pres">
      <dgm:prSet presAssocID="{8CB9257E-9CB1-4A1C-BCE3-129F39007ADA}" presName="spaceBetweenRectangles" presStyleCnt="0"/>
      <dgm:spPr/>
    </dgm:pt>
    <dgm:pt modelId="{4A169C25-DFB2-405A-B4DB-557EC1F0DFFD}" type="pres">
      <dgm:prSet presAssocID="{04A6BCFD-2893-4F85-9705-87B547B132AB}" presName="parentLin" presStyleCnt="0"/>
      <dgm:spPr/>
    </dgm:pt>
    <dgm:pt modelId="{05F5CFDC-CE19-4FE4-930C-8C1722314949}" type="pres">
      <dgm:prSet presAssocID="{04A6BCFD-2893-4F85-9705-87B547B132AB}" presName="parentLeftMargin" presStyleLbl="node1" presStyleIdx="0" presStyleCnt="5"/>
      <dgm:spPr/>
    </dgm:pt>
    <dgm:pt modelId="{782F5B81-8EE1-4E42-8F89-303E3DFFE424}" type="pres">
      <dgm:prSet presAssocID="{04A6BCFD-2893-4F85-9705-87B547B132AB}" presName="parentText" presStyleLbl="node1" presStyleIdx="1" presStyleCnt="5">
        <dgm:presLayoutVars>
          <dgm:chMax val="0"/>
          <dgm:bulletEnabled val="1"/>
        </dgm:presLayoutVars>
      </dgm:prSet>
      <dgm:spPr/>
    </dgm:pt>
    <dgm:pt modelId="{D4A135AD-AF93-4713-9C84-6153B7934E71}" type="pres">
      <dgm:prSet presAssocID="{04A6BCFD-2893-4F85-9705-87B547B132AB}" presName="negativeSpace" presStyleCnt="0"/>
      <dgm:spPr/>
    </dgm:pt>
    <dgm:pt modelId="{7B29941C-BC50-41E2-BFB3-CD0FD5D83681}" type="pres">
      <dgm:prSet presAssocID="{04A6BCFD-2893-4F85-9705-87B547B132AB}" presName="childText" presStyleLbl="conFgAcc1" presStyleIdx="1" presStyleCnt="5" custScaleY="104189">
        <dgm:presLayoutVars>
          <dgm:bulletEnabled val="1"/>
        </dgm:presLayoutVars>
      </dgm:prSet>
      <dgm:spPr/>
    </dgm:pt>
    <dgm:pt modelId="{F430489C-8CEB-4F24-AC6B-B03F15ECE1ED}" type="pres">
      <dgm:prSet presAssocID="{B11F88D6-5363-49BC-95C2-2CFB4F79C6F8}" presName="spaceBetweenRectangles" presStyleCnt="0"/>
      <dgm:spPr/>
    </dgm:pt>
    <dgm:pt modelId="{7E4311FA-1CFB-401C-8BD8-EFC8EAF0ED5C}" type="pres">
      <dgm:prSet presAssocID="{D2289A4A-CFE8-42B3-AB0B-9A4A448280ED}" presName="parentLin" presStyleCnt="0"/>
      <dgm:spPr/>
    </dgm:pt>
    <dgm:pt modelId="{11481335-0FB5-4503-9918-C8CDCE3C37B7}" type="pres">
      <dgm:prSet presAssocID="{D2289A4A-CFE8-42B3-AB0B-9A4A448280ED}" presName="parentLeftMargin" presStyleLbl="node1" presStyleIdx="1" presStyleCnt="5"/>
      <dgm:spPr/>
    </dgm:pt>
    <dgm:pt modelId="{EEABCFF9-72CF-4CD2-9799-6F182833D46F}" type="pres">
      <dgm:prSet presAssocID="{D2289A4A-CFE8-42B3-AB0B-9A4A448280ED}" presName="parentText" presStyleLbl="node1" presStyleIdx="2" presStyleCnt="5">
        <dgm:presLayoutVars>
          <dgm:chMax val="0"/>
          <dgm:bulletEnabled val="1"/>
        </dgm:presLayoutVars>
      </dgm:prSet>
      <dgm:spPr/>
    </dgm:pt>
    <dgm:pt modelId="{369449E7-DA9B-47E2-8DCA-3CEE572BB711}" type="pres">
      <dgm:prSet presAssocID="{D2289A4A-CFE8-42B3-AB0B-9A4A448280ED}" presName="negativeSpace" presStyleCnt="0"/>
      <dgm:spPr/>
    </dgm:pt>
    <dgm:pt modelId="{005D12D7-6AFB-4289-BD4D-ED5A767AFDEA}" type="pres">
      <dgm:prSet presAssocID="{D2289A4A-CFE8-42B3-AB0B-9A4A448280ED}" presName="childText" presStyleLbl="conFgAcc1" presStyleIdx="2" presStyleCnt="5">
        <dgm:presLayoutVars>
          <dgm:bulletEnabled val="1"/>
        </dgm:presLayoutVars>
      </dgm:prSet>
      <dgm:spPr/>
    </dgm:pt>
    <dgm:pt modelId="{E1D70F64-5AAE-43E3-98AF-C574D4EC62CE}" type="pres">
      <dgm:prSet presAssocID="{926106C5-36C1-4A91-828E-7107033C4E05}" presName="spaceBetweenRectangles" presStyleCnt="0"/>
      <dgm:spPr/>
    </dgm:pt>
    <dgm:pt modelId="{30B696EA-5874-40D0-99B8-46A08BABB30A}" type="pres">
      <dgm:prSet presAssocID="{065062EC-318C-4D13-A9BF-3AB14C363FB3}" presName="parentLin" presStyleCnt="0"/>
      <dgm:spPr/>
    </dgm:pt>
    <dgm:pt modelId="{BF20E75E-94BD-485C-A205-6FAE2F99DF62}" type="pres">
      <dgm:prSet presAssocID="{065062EC-318C-4D13-A9BF-3AB14C363FB3}" presName="parentLeftMargin" presStyleLbl="node1" presStyleIdx="2" presStyleCnt="5"/>
      <dgm:spPr/>
    </dgm:pt>
    <dgm:pt modelId="{5705174B-A902-42B3-9731-7DF9F902657A}" type="pres">
      <dgm:prSet presAssocID="{065062EC-318C-4D13-A9BF-3AB14C363FB3}" presName="parentText" presStyleLbl="node1" presStyleIdx="3" presStyleCnt="5">
        <dgm:presLayoutVars>
          <dgm:chMax val="0"/>
          <dgm:bulletEnabled val="1"/>
        </dgm:presLayoutVars>
      </dgm:prSet>
      <dgm:spPr/>
    </dgm:pt>
    <dgm:pt modelId="{9309A4A7-A818-4DF3-B833-95A715756A43}" type="pres">
      <dgm:prSet presAssocID="{065062EC-318C-4D13-A9BF-3AB14C363FB3}" presName="negativeSpace" presStyleCnt="0"/>
      <dgm:spPr/>
    </dgm:pt>
    <dgm:pt modelId="{0562E202-DECD-49E1-82BE-E5AD429A47DC}" type="pres">
      <dgm:prSet presAssocID="{065062EC-318C-4D13-A9BF-3AB14C363FB3}" presName="childText" presStyleLbl="conFgAcc1" presStyleIdx="3" presStyleCnt="5" custScaleY="96460">
        <dgm:presLayoutVars>
          <dgm:bulletEnabled val="1"/>
        </dgm:presLayoutVars>
      </dgm:prSet>
      <dgm:spPr/>
    </dgm:pt>
    <dgm:pt modelId="{56EA9ABD-E7B0-40A7-8850-97A672477F27}" type="pres">
      <dgm:prSet presAssocID="{876498AA-2573-439D-86AC-C5DE116649EE}" presName="spaceBetweenRectangles" presStyleCnt="0"/>
      <dgm:spPr/>
    </dgm:pt>
    <dgm:pt modelId="{A305EA8B-B84B-41F6-AC9E-82F80B63E31D}" type="pres">
      <dgm:prSet presAssocID="{DEE56F62-28B3-44B2-AE48-89B44DD97D0A}" presName="parentLin" presStyleCnt="0"/>
      <dgm:spPr/>
    </dgm:pt>
    <dgm:pt modelId="{1F7B3C77-ACA6-48B2-A2B6-3DAC6B21D417}" type="pres">
      <dgm:prSet presAssocID="{DEE56F62-28B3-44B2-AE48-89B44DD97D0A}" presName="parentLeftMargin" presStyleLbl="node1" presStyleIdx="3" presStyleCnt="5"/>
      <dgm:spPr/>
    </dgm:pt>
    <dgm:pt modelId="{F48E70A0-1987-45DF-97F5-5A3C5101A655}" type="pres">
      <dgm:prSet presAssocID="{DEE56F62-28B3-44B2-AE48-89B44DD97D0A}" presName="parentText" presStyleLbl="node1" presStyleIdx="4" presStyleCnt="5">
        <dgm:presLayoutVars>
          <dgm:chMax val="0"/>
          <dgm:bulletEnabled val="1"/>
        </dgm:presLayoutVars>
      </dgm:prSet>
      <dgm:spPr/>
    </dgm:pt>
    <dgm:pt modelId="{A7CB6F99-4154-40AE-ADD8-D107E251927D}" type="pres">
      <dgm:prSet presAssocID="{DEE56F62-28B3-44B2-AE48-89B44DD97D0A}" presName="negativeSpace" presStyleCnt="0"/>
      <dgm:spPr/>
    </dgm:pt>
    <dgm:pt modelId="{8C17B158-D00B-4392-B37B-CDDEB16855DC}" type="pres">
      <dgm:prSet presAssocID="{DEE56F62-28B3-44B2-AE48-89B44DD97D0A}" presName="childText" presStyleLbl="conFgAcc1" presStyleIdx="4" presStyleCnt="5">
        <dgm:presLayoutVars>
          <dgm:bulletEnabled val="1"/>
        </dgm:presLayoutVars>
      </dgm:prSet>
      <dgm:spPr/>
    </dgm:pt>
  </dgm:ptLst>
  <dgm:cxnLst>
    <dgm:cxn modelId="{BFA1AB00-7789-4EC0-A2D3-808E99B1BCD2}" srcId="{27B6DB1F-FAA5-4499-805D-1A464F8B8702}" destId="{DEE56F62-28B3-44B2-AE48-89B44DD97D0A}" srcOrd="4" destOrd="0" parTransId="{5B000FD8-F2E3-4BD6-A7A7-8371F7E1F1EB}" sibTransId="{03FCA912-63E1-4BA8-A251-BA408AC928CA}"/>
    <dgm:cxn modelId="{B697E500-819E-43C3-8046-A6EA8D74391A}" srcId="{D2289A4A-CFE8-42B3-AB0B-9A4A448280ED}" destId="{CA8E5CF2-6488-43BD-B0C9-E317EE28E3C5}" srcOrd="0" destOrd="0" parTransId="{834D3C45-986A-493A-8BDE-85B5AD09D512}" sibTransId="{9572027D-29C2-49E3-B886-C74DDE9A3F5D}"/>
    <dgm:cxn modelId="{8287BC01-541E-470F-992A-2DF2F5997F07}" srcId="{27B6DB1F-FAA5-4499-805D-1A464F8B8702}" destId="{A2A6C476-49D6-4B81-8EA6-8B9755062878}" srcOrd="0" destOrd="0" parTransId="{3CDF460D-571C-498F-8CA4-879821D3BB1E}" sibTransId="{8CB9257E-9CB1-4A1C-BCE3-129F39007ADA}"/>
    <dgm:cxn modelId="{5E650A0C-ACF3-451A-AE58-BF743CDA85E1}" srcId="{04A6BCFD-2893-4F85-9705-87B547B132AB}" destId="{3FFE9A34-5A5D-4520-8A65-4D904E43DA34}" srcOrd="0" destOrd="0" parTransId="{D9807323-0C37-473B-9C7D-BBA9B095FFE9}" sibTransId="{A82ADC3E-B5A4-43D7-B954-E998C8F85155}"/>
    <dgm:cxn modelId="{276F9014-EDD8-471C-A359-A1951EA58403}" type="presOf" srcId="{B0A69E7D-DC4C-49A4-91B2-4C78039B3826}" destId="{0562E202-DECD-49E1-82BE-E5AD429A47DC}" srcOrd="0" destOrd="0" presId="urn:microsoft.com/office/officeart/2005/8/layout/list1"/>
    <dgm:cxn modelId="{D9F60F1C-1487-42C0-B64F-E05EBF9649C2}" srcId="{27B6DB1F-FAA5-4499-805D-1A464F8B8702}" destId="{04A6BCFD-2893-4F85-9705-87B547B132AB}" srcOrd="1" destOrd="0" parTransId="{0F6E173C-F51D-4ABD-B8F9-1C7A3C852DD5}" sibTransId="{B11F88D6-5363-49BC-95C2-2CFB4F79C6F8}"/>
    <dgm:cxn modelId="{F5BC434B-5474-4194-B9E1-067C3E720EEB}" srcId="{DEE56F62-28B3-44B2-AE48-89B44DD97D0A}" destId="{F6E0788C-0123-42DF-84C3-644F783C4A8D}" srcOrd="0" destOrd="0" parTransId="{5F636B3D-C0BE-421A-BB8D-F0668C87ECA8}" sibTransId="{0ED95D0F-7FC2-49AC-9F64-53E5A43A2CA0}"/>
    <dgm:cxn modelId="{FCD7D74C-B1FB-4EB3-9CC3-AA9E3D037A0B}" type="presOf" srcId="{04A6BCFD-2893-4F85-9705-87B547B132AB}" destId="{782F5B81-8EE1-4E42-8F89-303E3DFFE424}" srcOrd="1" destOrd="0" presId="urn:microsoft.com/office/officeart/2005/8/layout/list1"/>
    <dgm:cxn modelId="{97B1386E-EC96-4B3E-8BBD-8301DF7E668B}" type="presOf" srcId="{27B6DB1F-FAA5-4499-805D-1A464F8B8702}" destId="{F275BE9E-4E7D-43AD-88FF-B5FA7C39EEDD}" srcOrd="0" destOrd="0" presId="urn:microsoft.com/office/officeart/2005/8/layout/list1"/>
    <dgm:cxn modelId="{6FC54551-BC7C-4259-8FE3-9BBC8E548ECA}" srcId="{A2A6C476-49D6-4B81-8EA6-8B9755062878}" destId="{35EE2499-C795-472A-AE9D-DA91975969D7}" srcOrd="0" destOrd="0" parTransId="{D7FC5816-986E-40C8-A0BD-D9804148BE0C}" sibTransId="{CFCBDF06-B27F-43FD-9242-3D59362D8689}"/>
    <dgm:cxn modelId="{17150452-3248-4EB1-B05D-13AF93D8D47B}" type="presOf" srcId="{3FFE9A34-5A5D-4520-8A65-4D904E43DA34}" destId="{7B29941C-BC50-41E2-BFB3-CD0FD5D83681}" srcOrd="0" destOrd="0" presId="urn:microsoft.com/office/officeart/2005/8/layout/list1"/>
    <dgm:cxn modelId="{BEFC065A-1896-4EA4-AF44-4321CA88FBAF}" type="presOf" srcId="{065062EC-318C-4D13-A9BF-3AB14C363FB3}" destId="{BF20E75E-94BD-485C-A205-6FAE2F99DF62}" srcOrd="0" destOrd="0" presId="urn:microsoft.com/office/officeart/2005/8/layout/list1"/>
    <dgm:cxn modelId="{A21EFD7D-FA35-4483-8EED-4A12F54B49F8}" type="presOf" srcId="{D2289A4A-CFE8-42B3-AB0B-9A4A448280ED}" destId="{EEABCFF9-72CF-4CD2-9799-6F182833D46F}" srcOrd="1" destOrd="0" presId="urn:microsoft.com/office/officeart/2005/8/layout/list1"/>
    <dgm:cxn modelId="{4A6EB887-D658-471E-A916-548598749AFE}" type="presOf" srcId="{F6E0788C-0123-42DF-84C3-644F783C4A8D}" destId="{8C17B158-D00B-4392-B37B-CDDEB16855DC}" srcOrd="0" destOrd="0" presId="urn:microsoft.com/office/officeart/2005/8/layout/list1"/>
    <dgm:cxn modelId="{3B6D328C-5F36-419A-AC89-EE4F2E256ACD}" srcId="{27B6DB1F-FAA5-4499-805D-1A464F8B8702}" destId="{D2289A4A-CFE8-42B3-AB0B-9A4A448280ED}" srcOrd="2" destOrd="0" parTransId="{2A56D85F-2253-4C4F-847F-38DFB0DE123A}" sibTransId="{926106C5-36C1-4A91-828E-7107033C4E05}"/>
    <dgm:cxn modelId="{3650B68D-CA9D-41A3-8DAF-70F75AA0CF7F}" type="presOf" srcId="{35EE2499-C795-472A-AE9D-DA91975969D7}" destId="{F26EF79C-2BC3-4DC0-842F-BCE64E7AFF50}" srcOrd="0" destOrd="0" presId="urn:microsoft.com/office/officeart/2005/8/layout/list1"/>
    <dgm:cxn modelId="{DD59809B-FDC2-4A16-B701-83F7B7022B3C}" srcId="{27B6DB1F-FAA5-4499-805D-1A464F8B8702}" destId="{065062EC-318C-4D13-A9BF-3AB14C363FB3}" srcOrd="3" destOrd="0" parTransId="{4D4B3AC7-09DA-44BF-8200-FA274AE0B16F}" sibTransId="{876498AA-2573-439D-86AC-C5DE116649EE}"/>
    <dgm:cxn modelId="{292C129F-957D-4089-A976-9F76C1F30D37}" srcId="{065062EC-318C-4D13-A9BF-3AB14C363FB3}" destId="{B0A69E7D-DC4C-49A4-91B2-4C78039B3826}" srcOrd="0" destOrd="0" parTransId="{8FF98785-7A6A-46B8-862D-77A2CDCC1480}" sibTransId="{6830894D-EE8C-44A0-A736-016048816039}"/>
    <dgm:cxn modelId="{25C2B3A2-9220-4EE7-AAB1-AA8AB41066BB}" type="presOf" srcId="{A2A6C476-49D6-4B81-8EA6-8B9755062878}" destId="{2F38A430-2B42-4823-94DA-50F2D2E8D6DA}" srcOrd="1" destOrd="0" presId="urn:microsoft.com/office/officeart/2005/8/layout/list1"/>
    <dgm:cxn modelId="{777495B3-3DAC-4BFA-941C-7714493AC102}" type="presOf" srcId="{CA8E5CF2-6488-43BD-B0C9-E317EE28E3C5}" destId="{005D12D7-6AFB-4289-BD4D-ED5A767AFDEA}" srcOrd="0" destOrd="0" presId="urn:microsoft.com/office/officeart/2005/8/layout/list1"/>
    <dgm:cxn modelId="{A7B2DDB3-2377-4517-ACCD-3A046F46442A}" type="presOf" srcId="{A2A6C476-49D6-4B81-8EA6-8B9755062878}" destId="{C9F88595-B704-46D8-B238-959EBF1EBA48}" srcOrd="0" destOrd="0" presId="urn:microsoft.com/office/officeart/2005/8/layout/list1"/>
    <dgm:cxn modelId="{B913DACB-C25D-4E79-AEA1-79568761D0D0}" type="presOf" srcId="{DEE56F62-28B3-44B2-AE48-89B44DD97D0A}" destId="{F48E70A0-1987-45DF-97F5-5A3C5101A655}" srcOrd="1" destOrd="0" presId="urn:microsoft.com/office/officeart/2005/8/layout/list1"/>
    <dgm:cxn modelId="{A237F1D4-E854-4AF1-8305-257958252C71}" type="presOf" srcId="{04A6BCFD-2893-4F85-9705-87B547B132AB}" destId="{05F5CFDC-CE19-4FE4-930C-8C1722314949}" srcOrd="0" destOrd="0" presId="urn:microsoft.com/office/officeart/2005/8/layout/list1"/>
    <dgm:cxn modelId="{AB731CE5-5D34-423C-99EE-12B5C87C7298}" type="presOf" srcId="{DEE56F62-28B3-44B2-AE48-89B44DD97D0A}" destId="{1F7B3C77-ACA6-48B2-A2B6-3DAC6B21D417}" srcOrd="0" destOrd="0" presId="urn:microsoft.com/office/officeart/2005/8/layout/list1"/>
    <dgm:cxn modelId="{39347EE9-6D2A-49F4-A925-69D373440779}" type="presOf" srcId="{065062EC-318C-4D13-A9BF-3AB14C363FB3}" destId="{5705174B-A902-42B3-9731-7DF9F902657A}" srcOrd="1" destOrd="0" presId="urn:microsoft.com/office/officeart/2005/8/layout/list1"/>
    <dgm:cxn modelId="{7AB1FDEF-8E91-4B86-B34A-DC38918EA0CE}" type="presOf" srcId="{D2289A4A-CFE8-42B3-AB0B-9A4A448280ED}" destId="{11481335-0FB5-4503-9918-C8CDCE3C37B7}" srcOrd="0" destOrd="0" presId="urn:microsoft.com/office/officeart/2005/8/layout/list1"/>
    <dgm:cxn modelId="{9297C920-94AA-4066-91C5-E22FDFA335CD}" type="presParOf" srcId="{F275BE9E-4E7D-43AD-88FF-B5FA7C39EEDD}" destId="{B885C0A8-8DC2-4548-A2E6-9E31F3F07CD4}" srcOrd="0" destOrd="0" presId="urn:microsoft.com/office/officeart/2005/8/layout/list1"/>
    <dgm:cxn modelId="{35ABC9D1-4787-4E4B-8264-C76CC519E75C}" type="presParOf" srcId="{B885C0A8-8DC2-4548-A2E6-9E31F3F07CD4}" destId="{C9F88595-B704-46D8-B238-959EBF1EBA48}" srcOrd="0" destOrd="0" presId="urn:microsoft.com/office/officeart/2005/8/layout/list1"/>
    <dgm:cxn modelId="{5EB63403-DE37-4299-92FD-1D02E7F31784}" type="presParOf" srcId="{B885C0A8-8DC2-4548-A2E6-9E31F3F07CD4}" destId="{2F38A430-2B42-4823-94DA-50F2D2E8D6DA}" srcOrd="1" destOrd="0" presId="urn:microsoft.com/office/officeart/2005/8/layout/list1"/>
    <dgm:cxn modelId="{E2BF5CA2-5DFA-4DC2-A1EA-57D5AF435C68}" type="presParOf" srcId="{F275BE9E-4E7D-43AD-88FF-B5FA7C39EEDD}" destId="{F8BC7FAC-58F4-434F-B9EB-4C2D68A343E4}" srcOrd="1" destOrd="0" presId="urn:microsoft.com/office/officeart/2005/8/layout/list1"/>
    <dgm:cxn modelId="{D6A63F0A-1E31-42BD-B5DB-C45F8DB57467}" type="presParOf" srcId="{F275BE9E-4E7D-43AD-88FF-B5FA7C39EEDD}" destId="{F26EF79C-2BC3-4DC0-842F-BCE64E7AFF50}" srcOrd="2" destOrd="0" presId="urn:microsoft.com/office/officeart/2005/8/layout/list1"/>
    <dgm:cxn modelId="{F48F894E-AB88-470B-B4C8-EF1596BA2046}" type="presParOf" srcId="{F275BE9E-4E7D-43AD-88FF-B5FA7C39EEDD}" destId="{9B7D35E2-D047-4958-B615-7F0672A62EB6}" srcOrd="3" destOrd="0" presId="urn:microsoft.com/office/officeart/2005/8/layout/list1"/>
    <dgm:cxn modelId="{D62E1FCB-2A13-4A16-A3A5-C637A838A2D4}" type="presParOf" srcId="{F275BE9E-4E7D-43AD-88FF-B5FA7C39EEDD}" destId="{4A169C25-DFB2-405A-B4DB-557EC1F0DFFD}" srcOrd="4" destOrd="0" presId="urn:microsoft.com/office/officeart/2005/8/layout/list1"/>
    <dgm:cxn modelId="{66466CC2-8149-4901-B61F-EF4553E0757E}" type="presParOf" srcId="{4A169C25-DFB2-405A-B4DB-557EC1F0DFFD}" destId="{05F5CFDC-CE19-4FE4-930C-8C1722314949}" srcOrd="0" destOrd="0" presId="urn:microsoft.com/office/officeart/2005/8/layout/list1"/>
    <dgm:cxn modelId="{7D484323-A6E0-4B10-907C-E03391E6983C}" type="presParOf" srcId="{4A169C25-DFB2-405A-B4DB-557EC1F0DFFD}" destId="{782F5B81-8EE1-4E42-8F89-303E3DFFE424}" srcOrd="1" destOrd="0" presId="urn:microsoft.com/office/officeart/2005/8/layout/list1"/>
    <dgm:cxn modelId="{02181105-BA8C-46FF-9ADF-D8917A611642}" type="presParOf" srcId="{F275BE9E-4E7D-43AD-88FF-B5FA7C39EEDD}" destId="{D4A135AD-AF93-4713-9C84-6153B7934E71}" srcOrd="5" destOrd="0" presId="urn:microsoft.com/office/officeart/2005/8/layout/list1"/>
    <dgm:cxn modelId="{68E10648-8EAF-406C-8298-030379FAAC84}" type="presParOf" srcId="{F275BE9E-4E7D-43AD-88FF-B5FA7C39EEDD}" destId="{7B29941C-BC50-41E2-BFB3-CD0FD5D83681}" srcOrd="6" destOrd="0" presId="urn:microsoft.com/office/officeart/2005/8/layout/list1"/>
    <dgm:cxn modelId="{20042DA6-B611-46EE-AB90-29214D3BB30A}" type="presParOf" srcId="{F275BE9E-4E7D-43AD-88FF-B5FA7C39EEDD}" destId="{F430489C-8CEB-4F24-AC6B-B03F15ECE1ED}" srcOrd="7" destOrd="0" presId="urn:microsoft.com/office/officeart/2005/8/layout/list1"/>
    <dgm:cxn modelId="{E68BF8F6-9C73-4131-AB91-D8AC65D4F826}" type="presParOf" srcId="{F275BE9E-4E7D-43AD-88FF-B5FA7C39EEDD}" destId="{7E4311FA-1CFB-401C-8BD8-EFC8EAF0ED5C}" srcOrd="8" destOrd="0" presId="urn:microsoft.com/office/officeart/2005/8/layout/list1"/>
    <dgm:cxn modelId="{AF0104A0-9885-424F-A826-69DFFF8B7568}" type="presParOf" srcId="{7E4311FA-1CFB-401C-8BD8-EFC8EAF0ED5C}" destId="{11481335-0FB5-4503-9918-C8CDCE3C37B7}" srcOrd="0" destOrd="0" presId="urn:microsoft.com/office/officeart/2005/8/layout/list1"/>
    <dgm:cxn modelId="{8D57F7E2-258E-42BB-831D-D0030621F3CD}" type="presParOf" srcId="{7E4311FA-1CFB-401C-8BD8-EFC8EAF0ED5C}" destId="{EEABCFF9-72CF-4CD2-9799-6F182833D46F}" srcOrd="1" destOrd="0" presId="urn:microsoft.com/office/officeart/2005/8/layout/list1"/>
    <dgm:cxn modelId="{EC27694B-EFC2-489C-9BAD-CC627D9EAE64}" type="presParOf" srcId="{F275BE9E-4E7D-43AD-88FF-B5FA7C39EEDD}" destId="{369449E7-DA9B-47E2-8DCA-3CEE572BB711}" srcOrd="9" destOrd="0" presId="urn:microsoft.com/office/officeart/2005/8/layout/list1"/>
    <dgm:cxn modelId="{1A2CCED7-D694-4390-A8F4-A440FAB13AB9}" type="presParOf" srcId="{F275BE9E-4E7D-43AD-88FF-B5FA7C39EEDD}" destId="{005D12D7-6AFB-4289-BD4D-ED5A767AFDEA}" srcOrd="10" destOrd="0" presId="urn:microsoft.com/office/officeart/2005/8/layout/list1"/>
    <dgm:cxn modelId="{8C715ED1-B900-42E5-B71E-E0D19ED00ABC}" type="presParOf" srcId="{F275BE9E-4E7D-43AD-88FF-B5FA7C39EEDD}" destId="{E1D70F64-5AAE-43E3-98AF-C574D4EC62CE}" srcOrd="11" destOrd="0" presId="urn:microsoft.com/office/officeart/2005/8/layout/list1"/>
    <dgm:cxn modelId="{3A300DC5-EE8D-412E-8E9D-A4BC3D83B673}" type="presParOf" srcId="{F275BE9E-4E7D-43AD-88FF-B5FA7C39EEDD}" destId="{30B696EA-5874-40D0-99B8-46A08BABB30A}" srcOrd="12" destOrd="0" presId="urn:microsoft.com/office/officeart/2005/8/layout/list1"/>
    <dgm:cxn modelId="{829EEDD1-1B16-44A9-BBDF-79C0EDF7F6FC}" type="presParOf" srcId="{30B696EA-5874-40D0-99B8-46A08BABB30A}" destId="{BF20E75E-94BD-485C-A205-6FAE2F99DF62}" srcOrd="0" destOrd="0" presId="urn:microsoft.com/office/officeart/2005/8/layout/list1"/>
    <dgm:cxn modelId="{8A5D3234-9B06-4C51-BD06-C9E914DBBA0E}" type="presParOf" srcId="{30B696EA-5874-40D0-99B8-46A08BABB30A}" destId="{5705174B-A902-42B3-9731-7DF9F902657A}" srcOrd="1" destOrd="0" presId="urn:microsoft.com/office/officeart/2005/8/layout/list1"/>
    <dgm:cxn modelId="{E67CDCFE-ED2B-44AE-B220-069CABDA24C0}" type="presParOf" srcId="{F275BE9E-4E7D-43AD-88FF-B5FA7C39EEDD}" destId="{9309A4A7-A818-4DF3-B833-95A715756A43}" srcOrd="13" destOrd="0" presId="urn:microsoft.com/office/officeart/2005/8/layout/list1"/>
    <dgm:cxn modelId="{A9EF38EB-7CFE-4930-B87C-1E1C334BBFF8}" type="presParOf" srcId="{F275BE9E-4E7D-43AD-88FF-B5FA7C39EEDD}" destId="{0562E202-DECD-49E1-82BE-E5AD429A47DC}" srcOrd="14" destOrd="0" presId="urn:microsoft.com/office/officeart/2005/8/layout/list1"/>
    <dgm:cxn modelId="{64746793-75FA-4097-B52A-52DCF8AC2E0F}" type="presParOf" srcId="{F275BE9E-4E7D-43AD-88FF-B5FA7C39EEDD}" destId="{56EA9ABD-E7B0-40A7-8850-97A672477F27}" srcOrd="15" destOrd="0" presId="urn:microsoft.com/office/officeart/2005/8/layout/list1"/>
    <dgm:cxn modelId="{401E78F5-6FF4-4BC6-BD7C-47ADCD1D1506}" type="presParOf" srcId="{F275BE9E-4E7D-43AD-88FF-B5FA7C39EEDD}" destId="{A305EA8B-B84B-41F6-AC9E-82F80B63E31D}" srcOrd="16" destOrd="0" presId="urn:microsoft.com/office/officeart/2005/8/layout/list1"/>
    <dgm:cxn modelId="{77C3D2E0-ED5B-462A-9FF2-11DD8DE57059}" type="presParOf" srcId="{A305EA8B-B84B-41F6-AC9E-82F80B63E31D}" destId="{1F7B3C77-ACA6-48B2-A2B6-3DAC6B21D417}" srcOrd="0" destOrd="0" presId="urn:microsoft.com/office/officeart/2005/8/layout/list1"/>
    <dgm:cxn modelId="{C287C0B1-272A-4D5B-BF10-42A48D4BB451}" type="presParOf" srcId="{A305EA8B-B84B-41F6-AC9E-82F80B63E31D}" destId="{F48E70A0-1987-45DF-97F5-5A3C5101A655}" srcOrd="1" destOrd="0" presId="urn:microsoft.com/office/officeart/2005/8/layout/list1"/>
    <dgm:cxn modelId="{BB2F684A-BA27-4243-8E42-879DACCDE3A8}" type="presParOf" srcId="{F275BE9E-4E7D-43AD-88FF-B5FA7C39EEDD}" destId="{A7CB6F99-4154-40AE-ADD8-D107E251927D}" srcOrd="17" destOrd="0" presId="urn:microsoft.com/office/officeart/2005/8/layout/list1"/>
    <dgm:cxn modelId="{7BCBF19F-4A7C-4606-B896-EE446134D05F}" type="presParOf" srcId="{F275BE9E-4E7D-43AD-88FF-B5FA7C39EEDD}" destId="{8C17B158-D00B-4392-B37B-CDDEB16855DC}"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E37AEB-F3EA-444E-87F8-E4AE2F86E5D9}" type="doc">
      <dgm:prSet loTypeId="urn:microsoft.com/office/officeart/2005/8/layout/list1" loCatId="list" qsTypeId="urn:microsoft.com/office/officeart/2005/8/quickstyle/simple5" qsCatId="simple" csTypeId="urn:microsoft.com/office/officeart/2005/8/colors/accent2_2" csCatId="accent2"/>
      <dgm:spPr/>
      <dgm:t>
        <a:bodyPr/>
        <a:lstStyle/>
        <a:p>
          <a:endParaRPr lang="en-US"/>
        </a:p>
      </dgm:t>
    </dgm:pt>
    <dgm:pt modelId="{9DBC211A-5810-4073-81C6-7422E6E1ADFF}">
      <dgm:prSet custT="1"/>
      <dgm:spPr/>
      <dgm:t>
        <a:bodyPr/>
        <a:lstStyle/>
        <a:p>
          <a:r>
            <a:rPr lang="en-US" sz="1800"/>
            <a:t>User Emotion</a:t>
          </a:r>
        </a:p>
      </dgm:t>
    </dgm:pt>
    <dgm:pt modelId="{1D557419-F6D6-4540-B751-E79EF6CF87F6}" type="parTrans" cxnId="{32A8EFCB-0CD0-4EFC-A19F-28C3667895B3}">
      <dgm:prSet/>
      <dgm:spPr/>
      <dgm:t>
        <a:bodyPr/>
        <a:lstStyle/>
        <a:p>
          <a:endParaRPr lang="en-US" sz="1800"/>
        </a:p>
      </dgm:t>
    </dgm:pt>
    <dgm:pt modelId="{CA0BEA32-F657-4E0C-9BAA-A07F87322F05}" type="sibTrans" cxnId="{32A8EFCB-0CD0-4EFC-A19F-28C3667895B3}">
      <dgm:prSet/>
      <dgm:spPr/>
      <dgm:t>
        <a:bodyPr/>
        <a:lstStyle/>
        <a:p>
          <a:endParaRPr lang="en-US" sz="1800"/>
        </a:p>
      </dgm:t>
    </dgm:pt>
    <dgm:pt modelId="{A3C11FF7-F21E-43BA-80E8-950164C7D3AB}">
      <dgm:prSet custT="1"/>
      <dgm:spPr/>
      <dgm:t>
        <a:bodyPr/>
        <a:lstStyle/>
        <a:p>
          <a:r>
            <a:rPr lang="en-US" sz="1800" dirty="0"/>
            <a:t>Perception, preferences,  emotions, attraction, fear, concerns.</a:t>
          </a:r>
        </a:p>
      </dgm:t>
    </dgm:pt>
    <dgm:pt modelId="{99813E1C-B281-4491-9F15-DC05F52F7629}" type="parTrans" cxnId="{B41824AA-F10A-4E61-B2F3-4C3ABEB29649}">
      <dgm:prSet/>
      <dgm:spPr/>
      <dgm:t>
        <a:bodyPr/>
        <a:lstStyle/>
        <a:p>
          <a:endParaRPr lang="en-US" sz="1800"/>
        </a:p>
      </dgm:t>
    </dgm:pt>
    <dgm:pt modelId="{28C8192F-12C4-45F8-B78D-F101EC259370}" type="sibTrans" cxnId="{B41824AA-F10A-4E61-B2F3-4C3ABEB29649}">
      <dgm:prSet/>
      <dgm:spPr/>
      <dgm:t>
        <a:bodyPr/>
        <a:lstStyle/>
        <a:p>
          <a:endParaRPr lang="en-US" sz="1800"/>
        </a:p>
      </dgm:t>
    </dgm:pt>
    <dgm:pt modelId="{CD6BE8C3-0283-43BD-A4FB-D26480065F7F}">
      <dgm:prSet custT="1"/>
      <dgm:spPr/>
      <dgm:t>
        <a:bodyPr/>
        <a:lstStyle/>
        <a:p>
          <a:r>
            <a:rPr lang="en-US" sz="1800"/>
            <a:t>Environment</a:t>
          </a:r>
        </a:p>
      </dgm:t>
    </dgm:pt>
    <dgm:pt modelId="{6FDCCBD5-8565-4CF8-8CDD-BB610A2A10EC}" type="parTrans" cxnId="{9B7363D0-653E-4BE9-9474-432E23FE1A76}">
      <dgm:prSet/>
      <dgm:spPr/>
      <dgm:t>
        <a:bodyPr/>
        <a:lstStyle/>
        <a:p>
          <a:endParaRPr lang="en-US" sz="1800"/>
        </a:p>
      </dgm:t>
    </dgm:pt>
    <dgm:pt modelId="{8B1C5F13-B6DC-4222-8383-E9DA86735589}" type="sibTrans" cxnId="{9B7363D0-653E-4BE9-9474-432E23FE1A76}">
      <dgm:prSet/>
      <dgm:spPr/>
      <dgm:t>
        <a:bodyPr/>
        <a:lstStyle/>
        <a:p>
          <a:endParaRPr lang="en-US" sz="1800"/>
        </a:p>
      </dgm:t>
    </dgm:pt>
    <dgm:pt modelId="{46AA7879-35A8-471D-A6E7-AB69691192BE}">
      <dgm:prSet custT="1"/>
      <dgm:spPr/>
      <dgm:t>
        <a:bodyPr/>
        <a:lstStyle/>
        <a:p>
          <a:r>
            <a:rPr lang="en-US" sz="1800"/>
            <a:t>Private, social, group, corporate, etc.</a:t>
          </a:r>
        </a:p>
      </dgm:t>
    </dgm:pt>
    <dgm:pt modelId="{AB29B10C-885A-4267-A507-B45A12F3DFA1}" type="parTrans" cxnId="{523D87A3-C56C-4B2D-BF1F-32DDC707B6DC}">
      <dgm:prSet/>
      <dgm:spPr/>
      <dgm:t>
        <a:bodyPr/>
        <a:lstStyle/>
        <a:p>
          <a:endParaRPr lang="en-US" sz="1800"/>
        </a:p>
      </dgm:t>
    </dgm:pt>
    <dgm:pt modelId="{14FC29BC-F12F-4F3F-A7D4-E05B4BC39C0D}" type="sibTrans" cxnId="{523D87A3-C56C-4B2D-BF1F-32DDC707B6DC}">
      <dgm:prSet/>
      <dgm:spPr/>
      <dgm:t>
        <a:bodyPr/>
        <a:lstStyle/>
        <a:p>
          <a:endParaRPr lang="en-US" sz="1800"/>
        </a:p>
      </dgm:t>
    </dgm:pt>
    <dgm:pt modelId="{CFC9A9CC-E7E6-419E-A339-0DD28E7661EF}">
      <dgm:prSet custT="1"/>
      <dgm:spPr/>
      <dgm:t>
        <a:bodyPr/>
        <a:lstStyle/>
        <a:p>
          <a:r>
            <a:rPr lang="en-US" sz="1800"/>
            <a:t>Laws and Legislations</a:t>
          </a:r>
        </a:p>
      </dgm:t>
    </dgm:pt>
    <dgm:pt modelId="{0691F48C-D881-4BF2-8C5D-19F972BBAD74}" type="parTrans" cxnId="{2DF2F52E-D2B0-479A-865C-DB71820101F1}">
      <dgm:prSet/>
      <dgm:spPr/>
      <dgm:t>
        <a:bodyPr/>
        <a:lstStyle/>
        <a:p>
          <a:endParaRPr lang="en-US" sz="1800"/>
        </a:p>
      </dgm:t>
    </dgm:pt>
    <dgm:pt modelId="{CADFB9BB-8E59-4BE2-9F21-F90079EBD6A5}" type="sibTrans" cxnId="{2DF2F52E-D2B0-479A-865C-DB71820101F1}">
      <dgm:prSet/>
      <dgm:spPr/>
      <dgm:t>
        <a:bodyPr/>
        <a:lstStyle/>
        <a:p>
          <a:endParaRPr lang="en-US" sz="1800"/>
        </a:p>
      </dgm:t>
    </dgm:pt>
    <dgm:pt modelId="{C561D1EE-E594-466C-AFC5-93005D41A13D}">
      <dgm:prSet custT="1"/>
      <dgm:spPr/>
      <dgm:t>
        <a:bodyPr/>
        <a:lstStyle/>
        <a:p>
          <a:r>
            <a:rPr lang="en-US" sz="1800"/>
            <a:t>Copyright, Consumer Rights, etc.</a:t>
          </a:r>
        </a:p>
      </dgm:t>
    </dgm:pt>
    <dgm:pt modelId="{153D5765-A336-4077-9170-C2B6C2793906}" type="parTrans" cxnId="{BB2B76D4-EC00-4FE2-A46B-5D65A04E32A6}">
      <dgm:prSet/>
      <dgm:spPr/>
      <dgm:t>
        <a:bodyPr/>
        <a:lstStyle/>
        <a:p>
          <a:endParaRPr lang="en-US" sz="1800"/>
        </a:p>
      </dgm:t>
    </dgm:pt>
    <dgm:pt modelId="{BFD771E7-1326-4FFC-905E-BC8A76F7CA2C}" type="sibTrans" cxnId="{BB2B76D4-EC00-4FE2-A46B-5D65A04E32A6}">
      <dgm:prSet/>
      <dgm:spPr/>
      <dgm:t>
        <a:bodyPr/>
        <a:lstStyle/>
        <a:p>
          <a:endParaRPr lang="en-US" sz="1800"/>
        </a:p>
      </dgm:t>
    </dgm:pt>
    <dgm:pt modelId="{72A0B395-C3A4-484C-9A29-F164F918DA87}" type="pres">
      <dgm:prSet presAssocID="{F2E37AEB-F3EA-444E-87F8-E4AE2F86E5D9}" presName="linear" presStyleCnt="0">
        <dgm:presLayoutVars>
          <dgm:dir/>
          <dgm:animLvl val="lvl"/>
          <dgm:resizeHandles val="exact"/>
        </dgm:presLayoutVars>
      </dgm:prSet>
      <dgm:spPr/>
    </dgm:pt>
    <dgm:pt modelId="{81B51D3F-6BAF-4FF8-ABDD-A9A9AFB9737F}" type="pres">
      <dgm:prSet presAssocID="{9DBC211A-5810-4073-81C6-7422E6E1ADFF}" presName="parentLin" presStyleCnt="0"/>
      <dgm:spPr/>
    </dgm:pt>
    <dgm:pt modelId="{61DD951A-93B7-4F24-B19C-C402BECA712F}" type="pres">
      <dgm:prSet presAssocID="{9DBC211A-5810-4073-81C6-7422E6E1ADFF}" presName="parentLeftMargin" presStyleLbl="node1" presStyleIdx="0" presStyleCnt="3"/>
      <dgm:spPr/>
    </dgm:pt>
    <dgm:pt modelId="{B8E18A8B-FE38-4CC5-88BC-92E5CA9FA236}" type="pres">
      <dgm:prSet presAssocID="{9DBC211A-5810-4073-81C6-7422E6E1ADFF}" presName="parentText" presStyleLbl="node1" presStyleIdx="0" presStyleCnt="3" custLinFactY="-17120" custLinFactNeighborX="-7286" custLinFactNeighborY="-100000">
        <dgm:presLayoutVars>
          <dgm:chMax val="0"/>
          <dgm:bulletEnabled val="1"/>
        </dgm:presLayoutVars>
      </dgm:prSet>
      <dgm:spPr/>
    </dgm:pt>
    <dgm:pt modelId="{5A4876C6-7A6C-485E-BD74-3F96F59C7846}" type="pres">
      <dgm:prSet presAssocID="{9DBC211A-5810-4073-81C6-7422E6E1ADFF}" presName="negativeSpace" presStyleCnt="0"/>
      <dgm:spPr/>
    </dgm:pt>
    <dgm:pt modelId="{E2562F73-C8BC-441F-9AA9-C64BB6A8E0D7}" type="pres">
      <dgm:prSet presAssocID="{9DBC211A-5810-4073-81C6-7422E6E1ADFF}" presName="childText" presStyleLbl="conFgAcc1" presStyleIdx="0" presStyleCnt="3">
        <dgm:presLayoutVars>
          <dgm:bulletEnabled val="1"/>
        </dgm:presLayoutVars>
      </dgm:prSet>
      <dgm:spPr/>
    </dgm:pt>
    <dgm:pt modelId="{81B123EC-AC95-4637-AA55-3BD683160CF5}" type="pres">
      <dgm:prSet presAssocID="{CA0BEA32-F657-4E0C-9BAA-A07F87322F05}" presName="spaceBetweenRectangles" presStyleCnt="0"/>
      <dgm:spPr/>
    </dgm:pt>
    <dgm:pt modelId="{BA99CF0D-7487-4C8C-B2D3-9A579B952F39}" type="pres">
      <dgm:prSet presAssocID="{CD6BE8C3-0283-43BD-A4FB-D26480065F7F}" presName="parentLin" presStyleCnt="0"/>
      <dgm:spPr/>
    </dgm:pt>
    <dgm:pt modelId="{D81CF154-C6FF-43C4-AF01-618C0DD3C58B}" type="pres">
      <dgm:prSet presAssocID="{CD6BE8C3-0283-43BD-A4FB-D26480065F7F}" presName="parentLeftMargin" presStyleLbl="node1" presStyleIdx="0" presStyleCnt="3"/>
      <dgm:spPr/>
    </dgm:pt>
    <dgm:pt modelId="{4102B674-5FD4-475A-BB7C-8AEB65318A30}" type="pres">
      <dgm:prSet presAssocID="{CD6BE8C3-0283-43BD-A4FB-D26480065F7F}" presName="parentText" presStyleLbl="node1" presStyleIdx="1" presStyleCnt="3">
        <dgm:presLayoutVars>
          <dgm:chMax val="0"/>
          <dgm:bulletEnabled val="1"/>
        </dgm:presLayoutVars>
      </dgm:prSet>
      <dgm:spPr/>
    </dgm:pt>
    <dgm:pt modelId="{46FFC35F-63F0-4EE7-A370-8D3772491A68}" type="pres">
      <dgm:prSet presAssocID="{CD6BE8C3-0283-43BD-A4FB-D26480065F7F}" presName="negativeSpace" presStyleCnt="0"/>
      <dgm:spPr/>
    </dgm:pt>
    <dgm:pt modelId="{90483B09-D663-482B-A9AB-FF721945814C}" type="pres">
      <dgm:prSet presAssocID="{CD6BE8C3-0283-43BD-A4FB-D26480065F7F}" presName="childText" presStyleLbl="conFgAcc1" presStyleIdx="1" presStyleCnt="3">
        <dgm:presLayoutVars>
          <dgm:bulletEnabled val="1"/>
        </dgm:presLayoutVars>
      </dgm:prSet>
      <dgm:spPr/>
    </dgm:pt>
    <dgm:pt modelId="{8C797563-E1E8-48EB-AB54-0D8F4120E09B}" type="pres">
      <dgm:prSet presAssocID="{8B1C5F13-B6DC-4222-8383-E9DA86735589}" presName="spaceBetweenRectangles" presStyleCnt="0"/>
      <dgm:spPr/>
    </dgm:pt>
    <dgm:pt modelId="{91F37B93-9693-4C44-A2EA-1AF6A30CE430}" type="pres">
      <dgm:prSet presAssocID="{CFC9A9CC-E7E6-419E-A339-0DD28E7661EF}" presName="parentLin" presStyleCnt="0"/>
      <dgm:spPr/>
    </dgm:pt>
    <dgm:pt modelId="{A5D410F9-5D63-4EDA-AE75-DD7143F412D6}" type="pres">
      <dgm:prSet presAssocID="{CFC9A9CC-E7E6-419E-A339-0DD28E7661EF}" presName="parentLeftMargin" presStyleLbl="node1" presStyleIdx="1" presStyleCnt="3"/>
      <dgm:spPr/>
    </dgm:pt>
    <dgm:pt modelId="{D9BF1A03-AADA-4691-8FEF-73B7C35FE05C}" type="pres">
      <dgm:prSet presAssocID="{CFC9A9CC-E7E6-419E-A339-0DD28E7661EF}" presName="parentText" presStyleLbl="node1" presStyleIdx="2" presStyleCnt="3">
        <dgm:presLayoutVars>
          <dgm:chMax val="0"/>
          <dgm:bulletEnabled val="1"/>
        </dgm:presLayoutVars>
      </dgm:prSet>
      <dgm:spPr/>
    </dgm:pt>
    <dgm:pt modelId="{93BE5B45-5EA5-42F8-AE80-65C0C5194A53}" type="pres">
      <dgm:prSet presAssocID="{CFC9A9CC-E7E6-419E-A339-0DD28E7661EF}" presName="negativeSpace" presStyleCnt="0"/>
      <dgm:spPr/>
    </dgm:pt>
    <dgm:pt modelId="{B6BCCE88-4BD7-425D-B076-9EDA058CD1AC}" type="pres">
      <dgm:prSet presAssocID="{CFC9A9CC-E7E6-419E-A339-0DD28E7661EF}" presName="childText" presStyleLbl="conFgAcc1" presStyleIdx="2" presStyleCnt="3">
        <dgm:presLayoutVars>
          <dgm:bulletEnabled val="1"/>
        </dgm:presLayoutVars>
      </dgm:prSet>
      <dgm:spPr/>
    </dgm:pt>
  </dgm:ptLst>
  <dgm:cxnLst>
    <dgm:cxn modelId="{F568A311-41B3-4A09-A00B-57808E7799B8}" type="presOf" srcId="{9DBC211A-5810-4073-81C6-7422E6E1ADFF}" destId="{61DD951A-93B7-4F24-B19C-C402BECA712F}" srcOrd="0" destOrd="0" presId="urn:microsoft.com/office/officeart/2005/8/layout/list1"/>
    <dgm:cxn modelId="{1AE4F61D-1545-4001-B63F-3D7C4924CA1A}" type="presOf" srcId="{CFC9A9CC-E7E6-419E-A339-0DD28E7661EF}" destId="{A5D410F9-5D63-4EDA-AE75-DD7143F412D6}" srcOrd="0" destOrd="0" presId="urn:microsoft.com/office/officeart/2005/8/layout/list1"/>
    <dgm:cxn modelId="{2DF2F52E-D2B0-479A-865C-DB71820101F1}" srcId="{F2E37AEB-F3EA-444E-87F8-E4AE2F86E5D9}" destId="{CFC9A9CC-E7E6-419E-A339-0DD28E7661EF}" srcOrd="2" destOrd="0" parTransId="{0691F48C-D881-4BF2-8C5D-19F972BBAD74}" sibTransId="{CADFB9BB-8E59-4BE2-9F21-F90079EBD6A5}"/>
    <dgm:cxn modelId="{A2F75765-7815-4327-9EB0-9482522FAD40}" type="presOf" srcId="{CFC9A9CC-E7E6-419E-A339-0DD28E7661EF}" destId="{D9BF1A03-AADA-4691-8FEF-73B7C35FE05C}" srcOrd="1" destOrd="0" presId="urn:microsoft.com/office/officeart/2005/8/layout/list1"/>
    <dgm:cxn modelId="{D2F2BD69-CE61-46C9-9E5C-529D92539B81}" type="presOf" srcId="{C561D1EE-E594-466C-AFC5-93005D41A13D}" destId="{B6BCCE88-4BD7-425D-B076-9EDA058CD1AC}" srcOrd="0" destOrd="0" presId="urn:microsoft.com/office/officeart/2005/8/layout/list1"/>
    <dgm:cxn modelId="{2E512092-4E1B-4EF2-881D-5D1F76029782}" type="presOf" srcId="{A3C11FF7-F21E-43BA-80E8-950164C7D3AB}" destId="{E2562F73-C8BC-441F-9AA9-C64BB6A8E0D7}" srcOrd="0" destOrd="0" presId="urn:microsoft.com/office/officeart/2005/8/layout/list1"/>
    <dgm:cxn modelId="{523D87A3-C56C-4B2D-BF1F-32DDC707B6DC}" srcId="{CD6BE8C3-0283-43BD-A4FB-D26480065F7F}" destId="{46AA7879-35A8-471D-A6E7-AB69691192BE}" srcOrd="0" destOrd="0" parTransId="{AB29B10C-885A-4267-A507-B45A12F3DFA1}" sibTransId="{14FC29BC-F12F-4F3F-A7D4-E05B4BC39C0D}"/>
    <dgm:cxn modelId="{B41824AA-F10A-4E61-B2F3-4C3ABEB29649}" srcId="{9DBC211A-5810-4073-81C6-7422E6E1ADFF}" destId="{A3C11FF7-F21E-43BA-80E8-950164C7D3AB}" srcOrd="0" destOrd="0" parTransId="{99813E1C-B281-4491-9F15-DC05F52F7629}" sibTransId="{28C8192F-12C4-45F8-B78D-F101EC259370}"/>
    <dgm:cxn modelId="{1F5324B5-6C70-41B3-85B5-343486593018}" type="presOf" srcId="{46AA7879-35A8-471D-A6E7-AB69691192BE}" destId="{90483B09-D663-482B-A9AB-FF721945814C}" srcOrd="0" destOrd="0" presId="urn:microsoft.com/office/officeart/2005/8/layout/list1"/>
    <dgm:cxn modelId="{32A8EFCB-0CD0-4EFC-A19F-28C3667895B3}" srcId="{F2E37AEB-F3EA-444E-87F8-E4AE2F86E5D9}" destId="{9DBC211A-5810-4073-81C6-7422E6E1ADFF}" srcOrd="0" destOrd="0" parTransId="{1D557419-F6D6-4540-B751-E79EF6CF87F6}" sibTransId="{CA0BEA32-F657-4E0C-9BAA-A07F87322F05}"/>
    <dgm:cxn modelId="{1FDAA3CC-3728-4F18-8188-D76C0DC15D53}" type="presOf" srcId="{CD6BE8C3-0283-43BD-A4FB-D26480065F7F}" destId="{D81CF154-C6FF-43C4-AF01-618C0DD3C58B}" srcOrd="0" destOrd="0" presId="urn:microsoft.com/office/officeart/2005/8/layout/list1"/>
    <dgm:cxn modelId="{9B7363D0-653E-4BE9-9474-432E23FE1A76}" srcId="{F2E37AEB-F3EA-444E-87F8-E4AE2F86E5D9}" destId="{CD6BE8C3-0283-43BD-A4FB-D26480065F7F}" srcOrd="1" destOrd="0" parTransId="{6FDCCBD5-8565-4CF8-8CDD-BB610A2A10EC}" sibTransId="{8B1C5F13-B6DC-4222-8383-E9DA86735589}"/>
    <dgm:cxn modelId="{BB2B76D4-EC00-4FE2-A46B-5D65A04E32A6}" srcId="{CFC9A9CC-E7E6-419E-A339-0DD28E7661EF}" destId="{C561D1EE-E594-466C-AFC5-93005D41A13D}" srcOrd="0" destOrd="0" parTransId="{153D5765-A336-4077-9170-C2B6C2793906}" sibTransId="{BFD771E7-1326-4FFC-905E-BC8A76F7CA2C}"/>
    <dgm:cxn modelId="{C4BEFCE1-6A01-4345-A392-386D2B384E86}" type="presOf" srcId="{CD6BE8C3-0283-43BD-A4FB-D26480065F7F}" destId="{4102B674-5FD4-475A-BB7C-8AEB65318A30}" srcOrd="1" destOrd="0" presId="urn:microsoft.com/office/officeart/2005/8/layout/list1"/>
    <dgm:cxn modelId="{FED19CEC-7469-4B8D-AA78-48FF706D71DB}" type="presOf" srcId="{F2E37AEB-F3EA-444E-87F8-E4AE2F86E5D9}" destId="{72A0B395-C3A4-484C-9A29-F164F918DA87}" srcOrd="0" destOrd="0" presId="urn:microsoft.com/office/officeart/2005/8/layout/list1"/>
    <dgm:cxn modelId="{47B41AFC-F491-431E-8CDA-646B90712771}" type="presOf" srcId="{9DBC211A-5810-4073-81C6-7422E6E1ADFF}" destId="{B8E18A8B-FE38-4CC5-88BC-92E5CA9FA236}" srcOrd="1" destOrd="0" presId="urn:microsoft.com/office/officeart/2005/8/layout/list1"/>
    <dgm:cxn modelId="{1F7B74B6-667A-4827-B899-8995F48B714F}" type="presParOf" srcId="{72A0B395-C3A4-484C-9A29-F164F918DA87}" destId="{81B51D3F-6BAF-4FF8-ABDD-A9A9AFB9737F}" srcOrd="0" destOrd="0" presId="urn:microsoft.com/office/officeart/2005/8/layout/list1"/>
    <dgm:cxn modelId="{DCE4E80E-0B65-4000-9CDB-A16046ACDD39}" type="presParOf" srcId="{81B51D3F-6BAF-4FF8-ABDD-A9A9AFB9737F}" destId="{61DD951A-93B7-4F24-B19C-C402BECA712F}" srcOrd="0" destOrd="0" presId="urn:microsoft.com/office/officeart/2005/8/layout/list1"/>
    <dgm:cxn modelId="{724CA908-CBDB-4062-9520-0AFC8487478A}" type="presParOf" srcId="{81B51D3F-6BAF-4FF8-ABDD-A9A9AFB9737F}" destId="{B8E18A8B-FE38-4CC5-88BC-92E5CA9FA236}" srcOrd="1" destOrd="0" presId="urn:microsoft.com/office/officeart/2005/8/layout/list1"/>
    <dgm:cxn modelId="{AAE0EE6B-26D3-4705-AC51-FDFAB81E63B7}" type="presParOf" srcId="{72A0B395-C3A4-484C-9A29-F164F918DA87}" destId="{5A4876C6-7A6C-485E-BD74-3F96F59C7846}" srcOrd="1" destOrd="0" presId="urn:microsoft.com/office/officeart/2005/8/layout/list1"/>
    <dgm:cxn modelId="{34885360-0C4F-420D-94F0-6113CD300951}" type="presParOf" srcId="{72A0B395-C3A4-484C-9A29-F164F918DA87}" destId="{E2562F73-C8BC-441F-9AA9-C64BB6A8E0D7}" srcOrd="2" destOrd="0" presId="urn:microsoft.com/office/officeart/2005/8/layout/list1"/>
    <dgm:cxn modelId="{9CECF490-2D0C-4AD7-9452-ED04012781CC}" type="presParOf" srcId="{72A0B395-C3A4-484C-9A29-F164F918DA87}" destId="{81B123EC-AC95-4637-AA55-3BD683160CF5}" srcOrd="3" destOrd="0" presId="urn:microsoft.com/office/officeart/2005/8/layout/list1"/>
    <dgm:cxn modelId="{8758DF04-F8E6-4C37-9FC1-263147A3BD67}" type="presParOf" srcId="{72A0B395-C3A4-484C-9A29-F164F918DA87}" destId="{BA99CF0D-7487-4C8C-B2D3-9A579B952F39}" srcOrd="4" destOrd="0" presId="urn:microsoft.com/office/officeart/2005/8/layout/list1"/>
    <dgm:cxn modelId="{4EF63CE1-455E-4EFA-ABB4-5E61D9C1F013}" type="presParOf" srcId="{BA99CF0D-7487-4C8C-B2D3-9A579B952F39}" destId="{D81CF154-C6FF-43C4-AF01-618C0DD3C58B}" srcOrd="0" destOrd="0" presId="urn:microsoft.com/office/officeart/2005/8/layout/list1"/>
    <dgm:cxn modelId="{3D76202F-47DA-4166-880C-2B38E7840087}" type="presParOf" srcId="{BA99CF0D-7487-4C8C-B2D3-9A579B952F39}" destId="{4102B674-5FD4-475A-BB7C-8AEB65318A30}" srcOrd="1" destOrd="0" presId="urn:microsoft.com/office/officeart/2005/8/layout/list1"/>
    <dgm:cxn modelId="{3C41DDC3-A282-42CB-8B67-04334A43864D}" type="presParOf" srcId="{72A0B395-C3A4-484C-9A29-F164F918DA87}" destId="{46FFC35F-63F0-4EE7-A370-8D3772491A68}" srcOrd="5" destOrd="0" presId="urn:microsoft.com/office/officeart/2005/8/layout/list1"/>
    <dgm:cxn modelId="{188EAD33-2A48-4F81-AFBD-78228A673E17}" type="presParOf" srcId="{72A0B395-C3A4-484C-9A29-F164F918DA87}" destId="{90483B09-D663-482B-A9AB-FF721945814C}" srcOrd="6" destOrd="0" presId="urn:microsoft.com/office/officeart/2005/8/layout/list1"/>
    <dgm:cxn modelId="{259A5E55-7BC3-4EF2-90A3-19AC610289CF}" type="presParOf" srcId="{72A0B395-C3A4-484C-9A29-F164F918DA87}" destId="{8C797563-E1E8-48EB-AB54-0D8F4120E09B}" srcOrd="7" destOrd="0" presId="urn:microsoft.com/office/officeart/2005/8/layout/list1"/>
    <dgm:cxn modelId="{B479EE0B-CBF5-432D-A99F-8A35195BFE0C}" type="presParOf" srcId="{72A0B395-C3A4-484C-9A29-F164F918DA87}" destId="{91F37B93-9693-4C44-A2EA-1AF6A30CE430}" srcOrd="8" destOrd="0" presId="urn:microsoft.com/office/officeart/2005/8/layout/list1"/>
    <dgm:cxn modelId="{E621041E-E235-4710-B8D0-ECBC8021ABC2}" type="presParOf" srcId="{91F37B93-9693-4C44-A2EA-1AF6A30CE430}" destId="{A5D410F9-5D63-4EDA-AE75-DD7143F412D6}" srcOrd="0" destOrd="0" presId="urn:microsoft.com/office/officeart/2005/8/layout/list1"/>
    <dgm:cxn modelId="{3BC574B0-F80E-4A0D-A16A-1ECD2D6151CE}" type="presParOf" srcId="{91F37B93-9693-4C44-A2EA-1AF6A30CE430}" destId="{D9BF1A03-AADA-4691-8FEF-73B7C35FE05C}" srcOrd="1" destOrd="0" presId="urn:microsoft.com/office/officeart/2005/8/layout/list1"/>
    <dgm:cxn modelId="{1B41638E-E3C3-47C0-A41B-5DFBC2E6EAA4}" type="presParOf" srcId="{72A0B395-C3A4-484C-9A29-F164F918DA87}" destId="{93BE5B45-5EA5-42F8-AE80-65C0C5194A53}" srcOrd="9" destOrd="0" presId="urn:microsoft.com/office/officeart/2005/8/layout/list1"/>
    <dgm:cxn modelId="{18E9E876-253C-4BB7-BE40-1AB5C307BA66}" type="presParOf" srcId="{72A0B395-C3A4-484C-9A29-F164F918DA87}" destId="{B6BCCE88-4BD7-425D-B076-9EDA058CD1AC}"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EF79C-2BC3-4DC0-842F-BCE64E7AFF50}">
      <dsp:nvSpPr>
        <dsp:cNvPr id="0" name=""/>
        <dsp:cNvSpPr/>
      </dsp:nvSpPr>
      <dsp:spPr>
        <a:xfrm>
          <a:off x="0" y="165977"/>
          <a:ext cx="8229600" cy="720958"/>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166624" rIns="6387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Kids, Youth, Senior</a:t>
          </a:r>
        </a:p>
      </dsp:txBody>
      <dsp:txXfrm>
        <a:off x="0" y="165977"/>
        <a:ext cx="8229600" cy="720958"/>
      </dsp:txXfrm>
    </dsp:sp>
    <dsp:sp modelId="{2F38A430-2B42-4823-94DA-50F2D2E8D6DA}">
      <dsp:nvSpPr>
        <dsp:cNvPr id="0" name=""/>
        <dsp:cNvSpPr/>
      </dsp:nvSpPr>
      <dsp:spPr>
        <a:xfrm>
          <a:off x="411480" y="47897"/>
          <a:ext cx="5760720" cy="23616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US" sz="1800" kern="1200" dirty="0"/>
            <a:t>User’s Age </a:t>
          </a:r>
        </a:p>
      </dsp:txBody>
      <dsp:txXfrm>
        <a:off x="423008" y="59425"/>
        <a:ext cx="5737664" cy="213104"/>
      </dsp:txXfrm>
    </dsp:sp>
    <dsp:sp modelId="{7B29941C-BC50-41E2-BFB3-CD0FD5D83681}">
      <dsp:nvSpPr>
        <dsp:cNvPr id="0" name=""/>
        <dsp:cNvSpPr/>
      </dsp:nvSpPr>
      <dsp:spPr>
        <a:xfrm>
          <a:off x="0" y="1048216"/>
          <a:ext cx="8229600" cy="577623"/>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166624" rIns="6387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Students, managers, sports athletes, etc.</a:t>
          </a:r>
        </a:p>
      </dsp:txBody>
      <dsp:txXfrm>
        <a:off x="0" y="1048216"/>
        <a:ext cx="8229600" cy="577623"/>
      </dsp:txXfrm>
    </dsp:sp>
    <dsp:sp modelId="{782F5B81-8EE1-4E42-8F89-303E3DFFE424}">
      <dsp:nvSpPr>
        <dsp:cNvPr id="0" name=""/>
        <dsp:cNvSpPr/>
      </dsp:nvSpPr>
      <dsp:spPr>
        <a:xfrm>
          <a:off x="411480" y="930136"/>
          <a:ext cx="5760720" cy="23616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US" sz="1800" kern="1200" dirty="0"/>
            <a:t>Users’ Behavior</a:t>
          </a:r>
        </a:p>
      </dsp:txBody>
      <dsp:txXfrm>
        <a:off x="423008" y="941664"/>
        <a:ext cx="5737664" cy="213104"/>
      </dsp:txXfrm>
    </dsp:sp>
    <dsp:sp modelId="{005D12D7-6AFB-4289-BD4D-ED5A767AFDEA}">
      <dsp:nvSpPr>
        <dsp:cNvPr id="0" name=""/>
        <dsp:cNvSpPr/>
      </dsp:nvSpPr>
      <dsp:spPr>
        <a:xfrm>
          <a:off x="0" y="1787119"/>
          <a:ext cx="8229600" cy="554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166624" rIns="6387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Novice, Intermediate, Expert</a:t>
          </a:r>
        </a:p>
      </dsp:txBody>
      <dsp:txXfrm>
        <a:off x="0" y="1787119"/>
        <a:ext cx="8229600" cy="554400"/>
      </dsp:txXfrm>
    </dsp:sp>
    <dsp:sp modelId="{EEABCFF9-72CF-4CD2-9799-6F182833D46F}">
      <dsp:nvSpPr>
        <dsp:cNvPr id="0" name=""/>
        <dsp:cNvSpPr/>
      </dsp:nvSpPr>
      <dsp:spPr>
        <a:xfrm>
          <a:off x="411480" y="1669039"/>
          <a:ext cx="5760720" cy="23616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US" sz="1800" kern="1200" dirty="0"/>
            <a:t>User’s Computer Literacy</a:t>
          </a:r>
        </a:p>
      </dsp:txBody>
      <dsp:txXfrm>
        <a:off x="423008" y="1680567"/>
        <a:ext cx="5737664" cy="213104"/>
      </dsp:txXfrm>
    </dsp:sp>
    <dsp:sp modelId="{0562E202-DECD-49E1-82BE-E5AD429A47DC}">
      <dsp:nvSpPr>
        <dsp:cNvPr id="0" name=""/>
        <dsp:cNvSpPr/>
      </dsp:nvSpPr>
      <dsp:spPr>
        <a:xfrm>
          <a:off x="0" y="2502799"/>
          <a:ext cx="8229600" cy="534774"/>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166624" rIns="6387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Body size, level of sight, hearing, etc. </a:t>
          </a:r>
        </a:p>
      </dsp:txBody>
      <dsp:txXfrm>
        <a:off x="0" y="2502799"/>
        <a:ext cx="8229600" cy="534774"/>
      </dsp:txXfrm>
    </dsp:sp>
    <dsp:sp modelId="{5705174B-A902-42B3-9731-7DF9F902657A}">
      <dsp:nvSpPr>
        <dsp:cNvPr id="0" name=""/>
        <dsp:cNvSpPr/>
      </dsp:nvSpPr>
      <dsp:spPr>
        <a:xfrm>
          <a:off x="411480" y="2384719"/>
          <a:ext cx="5760720" cy="23616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US" sz="1800" kern="1200"/>
            <a:t>User Physical capabilities</a:t>
          </a:r>
        </a:p>
      </dsp:txBody>
      <dsp:txXfrm>
        <a:off x="423008" y="2396247"/>
        <a:ext cx="5737664" cy="213104"/>
      </dsp:txXfrm>
    </dsp:sp>
    <dsp:sp modelId="{8C17B158-D00B-4392-B37B-CDDEB16855DC}">
      <dsp:nvSpPr>
        <dsp:cNvPr id="0" name=""/>
        <dsp:cNvSpPr/>
      </dsp:nvSpPr>
      <dsp:spPr>
        <a:xfrm>
          <a:off x="0" y="3198854"/>
          <a:ext cx="8229600" cy="554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166624" rIns="6387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Language, texts, colors, concerns, etc. </a:t>
          </a:r>
        </a:p>
      </dsp:txBody>
      <dsp:txXfrm>
        <a:off x="0" y="3198854"/>
        <a:ext cx="8229600" cy="554400"/>
      </dsp:txXfrm>
    </dsp:sp>
    <dsp:sp modelId="{F48E70A0-1987-45DF-97F5-5A3C5101A655}">
      <dsp:nvSpPr>
        <dsp:cNvPr id="0" name=""/>
        <dsp:cNvSpPr/>
      </dsp:nvSpPr>
      <dsp:spPr>
        <a:xfrm>
          <a:off x="411480" y="3080774"/>
          <a:ext cx="5760720" cy="23616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US" sz="1800" kern="1200"/>
            <a:t>Users Culture</a:t>
          </a:r>
        </a:p>
      </dsp:txBody>
      <dsp:txXfrm>
        <a:off x="423008" y="3092302"/>
        <a:ext cx="5737664" cy="213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62F73-C8BC-441F-9AA9-C64BB6A8E0D7}">
      <dsp:nvSpPr>
        <dsp:cNvPr id="0" name=""/>
        <dsp:cNvSpPr/>
      </dsp:nvSpPr>
      <dsp:spPr>
        <a:xfrm>
          <a:off x="0" y="138546"/>
          <a:ext cx="8229600" cy="567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187452" rIns="6387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Perception, preferences,  emotions, attraction, fear, concerns.</a:t>
          </a:r>
        </a:p>
      </dsp:txBody>
      <dsp:txXfrm>
        <a:off x="0" y="138546"/>
        <a:ext cx="8229600" cy="567000"/>
      </dsp:txXfrm>
    </dsp:sp>
    <dsp:sp modelId="{B8E18A8B-FE38-4CC5-88BC-92E5CA9FA236}">
      <dsp:nvSpPr>
        <dsp:cNvPr id="0" name=""/>
        <dsp:cNvSpPr/>
      </dsp:nvSpPr>
      <dsp:spPr>
        <a:xfrm>
          <a:off x="381499" y="0"/>
          <a:ext cx="5760720" cy="2656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US" sz="1800" kern="1200"/>
            <a:t>User Emotion</a:t>
          </a:r>
        </a:p>
      </dsp:txBody>
      <dsp:txXfrm>
        <a:off x="394468" y="12969"/>
        <a:ext cx="5734782" cy="239742"/>
      </dsp:txXfrm>
    </dsp:sp>
    <dsp:sp modelId="{90483B09-D663-482B-A9AB-FF721945814C}">
      <dsp:nvSpPr>
        <dsp:cNvPr id="0" name=""/>
        <dsp:cNvSpPr/>
      </dsp:nvSpPr>
      <dsp:spPr>
        <a:xfrm>
          <a:off x="0" y="886986"/>
          <a:ext cx="8229600" cy="567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187452" rIns="6387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Private, social, group, corporate, etc.</a:t>
          </a:r>
        </a:p>
      </dsp:txBody>
      <dsp:txXfrm>
        <a:off x="0" y="886986"/>
        <a:ext cx="8229600" cy="567000"/>
      </dsp:txXfrm>
    </dsp:sp>
    <dsp:sp modelId="{4102B674-5FD4-475A-BB7C-8AEB65318A30}">
      <dsp:nvSpPr>
        <dsp:cNvPr id="0" name=""/>
        <dsp:cNvSpPr/>
      </dsp:nvSpPr>
      <dsp:spPr>
        <a:xfrm>
          <a:off x="411480" y="754146"/>
          <a:ext cx="5760720" cy="2656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US" sz="1800" kern="1200"/>
            <a:t>Environment</a:t>
          </a:r>
        </a:p>
      </dsp:txBody>
      <dsp:txXfrm>
        <a:off x="424449" y="767115"/>
        <a:ext cx="5734782" cy="239742"/>
      </dsp:txXfrm>
    </dsp:sp>
    <dsp:sp modelId="{B6BCCE88-4BD7-425D-B076-9EDA058CD1AC}">
      <dsp:nvSpPr>
        <dsp:cNvPr id="0" name=""/>
        <dsp:cNvSpPr/>
      </dsp:nvSpPr>
      <dsp:spPr>
        <a:xfrm>
          <a:off x="0" y="1635426"/>
          <a:ext cx="8229600" cy="5670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187452" rIns="6387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Copyright, Consumer Rights, etc.</a:t>
          </a:r>
        </a:p>
      </dsp:txBody>
      <dsp:txXfrm>
        <a:off x="0" y="1635426"/>
        <a:ext cx="8229600" cy="567000"/>
      </dsp:txXfrm>
    </dsp:sp>
    <dsp:sp modelId="{D9BF1A03-AADA-4691-8FEF-73B7C35FE05C}">
      <dsp:nvSpPr>
        <dsp:cNvPr id="0" name=""/>
        <dsp:cNvSpPr/>
      </dsp:nvSpPr>
      <dsp:spPr>
        <a:xfrm>
          <a:off x="411480" y="1502586"/>
          <a:ext cx="5760720" cy="2656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00100">
            <a:lnSpc>
              <a:spcPct val="90000"/>
            </a:lnSpc>
            <a:spcBef>
              <a:spcPct val="0"/>
            </a:spcBef>
            <a:spcAft>
              <a:spcPct val="35000"/>
            </a:spcAft>
            <a:buNone/>
          </a:pPr>
          <a:r>
            <a:rPr lang="en-US" sz="1800" kern="1200"/>
            <a:t>Laws and Legislations</a:t>
          </a:r>
        </a:p>
      </dsp:txBody>
      <dsp:txXfrm>
        <a:off x="424449" y="1515555"/>
        <a:ext cx="5734782" cy="23974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145D9430-4619-42E1-8B95-DB1ADAED950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785945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5EC89B7-D3F1-4B30-BBAB-A61797FC2428}"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90897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289545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2512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2248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4851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001623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7464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1988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1085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51597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3801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188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744816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0962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0920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6210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910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sz="1600"/>
          </a:p>
        </p:txBody>
      </p:sp>
      <p:pic>
        <p:nvPicPr>
          <p:cNvPr id="5" name="Picture 10" descr="APU Logo_Final_Vertical_V1_HR1 copy.png"/>
          <p:cNvPicPr>
            <a:picLocks noChangeAspect="1"/>
          </p:cNvPicPr>
          <p:nvPr/>
        </p:nvPicPr>
        <p:blipFill>
          <a:blip r:embed="rId2" cstate="print"/>
          <a:srcRect/>
          <a:stretch>
            <a:fillRect/>
          </a:stretch>
        </p:blipFill>
        <p:spPr bwMode="auto">
          <a:xfrm>
            <a:off x="-115888" y="2514600"/>
            <a:ext cx="2530476" cy="2389188"/>
          </a:xfrm>
          <a:prstGeom prst="rect">
            <a:avLst/>
          </a:prstGeom>
          <a:noFill/>
          <a:ln w="9525">
            <a:noFill/>
            <a:miter lim="800000"/>
            <a:headEnd/>
            <a:tailEnd/>
          </a:ln>
        </p:spPr>
      </p:pic>
      <p:sp>
        <p:nvSpPr>
          <p:cNvPr id="87042" name="Rectangle 2"/>
          <p:cNvSpPr>
            <a:spLocks noGrp="1" noChangeArrowheads="1"/>
          </p:cNvSpPr>
          <p:nvPr>
            <p:ph type="ctrTitle"/>
          </p:nvPr>
        </p:nvSpPr>
        <p:spPr>
          <a:xfrm>
            <a:off x="2389188" y="1952625"/>
            <a:ext cx="6754812" cy="1470025"/>
          </a:xfrm>
        </p:spPr>
        <p:txBody>
          <a:bodyPr/>
          <a:lstStyle>
            <a:lvl1pPr>
              <a:defRPr sz="2800" b="1"/>
            </a:lvl1pPr>
          </a:lstStyle>
          <a:p>
            <a:r>
              <a:rPr lang="en-US" dirty="0"/>
              <a:t>Click to edit Master title style</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sz="2800" b="0"/>
            </a:lvl1pPr>
          </a:lstStyle>
          <a:p>
            <a:r>
              <a:rPr lang="en-US" dirty="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7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78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a:xfrm>
            <a:off x="457200" y="19050"/>
            <a:ext cx="2895600" cy="328613"/>
          </a:xfrm>
          <a:prstGeom prst="rect">
            <a:avLst/>
          </a:prstGeom>
        </p:spPr>
        <p:txBody>
          <a:bodyPr/>
          <a:lstStyle>
            <a:lvl1pPr algn="l">
              <a:defRPr/>
            </a:lvl1pPr>
          </a:lstStyle>
          <a:p>
            <a:pPr>
              <a:defRPr/>
            </a:pPr>
            <a:fld id="{2A464824-53FC-4F01-B0F4-0F8A39B67890}" type="datetimeFigureOut">
              <a:rPr lang="en-US"/>
              <a:pPr>
                <a:defRPr/>
              </a:pPr>
              <a:t>2/8/2022</a:t>
            </a:fld>
            <a:endParaRPr lang="en-US"/>
          </a:p>
        </p:txBody>
      </p:sp>
      <p:sp>
        <p:nvSpPr>
          <p:cNvPr id="9" name="Footer Placeholder 7"/>
          <p:cNvSpPr>
            <a:spLocks noGrp="1"/>
          </p:cNvSpPr>
          <p:nvPr>
            <p:ph type="ftr" sz="quarter" idx="11"/>
          </p:nvPr>
        </p:nvSpPr>
        <p:spPr>
          <a:xfrm>
            <a:off x="3429000" y="19050"/>
            <a:ext cx="4114800" cy="328613"/>
          </a:xfrm>
          <a:prstGeom prst="rect">
            <a:avLst/>
          </a:prstGeom>
        </p:spPr>
        <p:txBody>
          <a:bodyPr/>
          <a:lstStyle>
            <a:lvl1pPr>
              <a:defRPr/>
            </a:lvl1pPr>
          </a:lstStyle>
          <a:p>
            <a:pPr>
              <a:defRPr/>
            </a:pPr>
            <a:endParaRPr lang="en-US"/>
          </a:p>
        </p:txBody>
      </p:sp>
      <p:sp>
        <p:nvSpPr>
          <p:cNvPr id="10" name="Slide Number Placeholder 8"/>
          <p:cNvSpPr>
            <a:spLocks noGrp="1"/>
          </p:cNvSpPr>
          <p:nvPr>
            <p:ph type="sldNum" sz="quarter" idx="12"/>
          </p:nvPr>
        </p:nvSpPr>
        <p:spPr>
          <a:xfrm>
            <a:off x="7620000" y="19050"/>
            <a:ext cx="1066800" cy="328613"/>
          </a:xfrm>
          <a:prstGeom prst="rect">
            <a:avLst/>
          </a:prstGeom>
        </p:spPr>
        <p:txBody>
          <a:bodyPr/>
          <a:lstStyle>
            <a:lvl1pPr>
              <a:defRPr/>
            </a:lvl1pPr>
          </a:lstStyle>
          <a:p>
            <a:pPr>
              <a:defRPr/>
            </a:pPr>
            <a:fld id="{9C1232BF-CF62-4D67-8466-7267728E244C}" type="slidenum">
              <a:rPr lang="en-US"/>
              <a:pPr>
                <a:defRPr/>
              </a:pPr>
              <a:t>‹#›</a:t>
            </a:fld>
            <a:endParaRPr lang="en-US" dirty="0"/>
          </a:p>
        </p:txBody>
      </p:sp>
    </p:spTree>
    <p:extLst>
      <p:ext uri="{BB962C8B-B14F-4D97-AF65-F5344CB8AC3E}">
        <p14:creationId xmlns:p14="http://schemas.microsoft.com/office/powerpoint/2010/main" val="1834049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pic>
        <p:nvPicPr>
          <p:cNvPr id="1026" name="Picture 17" descr="ucti_globe1_transparent_small"/>
          <p:cNvPicPr>
            <a:picLocks noChangeAspect="1" noChangeArrowheads="1"/>
          </p:cNvPicPr>
          <p:nvPr/>
        </p:nvPicPr>
        <p:blipFill>
          <a:blip r:embed="rId7" cstate="print">
            <a:lum bright="80000" contrast="-90000"/>
          </a:blip>
          <a:srcRect/>
          <a:stretch>
            <a:fillRect/>
          </a:stretch>
        </p:blipFill>
        <p:spPr bwMode="auto">
          <a:xfrm>
            <a:off x="-1441450" y="2570163"/>
            <a:ext cx="7207250" cy="4098925"/>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487363" y="16970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6023" name="Rectangle 7"/>
          <p:cNvSpPr>
            <a:spLocks noChangeArrowheads="1"/>
          </p:cNvSpPr>
          <p:nvPr/>
        </p:nvSpPr>
        <p:spPr bwMode="auto">
          <a:xfrm>
            <a:off x="0" y="6627146"/>
            <a:ext cx="2711450" cy="260350"/>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CT046-3-2 – SYSTEM DEVELOPMENT METHODS</a:t>
            </a:r>
            <a:endParaRPr lang="en-GB" sz="1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8" cstate="print"/>
          <a:srcRect/>
          <a:stretch>
            <a:fillRect/>
          </a:stretch>
        </p:blipFill>
        <p:spPr bwMode="auto">
          <a:xfrm>
            <a:off x="7629525" y="0"/>
            <a:ext cx="1514475" cy="1514475"/>
          </a:xfrm>
          <a:prstGeom prst="rect">
            <a:avLst/>
          </a:prstGeom>
          <a:noFill/>
          <a:ln w="9525">
            <a:noFill/>
            <a:miter lim="800000"/>
            <a:headEnd/>
            <a:tailEnd/>
          </a:ln>
        </p:spPr>
      </p:pic>
      <p:sp>
        <p:nvSpPr>
          <p:cNvPr id="10" name="Rectangle 7"/>
          <p:cNvSpPr>
            <a:spLocks noChangeArrowheads="1"/>
          </p:cNvSpPr>
          <p:nvPr/>
        </p:nvSpPr>
        <p:spPr bwMode="auto">
          <a:xfrm>
            <a:off x="8495071" y="6651522"/>
            <a:ext cx="648928" cy="206477"/>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Slide </a:t>
            </a:r>
            <a:fld id="{24EBCBF7-7ADB-48D7-B08B-09D891D280AE}" type="slidenum">
              <a:rPr lang="en-GB" sz="800" kern="1200" smtClean="0">
                <a:solidFill>
                  <a:schemeClr val="tx1"/>
                </a:solidFill>
                <a:latin typeface="Arial" charset="0"/>
                <a:ea typeface="+mn-ea"/>
                <a:cs typeface="+mn-cs"/>
              </a:rPr>
              <a:t>‹#›</a:t>
            </a:fld>
            <a:endParaRPr lang="en-GB" sz="1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1" r:id="rId4"/>
    <p:sldLayoutId id="2147483702" r:id="rId5"/>
  </p:sldLayoutIdLst>
  <p:hf hdr="0" ftr="0" dt="0"/>
  <p:txStyles>
    <p:title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 Development Methods</a:t>
            </a:r>
            <a:br>
              <a:rPr lang="en-US" dirty="0"/>
            </a:br>
            <a:r>
              <a:rPr lang="en-US" dirty="0"/>
              <a:t>CT00046-3-2</a:t>
            </a:r>
          </a:p>
        </p:txBody>
      </p:sp>
      <p:sp>
        <p:nvSpPr>
          <p:cNvPr id="3" name="Subtitle 2"/>
          <p:cNvSpPr>
            <a:spLocks noGrp="1"/>
          </p:cNvSpPr>
          <p:nvPr>
            <p:ph type="subTitle" idx="1"/>
          </p:nvPr>
        </p:nvSpPr>
        <p:spPr/>
        <p:txBody>
          <a:bodyPr/>
          <a:lstStyle/>
          <a:p>
            <a:r>
              <a:rPr lang="en-US" b="1" dirty="0"/>
              <a:t>People Oriented Methodologies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rtl="0" eaLnBrk="1" fontAlgn="base" hangingPunct="1"/>
            <a:r>
              <a:rPr lang="en-US" sz="2800" b="1" dirty="0">
                <a:solidFill>
                  <a:schemeClr val="tx2"/>
                </a:solidFill>
                <a:effectLst/>
                <a:latin typeface="+mj-lt"/>
                <a:ea typeface="+mj-ea"/>
                <a:cs typeface="+mj-cs"/>
              </a:rPr>
              <a:t>Web Information Systems Development Methodology (WISDM)</a:t>
            </a:r>
            <a:endParaRPr lang="en-US" sz="2800" dirty="0">
              <a:effectLst/>
            </a:endParaRPr>
          </a:p>
        </p:txBody>
      </p:sp>
      <p:sp>
        <p:nvSpPr>
          <p:cNvPr id="24579" name="Content Placeholder 2"/>
          <p:cNvSpPr>
            <a:spLocks noGrp="1"/>
          </p:cNvSpPr>
          <p:nvPr>
            <p:ph idx="1"/>
          </p:nvPr>
        </p:nvSpPr>
        <p:spPr>
          <a:xfrm>
            <a:off x="487363" y="1697038"/>
            <a:ext cx="8275637" cy="4525962"/>
          </a:xfrm>
        </p:spPr>
        <p:txBody>
          <a:bodyPr/>
          <a:lstStyle/>
          <a:p>
            <a:pPr>
              <a:buFont typeface="Wingdings" panose="05000000000000000000" pitchFamily="2" charset="2"/>
              <a:buChar char="q"/>
            </a:pPr>
            <a:r>
              <a:rPr lang="en-US" dirty="0"/>
              <a:t>Idle for building websites and web applications that are very dynamic - incorporates many components, languages and features.</a:t>
            </a:r>
          </a:p>
          <a:p>
            <a:pPr>
              <a:buFont typeface="Wingdings" panose="05000000000000000000" pitchFamily="2" charset="2"/>
              <a:buChar char="q"/>
            </a:pPr>
            <a:r>
              <a:rPr lang="en-US" dirty="0"/>
              <a:t>WISDM is based on </a:t>
            </a:r>
            <a:br>
              <a:rPr lang="en-US" dirty="0"/>
            </a:br>
            <a:r>
              <a:rPr lang="en-US" dirty="0"/>
              <a:t>the ‘</a:t>
            </a:r>
            <a:r>
              <a:rPr lang="en-US" b="1" dirty="0"/>
              <a:t>Multiview</a:t>
            </a:r>
            <a:r>
              <a:rPr lang="en-US" dirty="0"/>
              <a:t>’ </a:t>
            </a:r>
            <a:br>
              <a:rPr lang="en-US" dirty="0"/>
            </a:br>
            <a:r>
              <a:rPr lang="en-US" dirty="0"/>
              <a:t>framework </a:t>
            </a:r>
          </a:p>
          <a:p>
            <a:pPr lvl="1"/>
            <a:endParaRPr lang="en-US"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473" t="35536" r="44079" b="24479"/>
          <a:stretch/>
        </p:blipFill>
        <p:spPr bwMode="auto">
          <a:xfrm>
            <a:off x="3517901" y="2532498"/>
            <a:ext cx="5354682" cy="3792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3921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tx2"/>
                </a:solidFill>
                <a:effectLst/>
                <a:latin typeface="+mj-lt"/>
                <a:ea typeface="+mj-ea"/>
                <a:cs typeface="+mj-cs"/>
              </a:rPr>
              <a:t>WISDM</a:t>
            </a:r>
            <a:endParaRPr lang="en-US" sz="2800" dirty="0">
              <a:effectLst/>
            </a:endParaRPr>
          </a:p>
          <a:p>
            <a:pPr fontAlgn="auto">
              <a:spcAft>
                <a:spcPts val="0"/>
              </a:spcAft>
              <a:defRPr/>
            </a:pPr>
            <a:r>
              <a:rPr lang="en-US" dirty="0">
                <a:solidFill>
                  <a:srgbClr val="0070C0"/>
                </a:solidFill>
              </a:rPr>
              <a:t>Multiview Framework</a:t>
            </a:r>
            <a:endParaRPr lang="en-US" b="1" dirty="0">
              <a:solidFill>
                <a:srgbClr val="0070C0"/>
              </a:solidFill>
            </a:endParaRPr>
          </a:p>
        </p:txBody>
      </p:sp>
      <p:sp>
        <p:nvSpPr>
          <p:cNvPr id="24579" name="Content Placeholder 2"/>
          <p:cNvSpPr>
            <a:spLocks noGrp="1"/>
          </p:cNvSpPr>
          <p:nvPr>
            <p:ph idx="1"/>
          </p:nvPr>
        </p:nvSpPr>
        <p:spPr>
          <a:xfrm>
            <a:off x="487363" y="1697038"/>
            <a:ext cx="8296275" cy="4525962"/>
          </a:xfrm>
        </p:spPr>
        <p:txBody>
          <a:bodyPr/>
          <a:lstStyle/>
          <a:p>
            <a:pPr>
              <a:buFont typeface="Wingdings" panose="05000000000000000000" pitchFamily="2" charset="2"/>
              <a:buChar char="q"/>
            </a:pPr>
            <a:r>
              <a:rPr lang="en-US" sz="2000" b="1" dirty="0"/>
              <a:t>Multiview</a:t>
            </a:r>
            <a:r>
              <a:rPr lang="en-US" sz="2000" dirty="0"/>
              <a:t> looks at a scenario from many views / angles and creates an automated design based on the captured tasks.</a:t>
            </a:r>
          </a:p>
        </p:txBody>
      </p:sp>
      <p:sp>
        <p:nvSpPr>
          <p:cNvPr id="2" name="AutoShape 4" descr="Image result for wisdm methodolog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Image result for wisdm methodolog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8" descr="Image result for wisdm methodolog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Image result for wisdm methodology"/>
          <p:cNvPicPr>
            <a:picLocks noChangeAspect="1" noChangeArrowheads="1"/>
          </p:cNvPicPr>
          <p:nvPr/>
        </p:nvPicPr>
        <p:blipFill rotWithShape="1">
          <a:blip r:embed="rId3">
            <a:extLst>
              <a:ext uri="{28A0092B-C50C-407E-A947-70E740481C1C}">
                <a14:useLocalDpi xmlns:a14="http://schemas.microsoft.com/office/drawing/2010/main" val="0"/>
              </a:ext>
            </a:extLst>
          </a:blip>
          <a:srcRect t="23749"/>
          <a:stretch/>
        </p:blipFill>
        <p:spPr bwMode="auto">
          <a:xfrm>
            <a:off x="1130300" y="2519159"/>
            <a:ext cx="6937375" cy="3967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358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tx2"/>
                </a:solidFill>
                <a:effectLst/>
                <a:latin typeface="+mj-lt"/>
                <a:ea typeface="+mj-ea"/>
                <a:cs typeface="+mj-cs"/>
              </a:rPr>
              <a:t>WISDM</a:t>
            </a:r>
            <a:endParaRPr lang="en-US" sz="2800" dirty="0">
              <a:effectLst/>
            </a:endParaRPr>
          </a:p>
          <a:p>
            <a:pPr fontAlgn="auto">
              <a:spcAft>
                <a:spcPts val="0"/>
              </a:spcAft>
              <a:defRPr/>
            </a:pPr>
            <a:r>
              <a:rPr lang="en-US" dirty="0">
                <a:solidFill>
                  <a:srgbClr val="0070C0"/>
                </a:solidFill>
              </a:rPr>
              <a:t>Multiview Framework</a:t>
            </a:r>
            <a:endParaRPr lang="en-US" b="1" dirty="0">
              <a:solidFill>
                <a:srgbClr val="0070C0"/>
              </a:solidFill>
            </a:endParaRPr>
          </a:p>
        </p:txBody>
      </p:sp>
      <p:sp>
        <p:nvSpPr>
          <p:cNvPr id="24579" name="Content Placeholder 2"/>
          <p:cNvSpPr>
            <a:spLocks noGrp="1"/>
          </p:cNvSpPr>
          <p:nvPr>
            <p:ph idx="1"/>
          </p:nvPr>
        </p:nvSpPr>
        <p:spPr>
          <a:xfrm>
            <a:off x="423862" y="1753165"/>
            <a:ext cx="8296275" cy="4525962"/>
          </a:xfrm>
        </p:spPr>
        <p:txBody>
          <a:bodyPr/>
          <a:lstStyle/>
          <a:p>
            <a:pPr>
              <a:buFont typeface="Wingdings" panose="05000000000000000000" pitchFamily="2" charset="2"/>
              <a:buChar char="q"/>
            </a:pPr>
            <a:r>
              <a:rPr lang="en-US" b="1" dirty="0"/>
              <a:t>Organizational Analysis</a:t>
            </a:r>
          </a:p>
          <a:p>
            <a:pPr lvl="1">
              <a:buFont typeface="Candara" panose="020E0502030303020204" pitchFamily="34" charset="0"/>
              <a:buChar char="−"/>
            </a:pPr>
            <a:r>
              <a:rPr lang="en-US" sz="2200" dirty="0"/>
              <a:t>Mainly </a:t>
            </a:r>
            <a:r>
              <a:rPr lang="en-US" sz="2200" dirty="0">
                <a:solidFill>
                  <a:srgbClr val="0070C0"/>
                </a:solidFill>
              </a:rPr>
              <a:t>focused on building strategies </a:t>
            </a:r>
            <a:r>
              <a:rPr lang="en-US" sz="2200" dirty="0"/>
              <a:t>that are characterized by complexity and stakeholder interests. </a:t>
            </a:r>
          </a:p>
          <a:p>
            <a:pPr lvl="1">
              <a:buFont typeface="Candara" panose="020E0502030303020204" pitchFamily="34" charset="0"/>
              <a:buChar char="−"/>
            </a:pPr>
            <a:r>
              <a:rPr lang="en-US" sz="2200" dirty="0"/>
              <a:t>Generally, concern with </a:t>
            </a:r>
            <a:r>
              <a:rPr lang="en-US" sz="2200" dirty="0">
                <a:solidFill>
                  <a:srgbClr val="0070C0"/>
                </a:solidFill>
              </a:rPr>
              <a:t>value creation</a:t>
            </a:r>
            <a:r>
              <a:rPr lang="en-US" sz="2200" dirty="0"/>
              <a:t>, where a systematic transformation creates benefit (or disbenefit) for users.</a:t>
            </a:r>
          </a:p>
          <a:p>
            <a:pPr lvl="1">
              <a:buFont typeface="Candara" panose="020E0502030303020204" pitchFamily="34" charset="0"/>
              <a:buChar char="−"/>
            </a:pPr>
            <a:r>
              <a:rPr lang="en-US" sz="2200" dirty="0"/>
              <a:t>The consideration of how value will be created can be based on the following: </a:t>
            </a:r>
          </a:p>
          <a:p>
            <a:pPr lvl="2">
              <a:buFont typeface="Wingdings" panose="05000000000000000000" pitchFamily="2" charset="2"/>
              <a:buChar char="§"/>
            </a:pPr>
            <a:r>
              <a:rPr lang="en-US" sz="2000" dirty="0">
                <a:solidFill>
                  <a:srgbClr val="0070C0"/>
                </a:solidFill>
              </a:rPr>
              <a:t>Business (strategy): </a:t>
            </a:r>
            <a:r>
              <a:rPr lang="en-US" sz="2000" dirty="0"/>
              <a:t>What business is the Organization in?, What are the visions and missions?</a:t>
            </a:r>
          </a:p>
          <a:p>
            <a:pPr lvl="2">
              <a:buFont typeface="Wingdings" panose="05000000000000000000" pitchFamily="2" charset="2"/>
              <a:buChar char="§"/>
            </a:pPr>
            <a:r>
              <a:rPr lang="en-US" sz="2000" dirty="0">
                <a:solidFill>
                  <a:srgbClr val="0070C0"/>
                </a:solidFill>
              </a:rPr>
              <a:t>Products and services</a:t>
            </a:r>
            <a:r>
              <a:rPr lang="en-US" sz="2000" dirty="0"/>
              <a:t>: What are the sources of revenue?, What are the benefits to the business actors?</a:t>
            </a:r>
          </a:p>
          <a:p>
            <a:pPr lvl="2">
              <a:buFont typeface="Wingdings" panose="05000000000000000000" pitchFamily="2" charset="2"/>
              <a:buChar char="§"/>
            </a:pPr>
            <a:r>
              <a:rPr lang="en-US" sz="2000" dirty="0">
                <a:solidFill>
                  <a:srgbClr val="0070C0"/>
                </a:solidFill>
              </a:rPr>
              <a:t>Other factors: </a:t>
            </a:r>
            <a:r>
              <a:rPr lang="en-US" sz="2000" dirty="0"/>
              <a:t>Who are the customers? Who are the competitors?, etc.</a:t>
            </a:r>
          </a:p>
          <a:p>
            <a:pPr lvl="1"/>
            <a:endParaRPr lang="en-US" sz="2400" dirty="0"/>
          </a:p>
          <a:p>
            <a:endParaRPr lang="en-US" dirty="0"/>
          </a:p>
        </p:txBody>
      </p:sp>
      <p:sp>
        <p:nvSpPr>
          <p:cNvPr id="2" name="AutoShape 4" descr="Image result for wisdm methodolog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Image result for wisdm methodolog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8" descr="Image result for wisdm methodolog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0268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tx2"/>
                </a:solidFill>
                <a:effectLst/>
                <a:latin typeface="+mj-lt"/>
                <a:ea typeface="+mj-ea"/>
                <a:cs typeface="+mj-cs"/>
              </a:rPr>
              <a:t>WISDM</a:t>
            </a:r>
            <a:endParaRPr lang="en-US" sz="2800" dirty="0">
              <a:effectLst/>
            </a:endParaRPr>
          </a:p>
          <a:p>
            <a:pPr fontAlgn="auto">
              <a:spcAft>
                <a:spcPts val="0"/>
              </a:spcAft>
              <a:defRPr/>
            </a:pPr>
            <a:r>
              <a:rPr lang="en-US" dirty="0">
                <a:solidFill>
                  <a:srgbClr val="0070C0"/>
                </a:solidFill>
              </a:rPr>
              <a:t>Multiview Framework</a:t>
            </a:r>
            <a:endParaRPr lang="en-US" b="1" dirty="0">
              <a:solidFill>
                <a:srgbClr val="0070C0"/>
              </a:solidFill>
            </a:endParaRPr>
          </a:p>
        </p:txBody>
      </p:sp>
      <p:sp>
        <p:nvSpPr>
          <p:cNvPr id="24579" name="Content Placeholder 2"/>
          <p:cNvSpPr>
            <a:spLocks noGrp="1"/>
          </p:cNvSpPr>
          <p:nvPr>
            <p:ph idx="1"/>
          </p:nvPr>
        </p:nvSpPr>
        <p:spPr>
          <a:xfrm>
            <a:off x="460375" y="1851978"/>
            <a:ext cx="8502649" cy="4525962"/>
          </a:xfrm>
        </p:spPr>
        <p:txBody>
          <a:bodyPr/>
          <a:lstStyle/>
          <a:p>
            <a:pPr>
              <a:buFont typeface="Wingdings" panose="05000000000000000000" pitchFamily="2" charset="2"/>
              <a:buChar char="q"/>
            </a:pPr>
            <a:r>
              <a:rPr lang="en-US" b="1" dirty="0"/>
              <a:t>Information Analysis</a:t>
            </a:r>
          </a:p>
          <a:p>
            <a:pPr lvl="1"/>
            <a:r>
              <a:rPr lang="en-US" sz="2400" dirty="0"/>
              <a:t>Include </a:t>
            </a:r>
            <a:r>
              <a:rPr lang="en-US" sz="2400" dirty="0">
                <a:solidFill>
                  <a:srgbClr val="0070C0"/>
                </a:solidFill>
              </a:rPr>
              <a:t>requirements gathering </a:t>
            </a:r>
            <a:r>
              <a:rPr lang="en-US" sz="2400" dirty="0"/>
              <a:t>which can be </a:t>
            </a:r>
            <a:r>
              <a:rPr lang="en-US" sz="2400" dirty="0">
                <a:solidFill>
                  <a:srgbClr val="0070C0"/>
                </a:solidFill>
              </a:rPr>
              <a:t>converted as functionalities in a new system.</a:t>
            </a:r>
          </a:p>
          <a:p>
            <a:pPr lvl="1"/>
            <a:r>
              <a:rPr lang="en-US" sz="2400" dirty="0"/>
              <a:t>The requirements will be compiled and can be described in graphical representations. </a:t>
            </a:r>
            <a:r>
              <a:rPr lang="en-US" sz="2400" dirty="0">
                <a:solidFill>
                  <a:srgbClr val="0070C0"/>
                </a:solidFill>
              </a:rPr>
              <a:t>WISDM uses UML Model </a:t>
            </a:r>
            <a:r>
              <a:rPr lang="en-US" sz="2400" dirty="0"/>
              <a:t>to represent the functionalities of the new system. Elements of the analysis model include:</a:t>
            </a:r>
          </a:p>
          <a:p>
            <a:pPr lvl="2">
              <a:buFont typeface="Wingdings" panose="05000000000000000000" pitchFamily="2" charset="2"/>
              <a:buChar char="§"/>
            </a:pPr>
            <a:r>
              <a:rPr lang="en-US" sz="2400" dirty="0"/>
              <a:t>Data model </a:t>
            </a:r>
          </a:p>
          <a:p>
            <a:pPr lvl="2">
              <a:buFont typeface="Wingdings" panose="05000000000000000000" pitchFamily="2" charset="2"/>
              <a:buChar char="§"/>
            </a:pPr>
            <a:r>
              <a:rPr lang="en-US" sz="2400" dirty="0"/>
              <a:t>Flow model </a:t>
            </a:r>
          </a:p>
          <a:p>
            <a:pPr lvl="2">
              <a:buFont typeface="Wingdings" panose="05000000000000000000" pitchFamily="2" charset="2"/>
              <a:buChar char="§"/>
            </a:pPr>
            <a:r>
              <a:rPr lang="en-US" sz="2400" dirty="0"/>
              <a:t>Class model</a:t>
            </a:r>
          </a:p>
        </p:txBody>
      </p:sp>
      <p:sp>
        <p:nvSpPr>
          <p:cNvPr id="2" name="AutoShape 4" descr="Image result for wisdm methodolog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Image result for wisdm methodolog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8" descr="Image result for wisdm methodolog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3988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tx2"/>
                </a:solidFill>
                <a:effectLst/>
                <a:latin typeface="+mj-lt"/>
                <a:ea typeface="+mj-ea"/>
                <a:cs typeface="+mj-cs"/>
              </a:rPr>
              <a:t>WISDM</a:t>
            </a:r>
            <a:endParaRPr lang="en-US" sz="2800" dirty="0">
              <a:effectLst/>
            </a:endParaRPr>
          </a:p>
          <a:p>
            <a:pPr fontAlgn="auto">
              <a:spcAft>
                <a:spcPts val="0"/>
              </a:spcAft>
              <a:defRPr/>
            </a:pPr>
            <a:r>
              <a:rPr lang="en-US" dirty="0">
                <a:solidFill>
                  <a:srgbClr val="0070C0"/>
                </a:solidFill>
              </a:rPr>
              <a:t>Multiview Framework</a:t>
            </a:r>
            <a:endParaRPr lang="en-US" b="1" dirty="0">
              <a:solidFill>
                <a:srgbClr val="0070C0"/>
              </a:solidFill>
            </a:endParaRPr>
          </a:p>
        </p:txBody>
      </p:sp>
      <p:sp>
        <p:nvSpPr>
          <p:cNvPr id="24579" name="Content Placeholder 2"/>
          <p:cNvSpPr>
            <a:spLocks noGrp="1"/>
          </p:cNvSpPr>
          <p:nvPr>
            <p:ph idx="1"/>
          </p:nvPr>
        </p:nvSpPr>
        <p:spPr>
          <a:xfrm>
            <a:off x="307976" y="1841881"/>
            <a:ext cx="8399926" cy="4488581"/>
          </a:xfrm>
        </p:spPr>
        <p:txBody>
          <a:bodyPr/>
          <a:lstStyle/>
          <a:p>
            <a:pPr>
              <a:buFont typeface="Wingdings" panose="05000000000000000000" pitchFamily="2" charset="2"/>
              <a:buChar char="q"/>
            </a:pPr>
            <a:r>
              <a:rPr lang="en-US" b="1" dirty="0"/>
              <a:t>Work Design</a:t>
            </a:r>
          </a:p>
          <a:p>
            <a:pPr lvl="1"/>
            <a:r>
              <a:rPr lang="en-US" sz="2400" dirty="0">
                <a:solidFill>
                  <a:srgbClr val="0070C0"/>
                </a:solidFill>
              </a:rPr>
              <a:t>Produce a ‘good fit’ considering people and their needs together with the computer systems </a:t>
            </a:r>
            <a:r>
              <a:rPr lang="en-US" sz="2400" dirty="0"/>
              <a:t>and necessary work tasks. </a:t>
            </a:r>
          </a:p>
          <a:p>
            <a:pPr lvl="1"/>
            <a:r>
              <a:rPr lang="en-US" sz="2400" dirty="0"/>
              <a:t>Concerned with achieving a suitable match between job satisfaction – the </a:t>
            </a:r>
            <a:r>
              <a:rPr lang="en-US" sz="2400" dirty="0">
                <a:solidFill>
                  <a:srgbClr val="0070C0"/>
                </a:solidFill>
              </a:rPr>
              <a:t>fit of an employee’s job expectations and the job requirements </a:t>
            </a:r>
            <a:r>
              <a:rPr lang="en-US" sz="2400" dirty="0"/>
              <a:t>as defined by management - and the efficiency objectives of the organization.</a:t>
            </a:r>
          </a:p>
          <a:p>
            <a:pPr lvl="1"/>
            <a:r>
              <a:rPr lang="en-US" sz="2400" dirty="0"/>
              <a:t>Thus, design of the system according to the job expectations and  job requirements is </a:t>
            </a:r>
            <a:r>
              <a:rPr lang="en-US" sz="2400" dirty="0">
                <a:solidFill>
                  <a:srgbClr val="0070C0"/>
                </a:solidFill>
              </a:rPr>
              <a:t>focused on </a:t>
            </a:r>
          </a:p>
          <a:p>
            <a:pPr marL="457200" lvl="1" indent="0">
              <a:buNone/>
            </a:pPr>
            <a:r>
              <a:rPr lang="en-US" sz="2400" dirty="0">
                <a:solidFill>
                  <a:srgbClr val="0070C0"/>
                </a:solidFill>
              </a:rPr>
              <a:t>     usability, quality of information and ease of access. </a:t>
            </a:r>
          </a:p>
          <a:p>
            <a:pPr lvl="1"/>
            <a:endParaRPr lang="en-US" sz="2400" dirty="0"/>
          </a:p>
          <a:p>
            <a:endParaRPr lang="en-US" dirty="0"/>
          </a:p>
        </p:txBody>
      </p:sp>
      <p:sp>
        <p:nvSpPr>
          <p:cNvPr id="2" name="AutoShape 4" descr="Image result for wisdm methodolog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Image result for wisdm methodolog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8" descr="Image result for wisdm methodolog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03457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tx2"/>
                </a:solidFill>
                <a:effectLst/>
                <a:latin typeface="+mj-lt"/>
                <a:ea typeface="+mj-ea"/>
                <a:cs typeface="+mj-cs"/>
              </a:rPr>
              <a:t>WISDM</a:t>
            </a:r>
            <a:endParaRPr lang="en-US" sz="2800" dirty="0">
              <a:effectLst/>
            </a:endParaRPr>
          </a:p>
          <a:p>
            <a:pPr fontAlgn="auto">
              <a:spcAft>
                <a:spcPts val="0"/>
              </a:spcAft>
              <a:defRPr/>
            </a:pPr>
            <a:r>
              <a:rPr lang="en-US" dirty="0">
                <a:solidFill>
                  <a:srgbClr val="0070C0"/>
                </a:solidFill>
              </a:rPr>
              <a:t>Multiview Framework</a:t>
            </a:r>
            <a:endParaRPr lang="en-US" b="1" dirty="0">
              <a:solidFill>
                <a:srgbClr val="0070C0"/>
              </a:solidFill>
            </a:endParaRPr>
          </a:p>
        </p:txBody>
      </p:sp>
      <p:sp>
        <p:nvSpPr>
          <p:cNvPr id="24579" name="Content Placeholder 2"/>
          <p:cNvSpPr>
            <a:spLocks noGrp="1"/>
          </p:cNvSpPr>
          <p:nvPr>
            <p:ph idx="1"/>
          </p:nvPr>
        </p:nvSpPr>
        <p:spPr>
          <a:xfrm>
            <a:off x="307975" y="1531939"/>
            <a:ext cx="8723483" cy="4746624"/>
          </a:xfrm>
        </p:spPr>
        <p:txBody>
          <a:bodyPr/>
          <a:lstStyle/>
          <a:p>
            <a:pPr>
              <a:buFont typeface="Wingdings" panose="05000000000000000000" pitchFamily="2" charset="2"/>
              <a:buChar char="q"/>
            </a:pPr>
            <a:r>
              <a:rPr lang="en-US" b="1" dirty="0"/>
              <a:t>Technical Design</a:t>
            </a:r>
          </a:p>
          <a:p>
            <a:pPr lvl="1"/>
            <a:r>
              <a:rPr lang="en-US" sz="2400" dirty="0"/>
              <a:t>Technical tasks that </a:t>
            </a:r>
            <a:r>
              <a:rPr lang="en-US" sz="2400" dirty="0">
                <a:solidFill>
                  <a:srgbClr val="0070C0"/>
                </a:solidFill>
              </a:rPr>
              <a:t>focus on efficient development based on the given system specification.</a:t>
            </a:r>
            <a:r>
              <a:rPr lang="en-US" sz="2400" dirty="0"/>
              <a:t> The development include:</a:t>
            </a:r>
          </a:p>
          <a:p>
            <a:pPr lvl="2">
              <a:buFont typeface="Wingdings" panose="05000000000000000000" pitchFamily="2" charset="2"/>
              <a:buChar char="§"/>
            </a:pPr>
            <a:r>
              <a:rPr lang="en-US" sz="2200" dirty="0"/>
              <a:t>Programming design software</a:t>
            </a:r>
          </a:p>
          <a:p>
            <a:pPr lvl="2">
              <a:buFont typeface="Wingdings" panose="05000000000000000000" pitchFamily="2" charset="2"/>
              <a:buChar char="§"/>
            </a:pPr>
            <a:r>
              <a:rPr lang="en-US" sz="2200" dirty="0"/>
              <a:t>Database design software</a:t>
            </a:r>
          </a:p>
          <a:p>
            <a:pPr lvl="2">
              <a:buFont typeface="Wingdings" panose="05000000000000000000" pitchFamily="2" charset="2"/>
              <a:buChar char="§"/>
            </a:pPr>
            <a:r>
              <a:rPr lang="en-US" sz="2200" dirty="0"/>
              <a:t>Server</a:t>
            </a:r>
          </a:p>
          <a:p>
            <a:pPr lvl="2">
              <a:buFont typeface="Wingdings" panose="05000000000000000000" pitchFamily="2" charset="2"/>
              <a:buChar char="§"/>
            </a:pPr>
            <a:r>
              <a:rPr lang="en-US" sz="2200" dirty="0"/>
              <a:t>Other web technologies such as messaging, transport, protocols, web services, etc. </a:t>
            </a:r>
          </a:p>
          <a:p>
            <a:pPr lvl="1"/>
            <a:r>
              <a:rPr lang="en-US" sz="2400" dirty="0">
                <a:solidFill>
                  <a:srgbClr val="0070C0"/>
                </a:solidFill>
              </a:rPr>
              <a:t>System can be broken down into some subsystems</a:t>
            </a:r>
            <a:r>
              <a:rPr lang="en-US" sz="2400" dirty="0"/>
              <a:t>, for example: information retrieval subsystem, database subsystem, control subsystem, recovery subsystem, monitoring subsystem.</a:t>
            </a:r>
          </a:p>
          <a:p>
            <a:pPr lvl="1"/>
            <a:endParaRPr lang="en-US" sz="2400" dirty="0"/>
          </a:p>
          <a:p>
            <a:pPr lvl="1"/>
            <a:endParaRPr lang="en-US" sz="2400" dirty="0"/>
          </a:p>
          <a:p>
            <a:endParaRPr lang="en-US" dirty="0"/>
          </a:p>
        </p:txBody>
      </p:sp>
      <p:sp>
        <p:nvSpPr>
          <p:cNvPr id="2" name="AutoShape 4" descr="Image result for wisdm methodolog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Image result for wisdm methodolog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8" descr="Image result for wisdm methodolog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16059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sz="2800" b="1" dirty="0">
                <a:solidFill>
                  <a:schemeClr val="tx2"/>
                </a:solidFill>
                <a:effectLst/>
                <a:latin typeface="+mj-lt"/>
                <a:ea typeface="+mj-ea"/>
                <a:cs typeface="+mj-cs"/>
              </a:rPr>
              <a:t>WISDM</a:t>
            </a:r>
            <a:endParaRPr lang="en-US" sz="2800" dirty="0">
              <a:effectLst/>
            </a:endParaRPr>
          </a:p>
          <a:p>
            <a:pPr fontAlgn="auto">
              <a:spcAft>
                <a:spcPts val="0"/>
              </a:spcAft>
              <a:defRPr/>
            </a:pPr>
            <a:r>
              <a:rPr lang="en-US" dirty="0">
                <a:solidFill>
                  <a:srgbClr val="0070C0"/>
                </a:solidFill>
              </a:rPr>
              <a:t>Multiview Framework</a:t>
            </a:r>
            <a:endParaRPr lang="en-US" b="1" dirty="0">
              <a:solidFill>
                <a:srgbClr val="0070C0"/>
              </a:solidFill>
            </a:endParaRPr>
          </a:p>
        </p:txBody>
      </p:sp>
      <p:sp>
        <p:nvSpPr>
          <p:cNvPr id="24579" name="Content Placeholder 2"/>
          <p:cNvSpPr>
            <a:spLocks noGrp="1"/>
          </p:cNvSpPr>
          <p:nvPr>
            <p:ph idx="1"/>
          </p:nvPr>
        </p:nvSpPr>
        <p:spPr>
          <a:xfrm>
            <a:off x="423862" y="1734234"/>
            <a:ext cx="8296275" cy="4525962"/>
          </a:xfrm>
        </p:spPr>
        <p:txBody>
          <a:bodyPr/>
          <a:lstStyle/>
          <a:p>
            <a:pPr>
              <a:buFont typeface="Wingdings" panose="05000000000000000000" pitchFamily="2" charset="2"/>
              <a:buChar char="q"/>
            </a:pPr>
            <a:r>
              <a:rPr lang="en-US" b="1" dirty="0"/>
              <a:t>Human Computer Interaction (HCI) </a:t>
            </a:r>
          </a:p>
          <a:p>
            <a:pPr lvl="1"/>
            <a:r>
              <a:rPr lang="en-US" sz="2400" dirty="0">
                <a:solidFill>
                  <a:srgbClr val="0070C0"/>
                </a:solidFill>
              </a:rPr>
              <a:t>Focus on the ways in which users will interact with the system (screens, inputs, and outputs, etc.). </a:t>
            </a:r>
            <a:r>
              <a:rPr lang="en-US" sz="2400" dirty="0"/>
              <a:t>It is an </a:t>
            </a:r>
            <a:r>
              <a:rPr lang="en-US" sz="2400" dirty="0">
                <a:solidFill>
                  <a:srgbClr val="0070C0"/>
                </a:solidFill>
              </a:rPr>
              <a:t>interaction between technical design and work design</a:t>
            </a:r>
            <a:r>
              <a:rPr lang="en-US" sz="2400" dirty="0"/>
              <a:t>. </a:t>
            </a:r>
          </a:p>
          <a:p>
            <a:pPr lvl="1"/>
            <a:r>
              <a:rPr lang="en-US" sz="2400" dirty="0"/>
              <a:t>HCI design </a:t>
            </a:r>
            <a:r>
              <a:rPr lang="en-US" sz="2400" dirty="0">
                <a:solidFill>
                  <a:srgbClr val="0070C0"/>
                </a:solidFill>
              </a:rPr>
              <a:t>should be matched with users’ technical skills, experience and expectations which are user-friendly, flexible, secure, usable, and accessible. </a:t>
            </a:r>
          </a:p>
          <a:p>
            <a:pPr lvl="1"/>
            <a:r>
              <a:rPr lang="en-US" sz="2400" dirty="0"/>
              <a:t>Design principles can be applied when designing the HCI including use of proper </a:t>
            </a:r>
            <a:r>
              <a:rPr lang="en-US" sz="2400" dirty="0" err="1"/>
              <a:t>colour</a:t>
            </a:r>
            <a:r>
              <a:rPr lang="en-US" sz="2400" dirty="0"/>
              <a:t>, font, size of screen, some layout formatting i.e., caption, table, form-fill, etc. </a:t>
            </a:r>
            <a:endParaRPr lang="en-US" dirty="0"/>
          </a:p>
        </p:txBody>
      </p:sp>
      <p:sp>
        <p:nvSpPr>
          <p:cNvPr id="2" name="AutoShape 4" descr="Image result for wisdm methodolog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Image result for wisdm methodolog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8" descr="Image result for wisdm methodolog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79744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solidFill>
                  <a:schemeClr val="tx1"/>
                </a:solidFill>
              </a:rPr>
              <a:t>Knowledge Acquisition and</a:t>
            </a:r>
            <a:br>
              <a:rPr lang="en-US" sz="3200" dirty="0">
                <a:solidFill>
                  <a:schemeClr val="tx1"/>
                </a:solidFill>
              </a:rPr>
            </a:br>
            <a:r>
              <a:rPr lang="en-US" sz="3200" dirty="0">
                <a:solidFill>
                  <a:schemeClr val="tx1"/>
                </a:solidFill>
              </a:rPr>
              <a:t> Documentation Structuring (KADS)</a:t>
            </a:r>
            <a:endParaRPr lang="en-MY" sz="3200" dirty="0">
              <a:solidFill>
                <a:schemeClr val="tx1"/>
              </a:solidFill>
            </a:endParaRPr>
          </a:p>
        </p:txBody>
      </p:sp>
    </p:spTree>
    <p:extLst>
      <p:ext uri="{BB962C8B-B14F-4D97-AF65-F5344CB8AC3E}">
        <p14:creationId xmlns:p14="http://schemas.microsoft.com/office/powerpoint/2010/main" val="1195719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479" y="274638"/>
            <a:ext cx="6733446" cy="1143000"/>
          </a:xfrm>
        </p:spPr>
        <p:txBody>
          <a:bodyPr/>
          <a:lstStyle/>
          <a:p>
            <a:pPr rtl="0" eaLnBrk="1" fontAlgn="base" hangingPunct="1"/>
            <a:r>
              <a:rPr lang="en-US" sz="2800" b="1" dirty="0">
                <a:solidFill>
                  <a:schemeClr val="tx2"/>
                </a:solidFill>
                <a:effectLst/>
                <a:latin typeface="+mj-lt"/>
                <a:ea typeface="+mj-ea"/>
                <a:cs typeface="+mj-cs"/>
              </a:rPr>
              <a:t>Knowledge Acquisition and</a:t>
            </a:r>
            <a:br>
              <a:rPr lang="en-US" sz="2800" b="1" dirty="0">
                <a:solidFill>
                  <a:schemeClr val="tx2"/>
                </a:solidFill>
                <a:effectLst/>
                <a:latin typeface="+mj-lt"/>
                <a:ea typeface="+mj-ea"/>
                <a:cs typeface="+mj-cs"/>
              </a:rPr>
            </a:br>
            <a:r>
              <a:rPr lang="en-US" sz="2800" b="1" dirty="0">
                <a:solidFill>
                  <a:schemeClr val="tx2"/>
                </a:solidFill>
                <a:effectLst/>
                <a:latin typeface="+mj-lt"/>
                <a:ea typeface="+mj-ea"/>
                <a:cs typeface="+mj-cs"/>
              </a:rPr>
              <a:t> Documentation Structuring </a:t>
            </a:r>
            <a:r>
              <a:rPr lang="en-US" sz="2800" b="1" dirty="0">
                <a:solidFill>
                  <a:srgbClr val="0070C0"/>
                </a:solidFill>
                <a:effectLst/>
              </a:rPr>
              <a:t>(KADS)</a:t>
            </a:r>
            <a:endParaRPr lang="en-US" sz="2800" dirty="0">
              <a:solidFill>
                <a:srgbClr val="0070C0"/>
              </a:solidFill>
              <a:effectLst/>
            </a:endParaRPr>
          </a:p>
        </p:txBody>
      </p:sp>
      <p:sp>
        <p:nvSpPr>
          <p:cNvPr id="4" name="Content Placeholder 3"/>
          <p:cNvSpPr>
            <a:spLocks noGrp="1"/>
          </p:cNvSpPr>
          <p:nvPr>
            <p:ph idx="1"/>
          </p:nvPr>
        </p:nvSpPr>
        <p:spPr>
          <a:xfrm>
            <a:off x="323691" y="1605598"/>
            <a:ext cx="8496617" cy="4525962"/>
          </a:xfrm>
        </p:spPr>
        <p:txBody>
          <a:bodyPr/>
          <a:lstStyle/>
          <a:p>
            <a:pPr>
              <a:buFont typeface="Wingdings" panose="05000000000000000000" pitchFamily="2" charset="2"/>
              <a:buChar char="q"/>
            </a:pPr>
            <a:r>
              <a:rPr lang="en-US" sz="2200" dirty="0"/>
              <a:t>The development of a knowledge-based system is defined in KADS as the </a:t>
            </a:r>
            <a:r>
              <a:rPr lang="en-MY" sz="2200" dirty="0"/>
              <a:t>construction of a set of different kinds of models (de Hoog et al., 1993).</a:t>
            </a:r>
          </a:p>
          <a:p>
            <a:pPr>
              <a:buFont typeface="Wingdings" panose="05000000000000000000" pitchFamily="2" charset="2"/>
              <a:buChar char="q"/>
            </a:pPr>
            <a:r>
              <a:rPr lang="en-US" sz="2200" dirty="0"/>
              <a:t>Structured way of </a:t>
            </a:r>
            <a:r>
              <a:rPr lang="en-US" sz="2200" dirty="0">
                <a:solidFill>
                  <a:srgbClr val="0070C0"/>
                </a:solidFill>
              </a:rPr>
              <a:t>developing knowledge-based (k-base) systems (expert systems).</a:t>
            </a:r>
          </a:p>
          <a:p>
            <a:pPr>
              <a:buFont typeface="Wingdings" panose="05000000000000000000" pitchFamily="2" charset="2"/>
              <a:buChar char="q"/>
            </a:pPr>
            <a:r>
              <a:rPr lang="en-US" sz="2200" dirty="0"/>
              <a:t>Its components are:</a:t>
            </a:r>
          </a:p>
          <a:p>
            <a:pPr lvl="1">
              <a:buFont typeface="Wingdings" panose="05000000000000000000" pitchFamily="2" charset="2"/>
              <a:buChar char="§"/>
            </a:pPr>
            <a:r>
              <a:rPr lang="en-US" dirty="0"/>
              <a:t>A methodology for managing knowledge engineering projects.</a:t>
            </a:r>
          </a:p>
          <a:p>
            <a:pPr lvl="1">
              <a:buFont typeface="Wingdings" panose="05000000000000000000" pitchFamily="2" charset="2"/>
              <a:buChar char="§"/>
            </a:pPr>
            <a:r>
              <a:rPr lang="en-US" dirty="0"/>
              <a:t>A knowledge engineering workbench.</a:t>
            </a:r>
          </a:p>
          <a:p>
            <a:pPr lvl="1">
              <a:buFont typeface="Wingdings" panose="05000000000000000000" pitchFamily="2" charset="2"/>
              <a:buChar char="§"/>
            </a:pPr>
            <a:r>
              <a:rPr lang="en-US" dirty="0"/>
              <a:t>Methodology for performing knowledge elicitation.</a:t>
            </a:r>
          </a:p>
          <a:p>
            <a:pPr>
              <a:buFont typeface="Wingdings" panose="05000000000000000000" pitchFamily="2" charset="2"/>
              <a:buChar char="q"/>
            </a:pPr>
            <a:r>
              <a:rPr lang="en-US" sz="2200" dirty="0"/>
              <a:t>Components in the real world are converted into ‘chunks’ to be designed and turned into automated functions.</a:t>
            </a:r>
          </a:p>
          <a:p>
            <a:pPr>
              <a:buFont typeface="Wingdings" panose="05000000000000000000" pitchFamily="2" charset="2"/>
              <a:buChar char="q"/>
            </a:pPr>
            <a:r>
              <a:rPr lang="en-US" sz="2200" dirty="0"/>
              <a:t>Uses object-oriented approach for designing and construction.</a:t>
            </a:r>
          </a:p>
          <a:p>
            <a:pPr>
              <a:buFont typeface="Wingdings" panose="05000000000000000000" pitchFamily="2" charset="2"/>
              <a:buChar char="q"/>
            </a:pPr>
            <a:r>
              <a:rPr lang="en-US" sz="2200" dirty="0"/>
              <a:t>KADS was further developed into </a:t>
            </a:r>
            <a:r>
              <a:rPr lang="en-US" sz="2200" b="1" dirty="0"/>
              <a:t>CommonKADS</a:t>
            </a:r>
            <a:r>
              <a:rPr lang="en-US" sz="2200" dirty="0"/>
              <a:t>.</a:t>
            </a:r>
          </a:p>
        </p:txBody>
      </p:sp>
    </p:spTree>
    <p:extLst>
      <p:ext uri="{BB962C8B-B14F-4D97-AF65-F5344CB8AC3E}">
        <p14:creationId xmlns:p14="http://schemas.microsoft.com/office/powerpoint/2010/main" val="104064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9404-9100-4419-8214-8F91E48427F9}"/>
              </a:ext>
            </a:extLst>
          </p:cNvPr>
          <p:cNvSpPr>
            <a:spLocks noGrp="1"/>
          </p:cNvSpPr>
          <p:nvPr>
            <p:ph type="title"/>
          </p:nvPr>
        </p:nvSpPr>
        <p:spPr/>
        <p:txBody>
          <a:bodyPr/>
          <a:lstStyle/>
          <a:p>
            <a:r>
              <a:rPr lang="en-US" dirty="0"/>
              <a:t>KADS</a:t>
            </a:r>
            <a:br>
              <a:rPr lang="en-US" dirty="0"/>
            </a:br>
            <a:r>
              <a:rPr lang="en-US" dirty="0">
                <a:solidFill>
                  <a:srgbClr val="0070C0"/>
                </a:solidFill>
              </a:rPr>
              <a:t>What is Knowledge?</a:t>
            </a:r>
            <a:endParaRPr lang="en-MY" dirty="0">
              <a:solidFill>
                <a:srgbClr val="0070C0"/>
              </a:solidFill>
            </a:endParaRPr>
          </a:p>
        </p:txBody>
      </p:sp>
      <p:sp>
        <p:nvSpPr>
          <p:cNvPr id="3" name="Content Placeholder 2">
            <a:extLst>
              <a:ext uri="{FF2B5EF4-FFF2-40B4-BE49-F238E27FC236}">
                <a16:creationId xmlns:a16="http://schemas.microsoft.com/office/drawing/2014/main" id="{C5AE505C-E207-430E-9A59-4BBE23D784B6}"/>
              </a:ext>
            </a:extLst>
          </p:cNvPr>
          <p:cNvSpPr>
            <a:spLocks noGrp="1"/>
          </p:cNvSpPr>
          <p:nvPr>
            <p:ph idx="1"/>
          </p:nvPr>
        </p:nvSpPr>
        <p:spPr/>
        <p:txBody>
          <a:bodyPr/>
          <a:lstStyle/>
          <a:p>
            <a:pPr>
              <a:buFont typeface="Wingdings" panose="05000000000000000000" pitchFamily="2" charset="2"/>
              <a:buChar char="q"/>
            </a:pPr>
            <a:r>
              <a:rPr lang="en-US" dirty="0"/>
              <a:t>What is knowledge? The usual answers are variations on a number of themes:</a:t>
            </a:r>
          </a:p>
          <a:p>
            <a:pPr lvl="1">
              <a:buFont typeface="Wingdings" panose="05000000000000000000" pitchFamily="2" charset="2"/>
              <a:buChar char="§"/>
            </a:pPr>
            <a:r>
              <a:rPr lang="en-US" sz="2400" dirty="0"/>
              <a:t>Knowledge is a </a:t>
            </a:r>
            <a:r>
              <a:rPr lang="en-US" sz="2400" dirty="0">
                <a:solidFill>
                  <a:srgbClr val="0070C0"/>
                </a:solidFill>
              </a:rPr>
              <a:t>highly-structured form of information</a:t>
            </a:r>
          </a:p>
          <a:p>
            <a:pPr lvl="1">
              <a:buFont typeface="Wingdings" panose="05000000000000000000" pitchFamily="2" charset="2"/>
              <a:buChar char="§"/>
            </a:pPr>
            <a:r>
              <a:rPr lang="en-US" sz="2400" dirty="0"/>
              <a:t>Knowledge is </a:t>
            </a:r>
            <a:r>
              <a:rPr lang="en-US" sz="2400" dirty="0">
                <a:solidFill>
                  <a:srgbClr val="0070C0"/>
                </a:solidFill>
              </a:rPr>
              <a:t>what is needed </a:t>
            </a:r>
            <a:r>
              <a:rPr lang="en-US" sz="2400" dirty="0"/>
              <a:t>to think like an expert</a:t>
            </a:r>
          </a:p>
          <a:p>
            <a:pPr lvl="1">
              <a:buFont typeface="Wingdings" panose="05000000000000000000" pitchFamily="2" charset="2"/>
              <a:buChar char="§"/>
            </a:pPr>
            <a:r>
              <a:rPr lang="en-US" sz="2400" dirty="0"/>
              <a:t>Knowledge is </a:t>
            </a:r>
            <a:r>
              <a:rPr lang="en-US" sz="2400" dirty="0">
                <a:solidFill>
                  <a:srgbClr val="0070C0"/>
                </a:solidFill>
              </a:rPr>
              <a:t>what separates experts from non-experts</a:t>
            </a:r>
          </a:p>
          <a:p>
            <a:pPr lvl="1">
              <a:buFont typeface="Wingdings" panose="05000000000000000000" pitchFamily="2" charset="2"/>
              <a:buChar char="§"/>
            </a:pPr>
            <a:r>
              <a:rPr lang="en-US" sz="2400" dirty="0"/>
              <a:t>Knowledge is </a:t>
            </a:r>
            <a:r>
              <a:rPr lang="en-US" sz="2400" dirty="0">
                <a:solidFill>
                  <a:srgbClr val="0070C0"/>
                </a:solidFill>
              </a:rPr>
              <a:t>what is required to perform complex tasks</a:t>
            </a:r>
          </a:p>
          <a:p>
            <a:pPr lvl="1">
              <a:buFont typeface="Wingdings" panose="05000000000000000000" pitchFamily="2" charset="2"/>
              <a:buChar char="§"/>
            </a:pPr>
            <a:r>
              <a:rPr lang="en-US" sz="2400" dirty="0">
                <a:solidFill>
                  <a:srgbClr val="0070C0"/>
                </a:solidFill>
              </a:rPr>
              <a:t>Knowledge is a machine in someone’s head </a:t>
            </a:r>
            <a:r>
              <a:rPr lang="en-US" sz="2400" dirty="0"/>
              <a:t>that takes in data and information at one end and spurts out decisions and actions at the other end. </a:t>
            </a:r>
            <a:endParaRPr lang="en-MY" sz="2400" dirty="0"/>
          </a:p>
        </p:txBody>
      </p:sp>
    </p:spTree>
    <p:extLst>
      <p:ext uri="{BB962C8B-B14F-4D97-AF65-F5344CB8AC3E}">
        <p14:creationId xmlns:p14="http://schemas.microsoft.com/office/powerpoint/2010/main" val="110782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Topic &amp; Structure of the Lesson</a:t>
            </a:r>
          </a:p>
        </p:txBody>
      </p:sp>
      <p:sp>
        <p:nvSpPr>
          <p:cNvPr id="14339" name="Rectangle 3"/>
          <p:cNvSpPr>
            <a:spLocks noGrp="1" noChangeArrowheads="1"/>
          </p:cNvSpPr>
          <p:nvPr>
            <p:ph idx="1"/>
          </p:nvPr>
        </p:nvSpPr>
        <p:spPr/>
        <p:txBody>
          <a:bodyPr/>
          <a:lstStyle/>
          <a:p>
            <a:pPr marL="0" indent="0">
              <a:buNone/>
            </a:pPr>
            <a:r>
              <a:rPr lang="en-US" dirty="0"/>
              <a:t>People Oriented Methodologies:</a:t>
            </a:r>
          </a:p>
          <a:p>
            <a:pPr marL="0" indent="0">
              <a:buNone/>
            </a:pPr>
            <a:endParaRPr lang="en-US" sz="1000" dirty="0"/>
          </a:p>
          <a:p>
            <a:pPr marL="914400" lvl="1" indent="-457200" algn="just">
              <a:buFont typeface="+mj-lt"/>
              <a:buAutoNum type="arabicPeriod"/>
            </a:pPr>
            <a:r>
              <a:rPr lang="en-US" sz="2400" dirty="0"/>
              <a:t>Characteristics of People Oriented Methodologies.</a:t>
            </a:r>
          </a:p>
          <a:p>
            <a:pPr marL="914400" lvl="1" indent="-457200" algn="just">
              <a:buFont typeface="+mj-lt"/>
              <a:buAutoNum type="arabicPeriod"/>
            </a:pPr>
            <a:r>
              <a:rPr lang="en-MY" sz="2400" dirty="0"/>
              <a:t>Multiview framework in the </a:t>
            </a:r>
            <a:r>
              <a:rPr lang="en-US" sz="2400" dirty="0"/>
              <a:t>Web Information Systems Development Methodology (WISDM). </a:t>
            </a:r>
          </a:p>
          <a:p>
            <a:pPr marL="914400" lvl="1" indent="-457200" algn="just">
              <a:buFont typeface="+mj-lt"/>
              <a:buAutoNum type="arabicPeriod"/>
            </a:pPr>
            <a:r>
              <a:rPr lang="en-US" sz="2400" dirty="0"/>
              <a:t>Development models in the Knowledge Acquisition and Documentation Structuring (KADS). </a:t>
            </a:r>
          </a:p>
          <a:p>
            <a:pPr marL="914400" lvl="1" indent="-457200" algn="just">
              <a:buFont typeface="+mj-lt"/>
              <a:buAutoNum type="arabicPeriod"/>
            </a:pPr>
            <a:r>
              <a:rPr lang="en-US" sz="2400" dirty="0"/>
              <a:t>Development path in the Soft Systems Methodology (SSM).</a:t>
            </a:r>
          </a:p>
        </p:txBody>
      </p:sp>
    </p:spTree>
    <p:extLst>
      <p:ext uri="{BB962C8B-B14F-4D97-AF65-F5344CB8AC3E}">
        <p14:creationId xmlns:p14="http://schemas.microsoft.com/office/powerpoint/2010/main" val="2823710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9404-9100-4419-8214-8F91E48427F9}"/>
              </a:ext>
            </a:extLst>
          </p:cNvPr>
          <p:cNvSpPr>
            <a:spLocks noGrp="1"/>
          </p:cNvSpPr>
          <p:nvPr>
            <p:ph type="title"/>
          </p:nvPr>
        </p:nvSpPr>
        <p:spPr/>
        <p:txBody>
          <a:bodyPr/>
          <a:lstStyle/>
          <a:p>
            <a:r>
              <a:rPr lang="en-US" dirty="0"/>
              <a:t>KADS</a:t>
            </a:r>
            <a:br>
              <a:rPr lang="en-US" dirty="0"/>
            </a:br>
            <a:r>
              <a:rPr lang="en-US" dirty="0">
                <a:solidFill>
                  <a:srgbClr val="0070C0"/>
                </a:solidFill>
              </a:rPr>
              <a:t>What is Knowledge? (continued)</a:t>
            </a:r>
            <a:endParaRPr lang="en-MY" dirty="0">
              <a:solidFill>
                <a:srgbClr val="0070C0"/>
              </a:solidFill>
            </a:endParaRPr>
          </a:p>
        </p:txBody>
      </p:sp>
      <p:sp>
        <p:nvSpPr>
          <p:cNvPr id="3" name="Content Placeholder 2">
            <a:extLst>
              <a:ext uri="{FF2B5EF4-FFF2-40B4-BE49-F238E27FC236}">
                <a16:creationId xmlns:a16="http://schemas.microsoft.com/office/drawing/2014/main" id="{C5AE505C-E207-430E-9A59-4BBE23D784B6}"/>
              </a:ext>
            </a:extLst>
          </p:cNvPr>
          <p:cNvSpPr>
            <a:spLocks noGrp="1"/>
          </p:cNvSpPr>
          <p:nvPr>
            <p:ph idx="1"/>
          </p:nvPr>
        </p:nvSpPr>
        <p:spPr/>
        <p:txBody>
          <a:bodyPr/>
          <a:lstStyle/>
          <a:p>
            <a:pPr>
              <a:buFont typeface="Wingdings" panose="05000000000000000000" pitchFamily="2" charset="2"/>
              <a:buChar char="q"/>
            </a:pPr>
            <a:r>
              <a:rPr lang="en-US" b="1" dirty="0"/>
              <a:t>Procedural knowledge </a:t>
            </a:r>
            <a:r>
              <a:rPr lang="en-US" b="1" i="1" dirty="0"/>
              <a:t>vs</a:t>
            </a:r>
            <a:r>
              <a:rPr lang="en-US" b="1" dirty="0"/>
              <a:t>. Conceptual knowledge</a:t>
            </a:r>
          </a:p>
          <a:p>
            <a:pPr>
              <a:buFont typeface="Wingdings" panose="05000000000000000000" pitchFamily="2" charset="2"/>
              <a:buChar char="q"/>
            </a:pPr>
            <a:r>
              <a:rPr lang="en-US" dirty="0">
                <a:solidFill>
                  <a:srgbClr val="0070C0"/>
                </a:solidFill>
              </a:rPr>
              <a:t>Procedural knowledge </a:t>
            </a:r>
            <a:r>
              <a:rPr lang="en-US" dirty="0"/>
              <a:t>is the knowledge you would name if you were completing the sentence: “I know how to…”. So, if I say: “I know how to drive a car” then this type of knowledge is procedural. </a:t>
            </a:r>
          </a:p>
          <a:p>
            <a:pPr lvl="1">
              <a:buFont typeface="Wingdings" panose="05000000000000000000" pitchFamily="2" charset="2"/>
              <a:buChar char="§"/>
            </a:pPr>
            <a:r>
              <a:rPr lang="en-US" sz="2400" dirty="0"/>
              <a:t>Hence, </a:t>
            </a:r>
            <a:r>
              <a:rPr lang="en-US" sz="2400" dirty="0">
                <a:solidFill>
                  <a:srgbClr val="0070C0"/>
                </a:solidFill>
              </a:rPr>
              <a:t>it is about processes, tasks and activities</a:t>
            </a:r>
            <a:r>
              <a:rPr lang="en-US" sz="2400" dirty="0"/>
              <a:t>. It is about the </a:t>
            </a:r>
            <a:r>
              <a:rPr lang="en-US" sz="2400" dirty="0">
                <a:solidFill>
                  <a:srgbClr val="0070C0"/>
                </a:solidFill>
              </a:rPr>
              <a:t>conditions under which specific tasks are performed</a:t>
            </a:r>
            <a:r>
              <a:rPr lang="en-US" sz="2400" dirty="0"/>
              <a:t> and </a:t>
            </a:r>
            <a:r>
              <a:rPr lang="en-US" sz="2400" dirty="0">
                <a:solidFill>
                  <a:srgbClr val="0070C0"/>
                </a:solidFill>
              </a:rPr>
              <a:t>the order in which tasks are performed</a:t>
            </a:r>
            <a:r>
              <a:rPr lang="en-US" sz="2400" dirty="0"/>
              <a:t>. It is about </a:t>
            </a:r>
            <a:r>
              <a:rPr lang="en-US" sz="2400" dirty="0">
                <a:solidFill>
                  <a:srgbClr val="0070C0"/>
                </a:solidFill>
              </a:rPr>
              <a:t>the resources required to perform tasks </a:t>
            </a:r>
            <a:r>
              <a:rPr lang="en-US" sz="2400" dirty="0"/>
              <a:t>and it is about </a:t>
            </a:r>
            <a:r>
              <a:rPr lang="en-US" sz="2400" dirty="0">
                <a:solidFill>
                  <a:srgbClr val="0070C0"/>
                </a:solidFill>
              </a:rPr>
              <a:t>the sub-tasks that are required</a:t>
            </a:r>
            <a:r>
              <a:rPr lang="en-US" sz="2400" dirty="0"/>
              <a:t>.</a:t>
            </a:r>
          </a:p>
        </p:txBody>
      </p:sp>
    </p:spTree>
    <p:extLst>
      <p:ext uri="{BB962C8B-B14F-4D97-AF65-F5344CB8AC3E}">
        <p14:creationId xmlns:p14="http://schemas.microsoft.com/office/powerpoint/2010/main" val="2779616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9404-9100-4419-8214-8F91E48427F9}"/>
              </a:ext>
            </a:extLst>
          </p:cNvPr>
          <p:cNvSpPr>
            <a:spLocks noGrp="1"/>
          </p:cNvSpPr>
          <p:nvPr>
            <p:ph type="title"/>
          </p:nvPr>
        </p:nvSpPr>
        <p:spPr/>
        <p:txBody>
          <a:bodyPr/>
          <a:lstStyle/>
          <a:p>
            <a:r>
              <a:rPr lang="en-US" dirty="0"/>
              <a:t>KADS</a:t>
            </a:r>
            <a:br>
              <a:rPr lang="en-US" dirty="0"/>
            </a:br>
            <a:r>
              <a:rPr lang="en-US" dirty="0">
                <a:solidFill>
                  <a:srgbClr val="0070C0"/>
                </a:solidFill>
              </a:rPr>
              <a:t>What is Knowledge? (continued)</a:t>
            </a:r>
            <a:endParaRPr lang="en-MY" dirty="0">
              <a:solidFill>
                <a:srgbClr val="0070C0"/>
              </a:solidFill>
            </a:endParaRPr>
          </a:p>
        </p:txBody>
      </p:sp>
      <p:sp>
        <p:nvSpPr>
          <p:cNvPr id="3" name="Content Placeholder 2">
            <a:extLst>
              <a:ext uri="{FF2B5EF4-FFF2-40B4-BE49-F238E27FC236}">
                <a16:creationId xmlns:a16="http://schemas.microsoft.com/office/drawing/2014/main" id="{C5AE505C-E207-430E-9A59-4BBE23D784B6}"/>
              </a:ext>
            </a:extLst>
          </p:cNvPr>
          <p:cNvSpPr>
            <a:spLocks noGrp="1"/>
          </p:cNvSpPr>
          <p:nvPr>
            <p:ph idx="1"/>
          </p:nvPr>
        </p:nvSpPr>
        <p:spPr/>
        <p:txBody>
          <a:bodyPr/>
          <a:lstStyle/>
          <a:p>
            <a:pPr>
              <a:buFont typeface="Wingdings" panose="05000000000000000000" pitchFamily="2" charset="2"/>
              <a:buChar char="q"/>
            </a:pPr>
            <a:r>
              <a:rPr lang="en-US" b="1" dirty="0">
                <a:solidFill>
                  <a:srgbClr val="0070C0"/>
                </a:solidFill>
              </a:rPr>
              <a:t>Conceptual knowledge </a:t>
            </a:r>
            <a:r>
              <a:rPr lang="en-US" dirty="0"/>
              <a:t>is what you would say if you were completing the sentence: “I know that…”. So, if I say: “I know that a sports car goes faster than a lorry” then this type of knowledge is conceptual. </a:t>
            </a:r>
          </a:p>
          <a:p>
            <a:pPr lvl="1">
              <a:buFont typeface="Wingdings" panose="05000000000000000000" pitchFamily="2" charset="2"/>
              <a:buChar char="§"/>
            </a:pPr>
            <a:r>
              <a:rPr lang="en-US" sz="2400" dirty="0"/>
              <a:t>Hence, </a:t>
            </a:r>
            <a:r>
              <a:rPr lang="en-US" sz="2400" dirty="0">
                <a:solidFill>
                  <a:srgbClr val="0070C0"/>
                </a:solidFill>
              </a:rPr>
              <a:t>it is about the ways in which things </a:t>
            </a:r>
            <a:r>
              <a:rPr lang="en-US" sz="2400" dirty="0"/>
              <a:t>(which we call ‘concepts’) </a:t>
            </a:r>
            <a:r>
              <a:rPr lang="en-US" sz="2400" dirty="0">
                <a:solidFill>
                  <a:srgbClr val="0070C0"/>
                </a:solidFill>
              </a:rPr>
              <a:t>are related to one another and about their properties. </a:t>
            </a:r>
            <a:endParaRPr lang="en-MY" sz="2400" dirty="0">
              <a:solidFill>
                <a:srgbClr val="0070C0"/>
              </a:solidFill>
            </a:endParaRPr>
          </a:p>
        </p:txBody>
      </p:sp>
    </p:spTree>
    <p:extLst>
      <p:ext uri="{BB962C8B-B14F-4D97-AF65-F5344CB8AC3E}">
        <p14:creationId xmlns:p14="http://schemas.microsoft.com/office/powerpoint/2010/main" val="573924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9404-9100-4419-8214-8F91E48427F9}"/>
              </a:ext>
            </a:extLst>
          </p:cNvPr>
          <p:cNvSpPr>
            <a:spLocks noGrp="1"/>
          </p:cNvSpPr>
          <p:nvPr>
            <p:ph type="title"/>
          </p:nvPr>
        </p:nvSpPr>
        <p:spPr/>
        <p:txBody>
          <a:bodyPr/>
          <a:lstStyle/>
          <a:p>
            <a:r>
              <a:rPr lang="en-US" dirty="0"/>
              <a:t>KADS</a:t>
            </a:r>
            <a:br>
              <a:rPr lang="en-US" dirty="0"/>
            </a:br>
            <a:r>
              <a:rPr lang="en-US" dirty="0">
                <a:solidFill>
                  <a:srgbClr val="0070C0"/>
                </a:solidFill>
              </a:rPr>
              <a:t>What is Knowledge? (continued)</a:t>
            </a:r>
            <a:endParaRPr lang="en-MY" dirty="0">
              <a:solidFill>
                <a:srgbClr val="0070C0"/>
              </a:solidFill>
            </a:endParaRPr>
          </a:p>
        </p:txBody>
      </p:sp>
      <p:sp>
        <p:nvSpPr>
          <p:cNvPr id="3" name="Content Placeholder 2">
            <a:extLst>
              <a:ext uri="{FF2B5EF4-FFF2-40B4-BE49-F238E27FC236}">
                <a16:creationId xmlns:a16="http://schemas.microsoft.com/office/drawing/2014/main" id="{C5AE505C-E207-430E-9A59-4BBE23D784B6}"/>
              </a:ext>
            </a:extLst>
          </p:cNvPr>
          <p:cNvSpPr>
            <a:spLocks noGrp="1"/>
          </p:cNvSpPr>
          <p:nvPr>
            <p:ph idx="1"/>
          </p:nvPr>
        </p:nvSpPr>
        <p:spPr>
          <a:xfrm>
            <a:off x="457200" y="1801969"/>
            <a:ext cx="8229600" cy="4525962"/>
          </a:xfrm>
        </p:spPr>
        <p:txBody>
          <a:bodyPr/>
          <a:lstStyle/>
          <a:p>
            <a:pPr>
              <a:buFont typeface="Wingdings" panose="05000000000000000000" pitchFamily="2" charset="2"/>
              <a:buChar char="q"/>
            </a:pPr>
            <a:r>
              <a:rPr lang="en-US" sz="2200" b="1" dirty="0"/>
              <a:t>Basic, explicit knowledge </a:t>
            </a:r>
            <a:r>
              <a:rPr lang="en-US" sz="2200" b="1" i="1" dirty="0"/>
              <a:t>vs. </a:t>
            </a:r>
            <a:r>
              <a:rPr lang="en-US" sz="2200" b="1" dirty="0"/>
              <a:t>Deep, tacit knowledge</a:t>
            </a:r>
          </a:p>
          <a:p>
            <a:pPr>
              <a:buFont typeface="Wingdings" panose="05000000000000000000" pitchFamily="2" charset="2"/>
              <a:buChar char="q"/>
            </a:pPr>
            <a:r>
              <a:rPr lang="en-US" sz="2200" b="1" dirty="0">
                <a:solidFill>
                  <a:srgbClr val="0070C0"/>
                </a:solidFill>
              </a:rPr>
              <a:t>Basic, explicit knowledge </a:t>
            </a:r>
            <a:r>
              <a:rPr lang="en-US" sz="2200" dirty="0"/>
              <a:t>is concerned with basic </a:t>
            </a:r>
            <a:r>
              <a:rPr lang="en-US" sz="2200" dirty="0">
                <a:solidFill>
                  <a:srgbClr val="0070C0"/>
                </a:solidFill>
              </a:rPr>
              <a:t>tasks that an expert performs</a:t>
            </a:r>
            <a:r>
              <a:rPr lang="en-US" sz="2200" dirty="0"/>
              <a:t>, basic </a:t>
            </a:r>
            <a:r>
              <a:rPr lang="en-US" sz="2200" dirty="0">
                <a:solidFill>
                  <a:srgbClr val="0070C0"/>
                </a:solidFill>
              </a:rPr>
              <a:t>relationships between concepts</a:t>
            </a:r>
            <a:r>
              <a:rPr lang="en-US" sz="2200" dirty="0"/>
              <a:t>, and basic </a:t>
            </a:r>
            <a:r>
              <a:rPr lang="en-US" sz="2200" dirty="0">
                <a:solidFill>
                  <a:srgbClr val="0070C0"/>
                </a:solidFill>
              </a:rPr>
              <a:t>properties of concepts. </a:t>
            </a:r>
          </a:p>
          <a:p>
            <a:pPr lvl="1">
              <a:buFont typeface="Wingdings" panose="05000000000000000000" pitchFamily="2" charset="2"/>
              <a:buChar char="§"/>
            </a:pPr>
            <a:r>
              <a:rPr lang="en-US" sz="2200" dirty="0"/>
              <a:t>This type of the knowledge is not too difficult to explain and is the sort of thing that is </a:t>
            </a:r>
            <a:r>
              <a:rPr lang="en-US" sz="2200" dirty="0">
                <a:solidFill>
                  <a:srgbClr val="0070C0"/>
                </a:solidFill>
              </a:rPr>
              <a:t>taught in classrooms and lecture </a:t>
            </a:r>
            <a:r>
              <a:rPr lang="en-US" sz="2200" dirty="0"/>
              <a:t>theatres.</a:t>
            </a:r>
          </a:p>
          <a:p>
            <a:pPr>
              <a:buFont typeface="Wingdings" panose="05000000000000000000" pitchFamily="2" charset="2"/>
              <a:buChar char="q"/>
            </a:pPr>
            <a:r>
              <a:rPr lang="en-MY" sz="2200" b="1" dirty="0">
                <a:solidFill>
                  <a:srgbClr val="0070C0"/>
                </a:solidFill>
              </a:rPr>
              <a:t>Deep, Tacit Knowledge </a:t>
            </a:r>
            <a:r>
              <a:rPr lang="en-US" sz="2200" dirty="0"/>
              <a:t>is at the other extreme to basic, explicit knowledge. It is knowledge that is thought </a:t>
            </a:r>
            <a:r>
              <a:rPr lang="en-US" sz="2200" dirty="0">
                <a:solidFill>
                  <a:srgbClr val="0070C0"/>
                </a:solidFill>
              </a:rPr>
              <a:t>about at the back of one’s brain</a:t>
            </a:r>
            <a:r>
              <a:rPr lang="en-US" sz="2200" dirty="0"/>
              <a:t>, in what some people call the </a:t>
            </a:r>
            <a:r>
              <a:rPr lang="en-MY" dirty="0"/>
              <a:t>‘subconscious.</a:t>
            </a:r>
          </a:p>
          <a:p>
            <a:pPr lvl="1">
              <a:buFont typeface="Wingdings" panose="05000000000000000000" pitchFamily="2" charset="2"/>
              <a:buChar char="§"/>
            </a:pPr>
            <a:r>
              <a:rPr lang="en-US" sz="2200" dirty="0"/>
              <a:t>It is often </a:t>
            </a:r>
            <a:r>
              <a:rPr lang="en-US" sz="2200" dirty="0">
                <a:solidFill>
                  <a:srgbClr val="0070C0"/>
                </a:solidFill>
              </a:rPr>
              <a:t>built up from experiences rather than being taught</a:t>
            </a:r>
            <a:r>
              <a:rPr lang="en-US" sz="2200" dirty="0"/>
              <a:t>. Hence, it is the sort of knowledge that someone </a:t>
            </a:r>
            <a:r>
              <a:rPr lang="en-US" sz="2200" dirty="0">
                <a:solidFill>
                  <a:srgbClr val="0070C0"/>
                </a:solidFill>
              </a:rPr>
              <a:t>gains when they practice </a:t>
            </a:r>
            <a:r>
              <a:rPr lang="en-MY" sz="2200" dirty="0">
                <a:solidFill>
                  <a:srgbClr val="0070C0"/>
                </a:solidFill>
              </a:rPr>
              <a:t>something.</a:t>
            </a:r>
          </a:p>
        </p:txBody>
      </p:sp>
    </p:spTree>
    <p:extLst>
      <p:ext uri="{BB962C8B-B14F-4D97-AF65-F5344CB8AC3E}">
        <p14:creationId xmlns:p14="http://schemas.microsoft.com/office/powerpoint/2010/main" val="218959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CCBC-2105-48DD-8CF3-64F17203DDC6}"/>
              </a:ext>
            </a:extLst>
          </p:cNvPr>
          <p:cNvSpPr>
            <a:spLocks noGrp="1"/>
          </p:cNvSpPr>
          <p:nvPr>
            <p:ph type="title"/>
          </p:nvPr>
        </p:nvSpPr>
        <p:spPr/>
        <p:txBody>
          <a:bodyPr/>
          <a:lstStyle/>
          <a:p>
            <a:r>
              <a:rPr lang="en-US" dirty="0"/>
              <a:t>KADS</a:t>
            </a:r>
            <a:br>
              <a:rPr lang="en-US" dirty="0"/>
            </a:br>
            <a:r>
              <a:rPr lang="en-US" dirty="0">
                <a:solidFill>
                  <a:srgbClr val="0070C0"/>
                </a:solidFill>
              </a:rPr>
              <a:t>What is Knowledge? (continued)</a:t>
            </a:r>
            <a:endParaRPr lang="en-MY" dirty="0"/>
          </a:p>
        </p:txBody>
      </p:sp>
      <p:pic>
        <p:nvPicPr>
          <p:cNvPr id="5" name="Content Placeholder 4" descr="Diagram&#10;&#10;Description automatically generated">
            <a:extLst>
              <a:ext uri="{FF2B5EF4-FFF2-40B4-BE49-F238E27FC236}">
                <a16:creationId xmlns:a16="http://schemas.microsoft.com/office/drawing/2014/main" id="{F7629BAC-9075-4D37-A969-DA23475164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64" y="1657311"/>
            <a:ext cx="7755793" cy="4308774"/>
          </a:xfrm>
        </p:spPr>
      </p:pic>
      <p:sp>
        <p:nvSpPr>
          <p:cNvPr id="6" name="Rectangle 5">
            <a:extLst>
              <a:ext uri="{FF2B5EF4-FFF2-40B4-BE49-F238E27FC236}">
                <a16:creationId xmlns:a16="http://schemas.microsoft.com/office/drawing/2014/main" id="{12E049DB-2CF4-42B3-B72E-9EDF83138382}"/>
              </a:ext>
            </a:extLst>
          </p:cNvPr>
          <p:cNvSpPr/>
          <p:nvPr/>
        </p:nvSpPr>
        <p:spPr>
          <a:xfrm>
            <a:off x="1205784" y="6023739"/>
            <a:ext cx="7517567" cy="369332"/>
          </a:xfrm>
          <a:prstGeom prst="rect">
            <a:avLst/>
          </a:prstGeom>
        </p:spPr>
        <p:txBody>
          <a:bodyPr wrap="square">
            <a:spAutoFit/>
          </a:bodyPr>
          <a:lstStyle/>
          <a:p>
            <a:r>
              <a:rPr lang="en-US" dirty="0">
                <a:latin typeface="+mn-lt"/>
              </a:rPr>
              <a:t>Examples of different types of knowledge using a 2-dimensional graph</a:t>
            </a:r>
            <a:endParaRPr lang="en-MY" dirty="0">
              <a:latin typeface="+mn-lt"/>
            </a:endParaRPr>
          </a:p>
        </p:txBody>
      </p:sp>
    </p:spTree>
    <p:extLst>
      <p:ext uri="{BB962C8B-B14F-4D97-AF65-F5344CB8AC3E}">
        <p14:creationId xmlns:p14="http://schemas.microsoft.com/office/powerpoint/2010/main" val="94729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9404-9100-4419-8214-8F91E48427F9}"/>
              </a:ext>
            </a:extLst>
          </p:cNvPr>
          <p:cNvSpPr>
            <a:spLocks noGrp="1"/>
          </p:cNvSpPr>
          <p:nvPr>
            <p:ph type="title"/>
          </p:nvPr>
        </p:nvSpPr>
        <p:spPr/>
        <p:txBody>
          <a:bodyPr/>
          <a:lstStyle/>
          <a:p>
            <a:r>
              <a:rPr lang="en-US" dirty="0"/>
              <a:t>KADS</a:t>
            </a:r>
            <a:br>
              <a:rPr lang="en-US" dirty="0"/>
            </a:br>
            <a:r>
              <a:rPr lang="en-US" dirty="0">
                <a:solidFill>
                  <a:srgbClr val="0070C0"/>
                </a:solidFill>
              </a:rPr>
              <a:t>Knowledge Acquisition</a:t>
            </a:r>
            <a:endParaRPr lang="en-MY" dirty="0">
              <a:solidFill>
                <a:srgbClr val="0070C0"/>
              </a:solidFill>
            </a:endParaRPr>
          </a:p>
        </p:txBody>
      </p:sp>
      <p:sp>
        <p:nvSpPr>
          <p:cNvPr id="3" name="Content Placeholder 2">
            <a:extLst>
              <a:ext uri="{FF2B5EF4-FFF2-40B4-BE49-F238E27FC236}">
                <a16:creationId xmlns:a16="http://schemas.microsoft.com/office/drawing/2014/main" id="{C5AE505C-E207-430E-9A59-4BBE23D784B6}"/>
              </a:ext>
            </a:extLst>
          </p:cNvPr>
          <p:cNvSpPr>
            <a:spLocks noGrp="1"/>
          </p:cNvSpPr>
          <p:nvPr>
            <p:ph idx="1"/>
          </p:nvPr>
        </p:nvSpPr>
        <p:spPr>
          <a:xfrm>
            <a:off x="487363" y="1697038"/>
            <a:ext cx="8229600" cy="4774100"/>
          </a:xfrm>
        </p:spPr>
        <p:txBody>
          <a:bodyPr/>
          <a:lstStyle/>
          <a:p>
            <a:pPr>
              <a:buFont typeface="Wingdings" panose="05000000000000000000" pitchFamily="2" charset="2"/>
              <a:buChar char="q"/>
            </a:pPr>
            <a:r>
              <a:rPr lang="en-US" dirty="0"/>
              <a:t>Knowledge acquisition is about </a:t>
            </a:r>
            <a:r>
              <a:rPr lang="en-US" dirty="0">
                <a:solidFill>
                  <a:srgbClr val="0070C0"/>
                </a:solidFill>
              </a:rPr>
              <a:t>creating a store of knowledge</a:t>
            </a:r>
            <a:r>
              <a:rPr lang="en-US" dirty="0"/>
              <a:t> that can be </a:t>
            </a:r>
            <a:r>
              <a:rPr lang="en-US" dirty="0">
                <a:solidFill>
                  <a:srgbClr val="0070C0"/>
                </a:solidFill>
              </a:rPr>
              <a:t>used to provide an end-product</a:t>
            </a:r>
            <a:r>
              <a:rPr lang="en-US" dirty="0"/>
              <a:t> that has many different applications and </a:t>
            </a:r>
            <a:r>
              <a:rPr lang="en-MY" dirty="0"/>
              <a:t>benefits.</a:t>
            </a:r>
          </a:p>
          <a:p>
            <a:pPr>
              <a:buFont typeface="Wingdings" panose="05000000000000000000" pitchFamily="2" charset="2"/>
              <a:buChar char="q"/>
            </a:pPr>
            <a:r>
              <a:rPr lang="en-US" dirty="0"/>
              <a:t>There are several important factors that we must bear in mind when running a </a:t>
            </a:r>
            <a:r>
              <a:rPr lang="en-MY" dirty="0"/>
              <a:t>knowledge acquisition project:</a:t>
            </a:r>
          </a:p>
          <a:p>
            <a:pPr lvl="1">
              <a:buFont typeface="Wingdings" panose="05000000000000000000" pitchFamily="2" charset="2"/>
              <a:buChar char="§"/>
            </a:pPr>
            <a:r>
              <a:rPr lang="en-US" dirty="0"/>
              <a:t>The </a:t>
            </a:r>
            <a:r>
              <a:rPr lang="en-US" dirty="0">
                <a:solidFill>
                  <a:srgbClr val="0070C0"/>
                </a:solidFill>
              </a:rPr>
              <a:t>end-product must be useful to the end-users</a:t>
            </a:r>
            <a:r>
              <a:rPr lang="en-US" dirty="0"/>
              <a:t>;</a:t>
            </a:r>
          </a:p>
          <a:p>
            <a:pPr lvl="1">
              <a:buFont typeface="Wingdings" panose="05000000000000000000" pitchFamily="2" charset="2"/>
              <a:buChar char="§"/>
            </a:pPr>
            <a:r>
              <a:rPr lang="en-US" dirty="0"/>
              <a:t>To be useful, the end-product must be </a:t>
            </a:r>
            <a:r>
              <a:rPr lang="en-US" dirty="0">
                <a:solidFill>
                  <a:srgbClr val="0070C0"/>
                </a:solidFill>
              </a:rPr>
              <a:t>full of high-quality knowledge</a:t>
            </a:r>
            <a:r>
              <a:rPr lang="en-US" dirty="0"/>
              <a:t> that is </a:t>
            </a:r>
            <a:r>
              <a:rPr lang="en-US" dirty="0">
                <a:solidFill>
                  <a:srgbClr val="0070C0"/>
                </a:solidFill>
              </a:rPr>
              <a:t>correct, complete and relevant </a:t>
            </a:r>
            <a:r>
              <a:rPr lang="en-US" dirty="0"/>
              <a:t>and that is stored in a structured manner;</a:t>
            </a:r>
          </a:p>
          <a:p>
            <a:pPr lvl="1">
              <a:buFont typeface="Wingdings" panose="05000000000000000000" pitchFamily="2" charset="2"/>
              <a:buChar char="§"/>
            </a:pPr>
            <a:r>
              <a:rPr lang="en-US" dirty="0"/>
              <a:t>The project must be </a:t>
            </a:r>
            <a:r>
              <a:rPr lang="en-US" dirty="0">
                <a:solidFill>
                  <a:srgbClr val="0070C0"/>
                </a:solidFill>
              </a:rPr>
              <a:t>run in an efficient way </a:t>
            </a:r>
            <a:r>
              <a:rPr lang="en-US" dirty="0"/>
              <a:t>making the </a:t>
            </a:r>
            <a:r>
              <a:rPr lang="en-US" dirty="0">
                <a:solidFill>
                  <a:srgbClr val="0070C0"/>
                </a:solidFill>
              </a:rPr>
              <a:t>most use of the </a:t>
            </a:r>
            <a:r>
              <a:rPr lang="en-MY" dirty="0">
                <a:solidFill>
                  <a:srgbClr val="0070C0"/>
                </a:solidFill>
              </a:rPr>
              <a:t>available resources;</a:t>
            </a:r>
          </a:p>
          <a:p>
            <a:pPr lvl="1">
              <a:buFont typeface="Wingdings" panose="05000000000000000000" pitchFamily="2" charset="2"/>
              <a:buChar char="§"/>
            </a:pPr>
            <a:r>
              <a:rPr lang="en-US" dirty="0"/>
              <a:t>The project should not unduly disrupt the normal running of the </a:t>
            </a:r>
            <a:r>
              <a:rPr lang="en-US" dirty="0" err="1"/>
              <a:t>organisation</a:t>
            </a:r>
            <a:r>
              <a:rPr lang="en-US" dirty="0"/>
              <a:t>, hence </a:t>
            </a:r>
            <a:r>
              <a:rPr lang="en-US" dirty="0">
                <a:solidFill>
                  <a:srgbClr val="0070C0"/>
                </a:solidFill>
              </a:rPr>
              <a:t>should not involve too much time from experts</a:t>
            </a:r>
            <a:endParaRPr lang="en-MY" dirty="0">
              <a:solidFill>
                <a:srgbClr val="0070C0"/>
              </a:solidFill>
            </a:endParaRPr>
          </a:p>
        </p:txBody>
      </p:sp>
    </p:spTree>
    <p:extLst>
      <p:ext uri="{BB962C8B-B14F-4D97-AF65-F5344CB8AC3E}">
        <p14:creationId xmlns:p14="http://schemas.microsoft.com/office/powerpoint/2010/main" val="1104810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199687"/>
            <a:ext cx="7042150" cy="1143000"/>
          </a:xfrm>
        </p:spPr>
        <p:txBody>
          <a:bodyPr/>
          <a:lstStyle/>
          <a:p>
            <a:r>
              <a:rPr lang="en-US" dirty="0"/>
              <a:t>KADS</a:t>
            </a:r>
            <a:br>
              <a:rPr lang="en-US" dirty="0"/>
            </a:br>
            <a:r>
              <a:rPr lang="en-US" dirty="0">
                <a:solidFill>
                  <a:srgbClr val="0070C0"/>
                </a:solidFill>
              </a:rPr>
              <a:t>Development Models</a:t>
            </a:r>
          </a:p>
        </p:txBody>
      </p:sp>
      <p:pic>
        <p:nvPicPr>
          <p:cNvPr id="3074" name="Picture 2" descr="Image result for CommonKA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94" y="1811299"/>
            <a:ext cx="7755711" cy="43685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3C9AC50-F59F-4735-BC34-32A87DFC2022}"/>
              </a:ext>
            </a:extLst>
          </p:cNvPr>
          <p:cNvSpPr/>
          <p:nvPr/>
        </p:nvSpPr>
        <p:spPr>
          <a:xfrm>
            <a:off x="6220919" y="5196602"/>
            <a:ext cx="3028012" cy="1200329"/>
          </a:xfrm>
          <a:prstGeom prst="rect">
            <a:avLst/>
          </a:prstGeom>
        </p:spPr>
        <p:txBody>
          <a:bodyPr wrap="square">
            <a:spAutoFit/>
          </a:bodyPr>
          <a:lstStyle/>
          <a:p>
            <a:r>
              <a:rPr lang="en-US" dirty="0">
                <a:latin typeface="+mn-lt"/>
              </a:rPr>
              <a:t>The model set is composed of six model templates that can be filled and </a:t>
            </a:r>
            <a:r>
              <a:rPr lang="en-MY" dirty="0">
                <a:latin typeface="+mn-lt"/>
              </a:rPr>
              <a:t>refined during development.</a:t>
            </a:r>
          </a:p>
        </p:txBody>
      </p:sp>
    </p:spTree>
    <p:extLst>
      <p:ext uri="{BB962C8B-B14F-4D97-AF65-F5344CB8AC3E}">
        <p14:creationId xmlns:p14="http://schemas.microsoft.com/office/powerpoint/2010/main" val="122596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9404-9100-4419-8214-8F91E48427F9}"/>
              </a:ext>
            </a:extLst>
          </p:cNvPr>
          <p:cNvSpPr>
            <a:spLocks noGrp="1"/>
          </p:cNvSpPr>
          <p:nvPr>
            <p:ph type="title"/>
          </p:nvPr>
        </p:nvSpPr>
        <p:spPr/>
        <p:txBody>
          <a:bodyPr/>
          <a:lstStyle/>
          <a:p>
            <a:r>
              <a:rPr lang="en-US" dirty="0"/>
              <a:t>KADS</a:t>
            </a:r>
            <a:br>
              <a:rPr lang="en-US" dirty="0"/>
            </a:br>
            <a:r>
              <a:rPr lang="en-US" dirty="0">
                <a:solidFill>
                  <a:srgbClr val="0070C0"/>
                </a:solidFill>
              </a:rPr>
              <a:t>Development Models (continued)</a:t>
            </a:r>
            <a:endParaRPr lang="en-MY" dirty="0">
              <a:solidFill>
                <a:srgbClr val="0070C0"/>
              </a:solidFill>
            </a:endParaRPr>
          </a:p>
        </p:txBody>
      </p:sp>
      <p:sp>
        <p:nvSpPr>
          <p:cNvPr id="3" name="Content Placeholder 2">
            <a:extLst>
              <a:ext uri="{FF2B5EF4-FFF2-40B4-BE49-F238E27FC236}">
                <a16:creationId xmlns:a16="http://schemas.microsoft.com/office/drawing/2014/main" id="{C5AE505C-E207-430E-9A59-4BBE23D784B6}"/>
              </a:ext>
            </a:extLst>
          </p:cNvPr>
          <p:cNvSpPr>
            <a:spLocks noGrp="1"/>
          </p:cNvSpPr>
          <p:nvPr>
            <p:ph idx="1"/>
          </p:nvPr>
        </p:nvSpPr>
        <p:spPr>
          <a:xfrm>
            <a:off x="258671" y="1771988"/>
            <a:ext cx="8626657" cy="4525962"/>
          </a:xfrm>
        </p:spPr>
        <p:txBody>
          <a:bodyPr/>
          <a:lstStyle/>
          <a:p>
            <a:r>
              <a:rPr lang="en-MY" dirty="0"/>
              <a:t>The </a:t>
            </a:r>
            <a:r>
              <a:rPr lang="en-MY" b="1" dirty="0">
                <a:solidFill>
                  <a:srgbClr val="0070C0"/>
                </a:solidFill>
              </a:rPr>
              <a:t>organisational model </a:t>
            </a:r>
            <a:r>
              <a:rPr lang="en-MY" dirty="0"/>
              <a:t>describes the </a:t>
            </a:r>
            <a:r>
              <a:rPr lang="en-MY" dirty="0">
                <a:solidFill>
                  <a:srgbClr val="0070C0"/>
                </a:solidFill>
              </a:rPr>
              <a:t>socio-organisational environment</a:t>
            </a:r>
            <a:r>
              <a:rPr lang="en-MY" dirty="0"/>
              <a:t> in </a:t>
            </a:r>
            <a:r>
              <a:rPr lang="en-US" dirty="0"/>
              <a:t>which </a:t>
            </a:r>
            <a:r>
              <a:rPr lang="en-US" dirty="0">
                <a:solidFill>
                  <a:srgbClr val="0070C0"/>
                </a:solidFill>
              </a:rPr>
              <a:t>the knowledge-based system will have to function</a:t>
            </a:r>
            <a:r>
              <a:rPr lang="en-US" dirty="0"/>
              <a:t>. This includes a description of how the k-base will </a:t>
            </a:r>
            <a:r>
              <a:rPr lang="en-US" dirty="0">
                <a:solidFill>
                  <a:srgbClr val="0070C0"/>
                </a:solidFill>
              </a:rPr>
              <a:t>influence the </a:t>
            </a:r>
            <a:r>
              <a:rPr lang="en-US" dirty="0" err="1">
                <a:solidFill>
                  <a:srgbClr val="0070C0"/>
                </a:solidFill>
              </a:rPr>
              <a:t>organisation</a:t>
            </a:r>
            <a:r>
              <a:rPr lang="en-US" dirty="0">
                <a:solidFill>
                  <a:srgbClr val="0070C0"/>
                </a:solidFill>
              </a:rPr>
              <a:t> and the people </a:t>
            </a:r>
            <a:r>
              <a:rPr lang="en-MY" dirty="0">
                <a:solidFill>
                  <a:srgbClr val="0070C0"/>
                </a:solidFill>
              </a:rPr>
              <a:t>working in it.</a:t>
            </a:r>
          </a:p>
          <a:p>
            <a:endParaRPr lang="en-MY" dirty="0"/>
          </a:p>
        </p:txBody>
      </p:sp>
    </p:spTree>
    <p:extLst>
      <p:ext uri="{BB962C8B-B14F-4D97-AF65-F5344CB8AC3E}">
        <p14:creationId xmlns:p14="http://schemas.microsoft.com/office/powerpoint/2010/main" val="4236346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9404-9100-4419-8214-8F91E48427F9}"/>
              </a:ext>
            </a:extLst>
          </p:cNvPr>
          <p:cNvSpPr>
            <a:spLocks noGrp="1"/>
          </p:cNvSpPr>
          <p:nvPr>
            <p:ph type="title"/>
          </p:nvPr>
        </p:nvSpPr>
        <p:spPr/>
        <p:txBody>
          <a:bodyPr/>
          <a:lstStyle/>
          <a:p>
            <a:r>
              <a:rPr lang="en-US" dirty="0"/>
              <a:t>KADS</a:t>
            </a:r>
            <a:br>
              <a:rPr lang="en-US" dirty="0"/>
            </a:br>
            <a:r>
              <a:rPr lang="en-US" dirty="0">
                <a:solidFill>
                  <a:srgbClr val="0070C0"/>
                </a:solidFill>
              </a:rPr>
              <a:t>Development Models (continued)</a:t>
            </a:r>
            <a:endParaRPr lang="en-MY" dirty="0">
              <a:solidFill>
                <a:srgbClr val="0070C0"/>
              </a:solidFill>
            </a:endParaRPr>
          </a:p>
        </p:txBody>
      </p:sp>
      <p:sp>
        <p:nvSpPr>
          <p:cNvPr id="3" name="Content Placeholder 2">
            <a:extLst>
              <a:ext uri="{FF2B5EF4-FFF2-40B4-BE49-F238E27FC236}">
                <a16:creationId xmlns:a16="http://schemas.microsoft.com/office/drawing/2014/main" id="{C5AE505C-E207-430E-9A59-4BBE23D784B6}"/>
              </a:ext>
            </a:extLst>
          </p:cNvPr>
          <p:cNvSpPr>
            <a:spLocks noGrp="1"/>
          </p:cNvSpPr>
          <p:nvPr>
            <p:ph idx="1"/>
          </p:nvPr>
        </p:nvSpPr>
        <p:spPr>
          <a:xfrm>
            <a:off x="292490" y="1637077"/>
            <a:ext cx="8626657" cy="4525962"/>
          </a:xfrm>
        </p:spPr>
        <p:txBody>
          <a:bodyPr/>
          <a:lstStyle/>
          <a:p>
            <a:pPr>
              <a:buFont typeface="Wingdings" panose="05000000000000000000" pitchFamily="2" charset="2"/>
              <a:buChar char="q"/>
            </a:pPr>
            <a:r>
              <a:rPr lang="en-US" dirty="0"/>
              <a:t>The </a:t>
            </a:r>
            <a:r>
              <a:rPr lang="en-US" b="1" dirty="0">
                <a:solidFill>
                  <a:srgbClr val="0070C0"/>
                </a:solidFill>
              </a:rPr>
              <a:t>task model </a:t>
            </a:r>
            <a:r>
              <a:rPr lang="en-US" dirty="0"/>
              <a:t>consists of a </a:t>
            </a:r>
            <a:r>
              <a:rPr lang="en-US" dirty="0">
                <a:solidFill>
                  <a:srgbClr val="0070C0"/>
                </a:solidFill>
              </a:rPr>
              <a:t>decomposition of real-life tasks which are necessary to achieve the function of the system </a:t>
            </a:r>
            <a:r>
              <a:rPr lang="en-US" dirty="0"/>
              <a:t>as specified in the application model into several primitive tasks and their distribution over several agents, i.e., the user(s) and the knowledge-based system. </a:t>
            </a:r>
          </a:p>
          <a:p>
            <a:pPr lvl="1">
              <a:buFont typeface="Wingdings" panose="05000000000000000000" pitchFamily="2" charset="2"/>
              <a:buChar char="§"/>
            </a:pPr>
            <a:r>
              <a:rPr lang="en-US" dirty="0"/>
              <a:t>There may be several alternative ways </a:t>
            </a:r>
            <a:r>
              <a:rPr lang="en-US" dirty="0">
                <a:solidFill>
                  <a:srgbClr val="0070C0"/>
                </a:solidFill>
              </a:rPr>
              <a:t>how a system may achieve a given goal</a:t>
            </a:r>
            <a:r>
              <a:rPr lang="en-US" dirty="0"/>
              <a:t>. Only </a:t>
            </a:r>
            <a:r>
              <a:rPr lang="en-US" dirty="0">
                <a:solidFill>
                  <a:srgbClr val="0070C0"/>
                </a:solidFill>
              </a:rPr>
              <a:t>the characteristics of the application</a:t>
            </a:r>
            <a:r>
              <a:rPr lang="en-US" dirty="0"/>
              <a:t>, the </a:t>
            </a:r>
            <a:r>
              <a:rPr lang="en-US" dirty="0">
                <a:solidFill>
                  <a:srgbClr val="0070C0"/>
                </a:solidFill>
              </a:rPr>
              <a:t>availability of knowledge and data</a:t>
            </a:r>
            <a:r>
              <a:rPr lang="en-US" dirty="0"/>
              <a:t>, and the </a:t>
            </a:r>
            <a:r>
              <a:rPr lang="en-US" dirty="0">
                <a:solidFill>
                  <a:srgbClr val="0070C0"/>
                </a:solidFill>
              </a:rPr>
              <a:t>external requirements </a:t>
            </a:r>
            <a:r>
              <a:rPr lang="en-US" dirty="0"/>
              <a:t>given by the user and the </a:t>
            </a:r>
            <a:r>
              <a:rPr lang="en-US" dirty="0">
                <a:solidFill>
                  <a:srgbClr val="0070C0"/>
                </a:solidFill>
              </a:rPr>
              <a:t>environment </a:t>
            </a:r>
            <a:r>
              <a:rPr lang="en-US" dirty="0"/>
              <a:t>determine which alternative is </a:t>
            </a:r>
            <a:r>
              <a:rPr lang="en-US" dirty="0">
                <a:solidFill>
                  <a:srgbClr val="0070C0"/>
                </a:solidFill>
              </a:rPr>
              <a:t>appropriate. </a:t>
            </a:r>
          </a:p>
          <a:p>
            <a:pPr lvl="1">
              <a:buFont typeface="Wingdings" panose="05000000000000000000" pitchFamily="2" charset="2"/>
              <a:buChar char="§"/>
            </a:pPr>
            <a:r>
              <a:rPr lang="en-US" dirty="0"/>
              <a:t>It</a:t>
            </a:r>
            <a:r>
              <a:rPr lang="en-US" b="1" dirty="0"/>
              <a:t> </a:t>
            </a:r>
            <a:r>
              <a:rPr lang="en-US" dirty="0"/>
              <a:t>is the </a:t>
            </a:r>
            <a:r>
              <a:rPr lang="en-US" dirty="0">
                <a:solidFill>
                  <a:srgbClr val="0070C0"/>
                </a:solidFill>
              </a:rPr>
              <a:t>knowledge engineer </a:t>
            </a:r>
            <a:r>
              <a:rPr lang="en-US" dirty="0"/>
              <a:t>who must </a:t>
            </a:r>
            <a:r>
              <a:rPr lang="en-US" dirty="0">
                <a:solidFill>
                  <a:srgbClr val="0070C0"/>
                </a:solidFill>
              </a:rPr>
              <a:t>decide</a:t>
            </a:r>
            <a:r>
              <a:rPr lang="en-US" dirty="0"/>
              <a:t> between internal and external tasks, i.e., between the </a:t>
            </a:r>
            <a:r>
              <a:rPr lang="en-US" dirty="0">
                <a:solidFill>
                  <a:srgbClr val="0070C0"/>
                </a:solidFill>
              </a:rPr>
              <a:t>tasks which are assigned to and solved by the system and those which are solved by the </a:t>
            </a:r>
            <a:r>
              <a:rPr lang="en-MY" dirty="0">
                <a:solidFill>
                  <a:srgbClr val="0070C0"/>
                </a:solidFill>
              </a:rPr>
              <a:t>user</a:t>
            </a:r>
            <a:r>
              <a:rPr lang="en-MY" dirty="0"/>
              <a:t>.</a:t>
            </a:r>
          </a:p>
        </p:txBody>
      </p:sp>
    </p:spTree>
    <p:extLst>
      <p:ext uri="{BB962C8B-B14F-4D97-AF65-F5344CB8AC3E}">
        <p14:creationId xmlns:p14="http://schemas.microsoft.com/office/powerpoint/2010/main" val="3278493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9404-9100-4419-8214-8F91E48427F9}"/>
              </a:ext>
            </a:extLst>
          </p:cNvPr>
          <p:cNvSpPr>
            <a:spLocks noGrp="1"/>
          </p:cNvSpPr>
          <p:nvPr>
            <p:ph type="title"/>
          </p:nvPr>
        </p:nvSpPr>
        <p:spPr/>
        <p:txBody>
          <a:bodyPr/>
          <a:lstStyle/>
          <a:p>
            <a:r>
              <a:rPr lang="en-US" dirty="0"/>
              <a:t>KADS</a:t>
            </a:r>
            <a:br>
              <a:rPr lang="en-US" dirty="0"/>
            </a:br>
            <a:r>
              <a:rPr lang="en-US" dirty="0">
                <a:solidFill>
                  <a:srgbClr val="0070C0"/>
                </a:solidFill>
              </a:rPr>
              <a:t>Development Models (continued)</a:t>
            </a:r>
            <a:endParaRPr lang="en-MY" dirty="0">
              <a:solidFill>
                <a:srgbClr val="0070C0"/>
              </a:solidFill>
            </a:endParaRPr>
          </a:p>
        </p:txBody>
      </p:sp>
      <p:sp>
        <p:nvSpPr>
          <p:cNvPr id="3" name="Content Placeholder 2">
            <a:extLst>
              <a:ext uri="{FF2B5EF4-FFF2-40B4-BE49-F238E27FC236}">
                <a16:creationId xmlns:a16="http://schemas.microsoft.com/office/drawing/2014/main" id="{C5AE505C-E207-430E-9A59-4BBE23D784B6}"/>
              </a:ext>
            </a:extLst>
          </p:cNvPr>
          <p:cNvSpPr>
            <a:spLocks noGrp="1"/>
          </p:cNvSpPr>
          <p:nvPr>
            <p:ph idx="1"/>
          </p:nvPr>
        </p:nvSpPr>
        <p:spPr>
          <a:xfrm>
            <a:off x="277318" y="1951872"/>
            <a:ext cx="8866682" cy="3999223"/>
          </a:xfrm>
        </p:spPr>
        <p:txBody>
          <a:bodyPr/>
          <a:lstStyle/>
          <a:p>
            <a:pPr marL="361950" lvl="1" indent="-361950">
              <a:buFont typeface="Wingdings" panose="05000000000000000000" pitchFamily="2" charset="2"/>
              <a:buChar char="q"/>
            </a:pPr>
            <a:r>
              <a:rPr lang="en-MY" sz="2400" dirty="0"/>
              <a:t>The </a:t>
            </a:r>
            <a:r>
              <a:rPr lang="en-MY" sz="2400" b="1" dirty="0">
                <a:solidFill>
                  <a:srgbClr val="0070C0"/>
                </a:solidFill>
              </a:rPr>
              <a:t>agent model </a:t>
            </a:r>
            <a:r>
              <a:rPr lang="en-MY" sz="2400" dirty="0"/>
              <a:t>describes</a:t>
            </a:r>
            <a:r>
              <a:rPr lang="en-US" sz="2400" dirty="0"/>
              <a:t> the </a:t>
            </a:r>
            <a:r>
              <a:rPr lang="en-US" sz="2400" dirty="0">
                <a:solidFill>
                  <a:srgbClr val="0070C0"/>
                </a:solidFill>
              </a:rPr>
              <a:t>reasoning capabilities </a:t>
            </a:r>
            <a:r>
              <a:rPr lang="en-US" sz="2400" dirty="0"/>
              <a:t>of a system agent. </a:t>
            </a:r>
          </a:p>
        </p:txBody>
      </p:sp>
    </p:spTree>
    <p:extLst>
      <p:ext uri="{BB962C8B-B14F-4D97-AF65-F5344CB8AC3E}">
        <p14:creationId xmlns:p14="http://schemas.microsoft.com/office/powerpoint/2010/main" val="2760298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9404-9100-4419-8214-8F91E48427F9}"/>
              </a:ext>
            </a:extLst>
          </p:cNvPr>
          <p:cNvSpPr>
            <a:spLocks noGrp="1"/>
          </p:cNvSpPr>
          <p:nvPr>
            <p:ph type="title"/>
          </p:nvPr>
        </p:nvSpPr>
        <p:spPr/>
        <p:txBody>
          <a:bodyPr/>
          <a:lstStyle/>
          <a:p>
            <a:r>
              <a:rPr lang="en-US" dirty="0"/>
              <a:t>KADS</a:t>
            </a:r>
            <a:br>
              <a:rPr lang="en-US" dirty="0"/>
            </a:br>
            <a:r>
              <a:rPr lang="en-US" dirty="0">
                <a:solidFill>
                  <a:srgbClr val="0070C0"/>
                </a:solidFill>
              </a:rPr>
              <a:t>Development Models (continued)</a:t>
            </a:r>
            <a:endParaRPr lang="en-MY" dirty="0">
              <a:solidFill>
                <a:srgbClr val="0070C0"/>
              </a:solidFill>
            </a:endParaRPr>
          </a:p>
        </p:txBody>
      </p:sp>
      <p:sp>
        <p:nvSpPr>
          <p:cNvPr id="3" name="Content Placeholder 2">
            <a:extLst>
              <a:ext uri="{FF2B5EF4-FFF2-40B4-BE49-F238E27FC236}">
                <a16:creationId xmlns:a16="http://schemas.microsoft.com/office/drawing/2014/main" id="{C5AE505C-E207-430E-9A59-4BBE23D784B6}"/>
              </a:ext>
            </a:extLst>
          </p:cNvPr>
          <p:cNvSpPr>
            <a:spLocks noGrp="1"/>
          </p:cNvSpPr>
          <p:nvPr>
            <p:ph idx="1"/>
          </p:nvPr>
        </p:nvSpPr>
        <p:spPr>
          <a:xfrm>
            <a:off x="267035" y="1891911"/>
            <a:ext cx="8609930" cy="4525962"/>
          </a:xfrm>
        </p:spPr>
        <p:txBody>
          <a:bodyPr/>
          <a:lstStyle/>
          <a:p>
            <a:pPr>
              <a:buFont typeface="Wingdings" panose="05000000000000000000" pitchFamily="2" charset="2"/>
              <a:buChar char="q"/>
            </a:pPr>
            <a:r>
              <a:rPr lang="en-MY" dirty="0"/>
              <a:t>The expertise/</a:t>
            </a:r>
            <a:r>
              <a:rPr lang="en-MY" b="1" dirty="0">
                <a:solidFill>
                  <a:srgbClr val="0070C0"/>
                </a:solidFill>
              </a:rPr>
              <a:t>knowledge model </a:t>
            </a:r>
            <a:r>
              <a:rPr lang="en-US" dirty="0"/>
              <a:t>describes the </a:t>
            </a:r>
            <a:r>
              <a:rPr lang="en-US" dirty="0">
                <a:solidFill>
                  <a:srgbClr val="0070C0"/>
                </a:solidFill>
              </a:rPr>
              <a:t>problem-solving </a:t>
            </a:r>
            <a:r>
              <a:rPr lang="en-US" dirty="0" err="1">
                <a:solidFill>
                  <a:srgbClr val="0070C0"/>
                </a:solidFill>
              </a:rPr>
              <a:t>behaviour</a:t>
            </a:r>
            <a:r>
              <a:rPr lang="en-US" dirty="0">
                <a:solidFill>
                  <a:srgbClr val="0070C0"/>
                </a:solidFill>
              </a:rPr>
              <a:t> of an agent in terms of knowledge </a:t>
            </a:r>
            <a:r>
              <a:rPr lang="en-US" dirty="0"/>
              <a:t>that is being applied in carrying out a task. </a:t>
            </a:r>
          </a:p>
          <a:p>
            <a:pPr>
              <a:buFont typeface="Wingdings" panose="05000000000000000000" pitchFamily="2" charset="2"/>
              <a:buChar char="q"/>
            </a:pPr>
            <a:r>
              <a:rPr lang="en-US" dirty="0"/>
              <a:t>Concerned with two things: (</a:t>
            </a:r>
            <a:r>
              <a:rPr lang="en-US" dirty="0" err="1"/>
              <a:t>i</a:t>
            </a:r>
            <a:r>
              <a:rPr lang="en-US" dirty="0"/>
              <a:t>) </a:t>
            </a:r>
            <a:r>
              <a:rPr lang="en-US" dirty="0">
                <a:solidFill>
                  <a:srgbClr val="0070C0"/>
                </a:solidFill>
              </a:rPr>
              <a:t>Eliciting knowledge</a:t>
            </a:r>
            <a:r>
              <a:rPr lang="en-US" dirty="0"/>
              <a:t>, i.e., capturing knowledge that is not in the k-base; (ii) </a:t>
            </a:r>
            <a:r>
              <a:rPr lang="en-US" dirty="0">
                <a:solidFill>
                  <a:srgbClr val="0070C0"/>
                </a:solidFill>
              </a:rPr>
              <a:t>Validating knowledge</a:t>
            </a:r>
            <a:r>
              <a:rPr lang="en-US" dirty="0"/>
              <a:t>, i.e., checking that knowledge in the k-base is correct, complete and relevant to the project.</a:t>
            </a:r>
          </a:p>
          <a:p>
            <a:pPr>
              <a:buFont typeface="Wingdings" panose="05000000000000000000" pitchFamily="2" charset="2"/>
              <a:buChar char="q"/>
            </a:pPr>
            <a:r>
              <a:rPr lang="en-US" dirty="0"/>
              <a:t>Several techniques can be used for eliciting and validating knowledge such as interview techniques involve questioning the experts.</a:t>
            </a:r>
            <a:endParaRPr lang="en-MY"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57157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fontAlgn="auto">
              <a:spcAft>
                <a:spcPts val="0"/>
              </a:spcAft>
              <a:defRPr/>
            </a:pPr>
            <a:r>
              <a:rPr lang="en-US" dirty="0"/>
              <a:t>Learning Outcomes</a:t>
            </a:r>
          </a:p>
        </p:txBody>
      </p:sp>
      <p:sp>
        <p:nvSpPr>
          <p:cNvPr id="15363" name="Rectangle 3"/>
          <p:cNvSpPr>
            <a:spLocks noGrp="1" noChangeArrowheads="1"/>
          </p:cNvSpPr>
          <p:nvPr>
            <p:ph idx="1"/>
          </p:nvPr>
        </p:nvSpPr>
        <p:spPr/>
        <p:txBody>
          <a:bodyPr/>
          <a:lstStyle/>
          <a:p>
            <a:pPr marL="0" indent="0" algn="just">
              <a:buNone/>
            </a:pPr>
            <a:r>
              <a:rPr lang="en-US" dirty="0"/>
              <a:t>By the end of this lecture, YOU should be able to :</a:t>
            </a:r>
          </a:p>
          <a:p>
            <a:pPr marL="914400" lvl="1" indent="-457200" algn="just">
              <a:buFont typeface="+mj-lt"/>
              <a:buAutoNum type="arabicPeriod"/>
            </a:pPr>
            <a:r>
              <a:rPr lang="en-US" sz="2400" dirty="0"/>
              <a:t>Describe the characteristics of People Oriented Methodologies.</a:t>
            </a:r>
          </a:p>
          <a:p>
            <a:pPr marL="914400" lvl="1" indent="-457200" algn="just">
              <a:buFont typeface="+mj-lt"/>
              <a:buAutoNum type="arabicPeriod"/>
            </a:pPr>
            <a:r>
              <a:rPr lang="en-MY" sz="2400" dirty="0"/>
              <a:t>Explain the Multiview framework used in the </a:t>
            </a:r>
            <a:r>
              <a:rPr lang="en-US" sz="2400" dirty="0"/>
              <a:t>Web Information Systems Development Methodology (WISDM). </a:t>
            </a:r>
          </a:p>
          <a:p>
            <a:pPr marL="914400" lvl="1" indent="-457200" algn="just">
              <a:buFont typeface="+mj-lt"/>
              <a:buAutoNum type="arabicPeriod"/>
            </a:pPr>
            <a:r>
              <a:rPr lang="en-US" sz="2400" dirty="0"/>
              <a:t>Distinguish the development models in the Knowledge Acquisition and Documentation Structuring (KADS). </a:t>
            </a:r>
          </a:p>
          <a:p>
            <a:pPr marL="914400" lvl="1" indent="-457200" algn="just">
              <a:buFont typeface="+mj-lt"/>
              <a:buAutoNum type="arabicPeriod"/>
            </a:pPr>
            <a:r>
              <a:rPr lang="en-US" sz="2400" dirty="0"/>
              <a:t>Discover the development path in the Soft Systems Methodology (SSM).</a:t>
            </a:r>
          </a:p>
          <a:p>
            <a:pPr marL="914400" lvl="1" indent="-457200" algn="just">
              <a:buFont typeface="+mj-lt"/>
              <a:buAutoNum type="arabicPeriod"/>
            </a:pPr>
            <a:endParaRPr lang="en-US" sz="2400" dirty="0"/>
          </a:p>
          <a:p>
            <a:pPr lvl="1" algn="just"/>
            <a:endParaRPr lang="en-US" sz="2400" dirty="0"/>
          </a:p>
        </p:txBody>
      </p:sp>
      <p:sp>
        <p:nvSpPr>
          <p:cNvPr id="15364" name="Footer Placeholder 3"/>
          <p:cNvSpPr>
            <a:spLocks noGrp="1"/>
          </p:cNvSpPr>
          <p:nvPr>
            <p:ph type="ftr" sz="quarter" idx="4294967295"/>
          </p:nvPr>
        </p:nvSpPr>
        <p:spPr bwMode="auto">
          <a:xfrm>
            <a:off x="3429000" y="19050"/>
            <a:ext cx="4114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Slide  3 (of  17)</a:t>
            </a:r>
          </a:p>
        </p:txBody>
      </p:sp>
    </p:spTree>
    <p:extLst>
      <p:ext uri="{BB962C8B-B14F-4D97-AF65-F5344CB8AC3E}">
        <p14:creationId xmlns:p14="http://schemas.microsoft.com/office/powerpoint/2010/main" val="3293252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9404-9100-4419-8214-8F91E48427F9}"/>
              </a:ext>
            </a:extLst>
          </p:cNvPr>
          <p:cNvSpPr>
            <a:spLocks noGrp="1"/>
          </p:cNvSpPr>
          <p:nvPr>
            <p:ph type="title"/>
          </p:nvPr>
        </p:nvSpPr>
        <p:spPr/>
        <p:txBody>
          <a:bodyPr/>
          <a:lstStyle/>
          <a:p>
            <a:r>
              <a:rPr lang="en-US" dirty="0"/>
              <a:t>KADS</a:t>
            </a:r>
            <a:br>
              <a:rPr lang="en-US" dirty="0"/>
            </a:br>
            <a:r>
              <a:rPr lang="en-US" dirty="0">
                <a:solidFill>
                  <a:srgbClr val="0070C0"/>
                </a:solidFill>
              </a:rPr>
              <a:t>Development Models (continued)</a:t>
            </a:r>
            <a:endParaRPr lang="en-MY" dirty="0">
              <a:solidFill>
                <a:srgbClr val="0070C0"/>
              </a:solidFill>
            </a:endParaRPr>
          </a:p>
        </p:txBody>
      </p:sp>
      <p:sp>
        <p:nvSpPr>
          <p:cNvPr id="3" name="Content Placeholder 2">
            <a:extLst>
              <a:ext uri="{FF2B5EF4-FFF2-40B4-BE49-F238E27FC236}">
                <a16:creationId xmlns:a16="http://schemas.microsoft.com/office/drawing/2014/main" id="{C5AE505C-E207-430E-9A59-4BBE23D784B6}"/>
              </a:ext>
            </a:extLst>
          </p:cNvPr>
          <p:cNvSpPr>
            <a:spLocks noGrp="1"/>
          </p:cNvSpPr>
          <p:nvPr>
            <p:ph idx="1"/>
          </p:nvPr>
        </p:nvSpPr>
        <p:spPr>
          <a:xfrm>
            <a:off x="277318" y="1951872"/>
            <a:ext cx="8866682" cy="3999223"/>
          </a:xfrm>
        </p:spPr>
        <p:txBody>
          <a:bodyPr/>
          <a:lstStyle/>
          <a:p>
            <a:pPr marL="361950" lvl="1" indent="-361950">
              <a:buFont typeface="Wingdings" panose="05000000000000000000" pitchFamily="2" charset="2"/>
              <a:buChar char="q"/>
            </a:pPr>
            <a:r>
              <a:rPr lang="en-MY" sz="2400" dirty="0"/>
              <a:t>The </a:t>
            </a:r>
            <a:r>
              <a:rPr lang="en-MY" sz="2400" b="1" dirty="0">
                <a:solidFill>
                  <a:srgbClr val="0070C0"/>
                </a:solidFill>
              </a:rPr>
              <a:t>communication model </a:t>
            </a:r>
            <a:r>
              <a:rPr lang="en-MY" sz="2400" dirty="0"/>
              <a:t>describes inter-agent </a:t>
            </a:r>
            <a:r>
              <a:rPr lang="en-US" sz="2400" dirty="0">
                <a:solidFill>
                  <a:srgbClr val="0070C0"/>
                </a:solidFill>
              </a:rPr>
              <a:t>communication and system-user cooperation. </a:t>
            </a:r>
          </a:p>
          <a:p>
            <a:pPr lvl="1">
              <a:buFont typeface="Wingdings" panose="05000000000000000000" pitchFamily="2" charset="2"/>
              <a:buChar char="§"/>
            </a:pPr>
            <a:endParaRPr lang="en-US" sz="2400" dirty="0"/>
          </a:p>
        </p:txBody>
      </p:sp>
    </p:spTree>
    <p:extLst>
      <p:ext uri="{BB962C8B-B14F-4D97-AF65-F5344CB8AC3E}">
        <p14:creationId xmlns:p14="http://schemas.microsoft.com/office/powerpoint/2010/main" val="2079908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9404-9100-4419-8214-8F91E48427F9}"/>
              </a:ext>
            </a:extLst>
          </p:cNvPr>
          <p:cNvSpPr>
            <a:spLocks noGrp="1"/>
          </p:cNvSpPr>
          <p:nvPr>
            <p:ph type="title"/>
          </p:nvPr>
        </p:nvSpPr>
        <p:spPr/>
        <p:txBody>
          <a:bodyPr/>
          <a:lstStyle/>
          <a:p>
            <a:r>
              <a:rPr lang="en-US" dirty="0"/>
              <a:t>KADS</a:t>
            </a:r>
            <a:br>
              <a:rPr lang="en-US" dirty="0"/>
            </a:br>
            <a:r>
              <a:rPr lang="en-US" dirty="0">
                <a:solidFill>
                  <a:srgbClr val="0070C0"/>
                </a:solidFill>
              </a:rPr>
              <a:t>Development Models (continued)</a:t>
            </a:r>
            <a:endParaRPr lang="en-MY" dirty="0">
              <a:solidFill>
                <a:srgbClr val="0070C0"/>
              </a:solidFill>
            </a:endParaRPr>
          </a:p>
        </p:txBody>
      </p:sp>
      <p:sp>
        <p:nvSpPr>
          <p:cNvPr id="3" name="Content Placeholder 2">
            <a:extLst>
              <a:ext uri="{FF2B5EF4-FFF2-40B4-BE49-F238E27FC236}">
                <a16:creationId xmlns:a16="http://schemas.microsoft.com/office/drawing/2014/main" id="{C5AE505C-E207-430E-9A59-4BBE23D784B6}"/>
              </a:ext>
            </a:extLst>
          </p:cNvPr>
          <p:cNvSpPr>
            <a:spLocks noGrp="1"/>
          </p:cNvSpPr>
          <p:nvPr>
            <p:ph idx="1"/>
          </p:nvPr>
        </p:nvSpPr>
        <p:spPr>
          <a:xfrm>
            <a:off x="329784" y="1800720"/>
            <a:ext cx="8814216" cy="4525962"/>
          </a:xfrm>
        </p:spPr>
        <p:txBody>
          <a:bodyPr/>
          <a:lstStyle/>
          <a:p>
            <a:pPr>
              <a:buFont typeface="Wingdings" panose="05000000000000000000" pitchFamily="2" charset="2"/>
              <a:buChar char="q"/>
            </a:pPr>
            <a:r>
              <a:rPr lang="en-US" sz="2000" dirty="0"/>
              <a:t>The </a:t>
            </a:r>
            <a:r>
              <a:rPr lang="en-US" sz="2000" b="1" dirty="0">
                <a:solidFill>
                  <a:srgbClr val="0070C0"/>
                </a:solidFill>
              </a:rPr>
              <a:t>design model </a:t>
            </a:r>
            <a:r>
              <a:rPr lang="en-US" sz="2000" dirty="0"/>
              <a:t>specifies the computational and representational techniques that the artifact should use to </a:t>
            </a:r>
            <a:r>
              <a:rPr lang="en-US" sz="2000" dirty="0" err="1"/>
              <a:t>realise</a:t>
            </a:r>
            <a:r>
              <a:rPr lang="en-US" sz="2000" dirty="0"/>
              <a:t> the specified </a:t>
            </a:r>
            <a:r>
              <a:rPr lang="en-US" sz="2000" dirty="0" err="1"/>
              <a:t>behaviour</a:t>
            </a:r>
            <a:r>
              <a:rPr lang="en-US" sz="2000" dirty="0"/>
              <a:t>. </a:t>
            </a:r>
          </a:p>
          <a:p>
            <a:pPr>
              <a:buFont typeface="Wingdings" panose="05000000000000000000" pitchFamily="2" charset="2"/>
              <a:buChar char="q"/>
            </a:pPr>
            <a:r>
              <a:rPr lang="en-US" sz="2000" dirty="0"/>
              <a:t>It defines the transition from conceptual descriptions to implementation. Thereby, the design model distinguishes between application, architecture and platform design.</a:t>
            </a:r>
          </a:p>
          <a:p>
            <a:pPr lvl="1">
              <a:buFont typeface="Wingdings" panose="05000000000000000000" pitchFamily="2" charset="2"/>
              <a:buChar char="§"/>
            </a:pPr>
            <a:r>
              <a:rPr lang="en-US" sz="1800" dirty="0">
                <a:solidFill>
                  <a:srgbClr val="0070C0"/>
                </a:solidFill>
              </a:rPr>
              <a:t>Application design</a:t>
            </a:r>
            <a:r>
              <a:rPr lang="en-US" sz="1800" dirty="0"/>
              <a:t> describes the high-level decomposition of the artifact into sub-systems and the </a:t>
            </a:r>
            <a:r>
              <a:rPr lang="en-US" sz="1800" dirty="0">
                <a:solidFill>
                  <a:srgbClr val="0070C0"/>
                </a:solidFill>
              </a:rPr>
              <a:t>description of each sub-system </a:t>
            </a:r>
            <a:r>
              <a:rPr lang="en-US" sz="1800" dirty="0"/>
              <a:t>including its </a:t>
            </a:r>
            <a:r>
              <a:rPr lang="en-US" sz="1800" dirty="0">
                <a:solidFill>
                  <a:srgbClr val="0070C0"/>
                </a:solidFill>
              </a:rPr>
              <a:t>functionality </a:t>
            </a:r>
            <a:r>
              <a:rPr lang="en-US" sz="1800" dirty="0"/>
              <a:t>and its type, for example, k-base-system and interaction </a:t>
            </a:r>
            <a:r>
              <a:rPr lang="en-MY" sz="1800" dirty="0"/>
              <a:t>system.</a:t>
            </a:r>
          </a:p>
          <a:p>
            <a:pPr lvl="1">
              <a:buFont typeface="Wingdings" panose="05000000000000000000" pitchFamily="2" charset="2"/>
              <a:buChar char="§"/>
            </a:pPr>
            <a:r>
              <a:rPr lang="en-US" sz="1800" dirty="0">
                <a:solidFill>
                  <a:srgbClr val="0070C0"/>
                </a:solidFill>
              </a:rPr>
              <a:t>Architecture design </a:t>
            </a:r>
            <a:r>
              <a:rPr lang="en-US" sz="1800" dirty="0"/>
              <a:t>describes the high-level computational realization of the artifact. This includes specification of </a:t>
            </a:r>
            <a:r>
              <a:rPr lang="en-US" sz="1800" dirty="0">
                <a:solidFill>
                  <a:srgbClr val="0070C0"/>
                </a:solidFill>
              </a:rPr>
              <a:t>the interface architecture </a:t>
            </a:r>
            <a:r>
              <a:rPr lang="en-US" sz="1800" dirty="0"/>
              <a:t>and the </a:t>
            </a:r>
            <a:r>
              <a:rPr lang="en-US" sz="1800" dirty="0">
                <a:solidFill>
                  <a:srgbClr val="0070C0"/>
                </a:solidFill>
              </a:rPr>
              <a:t>computational architecture</a:t>
            </a:r>
            <a:r>
              <a:rPr lang="en-US" sz="1800" dirty="0"/>
              <a:t>. Typical examples of the computational architecture are </a:t>
            </a:r>
            <a:r>
              <a:rPr lang="en-US" sz="1800" dirty="0">
                <a:solidFill>
                  <a:srgbClr val="0070C0"/>
                </a:solidFill>
              </a:rPr>
              <a:t>rule-based and blackboard architectures</a:t>
            </a:r>
            <a:r>
              <a:rPr lang="en-US" sz="1800" dirty="0"/>
              <a:t>.</a:t>
            </a:r>
          </a:p>
          <a:p>
            <a:pPr lvl="1">
              <a:buFont typeface="Wingdings" panose="05000000000000000000" pitchFamily="2" charset="2"/>
              <a:buChar char="§"/>
            </a:pPr>
            <a:r>
              <a:rPr lang="en-US" sz="1800" dirty="0">
                <a:solidFill>
                  <a:srgbClr val="0070C0"/>
                </a:solidFill>
              </a:rPr>
              <a:t>Platform design </a:t>
            </a:r>
            <a:r>
              <a:rPr lang="en-US" sz="1800" dirty="0"/>
              <a:t>describes the lower-level decisions about the </a:t>
            </a:r>
            <a:r>
              <a:rPr lang="en-US" sz="1800" dirty="0">
                <a:solidFill>
                  <a:srgbClr val="0070C0"/>
                </a:solidFill>
              </a:rPr>
              <a:t>target language for implementation, hardware and software configuration, the </a:t>
            </a:r>
            <a:r>
              <a:rPr lang="en-MY" sz="1800" dirty="0">
                <a:solidFill>
                  <a:srgbClr val="0070C0"/>
                </a:solidFill>
              </a:rPr>
              <a:t>user and software environment.</a:t>
            </a:r>
          </a:p>
          <a:p>
            <a:pPr lvl="1">
              <a:buFont typeface="Wingdings" panose="05000000000000000000" pitchFamily="2" charset="2"/>
              <a:buChar char="§"/>
            </a:pPr>
            <a:endParaRPr lang="en-MY" dirty="0"/>
          </a:p>
          <a:p>
            <a:pPr>
              <a:buFont typeface="Wingdings" panose="05000000000000000000" pitchFamily="2" charset="2"/>
              <a:buChar char="q"/>
            </a:pPr>
            <a:endParaRPr lang="en-MY" sz="2000" dirty="0"/>
          </a:p>
        </p:txBody>
      </p:sp>
    </p:spTree>
    <p:extLst>
      <p:ext uri="{BB962C8B-B14F-4D97-AF65-F5344CB8AC3E}">
        <p14:creationId xmlns:p14="http://schemas.microsoft.com/office/powerpoint/2010/main" val="1511999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Soft Systems Methodology (SSM)</a:t>
            </a:r>
            <a:endParaRPr lang="en-MY" sz="3200" dirty="0"/>
          </a:p>
        </p:txBody>
      </p:sp>
    </p:spTree>
    <p:extLst>
      <p:ext uri="{BB962C8B-B14F-4D97-AF65-F5344CB8AC3E}">
        <p14:creationId xmlns:p14="http://schemas.microsoft.com/office/powerpoint/2010/main" val="2004730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n-US" sz="2800" b="1" dirty="0">
                <a:solidFill>
                  <a:schemeClr val="tx2"/>
                </a:solidFill>
                <a:effectLst/>
                <a:latin typeface="+mj-lt"/>
                <a:ea typeface="+mj-ea"/>
                <a:cs typeface="+mj-cs"/>
              </a:rPr>
              <a:t>Soft Systems Methodology (SSM)</a:t>
            </a:r>
            <a:endParaRPr lang="en-US" sz="2800" dirty="0">
              <a:effectLst/>
            </a:endParaRPr>
          </a:p>
        </p:txBody>
      </p:sp>
      <p:sp>
        <p:nvSpPr>
          <p:cNvPr id="3" name="Content Placeholder 2"/>
          <p:cNvSpPr>
            <a:spLocks noGrp="1"/>
          </p:cNvSpPr>
          <p:nvPr>
            <p:ph idx="1"/>
          </p:nvPr>
        </p:nvSpPr>
        <p:spPr>
          <a:xfrm>
            <a:off x="329406" y="1792288"/>
            <a:ext cx="8485187" cy="4525962"/>
          </a:xfrm>
        </p:spPr>
        <p:txBody>
          <a:bodyPr/>
          <a:lstStyle/>
          <a:p>
            <a:pPr>
              <a:buFont typeface="Wingdings" panose="05000000000000000000" pitchFamily="2" charset="2"/>
              <a:buChar char="q"/>
            </a:pPr>
            <a:r>
              <a:rPr lang="en-US" sz="2200" dirty="0"/>
              <a:t>An organized way of </a:t>
            </a:r>
            <a:r>
              <a:rPr lang="en-US" sz="2200" dirty="0">
                <a:solidFill>
                  <a:srgbClr val="0070C0"/>
                </a:solidFill>
              </a:rPr>
              <a:t>tackling messy situations in the real world. </a:t>
            </a:r>
          </a:p>
          <a:p>
            <a:pPr>
              <a:buFont typeface="Wingdings" panose="05000000000000000000" pitchFamily="2" charset="2"/>
              <a:buChar char="q"/>
            </a:pPr>
            <a:r>
              <a:rPr lang="en-US" sz="2200" dirty="0"/>
              <a:t>Based on </a:t>
            </a:r>
            <a:r>
              <a:rPr lang="en-US" sz="2200" dirty="0">
                <a:solidFill>
                  <a:srgbClr val="0070C0"/>
                </a:solidFill>
              </a:rPr>
              <a:t>system thinking</a:t>
            </a:r>
            <a:r>
              <a:rPr lang="en-US" sz="2200" dirty="0"/>
              <a:t>, a holistic view of the situation. SSM </a:t>
            </a:r>
            <a:r>
              <a:rPr lang="en-US" sz="2200" dirty="0">
                <a:solidFill>
                  <a:srgbClr val="0070C0"/>
                </a:solidFill>
              </a:rPr>
              <a:t>focuses on the whole situation instead of the specific parts</a:t>
            </a:r>
            <a:r>
              <a:rPr lang="en-US" sz="2200" dirty="0"/>
              <a:t>.</a:t>
            </a:r>
            <a:endParaRPr lang="en-MY" sz="2200" dirty="0"/>
          </a:p>
          <a:p>
            <a:pPr>
              <a:buFont typeface="Wingdings" panose="05000000000000000000" pitchFamily="2" charset="2"/>
              <a:buChar char="q"/>
            </a:pPr>
            <a:r>
              <a:rPr lang="en-US" sz="2200" dirty="0"/>
              <a:t>Used when:</a:t>
            </a:r>
          </a:p>
          <a:p>
            <a:pPr lvl="1">
              <a:buFont typeface="Wingdings" panose="05000000000000000000" pitchFamily="2" charset="2"/>
              <a:buChar char="§"/>
            </a:pPr>
            <a:r>
              <a:rPr lang="en-US" sz="2200" dirty="0"/>
              <a:t>Requirements are not clear / cannot be fixed.</a:t>
            </a:r>
          </a:p>
          <a:p>
            <a:pPr lvl="1">
              <a:buFont typeface="Wingdings" panose="05000000000000000000" pitchFamily="2" charset="2"/>
              <a:buChar char="§"/>
            </a:pPr>
            <a:r>
              <a:rPr lang="en-US" sz="2200" dirty="0"/>
              <a:t>The scenario of the system is too complex to be defined.</a:t>
            </a:r>
          </a:p>
          <a:p>
            <a:pPr lvl="1">
              <a:buFont typeface="Wingdings" panose="05000000000000000000" pitchFamily="2" charset="2"/>
              <a:buChar char="§"/>
            </a:pPr>
            <a:r>
              <a:rPr lang="en-US" sz="2200" dirty="0"/>
              <a:t>Users are not sure how the system should behave.</a:t>
            </a:r>
          </a:p>
          <a:p>
            <a:pPr lvl="1">
              <a:buFont typeface="Wingdings" panose="05000000000000000000" pitchFamily="2" charset="2"/>
              <a:buChar char="§"/>
            </a:pPr>
            <a:r>
              <a:rPr lang="en-US" sz="2200" dirty="0"/>
              <a:t>Stakeholders interpret problems differently.</a:t>
            </a:r>
          </a:p>
          <a:p>
            <a:pPr>
              <a:buFont typeface="Wingdings" panose="05000000000000000000" pitchFamily="2" charset="2"/>
              <a:buChar char="q"/>
            </a:pPr>
            <a:r>
              <a:rPr lang="en-US" sz="2200" dirty="0">
                <a:solidFill>
                  <a:srgbClr val="0070C0"/>
                </a:solidFill>
              </a:rPr>
              <a:t>Developers / users not sure of the requirement for the system </a:t>
            </a:r>
            <a:r>
              <a:rPr lang="en-US" sz="2200" dirty="0"/>
              <a:t>(System functionality difficult to be determined)</a:t>
            </a:r>
          </a:p>
          <a:p>
            <a:pPr lvl="1">
              <a:buFont typeface="Wingdings" panose="05000000000000000000" pitchFamily="2" charset="2"/>
              <a:buChar char="§"/>
            </a:pPr>
            <a:r>
              <a:rPr lang="en-US" sz="2200" i="1" dirty="0"/>
              <a:t>Compared to HARD SYSTEMS where most of the requirements can be determined and fixed.</a:t>
            </a:r>
          </a:p>
        </p:txBody>
      </p:sp>
    </p:spTree>
    <p:extLst>
      <p:ext uri="{BB962C8B-B14F-4D97-AF65-F5344CB8AC3E}">
        <p14:creationId xmlns:p14="http://schemas.microsoft.com/office/powerpoint/2010/main" val="4124312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ontent Placeholder 2">
            <a:extLst>
              <a:ext uri="{FF2B5EF4-FFF2-40B4-BE49-F238E27FC236}">
                <a16:creationId xmlns:a16="http://schemas.microsoft.com/office/drawing/2014/main" id="{4B1FD24A-A935-4444-8115-E37D194A1A29}"/>
              </a:ext>
            </a:extLst>
          </p:cNvPr>
          <p:cNvSpPr>
            <a:spLocks noGrp="1"/>
          </p:cNvSpPr>
          <p:nvPr>
            <p:ph sz="half" idx="1"/>
          </p:nvPr>
        </p:nvSpPr>
        <p:spPr>
          <a:xfrm>
            <a:off x="95349" y="2116761"/>
            <a:ext cx="2148226" cy="4525962"/>
          </a:xfrm>
        </p:spPr>
        <p:txBody>
          <a:bodyPr wrap="square" anchor="t">
            <a:normAutofit/>
          </a:bodyPr>
          <a:lstStyle/>
          <a:p>
            <a:pPr marL="0" indent="0">
              <a:buNone/>
            </a:pPr>
            <a:r>
              <a:rPr lang="en-US" sz="1800" dirty="0"/>
              <a:t>The seven-stage model shows that the methodology makes a distinction between activities that are related directly to the real world of the problem situation and activities which relate to the world of systems thinking. </a:t>
            </a:r>
          </a:p>
          <a:p>
            <a:pPr marL="0" indent="0">
              <a:buNone/>
            </a:pPr>
            <a:endParaRPr lang="en-US" sz="1800" dirty="0"/>
          </a:p>
        </p:txBody>
      </p:sp>
      <p:pic>
        <p:nvPicPr>
          <p:cNvPr id="4100" name="Picture 4" descr="Image result for soft system methodology"/>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43575" y="1697037"/>
            <a:ext cx="6909866" cy="45838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62794" y="0"/>
            <a:ext cx="7042150" cy="1143000"/>
          </a:xfrm>
        </p:spPr>
        <p:txBody>
          <a:bodyPr wrap="square" anchor="ctr">
            <a:normAutofit/>
          </a:bodyPr>
          <a:lstStyle/>
          <a:p>
            <a:r>
              <a:rPr lang="en-US" dirty="0"/>
              <a:t>SSM </a:t>
            </a:r>
            <a:br>
              <a:rPr lang="en-US" dirty="0"/>
            </a:br>
            <a:r>
              <a:rPr lang="en-US" dirty="0">
                <a:solidFill>
                  <a:srgbClr val="0070C0"/>
                </a:solidFill>
              </a:rPr>
              <a:t>Development Path</a:t>
            </a:r>
            <a:endParaRPr lang="en-US" dirty="0">
              <a:effectLst/>
            </a:endParaRPr>
          </a:p>
        </p:txBody>
      </p:sp>
    </p:spTree>
    <p:extLst>
      <p:ext uri="{BB962C8B-B14F-4D97-AF65-F5344CB8AC3E}">
        <p14:creationId xmlns:p14="http://schemas.microsoft.com/office/powerpoint/2010/main" val="3224690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0A0F-7DB2-4F2F-9CAC-3627E0FF48B7}"/>
              </a:ext>
            </a:extLst>
          </p:cNvPr>
          <p:cNvSpPr>
            <a:spLocks noGrp="1"/>
          </p:cNvSpPr>
          <p:nvPr>
            <p:ph type="title"/>
          </p:nvPr>
        </p:nvSpPr>
        <p:spPr>
          <a:xfrm>
            <a:off x="487363" y="199687"/>
            <a:ext cx="7042150" cy="1143000"/>
          </a:xfrm>
        </p:spPr>
        <p:txBody>
          <a:bodyPr/>
          <a:lstStyle/>
          <a:p>
            <a:r>
              <a:rPr lang="en-US" dirty="0"/>
              <a:t>SSM </a:t>
            </a:r>
            <a:br>
              <a:rPr lang="en-US" dirty="0"/>
            </a:br>
            <a:r>
              <a:rPr lang="en-US" dirty="0">
                <a:solidFill>
                  <a:srgbClr val="0070C0"/>
                </a:solidFill>
              </a:rPr>
              <a:t>Problem Situation</a:t>
            </a:r>
            <a:endParaRPr lang="en-MY" dirty="0"/>
          </a:p>
        </p:txBody>
      </p:sp>
      <p:sp>
        <p:nvSpPr>
          <p:cNvPr id="3" name="Content Placeholder 2">
            <a:extLst>
              <a:ext uri="{FF2B5EF4-FFF2-40B4-BE49-F238E27FC236}">
                <a16:creationId xmlns:a16="http://schemas.microsoft.com/office/drawing/2014/main" id="{27619BD1-6F78-4785-91CB-4D1C4ACA3047}"/>
              </a:ext>
            </a:extLst>
          </p:cNvPr>
          <p:cNvSpPr>
            <a:spLocks noGrp="1"/>
          </p:cNvSpPr>
          <p:nvPr>
            <p:ph idx="1"/>
          </p:nvPr>
        </p:nvSpPr>
        <p:spPr/>
        <p:txBody>
          <a:bodyPr/>
          <a:lstStyle/>
          <a:p>
            <a:pPr>
              <a:buFont typeface="Wingdings" panose="05000000000000000000" pitchFamily="2" charset="2"/>
              <a:buChar char="q"/>
            </a:pPr>
            <a:r>
              <a:rPr lang="en-US" dirty="0"/>
              <a:t>Problems belong to situations. Any attempt to manage problems </a:t>
            </a:r>
            <a:r>
              <a:rPr lang="en-MY" dirty="0"/>
              <a:t>must manage situations.</a:t>
            </a:r>
          </a:p>
          <a:p>
            <a:pPr>
              <a:buFont typeface="Wingdings" panose="05000000000000000000" pitchFamily="2" charset="2"/>
              <a:buChar char="q"/>
            </a:pPr>
            <a:r>
              <a:rPr lang="en-MY" dirty="0"/>
              <a:t>Checklist for starting problem analysis</a:t>
            </a:r>
          </a:p>
          <a:p>
            <a:pPr lvl="1">
              <a:buFont typeface="Wingdings" panose="05000000000000000000" pitchFamily="2" charset="2"/>
              <a:buChar char="§"/>
            </a:pPr>
            <a:r>
              <a:rPr lang="en-US" sz="2200" dirty="0"/>
              <a:t>Any use of SSM starts by </a:t>
            </a:r>
            <a:r>
              <a:rPr lang="en-US" sz="2200" dirty="0">
                <a:solidFill>
                  <a:srgbClr val="0070C0"/>
                </a:solidFill>
              </a:rPr>
              <a:t>looking at the relationship between the problem context and the problem-solving system</a:t>
            </a:r>
            <a:r>
              <a:rPr lang="en-US" sz="2200" dirty="0"/>
              <a:t>. </a:t>
            </a:r>
          </a:p>
          <a:p>
            <a:pPr lvl="1">
              <a:buFont typeface="Wingdings" panose="05000000000000000000" pitchFamily="2" charset="2"/>
              <a:buChar char="§"/>
            </a:pPr>
            <a:r>
              <a:rPr lang="en-US" sz="2200" dirty="0"/>
              <a:t>This process can be described in the form of a </a:t>
            </a:r>
            <a:r>
              <a:rPr lang="en-US" sz="2200" dirty="0">
                <a:solidFill>
                  <a:srgbClr val="0070C0"/>
                </a:solidFill>
              </a:rPr>
              <a:t>checklist</a:t>
            </a:r>
            <a:r>
              <a:rPr lang="en-US" sz="2200" dirty="0"/>
              <a:t> which can then be used as a guide for starting the use of the methodology. This checklist given here is to be used as a guide. It does not have to be followed; rather it is there to help when needed.</a:t>
            </a:r>
          </a:p>
          <a:p>
            <a:pPr>
              <a:buFont typeface="Wingdings" panose="05000000000000000000" pitchFamily="2" charset="2"/>
              <a:buChar char="q"/>
            </a:pPr>
            <a:endParaRPr lang="en-MY" dirty="0"/>
          </a:p>
        </p:txBody>
      </p:sp>
    </p:spTree>
    <p:extLst>
      <p:ext uri="{BB962C8B-B14F-4D97-AF65-F5344CB8AC3E}">
        <p14:creationId xmlns:p14="http://schemas.microsoft.com/office/powerpoint/2010/main" val="3813972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AE63-CD3C-4E5C-9204-99ED1519DDF0}"/>
              </a:ext>
            </a:extLst>
          </p:cNvPr>
          <p:cNvSpPr>
            <a:spLocks noGrp="1"/>
          </p:cNvSpPr>
          <p:nvPr>
            <p:ph type="title"/>
          </p:nvPr>
        </p:nvSpPr>
        <p:spPr/>
        <p:txBody>
          <a:bodyPr/>
          <a:lstStyle/>
          <a:p>
            <a:r>
              <a:rPr lang="en-US" dirty="0"/>
              <a:t>SSM </a:t>
            </a:r>
            <a:br>
              <a:rPr lang="en-US" dirty="0"/>
            </a:br>
            <a:r>
              <a:rPr lang="en-US" dirty="0">
                <a:solidFill>
                  <a:srgbClr val="0070C0"/>
                </a:solidFill>
              </a:rPr>
              <a:t>Problem Situation (continued)</a:t>
            </a:r>
            <a:endParaRPr lang="en-MY" dirty="0"/>
          </a:p>
        </p:txBody>
      </p:sp>
      <p:sp>
        <p:nvSpPr>
          <p:cNvPr id="3" name="Content Placeholder 2">
            <a:extLst>
              <a:ext uri="{FF2B5EF4-FFF2-40B4-BE49-F238E27FC236}">
                <a16:creationId xmlns:a16="http://schemas.microsoft.com/office/drawing/2014/main" id="{788C5719-F57A-42A3-9FDE-6E9C7FAD500C}"/>
              </a:ext>
            </a:extLst>
          </p:cNvPr>
          <p:cNvSpPr>
            <a:spLocks noGrp="1"/>
          </p:cNvSpPr>
          <p:nvPr>
            <p:ph idx="1"/>
          </p:nvPr>
        </p:nvSpPr>
        <p:spPr>
          <a:xfrm>
            <a:off x="485775" y="1562126"/>
            <a:ext cx="8229600" cy="5021236"/>
          </a:xfrm>
        </p:spPr>
        <p:txBody>
          <a:bodyPr/>
          <a:lstStyle/>
          <a:p>
            <a:pPr>
              <a:buFont typeface="Wingdings" panose="05000000000000000000" pitchFamily="2" charset="2"/>
              <a:buChar char="q"/>
            </a:pPr>
            <a:r>
              <a:rPr lang="en-US" dirty="0"/>
              <a:t>Some questions might be asked during the </a:t>
            </a:r>
            <a:r>
              <a:rPr lang="en-US" dirty="0">
                <a:solidFill>
                  <a:srgbClr val="0070C0"/>
                </a:solidFill>
              </a:rPr>
              <a:t>problem analysis</a:t>
            </a:r>
            <a:r>
              <a:rPr lang="en-US" dirty="0"/>
              <a:t>: </a:t>
            </a:r>
          </a:p>
          <a:p>
            <a:pPr lvl="1">
              <a:buFont typeface="Wingdings" panose="05000000000000000000" pitchFamily="2" charset="2"/>
              <a:buChar char="§"/>
            </a:pPr>
            <a:r>
              <a:rPr lang="en-US" dirty="0"/>
              <a:t>Who is the initiator? Is the initiator acting alone or for a group of people? </a:t>
            </a:r>
          </a:p>
          <a:p>
            <a:pPr lvl="1">
              <a:buFont typeface="Wingdings" panose="05000000000000000000" pitchFamily="2" charset="2"/>
              <a:buChar char="§"/>
            </a:pPr>
            <a:r>
              <a:rPr lang="en-US" dirty="0"/>
              <a:t>Who are the problem owners? What are the expressed concerns of the problem owners?</a:t>
            </a:r>
          </a:p>
          <a:p>
            <a:pPr lvl="1">
              <a:buFont typeface="Wingdings" panose="05000000000000000000" pitchFamily="2" charset="2"/>
              <a:buChar char="§"/>
            </a:pPr>
            <a:r>
              <a:rPr lang="en-US" dirty="0"/>
              <a:t>Who are the decision takers?</a:t>
            </a:r>
          </a:p>
          <a:p>
            <a:pPr lvl="1">
              <a:buFont typeface="Wingdings" panose="05000000000000000000" pitchFamily="2" charset="2"/>
              <a:buChar char="§"/>
            </a:pPr>
            <a:r>
              <a:rPr lang="en-US" dirty="0"/>
              <a:t>Why do the occupiers of these roles regard the situation as in need of change?</a:t>
            </a:r>
          </a:p>
          <a:p>
            <a:pPr lvl="1">
              <a:buFont typeface="Wingdings" panose="05000000000000000000" pitchFamily="2" charset="2"/>
              <a:buChar char="§"/>
            </a:pPr>
            <a:r>
              <a:rPr lang="en-US" dirty="0"/>
              <a:t>What do these roles expect of the individual entering the situation to help?</a:t>
            </a:r>
          </a:p>
          <a:p>
            <a:pPr>
              <a:buFont typeface="Wingdings" panose="05000000000000000000" pitchFamily="2" charset="2"/>
              <a:buChar char="q"/>
            </a:pPr>
            <a:r>
              <a:rPr lang="en-US" dirty="0"/>
              <a:t>This checklist helps users to get going at the start of a soft systems analysis by providing some very general guidelines regarding important roles in the </a:t>
            </a:r>
            <a:r>
              <a:rPr lang="en-MY" dirty="0"/>
              <a:t>learning process.</a:t>
            </a:r>
            <a:endParaRPr lang="en-MY" sz="2800" dirty="0"/>
          </a:p>
        </p:txBody>
      </p:sp>
    </p:spTree>
    <p:extLst>
      <p:ext uri="{BB962C8B-B14F-4D97-AF65-F5344CB8AC3E}">
        <p14:creationId xmlns:p14="http://schemas.microsoft.com/office/powerpoint/2010/main" val="117753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4C70-47EE-457A-9959-B09DE91917B0}"/>
              </a:ext>
            </a:extLst>
          </p:cNvPr>
          <p:cNvSpPr>
            <a:spLocks noGrp="1"/>
          </p:cNvSpPr>
          <p:nvPr>
            <p:ph type="title"/>
          </p:nvPr>
        </p:nvSpPr>
        <p:spPr/>
        <p:txBody>
          <a:bodyPr/>
          <a:lstStyle/>
          <a:p>
            <a:r>
              <a:rPr lang="en-US" dirty="0"/>
              <a:t>SSM </a:t>
            </a:r>
            <a:br>
              <a:rPr lang="en-US" dirty="0"/>
            </a:br>
            <a:r>
              <a:rPr lang="en-US" dirty="0">
                <a:solidFill>
                  <a:srgbClr val="0070C0"/>
                </a:solidFill>
              </a:rPr>
              <a:t>Modelling in SSM</a:t>
            </a:r>
            <a:endParaRPr lang="en-MY" dirty="0"/>
          </a:p>
        </p:txBody>
      </p:sp>
      <p:sp>
        <p:nvSpPr>
          <p:cNvPr id="3" name="Content Placeholder 2">
            <a:extLst>
              <a:ext uri="{FF2B5EF4-FFF2-40B4-BE49-F238E27FC236}">
                <a16:creationId xmlns:a16="http://schemas.microsoft.com/office/drawing/2014/main" id="{A5DF2042-7217-4FE5-9DB1-8B47830FB40B}"/>
              </a:ext>
            </a:extLst>
          </p:cNvPr>
          <p:cNvSpPr>
            <a:spLocks noGrp="1"/>
          </p:cNvSpPr>
          <p:nvPr>
            <p:ph idx="1"/>
          </p:nvPr>
        </p:nvSpPr>
        <p:spPr/>
        <p:txBody>
          <a:bodyPr/>
          <a:lstStyle/>
          <a:p>
            <a:pPr>
              <a:buFont typeface="Wingdings" panose="05000000000000000000" pitchFamily="2" charset="2"/>
              <a:buChar char="q"/>
            </a:pPr>
            <a:r>
              <a:rPr lang="en-US" dirty="0">
                <a:solidFill>
                  <a:srgbClr val="0070C0"/>
                </a:solidFill>
              </a:rPr>
              <a:t>Draw a ‘Conceptual Design’ </a:t>
            </a:r>
            <a:r>
              <a:rPr lang="en-US" dirty="0"/>
              <a:t>of the scenario. </a:t>
            </a:r>
          </a:p>
          <a:p>
            <a:pPr>
              <a:buFont typeface="Wingdings" panose="05000000000000000000" pitchFamily="2" charset="2"/>
              <a:buChar char="q"/>
            </a:pPr>
            <a:r>
              <a:rPr lang="en-US" dirty="0"/>
              <a:t>The design must consider several factors:</a:t>
            </a:r>
            <a:endParaRPr lang="en-MY" dirty="0"/>
          </a:p>
          <a:p>
            <a:pPr lvl="1" algn="just">
              <a:buFont typeface="Wingdings" panose="05000000000000000000" pitchFamily="2" charset="2"/>
              <a:buChar char="§"/>
            </a:pPr>
            <a:r>
              <a:rPr lang="en-US" sz="2400" dirty="0"/>
              <a:t>The model should </a:t>
            </a:r>
            <a:r>
              <a:rPr lang="en-US" sz="2400" dirty="0">
                <a:solidFill>
                  <a:srgbClr val="0070C0"/>
                </a:solidFill>
              </a:rPr>
              <a:t>represent the activities required to achieve the purpose in a systemic manner.</a:t>
            </a:r>
          </a:p>
          <a:p>
            <a:pPr lvl="1" algn="just">
              <a:buFont typeface="Wingdings" panose="05000000000000000000" pitchFamily="2" charset="2"/>
              <a:buChar char="§"/>
            </a:pPr>
            <a:r>
              <a:rPr lang="en-US" sz="2400" dirty="0"/>
              <a:t>The model should </a:t>
            </a:r>
            <a:r>
              <a:rPr lang="en-US" sz="2400" dirty="0">
                <a:solidFill>
                  <a:srgbClr val="0070C0"/>
                </a:solidFill>
              </a:rPr>
              <a:t>meet the criteria for being a system</a:t>
            </a:r>
            <a:r>
              <a:rPr lang="en-US" sz="2400" dirty="0"/>
              <a:t>, represent an ideal form of being well organized for the particular purpose specified. </a:t>
            </a:r>
          </a:p>
          <a:p>
            <a:pPr lvl="1" algn="just">
              <a:buFont typeface="Wingdings" panose="05000000000000000000" pitchFamily="2" charset="2"/>
              <a:buChar char="§"/>
            </a:pPr>
            <a:r>
              <a:rPr lang="en-US" sz="2400" dirty="0"/>
              <a:t>Modelling should </a:t>
            </a:r>
            <a:r>
              <a:rPr lang="en-US" sz="2400" dirty="0">
                <a:solidFill>
                  <a:srgbClr val="0070C0"/>
                </a:solidFill>
              </a:rPr>
              <a:t>be flexible</a:t>
            </a:r>
            <a:r>
              <a:rPr lang="en-US" sz="2400" dirty="0"/>
              <a:t>. There may be many models which are relevant in any given situation. </a:t>
            </a:r>
            <a:endParaRPr lang="en-MY" sz="2400" dirty="0"/>
          </a:p>
        </p:txBody>
      </p:sp>
    </p:spTree>
    <p:extLst>
      <p:ext uri="{BB962C8B-B14F-4D97-AF65-F5344CB8AC3E}">
        <p14:creationId xmlns:p14="http://schemas.microsoft.com/office/powerpoint/2010/main" val="3252931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BF794-5CB9-4C83-A8C9-8D193F0D8DEF}"/>
              </a:ext>
            </a:extLst>
          </p:cNvPr>
          <p:cNvSpPr>
            <a:spLocks noGrp="1"/>
          </p:cNvSpPr>
          <p:nvPr>
            <p:ph sz="half" idx="1"/>
          </p:nvPr>
        </p:nvSpPr>
        <p:spPr>
          <a:xfrm>
            <a:off x="219644" y="1936188"/>
            <a:ext cx="4796341" cy="4525962"/>
          </a:xfrm>
        </p:spPr>
        <p:txBody>
          <a:bodyPr wrap="square" anchor="t">
            <a:normAutofit/>
          </a:bodyPr>
          <a:lstStyle/>
          <a:p>
            <a:pPr>
              <a:buFont typeface="Wingdings" panose="05000000000000000000" pitchFamily="2" charset="2"/>
              <a:buChar char="q"/>
            </a:pPr>
            <a:r>
              <a:rPr lang="en-US" sz="2200" dirty="0"/>
              <a:t>The main elements of a well- formulated root definition have been found to be </a:t>
            </a:r>
            <a:r>
              <a:rPr lang="en-US" sz="2200" b="1" dirty="0"/>
              <a:t>Customers, Actors, Transformation, Word-View, Owner, and Environment</a:t>
            </a:r>
            <a:r>
              <a:rPr lang="en-US" sz="2200" dirty="0"/>
              <a:t>, hence the mnemonic </a:t>
            </a:r>
            <a:r>
              <a:rPr lang="en-US" sz="2200" b="1" dirty="0"/>
              <a:t>CATWOE</a:t>
            </a:r>
            <a:r>
              <a:rPr lang="en-US" sz="2200" dirty="0"/>
              <a:t>. </a:t>
            </a:r>
          </a:p>
        </p:txBody>
      </p:sp>
      <p:pic>
        <p:nvPicPr>
          <p:cNvPr id="1026" name="Picture 2" descr="How CATWOE Works">
            <a:extLst>
              <a:ext uri="{FF2B5EF4-FFF2-40B4-BE49-F238E27FC236}">
                <a16:creationId xmlns:a16="http://schemas.microsoft.com/office/drawing/2014/main" id="{D45AA666-8DC1-412C-888F-EF580F7B4B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62769" y="2607362"/>
            <a:ext cx="4161587" cy="3183614"/>
          </a:xfrm>
          <a:prstGeom prst="rect">
            <a:avLst/>
          </a:prstGeom>
          <a:solidFill>
            <a:srgbClr val="FFFFFF"/>
          </a:solidFill>
        </p:spPr>
      </p:pic>
      <p:sp>
        <p:nvSpPr>
          <p:cNvPr id="2" name="Title 1">
            <a:extLst>
              <a:ext uri="{FF2B5EF4-FFF2-40B4-BE49-F238E27FC236}">
                <a16:creationId xmlns:a16="http://schemas.microsoft.com/office/drawing/2014/main" id="{9C93A9E0-07A3-4721-ACF6-1135B4477955}"/>
              </a:ext>
            </a:extLst>
          </p:cNvPr>
          <p:cNvSpPr>
            <a:spLocks noGrp="1"/>
          </p:cNvSpPr>
          <p:nvPr>
            <p:ph type="title"/>
          </p:nvPr>
        </p:nvSpPr>
        <p:spPr>
          <a:xfrm>
            <a:off x="485775" y="274638"/>
            <a:ext cx="7042150" cy="1143000"/>
          </a:xfrm>
        </p:spPr>
        <p:txBody>
          <a:bodyPr wrap="square" anchor="ctr">
            <a:normAutofit/>
          </a:bodyPr>
          <a:lstStyle/>
          <a:p>
            <a:r>
              <a:rPr lang="en-US" dirty="0"/>
              <a:t>SSM </a:t>
            </a:r>
            <a:br>
              <a:rPr lang="en-US" dirty="0"/>
            </a:br>
            <a:r>
              <a:rPr lang="en-US" dirty="0">
                <a:solidFill>
                  <a:srgbClr val="0070C0"/>
                </a:solidFill>
              </a:rPr>
              <a:t>The CATWOE Concept</a:t>
            </a:r>
            <a:endParaRPr lang="en-MY" dirty="0">
              <a:solidFill>
                <a:srgbClr val="0070C0"/>
              </a:solidFill>
            </a:endParaRPr>
          </a:p>
        </p:txBody>
      </p:sp>
    </p:spTree>
    <p:extLst>
      <p:ext uri="{BB962C8B-B14F-4D97-AF65-F5344CB8AC3E}">
        <p14:creationId xmlns:p14="http://schemas.microsoft.com/office/powerpoint/2010/main" val="2289894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A9E0-07A3-4721-ACF6-1135B4477955}"/>
              </a:ext>
            </a:extLst>
          </p:cNvPr>
          <p:cNvSpPr>
            <a:spLocks noGrp="1"/>
          </p:cNvSpPr>
          <p:nvPr>
            <p:ph type="title"/>
          </p:nvPr>
        </p:nvSpPr>
        <p:spPr/>
        <p:txBody>
          <a:bodyPr/>
          <a:lstStyle/>
          <a:p>
            <a:r>
              <a:rPr lang="en-US" dirty="0"/>
              <a:t>SSM </a:t>
            </a:r>
            <a:br>
              <a:rPr lang="en-US" dirty="0"/>
            </a:br>
            <a:r>
              <a:rPr lang="en-US" dirty="0">
                <a:solidFill>
                  <a:srgbClr val="0070C0"/>
                </a:solidFill>
              </a:rPr>
              <a:t>The CATWOE Concept (continued)</a:t>
            </a:r>
            <a:endParaRPr lang="en-MY" dirty="0"/>
          </a:p>
        </p:txBody>
      </p:sp>
      <p:sp>
        <p:nvSpPr>
          <p:cNvPr id="3" name="Content Placeholder 2">
            <a:extLst>
              <a:ext uri="{FF2B5EF4-FFF2-40B4-BE49-F238E27FC236}">
                <a16:creationId xmlns:a16="http://schemas.microsoft.com/office/drawing/2014/main" id="{B92BF794-5CB9-4C83-A8C9-8D193F0D8DEF}"/>
              </a:ext>
            </a:extLst>
          </p:cNvPr>
          <p:cNvSpPr>
            <a:spLocks noGrp="1"/>
          </p:cNvSpPr>
          <p:nvPr>
            <p:ph idx="1"/>
          </p:nvPr>
        </p:nvSpPr>
        <p:spPr>
          <a:xfrm>
            <a:off x="200025" y="1881763"/>
            <a:ext cx="8743950" cy="4525962"/>
          </a:xfrm>
        </p:spPr>
        <p:txBody>
          <a:bodyPr/>
          <a:lstStyle/>
          <a:p>
            <a:pPr>
              <a:buFont typeface="Wingdings" panose="05000000000000000000" pitchFamily="2" charset="2"/>
              <a:buChar char="q"/>
            </a:pPr>
            <a:r>
              <a:rPr lang="en-MY" dirty="0"/>
              <a:t>Customers</a:t>
            </a:r>
          </a:p>
          <a:p>
            <a:pPr lvl="1">
              <a:buFont typeface="Wingdings" panose="05000000000000000000" pitchFamily="2" charset="2"/>
              <a:buChar char="§"/>
            </a:pPr>
            <a:r>
              <a:rPr lang="en-US" dirty="0"/>
              <a:t>Customers are </a:t>
            </a:r>
            <a:r>
              <a:rPr lang="en-US" dirty="0">
                <a:solidFill>
                  <a:srgbClr val="0070C0"/>
                </a:solidFill>
              </a:rPr>
              <a:t>those people, or other activity systems</a:t>
            </a:r>
            <a:r>
              <a:rPr lang="en-US" dirty="0"/>
              <a:t>, </a:t>
            </a:r>
            <a:r>
              <a:rPr lang="en-US" dirty="0">
                <a:solidFill>
                  <a:srgbClr val="0070C0"/>
                </a:solidFill>
              </a:rPr>
              <a:t>who are the direct victims or beneficiaries of the system being developed</a:t>
            </a:r>
            <a:r>
              <a:rPr lang="en-US" dirty="0"/>
              <a:t>. They are those people or systems </a:t>
            </a:r>
            <a:r>
              <a:rPr lang="en-US" dirty="0">
                <a:solidFill>
                  <a:srgbClr val="0070C0"/>
                </a:solidFill>
              </a:rPr>
              <a:t>associated with the inputs and outputs of the system.</a:t>
            </a:r>
          </a:p>
          <a:p>
            <a:pPr>
              <a:buFont typeface="Wingdings" panose="05000000000000000000" pitchFamily="2" charset="2"/>
              <a:buChar char="q"/>
            </a:pPr>
            <a:r>
              <a:rPr lang="en-MY" dirty="0"/>
              <a:t>Actors</a:t>
            </a:r>
          </a:p>
          <a:p>
            <a:pPr lvl="1">
              <a:buFont typeface="Wingdings" panose="05000000000000000000" pitchFamily="2" charset="2"/>
              <a:buChar char="§"/>
            </a:pPr>
            <a:r>
              <a:rPr lang="en-US" dirty="0"/>
              <a:t>The key </a:t>
            </a:r>
            <a:r>
              <a:rPr lang="en-US" dirty="0">
                <a:solidFill>
                  <a:srgbClr val="0070C0"/>
                </a:solidFill>
              </a:rPr>
              <a:t>people are involved in the implementation of the changes in the system or process. </a:t>
            </a:r>
            <a:r>
              <a:rPr lang="en-US" dirty="0"/>
              <a:t>An actor is a person who carries out one or more of the activities in the system.</a:t>
            </a:r>
          </a:p>
        </p:txBody>
      </p:sp>
    </p:spTree>
    <p:extLst>
      <p:ext uri="{BB962C8B-B14F-4D97-AF65-F5344CB8AC3E}">
        <p14:creationId xmlns:p14="http://schemas.microsoft.com/office/powerpoint/2010/main" val="321090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fontAlgn="auto">
              <a:spcAft>
                <a:spcPts val="0"/>
              </a:spcAft>
              <a:defRPr/>
            </a:pPr>
            <a:r>
              <a:rPr lang="en-US" dirty="0">
                <a:solidFill>
                  <a:srgbClr val="003366"/>
                </a:solidFill>
              </a:rPr>
              <a:t>Key Terms you must be able to use</a:t>
            </a:r>
          </a:p>
        </p:txBody>
      </p:sp>
      <p:sp>
        <p:nvSpPr>
          <p:cNvPr id="16387" name="Rectangle 3"/>
          <p:cNvSpPr>
            <a:spLocks noGrp="1" noChangeArrowheads="1"/>
          </p:cNvSpPr>
          <p:nvPr>
            <p:ph idx="1"/>
          </p:nvPr>
        </p:nvSpPr>
        <p:spPr/>
        <p:txBody>
          <a:bodyPr/>
          <a:lstStyle/>
          <a:p>
            <a:pPr marL="0" indent="0">
              <a:buNone/>
            </a:pPr>
            <a:r>
              <a:rPr lang="en-US" dirty="0"/>
              <a:t>If you have mastered this topic, you should be able to use the following terms correctly in your assignments and exams:</a:t>
            </a:r>
          </a:p>
          <a:p>
            <a:pPr lvl="1">
              <a:buFont typeface="Wingdings" panose="05000000000000000000" pitchFamily="2" charset="2"/>
              <a:buChar char="q"/>
            </a:pPr>
            <a:r>
              <a:rPr lang="en-US" sz="2400" dirty="0"/>
              <a:t>Characteristics of People Oriented Methodologies </a:t>
            </a:r>
          </a:p>
          <a:p>
            <a:pPr lvl="1">
              <a:buFont typeface="Wingdings" panose="05000000000000000000" pitchFamily="2" charset="2"/>
              <a:buChar char="q"/>
            </a:pPr>
            <a:r>
              <a:rPr lang="en-US" sz="2400" dirty="0">
                <a:effectLst/>
                <a:ea typeface="+mn-ea"/>
                <a:cs typeface="+mn-cs"/>
              </a:rPr>
              <a:t>Web Information Systems Development Methodology (WISDM)</a:t>
            </a:r>
            <a:endParaRPr lang="en-US" sz="2400" dirty="0">
              <a:effectLst/>
            </a:endParaRPr>
          </a:p>
          <a:p>
            <a:pPr lvl="1" rtl="0" eaLnBrk="1" fontAlgn="base" hangingPunct="1">
              <a:buFont typeface="Wingdings" panose="05000000000000000000" pitchFamily="2" charset="2"/>
              <a:buChar char="q"/>
            </a:pPr>
            <a:r>
              <a:rPr lang="en-US" sz="2400" dirty="0">
                <a:effectLst/>
                <a:ea typeface="+mn-ea"/>
                <a:cs typeface="+mn-cs"/>
              </a:rPr>
              <a:t>Knowledge Acquisition and Documentation Structuring (KADS)</a:t>
            </a:r>
            <a:endParaRPr lang="en-US" sz="2400" dirty="0">
              <a:effectLst/>
            </a:endParaRPr>
          </a:p>
          <a:p>
            <a:pPr lvl="1" rtl="0" eaLnBrk="1" fontAlgn="base" hangingPunct="1">
              <a:buFont typeface="Wingdings" panose="05000000000000000000" pitchFamily="2" charset="2"/>
              <a:buChar char="q"/>
            </a:pPr>
            <a:r>
              <a:rPr lang="en-US" sz="2400" dirty="0">
                <a:effectLst/>
                <a:ea typeface="+mn-ea"/>
                <a:cs typeface="+mn-cs"/>
              </a:rPr>
              <a:t>Soft Systems Methodology (SSM)</a:t>
            </a:r>
            <a:endParaRPr lang="en-US" sz="2400" dirty="0">
              <a:effectLst/>
            </a:endParaRPr>
          </a:p>
        </p:txBody>
      </p:sp>
      <p:sp>
        <p:nvSpPr>
          <p:cNvPr id="16388" name="Footer Placeholder 3"/>
          <p:cNvSpPr>
            <a:spLocks noGrp="1"/>
          </p:cNvSpPr>
          <p:nvPr>
            <p:ph type="ftr" sz="quarter" idx="4294967295"/>
          </p:nvPr>
        </p:nvSpPr>
        <p:spPr bwMode="auto">
          <a:xfrm>
            <a:off x="3429000" y="19050"/>
            <a:ext cx="4114800" cy="328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chemeClr val="bg1"/>
                </a:solidFill>
              </a:rPr>
              <a:t>Slide  4 (of  17)</a:t>
            </a:r>
          </a:p>
        </p:txBody>
      </p:sp>
    </p:spTree>
    <p:extLst>
      <p:ext uri="{BB962C8B-B14F-4D97-AF65-F5344CB8AC3E}">
        <p14:creationId xmlns:p14="http://schemas.microsoft.com/office/powerpoint/2010/main" val="707999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E38ED-11E0-4669-AF30-E71251407657}"/>
              </a:ext>
            </a:extLst>
          </p:cNvPr>
          <p:cNvSpPr>
            <a:spLocks noGrp="1"/>
          </p:cNvSpPr>
          <p:nvPr>
            <p:ph type="title"/>
          </p:nvPr>
        </p:nvSpPr>
        <p:spPr/>
        <p:txBody>
          <a:bodyPr/>
          <a:lstStyle/>
          <a:p>
            <a:r>
              <a:rPr lang="en-US" dirty="0"/>
              <a:t>SSM </a:t>
            </a:r>
            <a:br>
              <a:rPr lang="en-US" dirty="0"/>
            </a:br>
            <a:r>
              <a:rPr lang="en-US" dirty="0">
                <a:solidFill>
                  <a:srgbClr val="0070C0"/>
                </a:solidFill>
              </a:rPr>
              <a:t>The CATWOE Concept (continued)</a:t>
            </a:r>
            <a:endParaRPr lang="en-MY" dirty="0"/>
          </a:p>
        </p:txBody>
      </p:sp>
      <p:sp>
        <p:nvSpPr>
          <p:cNvPr id="3" name="Content Placeholder 2">
            <a:extLst>
              <a:ext uri="{FF2B5EF4-FFF2-40B4-BE49-F238E27FC236}">
                <a16:creationId xmlns:a16="http://schemas.microsoft.com/office/drawing/2014/main" id="{7B4C26EF-6F83-4AEC-9057-3619F90A818F}"/>
              </a:ext>
            </a:extLst>
          </p:cNvPr>
          <p:cNvSpPr>
            <a:spLocks noGrp="1"/>
          </p:cNvSpPr>
          <p:nvPr>
            <p:ph idx="1"/>
          </p:nvPr>
        </p:nvSpPr>
        <p:spPr>
          <a:xfrm>
            <a:off x="487363" y="1697038"/>
            <a:ext cx="8229600" cy="4886324"/>
          </a:xfrm>
        </p:spPr>
        <p:txBody>
          <a:bodyPr/>
          <a:lstStyle/>
          <a:p>
            <a:pPr>
              <a:buFont typeface="Wingdings" panose="05000000000000000000" pitchFamily="2" charset="2"/>
              <a:buChar char="q"/>
            </a:pPr>
            <a:r>
              <a:rPr lang="en-MY" dirty="0"/>
              <a:t>Transformation</a:t>
            </a:r>
          </a:p>
          <a:p>
            <a:pPr lvl="1">
              <a:buFont typeface="Wingdings" panose="05000000000000000000" pitchFamily="2" charset="2"/>
              <a:buChar char="§"/>
            </a:pPr>
            <a:r>
              <a:rPr lang="en-US" sz="2200" dirty="0"/>
              <a:t>The fundamental concept of an activity system is that it </a:t>
            </a:r>
            <a:r>
              <a:rPr lang="en-US" sz="2200" dirty="0">
                <a:solidFill>
                  <a:srgbClr val="0070C0"/>
                </a:solidFill>
              </a:rPr>
              <a:t>converts some input into some output</a:t>
            </a:r>
            <a:r>
              <a:rPr lang="en-US" sz="2200" dirty="0"/>
              <a:t>. This conversion process is termed the transformation and it is of vital importance. </a:t>
            </a:r>
          </a:p>
          <a:p>
            <a:pPr lvl="1">
              <a:buFont typeface="Wingdings" panose="05000000000000000000" pitchFamily="2" charset="2"/>
              <a:buChar char="§"/>
            </a:pPr>
            <a:r>
              <a:rPr lang="en-US" sz="2200" dirty="0"/>
              <a:t>In </a:t>
            </a:r>
            <a:r>
              <a:rPr lang="en-US" sz="2200" dirty="0">
                <a:solidFill>
                  <a:srgbClr val="0070C0"/>
                </a:solidFill>
              </a:rPr>
              <a:t>SSM focused upon purposeful action</a:t>
            </a:r>
            <a:r>
              <a:rPr lang="en-US" sz="2200" dirty="0"/>
              <a:t>, that is, </a:t>
            </a:r>
            <a:r>
              <a:rPr lang="en-US" sz="2200" dirty="0">
                <a:solidFill>
                  <a:srgbClr val="0070C0"/>
                </a:solidFill>
              </a:rPr>
              <a:t>organized action that brings about some change in the world</a:t>
            </a:r>
            <a:r>
              <a:rPr lang="en-US" sz="2200" dirty="0"/>
              <a:t>. </a:t>
            </a:r>
          </a:p>
          <a:p>
            <a:pPr lvl="1">
              <a:buFont typeface="Wingdings" panose="05000000000000000000" pitchFamily="2" charset="2"/>
              <a:buChar char="§"/>
            </a:pPr>
            <a:r>
              <a:rPr lang="en-US" sz="2200" dirty="0"/>
              <a:t>Therefore, </a:t>
            </a:r>
            <a:r>
              <a:rPr lang="en-US" sz="2200" dirty="0">
                <a:solidFill>
                  <a:srgbClr val="0070C0"/>
                </a:solidFill>
              </a:rPr>
              <a:t>idea of change and the concept of transformation are central concern</a:t>
            </a:r>
            <a:r>
              <a:rPr lang="en-US" sz="2200" dirty="0"/>
              <a:t>. </a:t>
            </a:r>
          </a:p>
        </p:txBody>
      </p:sp>
    </p:spTree>
    <p:extLst>
      <p:ext uri="{BB962C8B-B14F-4D97-AF65-F5344CB8AC3E}">
        <p14:creationId xmlns:p14="http://schemas.microsoft.com/office/powerpoint/2010/main" val="2847131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F381-6311-459E-813A-6E5D050A455D}"/>
              </a:ext>
            </a:extLst>
          </p:cNvPr>
          <p:cNvSpPr>
            <a:spLocks noGrp="1"/>
          </p:cNvSpPr>
          <p:nvPr>
            <p:ph type="title"/>
          </p:nvPr>
        </p:nvSpPr>
        <p:spPr/>
        <p:txBody>
          <a:bodyPr/>
          <a:lstStyle/>
          <a:p>
            <a:r>
              <a:rPr lang="en-US" dirty="0"/>
              <a:t>SSM </a:t>
            </a:r>
            <a:br>
              <a:rPr lang="en-US" dirty="0"/>
            </a:br>
            <a:r>
              <a:rPr lang="en-US" dirty="0">
                <a:solidFill>
                  <a:srgbClr val="0070C0"/>
                </a:solidFill>
              </a:rPr>
              <a:t>The CATWOE Concept (continued)</a:t>
            </a:r>
            <a:endParaRPr lang="en-MY" dirty="0"/>
          </a:p>
        </p:txBody>
      </p:sp>
      <p:sp>
        <p:nvSpPr>
          <p:cNvPr id="3" name="Content Placeholder 2">
            <a:extLst>
              <a:ext uri="{FF2B5EF4-FFF2-40B4-BE49-F238E27FC236}">
                <a16:creationId xmlns:a16="http://schemas.microsoft.com/office/drawing/2014/main" id="{0F785FD4-0381-4B8D-A3EA-72064419E443}"/>
              </a:ext>
            </a:extLst>
          </p:cNvPr>
          <p:cNvSpPr>
            <a:spLocks noGrp="1"/>
          </p:cNvSpPr>
          <p:nvPr>
            <p:ph idx="1"/>
          </p:nvPr>
        </p:nvSpPr>
        <p:spPr>
          <a:xfrm>
            <a:off x="487363" y="1697038"/>
            <a:ext cx="8229600" cy="4886324"/>
          </a:xfrm>
        </p:spPr>
        <p:txBody>
          <a:bodyPr/>
          <a:lstStyle/>
          <a:p>
            <a:pPr>
              <a:buFont typeface="Wingdings" panose="05000000000000000000" pitchFamily="2" charset="2"/>
              <a:buChar char="q"/>
            </a:pPr>
            <a:r>
              <a:rPr lang="en-US" dirty="0"/>
              <a:t>World-View</a:t>
            </a:r>
          </a:p>
          <a:p>
            <a:pPr lvl="1">
              <a:buFont typeface="Wingdings" panose="05000000000000000000" pitchFamily="2" charset="2"/>
              <a:buChar char="§"/>
            </a:pPr>
            <a:r>
              <a:rPr lang="en-US" sz="2200" dirty="0"/>
              <a:t>Includes the </a:t>
            </a:r>
            <a:r>
              <a:rPr lang="en-US" sz="2200" dirty="0">
                <a:solidFill>
                  <a:srgbClr val="0070C0"/>
                </a:solidFill>
              </a:rPr>
              <a:t>big picture of the situation, highlights problems, </a:t>
            </a:r>
            <a:r>
              <a:rPr lang="en-US" sz="2200" dirty="0"/>
              <a:t>and describes the wider </a:t>
            </a:r>
            <a:r>
              <a:rPr lang="en-US" sz="2200" dirty="0">
                <a:solidFill>
                  <a:srgbClr val="0070C0"/>
                </a:solidFill>
              </a:rPr>
              <a:t>impact of the transformed system or process. </a:t>
            </a:r>
          </a:p>
          <a:p>
            <a:pPr lvl="1">
              <a:buFont typeface="Wingdings" panose="05000000000000000000" pitchFamily="2" charset="2"/>
              <a:buChar char="§"/>
            </a:pPr>
            <a:endParaRPr lang="en-US" sz="2200" dirty="0">
              <a:solidFill>
                <a:srgbClr val="0070C0"/>
              </a:solidFill>
            </a:endParaRPr>
          </a:p>
          <a:p>
            <a:pPr>
              <a:buFont typeface="Wingdings" panose="05000000000000000000" pitchFamily="2" charset="2"/>
              <a:buChar char="q"/>
            </a:pPr>
            <a:r>
              <a:rPr lang="en-MY" dirty="0"/>
              <a:t>Owner</a:t>
            </a:r>
          </a:p>
          <a:p>
            <a:pPr lvl="1">
              <a:buFont typeface="Wingdings" panose="05000000000000000000" pitchFamily="2" charset="2"/>
              <a:buChar char="§"/>
            </a:pPr>
            <a:r>
              <a:rPr lang="en-US" sz="2200" dirty="0"/>
              <a:t>The owner of the system is that </a:t>
            </a:r>
            <a:r>
              <a:rPr lang="en-US" sz="2200" dirty="0">
                <a:solidFill>
                  <a:srgbClr val="0070C0"/>
                </a:solidFill>
              </a:rPr>
              <a:t>person, system, or agency which has the power to direct and ultimately abolish the system under consideration. </a:t>
            </a:r>
          </a:p>
          <a:p>
            <a:pPr lvl="1">
              <a:buFont typeface="Wingdings" panose="05000000000000000000" pitchFamily="2" charset="2"/>
              <a:buChar char="§"/>
            </a:pPr>
            <a:r>
              <a:rPr lang="en-US" sz="2200" dirty="0"/>
              <a:t>In many situations, it is relatively easy to identify the owner element, for example, </a:t>
            </a:r>
            <a:r>
              <a:rPr lang="en-US" sz="2200" dirty="0">
                <a:solidFill>
                  <a:srgbClr val="0070C0"/>
                </a:solidFill>
              </a:rPr>
              <a:t>a board of directors of a company</a:t>
            </a:r>
            <a:r>
              <a:rPr lang="en-US" sz="2200" dirty="0"/>
              <a:t>, but in others, this might be a </a:t>
            </a:r>
            <a:r>
              <a:rPr lang="en-US" sz="2200" dirty="0">
                <a:solidFill>
                  <a:srgbClr val="0070C0"/>
                </a:solidFill>
              </a:rPr>
              <a:t>diverse and informal set of owners </a:t>
            </a:r>
            <a:r>
              <a:rPr lang="en-US" sz="2200" dirty="0"/>
              <a:t>who could through agreement abolish the system.</a:t>
            </a:r>
            <a:endParaRPr lang="en-MY" sz="2200" dirty="0"/>
          </a:p>
          <a:p>
            <a:pPr lvl="1">
              <a:buFont typeface="Wingdings" panose="05000000000000000000" pitchFamily="2" charset="2"/>
              <a:buChar char="§"/>
            </a:pPr>
            <a:endParaRPr lang="en-US" sz="2200" dirty="0"/>
          </a:p>
          <a:p>
            <a:pPr lvl="1">
              <a:buFont typeface="Wingdings" panose="05000000000000000000" pitchFamily="2" charset="2"/>
              <a:buChar char="§"/>
            </a:pPr>
            <a:endParaRPr lang="en-US" sz="2200" dirty="0"/>
          </a:p>
          <a:p>
            <a:pPr lvl="1">
              <a:buFont typeface="Wingdings" panose="05000000000000000000" pitchFamily="2" charset="2"/>
              <a:buChar char="§"/>
            </a:pPr>
            <a:endParaRPr lang="en-MY" sz="2200" dirty="0"/>
          </a:p>
        </p:txBody>
      </p:sp>
    </p:spTree>
    <p:extLst>
      <p:ext uri="{BB962C8B-B14F-4D97-AF65-F5344CB8AC3E}">
        <p14:creationId xmlns:p14="http://schemas.microsoft.com/office/powerpoint/2010/main" val="3884007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4BB0-106C-4395-9DFA-935184F16897}"/>
              </a:ext>
            </a:extLst>
          </p:cNvPr>
          <p:cNvSpPr>
            <a:spLocks noGrp="1"/>
          </p:cNvSpPr>
          <p:nvPr>
            <p:ph type="title"/>
          </p:nvPr>
        </p:nvSpPr>
        <p:spPr/>
        <p:txBody>
          <a:bodyPr/>
          <a:lstStyle/>
          <a:p>
            <a:r>
              <a:rPr lang="en-US" dirty="0"/>
              <a:t>SSM </a:t>
            </a:r>
            <a:br>
              <a:rPr lang="en-US" dirty="0"/>
            </a:br>
            <a:r>
              <a:rPr lang="en-US" dirty="0">
                <a:solidFill>
                  <a:srgbClr val="0070C0"/>
                </a:solidFill>
              </a:rPr>
              <a:t>The CATWOE Concept (continued)</a:t>
            </a:r>
            <a:endParaRPr lang="en-MY" dirty="0"/>
          </a:p>
        </p:txBody>
      </p:sp>
      <p:sp>
        <p:nvSpPr>
          <p:cNvPr id="3" name="Content Placeholder 2">
            <a:extLst>
              <a:ext uri="{FF2B5EF4-FFF2-40B4-BE49-F238E27FC236}">
                <a16:creationId xmlns:a16="http://schemas.microsoft.com/office/drawing/2014/main" id="{3EF6D30E-5A87-496C-BBF2-2590AD809E5E}"/>
              </a:ext>
            </a:extLst>
          </p:cNvPr>
          <p:cNvSpPr>
            <a:spLocks noGrp="1"/>
          </p:cNvSpPr>
          <p:nvPr>
            <p:ph idx="1"/>
          </p:nvPr>
        </p:nvSpPr>
        <p:spPr>
          <a:xfrm>
            <a:off x="254834" y="1786979"/>
            <a:ext cx="8650015" cy="4525962"/>
          </a:xfrm>
        </p:spPr>
        <p:txBody>
          <a:bodyPr/>
          <a:lstStyle/>
          <a:p>
            <a:pPr>
              <a:buFont typeface="Wingdings" panose="05000000000000000000" pitchFamily="2" charset="2"/>
              <a:buChar char="q"/>
            </a:pPr>
            <a:r>
              <a:rPr lang="en-MY" dirty="0"/>
              <a:t>Environment</a:t>
            </a:r>
          </a:p>
          <a:p>
            <a:pPr lvl="1">
              <a:buFont typeface="Wingdings" panose="05000000000000000000" pitchFamily="2" charset="2"/>
              <a:buChar char="§"/>
            </a:pPr>
            <a:r>
              <a:rPr lang="en-US" dirty="0"/>
              <a:t>Include some </a:t>
            </a:r>
            <a:r>
              <a:rPr lang="en-US" dirty="0">
                <a:solidFill>
                  <a:srgbClr val="0070C0"/>
                </a:solidFill>
              </a:rPr>
              <a:t>restrictions that may halt operating the system</a:t>
            </a:r>
            <a:r>
              <a:rPr lang="en-US" dirty="0"/>
              <a:t>. There will inevitably be elements outside of the system, these elements referred to environmental constraints. </a:t>
            </a:r>
          </a:p>
          <a:p>
            <a:pPr lvl="1">
              <a:buFont typeface="Wingdings" panose="05000000000000000000" pitchFamily="2" charset="2"/>
              <a:buChar char="§"/>
            </a:pPr>
            <a:r>
              <a:rPr lang="en-US" dirty="0"/>
              <a:t>For example, </a:t>
            </a:r>
            <a:r>
              <a:rPr lang="en-US" dirty="0">
                <a:solidFill>
                  <a:srgbClr val="0070C0"/>
                </a:solidFill>
              </a:rPr>
              <a:t>consider a manufacturing system that transforms raw materials into finished goods</a:t>
            </a:r>
            <a:r>
              <a:rPr lang="en-US" dirty="0"/>
              <a:t>. The environment of a system will be the </a:t>
            </a:r>
            <a:r>
              <a:rPr lang="en-US" dirty="0">
                <a:solidFill>
                  <a:srgbClr val="0070C0"/>
                </a:solidFill>
              </a:rPr>
              <a:t>raw material suppliers, the suppliers of resources, and the disseminators of the finished goods. </a:t>
            </a:r>
          </a:p>
          <a:p>
            <a:pPr lvl="1">
              <a:buFont typeface="Wingdings" panose="05000000000000000000" pitchFamily="2" charset="2"/>
              <a:buChar char="§"/>
            </a:pPr>
            <a:r>
              <a:rPr lang="en-US" dirty="0"/>
              <a:t>It may be necessary to take these elements as given and consider the relationships and constraints that these elements impose upon the activity system.</a:t>
            </a:r>
            <a:endParaRPr lang="en-MY" dirty="0"/>
          </a:p>
        </p:txBody>
      </p:sp>
    </p:spTree>
    <p:extLst>
      <p:ext uri="{BB962C8B-B14F-4D97-AF65-F5344CB8AC3E}">
        <p14:creationId xmlns:p14="http://schemas.microsoft.com/office/powerpoint/2010/main" val="2735076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254098" y="1417638"/>
            <a:ext cx="8488686" cy="4525962"/>
          </a:xfrm>
        </p:spPr>
        <p:txBody>
          <a:bodyPr/>
          <a:lstStyle/>
          <a:p>
            <a:pPr algn="l">
              <a:buFont typeface="Wingdings" panose="05000000000000000000" pitchFamily="2" charset="2"/>
              <a:buChar char="q"/>
            </a:pPr>
            <a:r>
              <a:rPr lang="en-US" sz="2000" b="0" i="0" dirty="0">
                <a:solidFill>
                  <a:srgbClr val="373A3C"/>
                </a:solidFill>
                <a:effectLst/>
                <a:latin typeface="-apple-system"/>
              </a:rPr>
              <a:t>People-oriented methodologies are used when developers try to make the system mimic the user’s needs and behaviors, and the system is going to be used by many types of users (age, literacy, culture, needs, etc.).</a:t>
            </a:r>
          </a:p>
          <a:p>
            <a:pPr algn="l">
              <a:buFont typeface="Wingdings" panose="05000000000000000000" pitchFamily="2" charset="2"/>
              <a:buChar char="q"/>
            </a:pPr>
            <a:r>
              <a:rPr lang="en-US" sz="2000" b="0" i="0" dirty="0">
                <a:solidFill>
                  <a:srgbClr val="373A3C"/>
                </a:solidFill>
                <a:effectLst/>
                <a:latin typeface="-apple-system"/>
              </a:rPr>
              <a:t>The WISDM is based on the ‘Multiview’ framework that allows developers to look at a scenario from different views including organizational analysis, information analysis, work design, technical analysis, and human-computer interaction.</a:t>
            </a:r>
          </a:p>
          <a:p>
            <a:pPr algn="l">
              <a:buFont typeface="Wingdings" panose="05000000000000000000" pitchFamily="2" charset="2"/>
              <a:buChar char="q"/>
            </a:pPr>
            <a:r>
              <a:rPr lang="en-US" sz="2000" b="0" i="0" dirty="0">
                <a:solidFill>
                  <a:srgbClr val="373A3C"/>
                </a:solidFill>
                <a:effectLst/>
                <a:latin typeface="-apple-system"/>
              </a:rPr>
              <a:t>The KADS provides a structured way of developing knowledge-based systems (expert systems), with a knowledge elicitation component. This component is about creating a store of knowledge obtained from experts that can be used to develop the system. </a:t>
            </a:r>
          </a:p>
          <a:p>
            <a:pPr algn="l">
              <a:buFont typeface="Wingdings" panose="05000000000000000000" pitchFamily="2" charset="2"/>
              <a:buChar char="q"/>
            </a:pPr>
            <a:r>
              <a:rPr lang="en-US" sz="2000" b="0" i="0" dirty="0">
                <a:solidFill>
                  <a:srgbClr val="373A3C"/>
                </a:solidFill>
                <a:effectLst/>
                <a:latin typeface="-apple-system"/>
              </a:rPr>
              <a:t>The SSM is an organized way of tackling messy situations in the real world.  It is used when requirements are not clear, the scenario of the system is too complex to be defined, users are not sure how the system should behave, and they interpret problems differently.</a:t>
            </a:r>
            <a:br>
              <a:rPr lang="en-US" sz="2000" dirty="0"/>
            </a:br>
            <a:endParaRPr lang="en-US" sz="3600" b="0" i="0" dirty="0">
              <a:solidFill>
                <a:srgbClr val="373A3C"/>
              </a:solidFill>
              <a:effectLst/>
              <a:latin typeface="-apple-system"/>
            </a:endParaRPr>
          </a:p>
        </p:txBody>
      </p:sp>
    </p:spTree>
    <p:extLst>
      <p:ext uri="{BB962C8B-B14F-4D97-AF65-F5344CB8AC3E}">
        <p14:creationId xmlns:p14="http://schemas.microsoft.com/office/powerpoint/2010/main" val="828700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50925" y="2550497"/>
            <a:ext cx="7042150" cy="1143000"/>
          </a:xfrm>
        </p:spPr>
        <p:txBody>
          <a:bodyPr/>
          <a:lstStyle/>
          <a:p>
            <a:r>
              <a:rPr lang="en-US" dirty="0"/>
              <a:t>Question &amp; Answer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Next Session</a:t>
            </a:r>
            <a:endParaRPr lang="en-US" dirty="0"/>
          </a:p>
        </p:txBody>
      </p:sp>
      <p:sp>
        <p:nvSpPr>
          <p:cNvPr id="3" name="Content Placeholder 2"/>
          <p:cNvSpPr>
            <a:spLocks noGrp="1"/>
          </p:cNvSpPr>
          <p:nvPr>
            <p:ph idx="1"/>
          </p:nvPr>
        </p:nvSpPr>
        <p:spPr/>
        <p:txBody>
          <a:bodyPr/>
          <a:lstStyle/>
          <a:p>
            <a:r>
              <a:rPr lang="en-US" dirty="0"/>
              <a:t>Comparing Methodologies </a:t>
            </a:r>
          </a:p>
        </p:txBody>
      </p:sp>
    </p:spTree>
    <p:extLst>
      <p:ext uri="{BB962C8B-B14F-4D97-AF65-F5344CB8AC3E}">
        <p14:creationId xmlns:p14="http://schemas.microsoft.com/office/powerpoint/2010/main" val="1887770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03A0-B6E4-480C-97B4-BE5907D7D162}"/>
              </a:ext>
            </a:extLst>
          </p:cNvPr>
          <p:cNvSpPr>
            <a:spLocks noGrp="1"/>
          </p:cNvSpPr>
          <p:nvPr>
            <p:ph type="title"/>
          </p:nvPr>
        </p:nvSpPr>
        <p:spPr/>
        <p:txBody>
          <a:bodyPr/>
          <a:lstStyle/>
          <a:p>
            <a:r>
              <a:rPr lang="en-US" dirty="0"/>
              <a:t>References</a:t>
            </a:r>
            <a:endParaRPr lang="en-MY" dirty="0"/>
          </a:p>
        </p:txBody>
      </p:sp>
      <p:sp>
        <p:nvSpPr>
          <p:cNvPr id="3" name="Content Placeholder 2">
            <a:extLst>
              <a:ext uri="{FF2B5EF4-FFF2-40B4-BE49-F238E27FC236}">
                <a16:creationId xmlns:a16="http://schemas.microsoft.com/office/drawing/2014/main" id="{4D3AE536-E8A5-4CFF-B289-540475F408CC}"/>
              </a:ext>
            </a:extLst>
          </p:cNvPr>
          <p:cNvSpPr>
            <a:spLocks noGrp="1"/>
          </p:cNvSpPr>
          <p:nvPr>
            <p:ph idx="1"/>
          </p:nvPr>
        </p:nvSpPr>
        <p:spPr/>
        <p:txBody>
          <a:bodyPr/>
          <a:lstStyle/>
          <a:p>
            <a:r>
              <a:rPr lang="en-US" dirty="0"/>
              <a:t>Milton, N. R. (2007). Knowledge acquisition in practice: a step-by-step guide. Springer Science &amp; Business Media.</a:t>
            </a:r>
          </a:p>
          <a:p>
            <a:r>
              <a:rPr lang="en-US" dirty="0"/>
              <a:t>Davies, L., &amp; </a:t>
            </a:r>
            <a:r>
              <a:rPr lang="en-US" dirty="0" err="1"/>
              <a:t>Ledington</a:t>
            </a:r>
            <a:r>
              <a:rPr lang="en-US" dirty="0"/>
              <a:t>, P. (1991). Information in action: Soft systems methodology. Macmillan International Higher Education.</a:t>
            </a:r>
            <a:endParaRPr lang="en-MY" dirty="0"/>
          </a:p>
        </p:txBody>
      </p:sp>
    </p:spTree>
    <p:extLst>
      <p:ext uri="{BB962C8B-B14F-4D97-AF65-F5344CB8AC3E}">
        <p14:creationId xmlns:p14="http://schemas.microsoft.com/office/powerpoint/2010/main" val="2751037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1050925" y="2632827"/>
            <a:ext cx="7042150" cy="1143000"/>
          </a:xfrm>
        </p:spPr>
        <p:txBody>
          <a:bodyPr/>
          <a:lstStyle/>
          <a:p>
            <a:r>
              <a:rPr lang="en-US" sz="3200" dirty="0"/>
              <a:t>Characteristics of People Oriented Methodologies</a:t>
            </a:r>
            <a:br>
              <a:rPr lang="en-MY" sz="3200" dirty="0"/>
            </a:br>
            <a:endParaRPr lang="en-MY" sz="3200" dirty="0"/>
          </a:p>
        </p:txBody>
      </p:sp>
    </p:spTree>
    <p:extLst>
      <p:ext uri="{BB962C8B-B14F-4D97-AF65-F5344CB8AC3E}">
        <p14:creationId xmlns:p14="http://schemas.microsoft.com/office/powerpoint/2010/main" val="409137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eaLnBrk="1" fontAlgn="base" hangingPunct="1"/>
            <a:r>
              <a:rPr lang="en-US" sz="2800" b="1" dirty="0">
                <a:solidFill>
                  <a:schemeClr val="tx2"/>
                </a:solidFill>
                <a:effectLst/>
                <a:latin typeface="+mj-lt"/>
                <a:ea typeface="+mj-ea"/>
                <a:cs typeface="+mj-cs"/>
              </a:rPr>
              <a:t>People Oriented Methodologies</a:t>
            </a:r>
            <a:endParaRPr lang="en-US" dirty="0"/>
          </a:p>
        </p:txBody>
      </p:sp>
      <p:sp>
        <p:nvSpPr>
          <p:cNvPr id="3" name="Content Placeholder 2"/>
          <p:cNvSpPr>
            <a:spLocks noGrp="1"/>
          </p:cNvSpPr>
          <p:nvPr>
            <p:ph idx="1"/>
          </p:nvPr>
        </p:nvSpPr>
        <p:spPr>
          <a:xfrm>
            <a:off x="485775" y="1417637"/>
            <a:ext cx="8229600" cy="5058113"/>
          </a:xfrm>
        </p:spPr>
        <p:txBody>
          <a:bodyPr/>
          <a:lstStyle/>
          <a:p>
            <a:pPr marL="0" indent="0">
              <a:buNone/>
            </a:pPr>
            <a:r>
              <a:rPr lang="en-US" sz="2200" dirty="0"/>
              <a:t>These methodologies are used when:</a:t>
            </a:r>
          </a:p>
          <a:p>
            <a:pPr>
              <a:buFont typeface="Wingdings" panose="05000000000000000000" pitchFamily="2" charset="2"/>
              <a:buChar char="q"/>
            </a:pPr>
            <a:r>
              <a:rPr lang="en-US" sz="2200" dirty="0"/>
              <a:t>Developer trying to make the system mimic the user’s needs and behaviors.</a:t>
            </a:r>
          </a:p>
          <a:p>
            <a:pPr>
              <a:buFont typeface="Wingdings" panose="05000000000000000000" pitchFamily="2" charset="2"/>
              <a:buChar char="q"/>
            </a:pPr>
            <a:r>
              <a:rPr lang="en-US" sz="2200" dirty="0"/>
              <a:t>The system is going to be used by many types of users (age, literacy, culture, needs, etc.)</a:t>
            </a:r>
          </a:p>
          <a:p>
            <a:pPr>
              <a:buFont typeface="Wingdings" panose="05000000000000000000" pitchFamily="2" charset="2"/>
              <a:buChar char="q"/>
            </a:pPr>
            <a:r>
              <a:rPr lang="en-US" sz="2200" dirty="0"/>
              <a:t>Widely used in environment involving gaming, robotics, virtual reality, augmented reality, medicine, animal behaviors, etc.</a:t>
            </a:r>
          </a:p>
          <a:p>
            <a:pPr>
              <a:buFont typeface="Wingdings" panose="05000000000000000000" pitchFamily="2" charset="2"/>
              <a:buChar char="q"/>
            </a:pPr>
            <a:r>
              <a:rPr lang="en-US" sz="2200" dirty="0"/>
              <a:t>Used when:-</a:t>
            </a:r>
          </a:p>
          <a:p>
            <a:pPr lvl="1">
              <a:buFont typeface="Wingdings" panose="05000000000000000000" pitchFamily="2" charset="2"/>
              <a:buChar char="§"/>
            </a:pPr>
            <a:r>
              <a:rPr lang="en-US" sz="2200" dirty="0"/>
              <a:t>Requirements are not fixed / cannot be fully determined earlier</a:t>
            </a:r>
          </a:p>
          <a:p>
            <a:pPr lvl="1">
              <a:buFont typeface="Wingdings" panose="05000000000000000000" pitchFamily="2" charset="2"/>
              <a:buChar char="§"/>
            </a:pPr>
            <a:r>
              <a:rPr lang="en-US" sz="2200" dirty="0"/>
              <a:t>Requirements and scenarios are constantly changing.</a:t>
            </a:r>
          </a:p>
          <a:p>
            <a:pPr lvl="1">
              <a:buFont typeface="Wingdings" panose="05000000000000000000" pitchFamily="2" charset="2"/>
              <a:buChar char="§"/>
            </a:pPr>
            <a:r>
              <a:rPr lang="en-US" sz="2200" dirty="0"/>
              <a:t>Structured methodologies might not be suitable as they require many facts to be constant.</a:t>
            </a:r>
          </a:p>
        </p:txBody>
      </p:sp>
    </p:spTree>
    <p:extLst>
      <p:ext uri="{BB962C8B-B14F-4D97-AF65-F5344CB8AC3E}">
        <p14:creationId xmlns:p14="http://schemas.microsoft.com/office/powerpoint/2010/main" val="249028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628" y="0"/>
            <a:ext cx="7042150" cy="824459"/>
          </a:xfrm>
        </p:spPr>
        <p:txBody>
          <a:bodyPr wrap="square" anchor="ctr">
            <a:normAutofit fontScale="90000"/>
          </a:bodyPr>
          <a:lstStyle/>
          <a:p>
            <a:r>
              <a:rPr lang="en-US" dirty="0"/>
              <a:t>People Oriented Methodologies</a:t>
            </a:r>
            <a:br>
              <a:rPr lang="en-US" dirty="0"/>
            </a:br>
            <a:r>
              <a:rPr lang="en-US" sz="2400" dirty="0">
                <a:solidFill>
                  <a:srgbClr val="0070C0"/>
                </a:solidFill>
              </a:rPr>
              <a:t>Facts often considered</a:t>
            </a:r>
            <a:endParaRPr lang="en-US" dirty="0"/>
          </a:p>
        </p:txBody>
      </p:sp>
      <p:graphicFrame>
        <p:nvGraphicFramePr>
          <p:cNvPr id="8" name="Content Placeholder 2">
            <a:extLst>
              <a:ext uri="{FF2B5EF4-FFF2-40B4-BE49-F238E27FC236}">
                <a16:creationId xmlns:a16="http://schemas.microsoft.com/office/drawing/2014/main" id="{99D696D8-4F7F-4D93-ACBF-7640CE9B3647}"/>
              </a:ext>
            </a:extLst>
          </p:cNvPr>
          <p:cNvGraphicFramePr>
            <a:graphicFrameLocks noGrp="1"/>
          </p:cNvGraphicFramePr>
          <p:nvPr>
            <p:ph idx="1"/>
            <p:extLst>
              <p:ext uri="{D42A27DB-BD31-4B8C-83A1-F6EECF244321}">
                <p14:modId xmlns:p14="http://schemas.microsoft.com/office/powerpoint/2010/main" val="1723753599"/>
              </p:ext>
            </p:extLst>
          </p:nvPr>
        </p:nvGraphicFramePr>
        <p:xfrm>
          <a:off x="457200" y="848715"/>
          <a:ext cx="8229600" cy="3801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Content Placeholder 3">
            <a:extLst>
              <a:ext uri="{FF2B5EF4-FFF2-40B4-BE49-F238E27FC236}">
                <a16:creationId xmlns:a16="http://schemas.microsoft.com/office/drawing/2014/main" id="{728122D9-6692-4D01-BF25-AAA58E8A9151}"/>
              </a:ext>
            </a:extLst>
          </p:cNvPr>
          <p:cNvGraphicFramePr>
            <a:graphicFrameLocks/>
          </p:cNvGraphicFramePr>
          <p:nvPr>
            <p:extLst>
              <p:ext uri="{D42A27DB-BD31-4B8C-83A1-F6EECF244321}">
                <p14:modId xmlns:p14="http://schemas.microsoft.com/office/powerpoint/2010/main" val="1447920427"/>
              </p:ext>
            </p:extLst>
          </p:nvPr>
        </p:nvGraphicFramePr>
        <p:xfrm>
          <a:off x="457200" y="4559927"/>
          <a:ext cx="8229600" cy="22081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6032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657" y="184697"/>
            <a:ext cx="7042150" cy="1143000"/>
          </a:xfrm>
        </p:spPr>
        <p:txBody>
          <a:bodyPr/>
          <a:lstStyle/>
          <a:p>
            <a:r>
              <a:rPr lang="en-US" sz="2800" b="1" dirty="0">
                <a:solidFill>
                  <a:schemeClr val="tx2"/>
                </a:solidFill>
                <a:effectLst/>
                <a:latin typeface="+mj-lt"/>
                <a:ea typeface="+mj-ea"/>
                <a:cs typeface="+mj-cs"/>
              </a:rPr>
              <a:t>People Oriented Methodologies</a:t>
            </a:r>
            <a:br>
              <a:rPr lang="en-US" dirty="0"/>
            </a:br>
            <a:r>
              <a:rPr lang="en-US" sz="2400" dirty="0">
                <a:solidFill>
                  <a:srgbClr val="0070C0"/>
                </a:solidFill>
              </a:rPr>
              <a:t>General strategies</a:t>
            </a:r>
            <a:endParaRPr lang="en-US" dirty="0">
              <a:solidFill>
                <a:srgbClr val="0070C0"/>
              </a:solidFill>
            </a:endParaRPr>
          </a:p>
        </p:txBody>
      </p:sp>
      <p:sp>
        <p:nvSpPr>
          <p:cNvPr id="3" name="Content Placeholder 2"/>
          <p:cNvSpPr>
            <a:spLocks noGrp="1"/>
          </p:cNvSpPr>
          <p:nvPr>
            <p:ph idx="1"/>
          </p:nvPr>
        </p:nvSpPr>
        <p:spPr/>
        <p:txBody>
          <a:bodyPr/>
          <a:lstStyle/>
          <a:p>
            <a:pPr marL="0" indent="0">
              <a:buNone/>
            </a:pPr>
            <a:r>
              <a:rPr lang="en-US" dirty="0"/>
              <a:t>General strategies of development in this methods:</a:t>
            </a:r>
          </a:p>
          <a:p>
            <a:pPr marL="0" indent="0">
              <a:buNone/>
            </a:pPr>
            <a:endParaRPr lang="en-US" dirty="0"/>
          </a:p>
          <a:p>
            <a:pPr>
              <a:buFont typeface="Wingdings" panose="05000000000000000000" pitchFamily="2" charset="2"/>
              <a:buChar char="q"/>
            </a:pPr>
            <a:r>
              <a:rPr lang="en-US" sz="2000" dirty="0"/>
              <a:t>Developers study user behaviors of a system in the real-world.</a:t>
            </a:r>
          </a:p>
          <a:p>
            <a:pPr>
              <a:buFont typeface="Wingdings" panose="05000000000000000000" pitchFamily="2" charset="2"/>
              <a:buChar char="q"/>
            </a:pPr>
            <a:r>
              <a:rPr lang="en-US" sz="2000" dirty="0"/>
              <a:t>Capture user's behavior into ‘tasks’ in virtual world. </a:t>
            </a:r>
          </a:p>
          <a:p>
            <a:pPr>
              <a:buFont typeface="Wingdings" panose="05000000000000000000" pitchFamily="2" charset="2"/>
              <a:buChar char="q"/>
            </a:pPr>
            <a:r>
              <a:rPr lang="en-US" sz="2000" dirty="0"/>
              <a:t>Connect / link several tasks to become a complete process.</a:t>
            </a:r>
          </a:p>
          <a:p>
            <a:pPr>
              <a:buFont typeface="Wingdings" panose="05000000000000000000" pitchFamily="2" charset="2"/>
              <a:buChar char="q"/>
            </a:pPr>
            <a:r>
              <a:rPr lang="en-US" sz="2000" dirty="0"/>
              <a:t>Build IS to satisfy the process in the real-world.</a:t>
            </a:r>
          </a:p>
          <a:p>
            <a:pPr>
              <a:buFont typeface="Wingdings" panose="05000000000000000000" pitchFamily="2" charset="2"/>
              <a:buChar char="q"/>
            </a:pPr>
            <a:r>
              <a:rPr lang="en-US" sz="2000" dirty="0"/>
              <a:t>Continually update IS system with new and improved tasks (continuous development).</a:t>
            </a:r>
          </a:p>
        </p:txBody>
      </p:sp>
    </p:spTree>
    <p:extLst>
      <p:ext uri="{BB962C8B-B14F-4D97-AF65-F5344CB8AC3E}">
        <p14:creationId xmlns:p14="http://schemas.microsoft.com/office/powerpoint/2010/main" val="398066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55E2-8037-48BA-8EF9-8460592593BC}"/>
              </a:ext>
            </a:extLst>
          </p:cNvPr>
          <p:cNvSpPr>
            <a:spLocks noGrp="1"/>
          </p:cNvSpPr>
          <p:nvPr>
            <p:ph type="title"/>
          </p:nvPr>
        </p:nvSpPr>
        <p:spPr>
          <a:xfrm>
            <a:off x="849019" y="2604692"/>
            <a:ext cx="7445961" cy="1143000"/>
          </a:xfrm>
        </p:spPr>
        <p:txBody>
          <a:bodyPr/>
          <a:lstStyle/>
          <a:p>
            <a:pPr marL="457200" lvl="1"/>
            <a:r>
              <a:rPr lang="en-US" sz="3200" b="1" dirty="0">
                <a:latin typeface="+mn-lt"/>
              </a:rPr>
              <a:t>Web Information Systems Development Methodology (WISDM) </a:t>
            </a:r>
          </a:p>
        </p:txBody>
      </p:sp>
    </p:spTree>
    <p:extLst>
      <p:ext uri="{BB962C8B-B14F-4D97-AF65-F5344CB8AC3E}">
        <p14:creationId xmlns:p14="http://schemas.microsoft.com/office/powerpoint/2010/main" val="3733013280"/>
      </p:ext>
    </p:extLst>
  </p:cSld>
  <p:clrMapOvr>
    <a:masterClrMapping/>
  </p:clrMapOvr>
</p:sld>
</file>

<file path=ppt/theme/theme1.xml><?xml version="1.0" encoding="utf-8"?>
<a:theme xmlns:a="http://schemas.openxmlformats.org/drawingml/2006/main" name="APUtemplate-Level_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759E64F674747BAB54C2BC72449C3" ma:contentTypeVersion="0" ma:contentTypeDescription="Create a new document." ma:contentTypeScope="" ma:versionID="0bacfc29d6797e02b37f08afc23053c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72C483-C6B7-4323-81CE-CE0E38D383B4}"/>
</file>

<file path=customXml/itemProps2.xml><?xml version="1.0" encoding="utf-8"?>
<ds:datastoreItem xmlns:ds="http://schemas.openxmlformats.org/officeDocument/2006/customXml" ds:itemID="{40816F7C-0A16-48F7-AE55-D930AE974E22}"/>
</file>

<file path=customXml/itemProps3.xml><?xml version="1.0" encoding="utf-8"?>
<ds:datastoreItem xmlns:ds="http://schemas.openxmlformats.org/officeDocument/2006/customXml" ds:itemID="{E5CA0852-98A6-4ADB-91F1-A251436A1D3F}"/>
</file>

<file path=docProps/app.xml><?xml version="1.0" encoding="utf-8"?>
<Properties xmlns="http://schemas.openxmlformats.org/officeDocument/2006/extended-properties" xmlns:vt="http://schemas.openxmlformats.org/officeDocument/2006/docPropsVTypes">
  <Template>APUtemplate-Level_2</Template>
  <TotalTime>8823</TotalTime>
  <Pages>11</Pages>
  <Words>3217</Words>
  <Application>Microsoft Office PowerPoint</Application>
  <PresentationFormat>On-screen Show (4:3)</PresentationFormat>
  <Paragraphs>235</Paragraphs>
  <Slides>46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-apple-system</vt:lpstr>
      <vt:lpstr>Arial</vt:lpstr>
      <vt:lpstr>Calibri</vt:lpstr>
      <vt:lpstr>Candara</vt:lpstr>
      <vt:lpstr>Wingdings</vt:lpstr>
      <vt:lpstr>APUtemplate-Level_2</vt:lpstr>
      <vt:lpstr>System Development Methods CT00046-3-2</vt:lpstr>
      <vt:lpstr>Topic &amp; Structure of the Lesson</vt:lpstr>
      <vt:lpstr>Learning Outcomes</vt:lpstr>
      <vt:lpstr>Key Terms you must be able to use</vt:lpstr>
      <vt:lpstr>Characteristics of People Oriented Methodologies </vt:lpstr>
      <vt:lpstr>People Oriented Methodologies</vt:lpstr>
      <vt:lpstr>People Oriented Methodologies Facts often considered</vt:lpstr>
      <vt:lpstr>People Oriented Methodologies General strategies</vt:lpstr>
      <vt:lpstr>Web Information Systems Development Methodology (WISDM) </vt:lpstr>
      <vt:lpstr>Web Information Systems Development Methodology (WISDM)</vt:lpstr>
      <vt:lpstr>WISDM Multiview Framework</vt:lpstr>
      <vt:lpstr>WISDM Multiview Framework</vt:lpstr>
      <vt:lpstr>WISDM Multiview Framework</vt:lpstr>
      <vt:lpstr>WISDM Multiview Framework</vt:lpstr>
      <vt:lpstr>WISDM Multiview Framework</vt:lpstr>
      <vt:lpstr>WISDM Multiview Framework</vt:lpstr>
      <vt:lpstr>Knowledge Acquisition and  Documentation Structuring (KADS)</vt:lpstr>
      <vt:lpstr>Knowledge Acquisition and  Documentation Structuring (KADS)</vt:lpstr>
      <vt:lpstr>KADS What is Knowledge?</vt:lpstr>
      <vt:lpstr>KADS What is Knowledge? (continued)</vt:lpstr>
      <vt:lpstr>KADS What is Knowledge? (continued)</vt:lpstr>
      <vt:lpstr>KADS What is Knowledge? (continued)</vt:lpstr>
      <vt:lpstr>KADS What is Knowledge? (continued)</vt:lpstr>
      <vt:lpstr>KADS Knowledge Acquisition</vt:lpstr>
      <vt:lpstr>KADS Development Models</vt:lpstr>
      <vt:lpstr>KADS Development Models (continued)</vt:lpstr>
      <vt:lpstr>KADS Development Models (continued)</vt:lpstr>
      <vt:lpstr>KADS Development Models (continued)</vt:lpstr>
      <vt:lpstr>KADS Development Models (continued)</vt:lpstr>
      <vt:lpstr>KADS Development Models (continued)</vt:lpstr>
      <vt:lpstr>KADS Development Models (continued)</vt:lpstr>
      <vt:lpstr>Soft Systems Methodology (SSM)</vt:lpstr>
      <vt:lpstr>Soft Systems Methodology (SSM)</vt:lpstr>
      <vt:lpstr>SSM  Development Path</vt:lpstr>
      <vt:lpstr>SSM  Problem Situation</vt:lpstr>
      <vt:lpstr>SSM  Problem Situation (continued)</vt:lpstr>
      <vt:lpstr>SSM  Modelling in SSM</vt:lpstr>
      <vt:lpstr>SSM  The CATWOE Concept</vt:lpstr>
      <vt:lpstr>SSM  The CATWOE Concept (continued)</vt:lpstr>
      <vt:lpstr>SSM  The CATWOE Concept (continued)</vt:lpstr>
      <vt:lpstr>SSM  The CATWOE Concept (continued)</vt:lpstr>
      <vt:lpstr>SSM  The CATWOE Concept (continued)</vt:lpstr>
      <vt:lpstr>Summary</vt:lpstr>
      <vt:lpstr>Question &amp; Answer</vt:lpstr>
      <vt:lpstr>Next Session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Methods CT00046-3-2</dc:title>
  <dc:subject>MSc</dc:subject>
  <dc:creator>skumaran</dc:creator>
  <cp:lastModifiedBy>Dr. Dewi Octaviani</cp:lastModifiedBy>
  <cp:revision>271</cp:revision>
  <cp:lastPrinted>1995-11-02T09:23:42Z</cp:lastPrinted>
  <dcterms:created xsi:type="dcterms:W3CDTF">2014-01-17T09:12:04Z</dcterms:created>
  <dcterms:modified xsi:type="dcterms:W3CDTF">2022-02-08T04:53:52Z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0x010100D93759E64F674747BAB54C2BC72449C3</vt:lpwstr>
  </property>
</Properties>
</file>