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2"/>
  </p:notesMasterIdLst>
  <p:handoutMasterIdLst>
    <p:handoutMasterId r:id="rId33"/>
  </p:handoutMasterIdLst>
  <p:sldIdLst>
    <p:sldId id="256" r:id="rId2"/>
    <p:sldId id="258" r:id="rId3"/>
    <p:sldId id="259" r:id="rId4"/>
    <p:sldId id="268" r:id="rId5"/>
    <p:sldId id="319" r:id="rId6"/>
    <p:sldId id="270" r:id="rId7"/>
    <p:sldId id="356" r:id="rId8"/>
    <p:sldId id="271" r:id="rId9"/>
    <p:sldId id="347" r:id="rId10"/>
    <p:sldId id="350" r:id="rId11"/>
    <p:sldId id="352" r:id="rId12"/>
    <p:sldId id="348" r:id="rId13"/>
    <p:sldId id="357" r:id="rId14"/>
    <p:sldId id="358" r:id="rId15"/>
    <p:sldId id="366" r:id="rId16"/>
    <p:sldId id="373" r:id="rId17"/>
    <p:sldId id="374" r:id="rId18"/>
    <p:sldId id="375" r:id="rId19"/>
    <p:sldId id="370" r:id="rId20"/>
    <p:sldId id="372" r:id="rId21"/>
    <p:sldId id="353" r:id="rId22"/>
    <p:sldId id="349" r:id="rId23"/>
    <p:sldId id="272" r:id="rId24"/>
    <p:sldId id="376" r:id="rId25"/>
    <p:sldId id="377" r:id="rId26"/>
    <p:sldId id="273" r:id="rId27"/>
    <p:sldId id="338" r:id="rId28"/>
    <p:sldId id="266" r:id="rId29"/>
    <p:sldId id="267" r:id="rId30"/>
    <p:sldId id="355" r:id="rId31"/>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CFEB9"/>
    <a:srgbClr val="FFFF66"/>
    <a:srgbClr val="A2C1FE"/>
    <a:srgbClr val="A2FFA3"/>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249" autoAdjust="0"/>
  </p:normalViewPr>
  <p:slideViewPr>
    <p:cSldViewPr snapToGrid="0">
      <p:cViewPr varScale="1">
        <p:scale>
          <a:sx n="87" d="100"/>
          <a:sy n="87" d="100"/>
        </p:scale>
        <p:origin x="1354" y="82"/>
      </p:cViewPr>
      <p:guideLst>
        <p:guide orient="horz" pos="2160"/>
        <p:guide pos="2880"/>
      </p:guideLst>
    </p:cSldViewPr>
  </p:slideViewPr>
  <p:outlineViewPr>
    <p:cViewPr>
      <p:scale>
        <a:sx n="33" d="100"/>
        <a:sy n="33" d="100"/>
      </p:scale>
      <p:origin x="0" y="29280"/>
    </p:cViewPr>
  </p:outlineViewPr>
  <p:notesTextViewPr>
    <p:cViewPr>
      <p:scale>
        <a:sx n="100" d="100"/>
        <a:sy n="100" d="100"/>
      </p:scale>
      <p:origin x="0" y="0"/>
    </p:cViewPr>
  </p:notesTextViewPr>
  <p:sorterViewPr>
    <p:cViewPr>
      <p:scale>
        <a:sx n="150" d="100"/>
        <a:sy n="150" d="100"/>
      </p:scale>
      <p:origin x="0" y="16476"/>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ABB42557-6197-46FB-A00D-7B291442F0E1}"/>
    <pc:docChg chg="addSld modSld">
      <pc:chgData name="Dr. Dewi Octaviani" userId="b13860d7-3077-45d3-9be2-c1aa2c085ab3" providerId="ADAL" clId="{ABB42557-6197-46FB-A00D-7B291442F0E1}" dt="2022-02-08T04:54:30.562" v="4" actId="12"/>
      <pc:docMkLst>
        <pc:docMk/>
      </pc:docMkLst>
      <pc:sldChg chg="modSp add mod">
        <pc:chgData name="Dr. Dewi Octaviani" userId="b13860d7-3077-45d3-9be2-c1aa2c085ab3" providerId="ADAL" clId="{ABB42557-6197-46FB-A00D-7B291442F0E1}" dt="2022-02-08T04:54:30.562" v="4" actId="12"/>
        <pc:sldMkLst>
          <pc:docMk/>
          <pc:sldMk cId="828700295" sldId="338"/>
        </pc:sldMkLst>
        <pc:spChg chg="mod">
          <ac:chgData name="Dr. Dewi Octaviani" userId="b13860d7-3077-45d3-9be2-c1aa2c085ab3" providerId="ADAL" clId="{ABB42557-6197-46FB-A00D-7B291442F0E1}" dt="2022-02-08T04:54:30.562" v="4" actId="12"/>
          <ac:spMkLst>
            <pc:docMk/>
            <pc:sldMk cId="828700295"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3016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5694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467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668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1543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272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3270678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976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mn-lt"/>
            </a:endParaRPr>
          </a:p>
        </p:txBody>
      </p:sp>
    </p:spTree>
    <p:extLst>
      <p:ext uri="{BB962C8B-B14F-4D97-AF65-F5344CB8AC3E}">
        <p14:creationId xmlns:p14="http://schemas.microsoft.com/office/powerpoint/2010/main" val="294061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mn-lt"/>
            </a:endParaRPr>
          </a:p>
        </p:txBody>
      </p:sp>
    </p:spTree>
    <p:extLst>
      <p:ext uri="{BB962C8B-B14F-4D97-AF65-F5344CB8AC3E}">
        <p14:creationId xmlns:p14="http://schemas.microsoft.com/office/powerpoint/2010/main" val="103474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4409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87758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403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925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8264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6"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7"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System Development Methods</a:t>
            </a:r>
            <a:br>
              <a:rPr lang="en-US" dirty="0">
                <a:latin typeface="+mn-lt"/>
              </a:rPr>
            </a:br>
            <a:r>
              <a:rPr lang="en-US" sz="2000" dirty="0">
                <a:latin typeface="+mn-lt"/>
              </a:rPr>
              <a:t>CT00046-3-2</a:t>
            </a:r>
            <a:endParaRPr lang="en-US" dirty="0">
              <a:latin typeface="+mn-lt"/>
            </a:endParaRPr>
          </a:p>
        </p:txBody>
      </p:sp>
      <p:sp>
        <p:nvSpPr>
          <p:cNvPr id="3" name="Subtitle 2"/>
          <p:cNvSpPr>
            <a:spLocks noGrp="1"/>
          </p:cNvSpPr>
          <p:nvPr>
            <p:ph type="subTitle" idx="1"/>
          </p:nvPr>
        </p:nvSpPr>
        <p:spPr/>
        <p:txBody>
          <a:bodyPr/>
          <a:lstStyle/>
          <a:p>
            <a:r>
              <a:rPr lang="en-US" b="1" dirty="0">
                <a:latin typeface="+mn-lt"/>
              </a:rPr>
              <a:t>Comparing Methodologies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181" y="190232"/>
            <a:ext cx="7042150" cy="1143000"/>
          </a:xfrm>
        </p:spPr>
        <p:txBody>
          <a:bodyPr/>
          <a:lstStyle/>
          <a:p>
            <a:r>
              <a:rPr lang="en-US" dirty="0"/>
              <a:t>Comparing Methodologies</a:t>
            </a:r>
            <a:br>
              <a:rPr lang="en-US" dirty="0"/>
            </a:br>
            <a:r>
              <a:rPr lang="en-US" sz="2400" b="0" dirty="0">
                <a:solidFill>
                  <a:srgbClr val="0070C0"/>
                </a:solidFill>
              </a:rPr>
              <a:t>Example</a:t>
            </a:r>
            <a:endParaRPr lang="en-US" b="0" dirty="0">
              <a:solidFill>
                <a:srgbClr val="0070C0"/>
              </a:solidFill>
            </a:endParaRPr>
          </a:p>
        </p:txBody>
      </p:sp>
      <p:sp>
        <p:nvSpPr>
          <p:cNvPr id="6" name="Content Placeholder 5">
            <a:extLst>
              <a:ext uri="{FF2B5EF4-FFF2-40B4-BE49-F238E27FC236}">
                <a16:creationId xmlns:a16="http://schemas.microsoft.com/office/drawing/2014/main" id="{89E56612-E1FE-4F0E-84E5-23A7A98539D7}"/>
              </a:ext>
            </a:extLst>
          </p:cNvPr>
          <p:cNvSpPr>
            <a:spLocks noGrp="1"/>
          </p:cNvSpPr>
          <p:nvPr>
            <p:ph idx="1"/>
          </p:nvPr>
        </p:nvSpPr>
        <p:spPr>
          <a:xfrm>
            <a:off x="215704" y="6245630"/>
            <a:ext cx="4522763" cy="427183"/>
          </a:xfrm>
        </p:spPr>
        <p:txBody>
          <a:bodyPr/>
          <a:lstStyle/>
          <a:p>
            <a:pPr marL="0" indent="0">
              <a:buNone/>
            </a:pPr>
            <a:r>
              <a:rPr lang="en-US" sz="1800" i="1" dirty="0"/>
              <a:t>Source: Mishra &amp; Dubey (2013) </a:t>
            </a:r>
          </a:p>
          <a:p>
            <a:pPr marL="0" indent="0">
              <a:buNone/>
            </a:pPr>
            <a:endParaRPr lang="en-US" dirty="0"/>
          </a:p>
          <a:p>
            <a:pPr marL="0" indent="0">
              <a:buNone/>
            </a:pPr>
            <a:endParaRPr lang="en-MY" dirty="0"/>
          </a:p>
        </p:txBody>
      </p:sp>
      <p:graphicFrame>
        <p:nvGraphicFramePr>
          <p:cNvPr id="7" name="Table 7">
            <a:extLst>
              <a:ext uri="{FF2B5EF4-FFF2-40B4-BE49-F238E27FC236}">
                <a16:creationId xmlns:a16="http://schemas.microsoft.com/office/drawing/2014/main" id="{FD05A89B-F49B-458A-B196-F3E5A994FC72}"/>
              </a:ext>
            </a:extLst>
          </p:cNvPr>
          <p:cNvGraphicFramePr>
            <a:graphicFrameLocks noGrp="1"/>
          </p:cNvGraphicFramePr>
          <p:nvPr>
            <p:extLst>
              <p:ext uri="{D42A27DB-BD31-4B8C-83A1-F6EECF244321}">
                <p14:modId xmlns:p14="http://schemas.microsoft.com/office/powerpoint/2010/main" val="2723885938"/>
              </p:ext>
            </p:extLst>
          </p:nvPr>
        </p:nvGraphicFramePr>
        <p:xfrm>
          <a:off x="215704" y="1476572"/>
          <a:ext cx="8759485" cy="4228551"/>
        </p:xfrm>
        <a:graphic>
          <a:graphicData uri="http://schemas.openxmlformats.org/drawingml/2006/table">
            <a:tbl>
              <a:tblPr firstRow="1" bandRow="1">
                <a:tableStyleId>{21E4AEA4-8DFA-4A89-87EB-49C32662AFE0}</a:tableStyleId>
              </a:tblPr>
              <a:tblGrid>
                <a:gridCol w="1902338">
                  <a:extLst>
                    <a:ext uri="{9D8B030D-6E8A-4147-A177-3AD203B41FA5}">
                      <a16:colId xmlns:a16="http://schemas.microsoft.com/office/drawing/2014/main" val="677395283"/>
                    </a:ext>
                  </a:extLst>
                </a:gridCol>
                <a:gridCol w="1601456">
                  <a:extLst>
                    <a:ext uri="{9D8B030D-6E8A-4147-A177-3AD203B41FA5}">
                      <a16:colId xmlns:a16="http://schemas.microsoft.com/office/drawing/2014/main" val="3293141163"/>
                    </a:ext>
                  </a:extLst>
                </a:gridCol>
                <a:gridCol w="1751897">
                  <a:extLst>
                    <a:ext uri="{9D8B030D-6E8A-4147-A177-3AD203B41FA5}">
                      <a16:colId xmlns:a16="http://schemas.microsoft.com/office/drawing/2014/main" val="1859490895"/>
                    </a:ext>
                  </a:extLst>
                </a:gridCol>
                <a:gridCol w="1751897">
                  <a:extLst>
                    <a:ext uri="{9D8B030D-6E8A-4147-A177-3AD203B41FA5}">
                      <a16:colId xmlns:a16="http://schemas.microsoft.com/office/drawing/2014/main" val="3682716032"/>
                    </a:ext>
                  </a:extLst>
                </a:gridCol>
                <a:gridCol w="1751897">
                  <a:extLst>
                    <a:ext uri="{9D8B030D-6E8A-4147-A177-3AD203B41FA5}">
                      <a16:colId xmlns:a16="http://schemas.microsoft.com/office/drawing/2014/main" val="84815288"/>
                    </a:ext>
                  </a:extLst>
                </a:gridCol>
              </a:tblGrid>
              <a:tr h="373197">
                <a:tc>
                  <a:txBody>
                    <a:bodyPr/>
                    <a:lstStyle/>
                    <a:p>
                      <a:r>
                        <a:rPr lang="en-US" b="1" dirty="0"/>
                        <a:t>Features</a:t>
                      </a:r>
                      <a:endParaRPr lang="en-MY" b="1" dirty="0"/>
                    </a:p>
                  </a:txBody>
                  <a:tcPr/>
                </a:tc>
                <a:tc>
                  <a:txBody>
                    <a:bodyPr/>
                    <a:lstStyle/>
                    <a:p>
                      <a:r>
                        <a:rPr lang="en-US" dirty="0"/>
                        <a:t>Waterfall</a:t>
                      </a:r>
                      <a:endParaRPr lang="en-MY" dirty="0"/>
                    </a:p>
                  </a:txBody>
                  <a:tcPr/>
                </a:tc>
                <a:tc>
                  <a:txBody>
                    <a:bodyPr/>
                    <a:lstStyle/>
                    <a:p>
                      <a:r>
                        <a:rPr lang="en-US" dirty="0"/>
                        <a:t>V-Model</a:t>
                      </a:r>
                      <a:endParaRPr lang="en-MY" dirty="0"/>
                    </a:p>
                  </a:txBody>
                  <a:tcPr/>
                </a:tc>
                <a:tc>
                  <a:txBody>
                    <a:bodyPr/>
                    <a:lstStyle/>
                    <a:p>
                      <a:r>
                        <a:rPr lang="en-US" dirty="0"/>
                        <a:t>Spiral </a:t>
                      </a:r>
                      <a:endParaRPr lang="en-MY" dirty="0"/>
                    </a:p>
                  </a:txBody>
                  <a:tcPr/>
                </a:tc>
                <a:tc>
                  <a:txBody>
                    <a:bodyPr/>
                    <a:lstStyle/>
                    <a:p>
                      <a:r>
                        <a:rPr lang="en-US" dirty="0"/>
                        <a:t>RAD</a:t>
                      </a:r>
                      <a:endParaRPr lang="en-MY" dirty="0"/>
                    </a:p>
                  </a:txBody>
                  <a:tcPr/>
                </a:tc>
                <a:extLst>
                  <a:ext uri="{0D108BD9-81ED-4DB2-BD59-A6C34878D82A}">
                    <a16:rowId xmlns:a16="http://schemas.microsoft.com/office/drawing/2014/main" val="1613791485"/>
                  </a:ext>
                </a:extLst>
              </a:tr>
              <a:tr h="148246">
                <a:tc>
                  <a:txBody>
                    <a:bodyPr/>
                    <a:lstStyle/>
                    <a:p>
                      <a:r>
                        <a:rPr lang="en-US" b="1" dirty="0"/>
                        <a:t>Identification of requirements specifications</a:t>
                      </a:r>
                      <a:endParaRPr lang="en-MY" b="1" dirty="0"/>
                    </a:p>
                  </a:txBody>
                  <a:tcPr>
                    <a:solidFill>
                      <a:schemeClr val="accent2">
                        <a:lumMod val="60000"/>
                        <a:lumOff val="40000"/>
                      </a:schemeClr>
                    </a:solidFill>
                  </a:tcPr>
                </a:tc>
                <a:tc>
                  <a:txBody>
                    <a:bodyPr/>
                    <a:lstStyle/>
                    <a:p>
                      <a:r>
                        <a:rPr lang="en-US" dirty="0"/>
                        <a:t>At the beginning of a project</a:t>
                      </a:r>
                      <a:endParaRPr lang="en-M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beginning of a project</a:t>
                      </a:r>
                      <a:endParaRPr lang="en-M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beginning of a project</a:t>
                      </a:r>
                      <a:endParaRPr lang="en-MY" dirty="0"/>
                    </a:p>
                  </a:txBody>
                  <a:tcPr/>
                </a:tc>
                <a:tc>
                  <a:txBody>
                    <a:bodyPr/>
                    <a:lstStyle/>
                    <a:p>
                      <a:r>
                        <a:rPr lang="en-US" sz="1800" b="0" i="0" u="none" strike="noStrike" kern="1200" baseline="0" dirty="0">
                          <a:solidFill>
                            <a:schemeClr val="dk1"/>
                          </a:solidFill>
                          <a:latin typeface="+mn-lt"/>
                          <a:ea typeface="+mn-ea"/>
                          <a:cs typeface="+mn-cs"/>
                        </a:rPr>
                        <a:t>Flexible and adaptable to changes </a:t>
                      </a:r>
                      <a:endParaRPr lang="en-MY" dirty="0"/>
                    </a:p>
                  </a:txBody>
                  <a:tcPr/>
                </a:tc>
                <a:extLst>
                  <a:ext uri="{0D108BD9-81ED-4DB2-BD59-A6C34878D82A}">
                    <a16:rowId xmlns:a16="http://schemas.microsoft.com/office/drawing/2014/main" val="3411734639"/>
                  </a:ext>
                </a:extLst>
              </a:tr>
              <a:tr h="373197">
                <a:tc>
                  <a:txBody>
                    <a:bodyPr/>
                    <a:lstStyle/>
                    <a:p>
                      <a:r>
                        <a:rPr lang="en-US" b="1" dirty="0"/>
                        <a:t>Cost</a:t>
                      </a:r>
                      <a:endParaRPr lang="en-MY" b="1" dirty="0"/>
                    </a:p>
                  </a:txBody>
                  <a:tcPr>
                    <a:solidFill>
                      <a:schemeClr val="accent2">
                        <a:lumMod val="60000"/>
                        <a:lumOff val="40000"/>
                      </a:schemeClr>
                    </a:solidFill>
                  </a:tcPr>
                </a:tc>
                <a:tc>
                  <a:txBody>
                    <a:bodyPr/>
                    <a:lstStyle/>
                    <a:p>
                      <a:r>
                        <a:rPr lang="en-US" dirty="0"/>
                        <a:t>Low</a:t>
                      </a:r>
                      <a:endParaRPr lang="en-MY" dirty="0"/>
                    </a:p>
                  </a:txBody>
                  <a:tcPr/>
                </a:tc>
                <a:tc>
                  <a:txBody>
                    <a:bodyPr/>
                    <a:lstStyle/>
                    <a:p>
                      <a:r>
                        <a:rPr lang="en-US" dirty="0"/>
                        <a:t>Expensive</a:t>
                      </a:r>
                      <a:endParaRPr lang="en-MY" dirty="0"/>
                    </a:p>
                  </a:txBody>
                  <a:tcPr/>
                </a:tc>
                <a:tc>
                  <a:txBody>
                    <a:bodyPr/>
                    <a:lstStyle/>
                    <a:p>
                      <a:r>
                        <a:rPr lang="en-US" dirty="0"/>
                        <a:t>Expensive</a:t>
                      </a:r>
                      <a:endParaRPr lang="en-MY" dirty="0"/>
                    </a:p>
                  </a:txBody>
                  <a:tcPr/>
                </a:tc>
                <a:tc>
                  <a:txBody>
                    <a:bodyPr/>
                    <a:lstStyle/>
                    <a:p>
                      <a:r>
                        <a:rPr lang="en-US" dirty="0"/>
                        <a:t>Low</a:t>
                      </a:r>
                      <a:endParaRPr lang="en-MY" dirty="0"/>
                    </a:p>
                  </a:txBody>
                  <a:tcPr/>
                </a:tc>
                <a:extLst>
                  <a:ext uri="{0D108BD9-81ED-4DB2-BD59-A6C34878D82A}">
                    <a16:rowId xmlns:a16="http://schemas.microsoft.com/office/drawing/2014/main" val="2260965645"/>
                  </a:ext>
                </a:extLst>
              </a:tr>
              <a:tr h="373197">
                <a:tc>
                  <a:txBody>
                    <a:bodyPr/>
                    <a:lstStyle/>
                    <a:p>
                      <a:r>
                        <a:rPr lang="en-US" b="1" dirty="0"/>
                        <a:t>Expertise</a:t>
                      </a:r>
                      <a:endParaRPr lang="en-MY" b="1" dirty="0"/>
                    </a:p>
                  </a:txBody>
                  <a:tcPr>
                    <a:solidFill>
                      <a:schemeClr val="accent2">
                        <a:lumMod val="60000"/>
                        <a:lumOff val="40000"/>
                      </a:schemeClr>
                    </a:solidFill>
                  </a:tcPr>
                </a:tc>
                <a:tc>
                  <a:txBody>
                    <a:bodyPr/>
                    <a:lstStyle/>
                    <a:p>
                      <a:r>
                        <a:rPr lang="en-US" dirty="0"/>
                        <a:t>High</a:t>
                      </a:r>
                      <a:endParaRPr lang="en-MY" dirty="0"/>
                    </a:p>
                  </a:txBody>
                  <a:tcPr/>
                </a:tc>
                <a:tc>
                  <a:txBody>
                    <a:bodyPr/>
                    <a:lstStyle/>
                    <a:p>
                      <a:r>
                        <a:rPr lang="en-US" dirty="0"/>
                        <a:t>Medium</a:t>
                      </a:r>
                      <a:endParaRPr lang="en-MY" dirty="0"/>
                    </a:p>
                  </a:txBody>
                  <a:tcPr/>
                </a:tc>
                <a:tc>
                  <a:txBody>
                    <a:bodyPr/>
                    <a:lstStyle/>
                    <a:p>
                      <a:r>
                        <a:rPr lang="en-US" dirty="0"/>
                        <a:t>High</a:t>
                      </a:r>
                      <a:endParaRPr lang="en-MY" dirty="0"/>
                    </a:p>
                  </a:txBody>
                  <a:tcPr/>
                </a:tc>
                <a:tc>
                  <a:txBody>
                    <a:bodyPr/>
                    <a:lstStyle/>
                    <a:p>
                      <a:r>
                        <a:rPr lang="en-US" dirty="0"/>
                        <a:t>Medium</a:t>
                      </a:r>
                      <a:endParaRPr lang="en-MY" dirty="0"/>
                    </a:p>
                  </a:txBody>
                  <a:tcPr/>
                </a:tc>
                <a:extLst>
                  <a:ext uri="{0D108BD9-81ED-4DB2-BD59-A6C34878D82A}">
                    <a16:rowId xmlns:a16="http://schemas.microsoft.com/office/drawing/2014/main" val="2293245797"/>
                  </a:ext>
                </a:extLst>
              </a:tr>
              <a:tr h="373197">
                <a:tc>
                  <a:txBody>
                    <a:bodyPr/>
                    <a:lstStyle/>
                    <a:p>
                      <a:r>
                        <a:rPr lang="en-US" b="1" dirty="0"/>
                        <a:t>Flexibility</a:t>
                      </a:r>
                      <a:endParaRPr lang="en-MY" b="1" dirty="0"/>
                    </a:p>
                  </a:txBody>
                  <a:tcPr>
                    <a:solidFill>
                      <a:schemeClr val="accent2">
                        <a:lumMod val="60000"/>
                        <a:lumOff val="40000"/>
                      </a:schemeClr>
                    </a:solidFill>
                  </a:tcPr>
                </a:tc>
                <a:tc>
                  <a:txBody>
                    <a:bodyPr/>
                    <a:lstStyle/>
                    <a:p>
                      <a:r>
                        <a:rPr lang="en-US" dirty="0"/>
                        <a:t>Rigid</a:t>
                      </a:r>
                      <a:endParaRPr lang="en-M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Little flexible</a:t>
                      </a:r>
                      <a:endParaRPr lang="en-MY" dirty="0"/>
                    </a:p>
                    <a:p>
                      <a:endParaRPr lang="en-MY" dirty="0"/>
                    </a:p>
                  </a:txBody>
                  <a:tcPr/>
                </a:tc>
                <a:tc>
                  <a:txBody>
                    <a:bodyPr/>
                    <a:lstStyle/>
                    <a:p>
                      <a:r>
                        <a:rPr lang="en-US" dirty="0"/>
                        <a:t>Flexible</a:t>
                      </a:r>
                      <a:endParaRPr lang="en-MY" dirty="0"/>
                    </a:p>
                  </a:txBody>
                  <a:tcPr/>
                </a:tc>
                <a:tc>
                  <a:txBody>
                    <a:bodyPr/>
                    <a:lstStyle/>
                    <a:p>
                      <a:r>
                        <a:rPr lang="en-US" dirty="0"/>
                        <a:t>High</a:t>
                      </a:r>
                      <a:endParaRPr lang="en-MY" dirty="0"/>
                    </a:p>
                  </a:txBody>
                  <a:tcPr/>
                </a:tc>
                <a:extLst>
                  <a:ext uri="{0D108BD9-81ED-4DB2-BD59-A6C34878D82A}">
                    <a16:rowId xmlns:a16="http://schemas.microsoft.com/office/drawing/2014/main" val="3454360673"/>
                  </a:ext>
                </a:extLst>
              </a:tr>
              <a:tr h="373197">
                <a:tc>
                  <a:txBody>
                    <a:bodyPr/>
                    <a:lstStyle/>
                    <a:p>
                      <a:r>
                        <a:rPr lang="en-US" b="1" dirty="0"/>
                        <a:t>Maintenance</a:t>
                      </a:r>
                      <a:endParaRPr lang="en-MY" b="1" dirty="0"/>
                    </a:p>
                  </a:txBody>
                  <a:tcPr>
                    <a:solidFill>
                      <a:schemeClr val="accent2">
                        <a:lumMod val="60000"/>
                        <a:lumOff val="40000"/>
                      </a:schemeClr>
                    </a:solidFill>
                  </a:tcPr>
                </a:tc>
                <a:tc>
                  <a:txBody>
                    <a:bodyPr/>
                    <a:lstStyle/>
                    <a:p>
                      <a:r>
                        <a:rPr lang="en-US" dirty="0"/>
                        <a:t>Least</a:t>
                      </a:r>
                      <a:endParaRPr lang="en-MY" dirty="0"/>
                    </a:p>
                  </a:txBody>
                  <a:tcPr/>
                </a:tc>
                <a:tc>
                  <a:txBody>
                    <a:bodyPr/>
                    <a:lstStyle/>
                    <a:p>
                      <a:r>
                        <a:rPr lang="en-US" dirty="0"/>
                        <a:t>East</a:t>
                      </a:r>
                      <a:endParaRPr lang="en-MY" dirty="0"/>
                    </a:p>
                  </a:txBody>
                  <a:tcPr/>
                </a:tc>
                <a:tc>
                  <a:txBody>
                    <a:bodyPr/>
                    <a:lstStyle/>
                    <a:p>
                      <a:r>
                        <a:rPr lang="en-US" dirty="0"/>
                        <a:t>Typical</a:t>
                      </a:r>
                      <a:endParaRPr lang="en-MY" dirty="0"/>
                    </a:p>
                  </a:txBody>
                  <a:tcPr/>
                </a:tc>
                <a:tc>
                  <a:txBody>
                    <a:bodyPr/>
                    <a:lstStyle/>
                    <a:p>
                      <a:r>
                        <a:rPr lang="en-US" dirty="0"/>
                        <a:t>Easily maintained</a:t>
                      </a:r>
                      <a:endParaRPr lang="en-MY" dirty="0"/>
                    </a:p>
                  </a:txBody>
                  <a:tcPr/>
                </a:tc>
                <a:extLst>
                  <a:ext uri="{0D108BD9-81ED-4DB2-BD59-A6C34878D82A}">
                    <a16:rowId xmlns:a16="http://schemas.microsoft.com/office/drawing/2014/main" val="4041245650"/>
                  </a:ext>
                </a:extLst>
              </a:tr>
              <a:tr h="373197">
                <a:tc>
                  <a:txBody>
                    <a:bodyPr/>
                    <a:lstStyle/>
                    <a:p>
                      <a:r>
                        <a:rPr lang="en-US" b="1" dirty="0"/>
                        <a:t>Duration</a:t>
                      </a:r>
                      <a:endParaRPr lang="en-MY" b="1" dirty="0"/>
                    </a:p>
                  </a:txBody>
                  <a:tcPr>
                    <a:solidFill>
                      <a:schemeClr val="accent2">
                        <a:lumMod val="60000"/>
                        <a:lumOff val="40000"/>
                      </a:schemeClr>
                    </a:solidFill>
                  </a:tcPr>
                </a:tc>
                <a:tc>
                  <a:txBody>
                    <a:bodyPr/>
                    <a:lstStyle/>
                    <a:p>
                      <a:r>
                        <a:rPr lang="en-US" dirty="0"/>
                        <a:t>Medium to Long term project</a:t>
                      </a:r>
                      <a:endParaRPr lang="en-M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Medium to Long term project</a:t>
                      </a:r>
                      <a:endParaRPr lang="en-M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Medium to Long term project</a:t>
                      </a:r>
                      <a:endParaRPr lang="en-MY" dirty="0"/>
                    </a:p>
                  </a:txBody>
                  <a:tcPr/>
                </a:tc>
                <a:tc>
                  <a:txBody>
                    <a:bodyPr/>
                    <a:lstStyle/>
                    <a:p>
                      <a:r>
                        <a:rPr lang="en-US" dirty="0"/>
                        <a:t>Short term project</a:t>
                      </a:r>
                      <a:endParaRPr lang="en-MY" dirty="0"/>
                    </a:p>
                  </a:txBody>
                  <a:tcPr/>
                </a:tc>
                <a:extLst>
                  <a:ext uri="{0D108BD9-81ED-4DB2-BD59-A6C34878D82A}">
                    <a16:rowId xmlns:a16="http://schemas.microsoft.com/office/drawing/2014/main" val="3984206665"/>
                  </a:ext>
                </a:extLst>
              </a:tr>
            </a:tbl>
          </a:graphicData>
        </a:graphic>
      </p:graphicFrame>
    </p:spTree>
    <p:extLst>
      <p:ext uri="{BB962C8B-B14F-4D97-AF65-F5344CB8AC3E}">
        <p14:creationId xmlns:p14="http://schemas.microsoft.com/office/powerpoint/2010/main" val="113235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Methodology Selection with a Framework</a:t>
            </a:r>
            <a:endParaRPr lang="en-MY" sz="3200" dirty="0"/>
          </a:p>
        </p:txBody>
      </p:sp>
    </p:spTree>
    <p:extLst>
      <p:ext uri="{BB962C8B-B14F-4D97-AF65-F5344CB8AC3E}">
        <p14:creationId xmlns:p14="http://schemas.microsoft.com/office/powerpoint/2010/main" val="309122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Framework</a:t>
            </a:r>
            <a:endParaRPr lang="en-US" sz="3200" dirty="0">
              <a:solidFill>
                <a:srgbClr val="0070C0"/>
              </a:solidFill>
            </a:endParaRPr>
          </a:p>
        </p:txBody>
      </p:sp>
      <p:sp>
        <p:nvSpPr>
          <p:cNvPr id="3" name="Content Placeholder 2"/>
          <p:cNvSpPr>
            <a:spLocks noGrp="1"/>
          </p:cNvSpPr>
          <p:nvPr>
            <p:ph idx="1"/>
          </p:nvPr>
        </p:nvSpPr>
        <p:spPr>
          <a:xfrm>
            <a:off x="344205" y="1669096"/>
            <a:ext cx="8455590" cy="4525962"/>
          </a:xfrm>
        </p:spPr>
        <p:txBody>
          <a:bodyPr/>
          <a:lstStyle/>
          <a:p>
            <a:pPr>
              <a:buFont typeface="Wingdings" panose="05000000000000000000" pitchFamily="2" charset="2"/>
              <a:buChar char="q"/>
            </a:pPr>
            <a:r>
              <a:rPr lang="en-US" dirty="0"/>
              <a:t>Frameworks are a systematic way of applying methodologies</a:t>
            </a:r>
          </a:p>
          <a:p>
            <a:pPr>
              <a:buFont typeface="Wingdings" panose="05000000000000000000" pitchFamily="2" charset="2"/>
              <a:buChar char="q"/>
            </a:pPr>
            <a:r>
              <a:rPr lang="en-US" dirty="0"/>
              <a:t>It allows developers to see the system from different ‘point of view’</a:t>
            </a:r>
          </a:p>
          <a:p>
            <a:pPr>
              <a:buFont typeface="Wingdings" panose="05000000000000000000" pitchFamily="2" charset="2"/>
              <a:buChar char="q"/>
            </a:pPr>
            <a:r>
              <a:rPr lang="en-US" dirty="0"/>
              <a:t>It shows the most efficient solutions for problems.</a:t>
            </a:r>
          </a:p>
          <a:p>
            <a:pPr>
              <a:buFont typeface="Wingdings" panose="05000000000000000000" pitchFamily="2" charset="2"/>
              <a:buChar char="q"/>
            </a:pPr>
            <a:r>
              <a:rPr lang="en-US" dirty="0"/>
              <a:t>Example: MULTIVIEW framework, NIMSAD framework.</a:t>
            </a:r>
          </a:p>
          <a:p>
            <a:pPr lvl="1">
              <a:buFont typeface="Wingdings" panose="05000000000000000000" pitchFamily="2" charset="2"/>
              <a:buChar char="§"/>
            </a:pPr>
            <a:r>
              <a:rPr lang="en-US" sz="2200" dirty="0"/>
              <a:t>MULTIVIEW: Looks at a scenario from many views and creates an automated design based on the captured tasks. Focuses on </a:t>
            </a:r>
            <a:r>
              <a:rPr lang="en-US" sz="2200" b="1" dirty="0"/>
              <a:t>Organizational analysis, Information analysis, Technical design, Human computer interaction and Work design. </a:t>
            </a:r>
          </a:p>
          <a:p>
            <a:pPr lvl="1">
              <a:buFont typeface="Wingdings" panose="05000000000000000000" pitchFamily="2" charset="2"/>
              <a:buChar char="§"/>
            </a:pPr>
            <a:r>
              <a:rPr lang="en-US" sz="2200" dirty="0"/>
              <a:t>NIMSAD: A methodology for selecting and evaluating a methodology using three criteria: </a:t>
            </a:r>
            <a:r>
              <a:rPr lang="en-US" sz="2200" b="1" dirty="0"/>
              <a:t>the problem situation, the problem solver and the problem-solving process</a:t>
            </a:r>
            <a:r>
              <a:rPr lang="en-US" sz="2200" dirty="0"/>
              <a:t>.</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91527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NIMSAD Framework</a:t>
            </a:r>
          </a:p>
        </p:txBody>
      </p:sp>
      <p:sp>
        <p:nvSpPr>
          <p:cNvPr id="3" name="Content Placeholder 2"/>
          <p:cNvSpPr>
            <a:spLocks noGrp="1"/>
          </p:cNvSpPr>
          <p:nvPr>
            <p:ph idx="1"/>
          </p:nvPr>
        </p:nvSpPr>
        <p:spPr>
          <a:xfrm>
            <a:off x="267167" y="1837908"/>
            <a:ext cx="8609665" cy="4525962"/>
          </a:xfrm>
        </p:spPr>
        <p:txBody>
          <a:bodyPr/>
          <a:lstStyle/>
          <a:p>
            <a:pPr>
              <a:buFont typeface="Wingdings" panose="05000000000000000000" pitchFamily="2" charset="2"/>
              <a:buChar char="q"/>
            </a:pPr>
            <a:r>
              <a:rPr lang="en-US" sz="2200" dirty="0"/>
              <a:t>Normative Information Model-based Systems Analysis and Design (NIMSAD) is a general framework that was derived from problem-solving industry, consultancy practice and ‘action research’, and can be used for evaluating any methodology.</a:t>
            </a:r>
          </a:p>
          <a:p>
            <a:pPr>
              <a:buFont typeface="Wingdings" panose="05000000000000000000" pitchFamily="2" charset="2"/>
              <a:buChar char="q"/>
            </a:pPr>
            <a:r>
              <a:rPr lang="en-US" sz="2200" dirty="0"/>
              <a:t>The reasons for developing a framework for assisting methodology users arose because of the availability of so many methodologies, and the difficulties for problem solvers in selection and use. </a:t>
            </a:r>
          </a:p>
          <a:p>
            <a:pPr>
              <a:buFont typeface="Wingdings" panose="05000000000000000000" pitchFamily="2" charset="2"/>
              <a:buChar char="q"/>
            </a:pPr>
            <a:r>
              <a:rPr lang="en-US" sz="2200" dirty="0"/>
              <a:t>The aims of NIMSAD framework are:</a:t>
            </a:r>
          </a:p>
          <a:p>
            <a:pPr lvl="1">
              <a:buFont typeface="Wingdings" panose="05000000000000000000" pitchFamily="2" charset="2"/>
              <a:buChar char="§"/>
            </a:pPr>
            <a:r>
              <a:rPr lang="en-US" dirty="0"/>
              <a:t>Serve as a way of understanding the areas of problem solving, in general.</a:t>
            </a:r>
          </a:p>
          <a:p>
            <a:pPr lvl="1">
              <a:buFont typeface="Wingdings" panose="05000000000000000000" pitchFamily="2" charset="2"/>
              <a:buChar char="§"/>
            </a:pPr>
            <a:r>
              <a:rPr lang="en-US" dirty="0"/>
              <a:t>Help </a:t>
            </a:r>
            <a:r>
              <a:rPr lang="en-US" b="1" dirty="0"/>
              <a:t>evaluate methodologies</a:t>
            </a:r>
            <a:r>
              <a:rPr lang="en-US" dirty="0"/>
              <a:t>, their </a:t>
            </a:r>
            <a:r>
              <a:rPr lang="en-US" b="1" dirty="0"/>
              <a:t>structure, steps, form, nature</a:t>
            </a:r>
            <a:r>
              <a:rPr lang="en-US" dirty="0"/>
              <a:t>, etc.</a:t>
            </a:r>
          </a:p>
          <a:p>
            <a:pPr lvl="1">
              <a:buFont typeface="Wingdings" panose="05000000000000000000" pitchFamily="2" charset="2"/>
              <a:buChar char="§"/>
            </a:pPr>
            <a:r>
              <a:rPr lang="en-US" dirty="0"/>
              <a:t>Help to draw conclusions. </a:t>
            </a:r>
          </a:p>
        </p:txBody>
      </p:sp>
    </p:spTree>
    <p:extLst>
      <p:ext uri="{BB962C8B-B14F-4D97-AF65-F5344CB8AC3E}">
        <p14:creationId xmlns:p14="http://schemas.microsoft.com/office/powerpoint/2010/main" val="164408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NIMSAD Framework</a:t>
            </a:r>
            <a:br>
              <a:rPr lang="en-US" sz="3200" dirty="0"/>
            </a:br>
            <a:r>
              <a:rPr lang="en-US" sz="3200" dirty="0">
                <a:solidFill>
                  <a:srgbClr val="0070C0"/>
                </a:solidFill>
              </a:rPr>
              <a:t>Elements</a:t>
            </a:r>
          </a:p>
        </p:txBody>
      </p:sp>
      <p:sp>
        <p:nvSpPr>
          <p:cNvPr id="3" name="Content Placeholder 2"/>
          <p:cNvSpPr>
            <a:spLocks noGrp="1"/>
          </p:cNvSpPr>
          <p:nvPr>
            <p:ph idx="1"/>
          </p:nvPr>
        </p:nvSpPr>
        <p:spPr>
          <a:xfrm>
            <a:off x="378692" y="1779542"/>
            <a:ext cx="8386616" cy="4525962"/>
          </a:xfrm>
        </p:spPr>
        <p:txBody>
          <a:bodyPr/>
          <a:lstStyle/>
          <a:p>
            <a:pPr>
              <a:buFont typeface="Wingdings" panose="05000000000000000000" pitchFamily="2" charset="2"/>
              <a:buChar char="q"/>
            </a:pPr>
            <a:r>
              <a:rPr lang="en-US" dirty="0"/>
              <a:t>The NIMSAD framework has four essential elements, namely:</a:t>
            </a:r>
          </a:p>
          <a:p>
            <a:pPr lvl="1">
              <a:buFont typeface="Wingdings" panose="05000000000000000000" pitchFamily="2" charset="2"/>
              <a:buChar char="q"/>
            </a:pPr>
            <a:r>
              <a:rPr lang="en-US" sz="2400" dirty="0"/>
              <a:t>The ‘problem situation’ (the methodology context)</a:t>
            </a:r>
          </a:p>
          <a:p>
            <a:pPr lvl="1">
              <a:buFont typeface="Wingdings" panose="05000000000000000000" pitchFamily="2" charset="2"/>
              <a:buChar char="q"/>
            </a:pPr>
            <a:r>
              <a:rPr lang="en-US" sz="2400" dirty="0"/>
              <a:t>The intended problem solver (the methodology user)</a:t>
            </a:r>
          </a:p>
          <a:p>
            <a:pPr lvl="1">
              <a:buFont typeface="Wingdings" panose="05000000000000000000" pitchFamily="2" charset="2"/>
              <a:buChar char="q"/>
            </a:pPr>
            <a:r>
              <a:rPr lang="en-US" sz="2400" dirty="0"/>
              <a:t>The problem-solving process (the methodology)</a:t>
            </a:r>
          </a:p>
          <a:p>
            <a:pPr lvl="1">
              <a:buFont typeface="Wingdings" panose="05000000000000000000" pitchFamily="2" charset="2"/>
              <a:buChar char="q"/>
            </a:pPr>
            <a:r>
              <a:rPr lang="en-US" sz="2400" dirty="0"/>
              <a:t>The evaluation of the above three</a:t>
            </a:r>
          </a:p>
        </p:txBody>
      </p:sp>
    </p:spTree>
    <p:extLst>
      <p:ext uri="{BB962C8B-B14F-4D97-AF65-F5344CB8AC3E}">
        <p14:creationId xmlns:p14="http://schemas.microsoft.com/office/powerpoint/2010/main" val="262334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NIMSAD Framework</a:t>
            </a:r>
            <a:br>
              <a:rPr lang="en-US" sz="3200" dirty="0"/>
            </a:br>
            <a:r>
              <a:rPr lang="en-US" sz="3200" dirty="0">
                <a:solidFill>
                  <a:srgbClr val="0070C0"/>
                </a:solidFill>
              </a:rPr>
              <a:t>The ‘problem situation’ </a:t>
            </a:r>
          </a:p>
        </p:txBody>
      </p:sp>
      <p:sp>
        <p:nvSpPr>
          <p:cNvPr id="3" name="Content Placeholder 2"/>
          <p:cNvSpPr>
            <a:spLocks noGrp="1"/>
          </p:cNvSpPr>
          <p:nvPr>
            <p:ph idx="1"/>
          </p:nvPr>
        </p:nvSpPr>
        <p:spPr>
          <a:xfrm>
            <a:off x="378692" y="1779542"/>
            <a:ext cx="8386616" cy="4525962"/>
          </a:xfrm>
        </p:spPr>
        <p:txBody>
          <a:bodyPr/>
          <a:lstStyle/>
          <a:p>
            <a:pPr>
              <a:buFont typeface="Wingdings" panose="05000000000000000000" pitchFamily="2" charset="2"/>
              <a:buChar char="q"/>
            </a:pPr>
            <a:r>
              <a:rPr lang="en-US" dirty="0"/>
              <a:t>Most problem </a:t>
            </a:r>
            <a:r>
              <a:rPr lang="en-US" sz="2800" dirty="0"/>
              <a:t>situations</a:t>
            </a:r>
            <a:r>
              <a:rPr lang="en-US" dirty="0"/>
              <a:t> are set within an organizational context; thus, organizations are important for methodologies because:</a:t>
            </a:r>
          </a:p>
          <a:p>
            <a:pPr lvl="1">
              <a:buFont typeface="Wingdings" panose="05000000000000000000" pitchFamily="2" charset="2"/>
              <a:buChar char="§"/>
            </a:pPr>
            <a:r>
              <a:rPr lang="en-US" sz="2200" dirty="0"/>
              <a:t>The </a:t>
            </a:r>
            <a:r>
              <a:rPr lang="en-US" sz="2200" b="1" dirty="0"/>
              <a:t>effectiveness of information processing systems </a:t>
            </a:r>
            <a:r>
              <a:rPr lang="en-US" sz="2200" dirty="0"/>
              <a:t>can be measured only to the extent of their contribution to information users in organizations. </a:t>
            </a:r>
          </a:p>
          <a:p>
            <a:pPr lvl="1">
              <a:buFont typeface="Wingdings" panose="05000000000000000000" pitchFamily="2" charset="2"/>
              <a:buChar char="§"/>
            </a:pPr>
            <a:r>
              <a:rPr lang="en-US" sz="2200" dirty="0"/>
              <a:t>In order to develop an information processing system, we need to </a:t>
            </a:r>
            <a:r>
              <a:rPr lang="en-US" sz="2200" b="1" dirty="0"/>
              <a:t>interact with organizational members</a:t>
            </a:r>
            <a:r>
              <a:rPr lang="en-US" sz="2200" dirty="0"/>
              <a:t>, to know </a:t>
            </a:r>
            <a:r>
              <a:rPr lang="en-US" sz="2200" b="1" dirty="0"/>
              <a:t>what information they use now</a:t>
            </a:r>
            <a:r>
              <a:rPr lang="en-US" sz="2200" dirty="0"/>
              <a:t>, to discover </a:t>
            </a:r>
            <a:r>
              <a:rPr lang="en-US" sz="2200" b="1" dirty="0"/>
              <a:t>what problems </a:t>
            </a:r>
            <a:r>
              <a:rPr lang="en-US" sz="2200" dirty="0"/>
              <a:t>they are trying to solve with this information, to understand h</a:t>
            </a:r>
            <a:r>
              <a:rPr lang="en-US" sz="2200" b="1" dirty="0"/>
              <a:t>ow the information processing system</a:t>
            </a:r>
            <a:r>
              <a:rPr lang="en-US" sz="2200" dirty="0"/>
              <a:t> that we design are going to operate, and to know how exactly they are going to solve the identified problem, etc.</a:t>
            </a:r>
          </a:p>
        </p:txBody>
      </p:sp>
    </p:spTree>
    <p:extLst>
      <p:ext uri="{BB962C8B-B14F-4D97-AF65-F5344CB8AC3E}">
        <p14:creationId xmlns:p14="http://schemas.microsoft.com/office/powerpoint/2010/main" val="97498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NIMSAD Framework</a:t>
            </a:r>
            <a:br>
              <a:rPr lang="en-US" sz="3200" dirty="0"/>
            </a:br>
            <a:r>
              <a:rPr lang="en-US" sz="3200" dirty="0">
                <a:solidFill>
                  <a:srgbClr val="0070C0"/>
                </a:solidFill>
              </a:rPr>
              <a:t>The ‘intended problem solver’</a:t>
            </a:r>
          </a:p>
        </p:txBody>
      </p:sp>
      <p:sp>
        <p:nvSpPr>
          <p:cNvPr id="3" name="Content Placeholder 2"/>
          <p:cNvSpPr>
            <a:spLocks noGrp="1"/>
          </p:cNvSpPr>
          <p:nvPr>
            <p:ph idx="1"/>
          </p:nvPr>
        </p:nvSpPr>
        <p:spPr>
          <a:xfrm>
            <a:off x="378692" y="1779542"/>
            <a:ext cx="8386616" cy="4525962"/>
          </a:xfrm>
        </p:spPr>
        <p:txBody>
          <a:bodyPr/>
          <a:lstStyle/>
          <a:p>
            <a:pPr>
              <a:buFont typeface="Wingdings" panose="05000000000000000000" pitchFamily="2" charset="2"/>
              <a:buChar char="q"/>
            </a:pPr>
            <a:r>
              <a:rPr lang="en-US" sz="2200" dirty="0"/>
              <a:t>Intended problem solvers, tend </a:t>
            </a:r>
            <a:r>
              <a:rPr lang="en-US" sz="2200" b="1" dirty="0"/>
              <a:t>to select some elements of the situation </a:t>
            </a:r>
            <a:r>
              <a:rPr lang="en-US" sz="2200" dirty="0"/>
              <a:t>as being relevant and useful for study and transformation. Some of this selection are implicit and unconscious (based on gut feelings, assumptions), and some are explicit concepts, models and methodologies that are employed.</a:t>
            </a:r>
          </a:p>
          <a:p>
            <a:pPr>
              <a:buFont typeface="Wingdings" panose="05000000000000000000" pitchFamily="2" charset="2"/>
              <a:buChar char="q"/>
            </a:pPr>
            <a:r>
              <a:rPr lang="en-US" sz="2200" dirty="0"/>
              <a:t>Some characteristics constitute the intended problem solver’s ‘mental construct’ including:</a:t>
            </a:r>
          </a:p>
          <a:p>
            <a:pPr>
              <a:buFont typeface="Wingdings" panose="05000000000000000000" pitchFamily="2" charset="2"/>
              <a:buChar char="q"/>
            </a:pPr>
            <a:r>
              <a:rPr lang="en-US" sz="2200" dirty="0"/>
              <a:t> </a:t>
            </a:r>
            <a:r>
              <a:rPr lang="en-US" sz="2200" b="1" dirty="0"/>
              <a:t>Perceptual process </a:t>
            </a:r>
            <a:r>
              <a:rPr lang="en-US" sz="2200" dirty="0"/>
              <a:t>acts as a filter to information from the ‘action world’ and determine what information is to be significant. </a:t>
            </a:r>
          </a:p>
          <a:p>
            <a:pPr>
              <a:buFont typeface="Wingdings" panose="05000000000000000000" pitchFamily="2" charset="2"/>
              <a:buChar char="q"/>
            </a:pPr>
            <a:r>
              <a:rPr lang="en-US" sz="2200" b="1" dirty="0"/>
              <a:t>Values</a:t>
            </a:r>
            <a:r>
              <a:rPr lang="en-US" sz="2200" dirty="0"/>
              <a:t> help to pass judgement on situations or to assess the actions, behavior, output and performance of others. </a:t>
            </a:r>
          </a:p>
        </p:txBody>
      </p:sp>
    </p:spTree>
    <p:extLst>
      <p:ext uri="{BB962C8B-B14F-4D97-AF65-F5344CB8AC3E}">
        <p14:creationId xmlns:p14="http://schemas.microsoft.com/office/powerpoint/2010/main" val="205420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NIMSAD Framework</a:t>
            </a:r>
            <a:br>
              <a:rPr lang="en-US" sz="3200" dirty="0"/>
            </a:br>
            <a:r>
              <a:rPr lang="en-US" sz="3200" dirty="0">
                <a:solidFill>
                  <a:srgbClr val="0070C0"/>
                </a:solidFill>
              </a:rPr>
              <a:t>The ‘intended problem solver’ (continued)</a:t>
            </a:r>
          </a:p>
        </p:txBody>
      </p:sp>
      <p:sp>
        <p:nvSpPr>
          <p:cNvPr id="3" name="Content Placeholder 2"/>
          <p:cNvSpPr>
            <a:spLocks noGrp="1"/>
          </p:cNvSpPr>
          <p:nvPr>
            <p:ph idx="1"/>
          </p:nvPr>
        </p:nvSpPr>
        <p:spPr>
          <a:xfrm>
            <a:off x="378692" y="1779542"/>
            <a:ext cx="8386616" cy="4525962"/>
          </a:xfrm>
        </p:spPr>
        <p:txBody>
          <a:bodyPr/>
          <a:lstStyle/>
          <a:p>
            <a:pPr>
              <a:buFont typeface="Wingdings" panose="05000000000000000000" pitchFamily="2" charset="2"/>
              <a:buChar char="q"/>
            </a:pPr>
            <a:r>
              <a:rPr lang="en-US" sz="2200" b="1" dirty="0"/>
              <a:t>Ethics</a:t>
            </a:r>
            <a:r>
              <a:rPr lang="en-US" sz="2200" dirty="0"/>
              <a:t> is related to the standards which we and others place on a person’s expected </a:t>
            </a:r>
            <a:r>
              <a:rPr lang="en-US" sz="2200" dirty="0" err="1"/>
              <a:t>behaviour</a:t>
            </a:r>
            <a:r>
              <a:rPr lang="en-US" sz="2200" dirty="0"/>
              <a:t>. </a:t>
            </a:r>
          </a:p>
          <a:p>
            <a:pPr>
              <a:buFont typeface="Wingdings" panose="05000000000000000000" pitchFamily="2" charset="2"/>
              <a:buChar char="q"/>
            </a:pPr>
            <a:r>
              <a:rPr lang="en-US" sz="2200" b="1" dirty="0"/>
              <a:t>Motives</a:t>
            </a:r>
            <a:r>
              <a:rPr lang="en-US" sz="2200" dirty="0"/>
              <a:t> are those needs that we try to satisfy in each situation but keep private to ourselves </a:t>
            </a:r>
          </a:p>
          <a:p>
            <a:pPr>
              <a:buFont typeface="Wingdings" panose="05000000000000000000" pitchFamily="2" charset="2"/>
              <a:buChar char="q"/>
            </a:pPr>
            <a:r>
              <a:rPr lang="en-US" sz="2200" b="1" dirty="0"/>
              <a:t>Prejudices</a:t>
            </a:r>
            <a:r>
              <a:rPr lang="en-US" sz="2200" dirty="0"/>
              <a:t> can be defined as persistent opinions which we form from our values, experiences, or out of insecurity. This may be useful to the extent that they help to reduce the time we spend on information gathering. </a:t>
            </a:r>
          </a:p>
          <a:p>
            <a:pPr>
              <a:buFont typeface="Wingdings" panose="05000000000000000000" pitchFamily="2" charset="2"/>
              <a:buChar char="q"/>
            </a:pPr>
            <a:r>
              <a:rPr lang="en-US" sz="2200" b="1" dirty="0"/>
              <a:t>Experiences </a:t>
            </a:r>
            <a:r>
              <a:rPr lang="en-US" sz="2200" dirty="0"/>
              <a:t>are an invaluable source for developing knowledge and skills and help to form implicit models for structuring our understanding of situations. </a:t>
            </a:r>
          </a:p>
        </p:txBody>
      </p:sp>
    </p:spTree>
    <p:extLst>
      <p:ext uri="{BB962C8B-B14F-4D97-AF65-F5344CB8AC3E}">
        <p14:creationId xmlns:p14="http://schemas.microsoft.com/office/powerpoint/2010/main" val="2182755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NIMSAD Framework</a:t>
            </a:r>
            <a:br>
              <a:rPr lang="en-US" sz="3200" dirty="0"/>
            </a:br>
            <a:r>
              <a:rPr lang="en-US" sz="3200" dirty="0">
                <a:solidFill>
                  <a:srgbClr val="0070C0"/>
                </a:solidFill>
              </a:rPr>
              <a:t>The ‘intended problem solver’ (continued)</a:t>
            </a:r>
          </a:p>
        </p:txBody>
      </p:sp>
      <p:sp>
        <p:nvSpPr>
          <p:cNvPr id="3" name="Content Placeholder 2"/>
          <p:cNvSpPr>
            <a:spLocks noGrp="1"/>
          </p:cNvSpPr>
          <p:nvPr>
            <p:ph idx="1"/>
          </p:nvPr>
        </p:nvSpPr>
        <p:spPr>
          <a:xfrm>
            <a:off x="378692" y="1779542"/>
            <a:ext cx="8386616" cy="4525962"/>
          </a:xfrm>
        </p:spPr>
        <p:txBody>
          <a:bodyPr/>
          <a:lstStyle/>
          <a:p>
            <a:pPr>
              <a:buFont typeface="Wingdings" panose="05000000000000000000" pitchFamily="2" charset="2"/>
              <a:buChar char="q"/>
            </a:pPr>
            <a:r>
              <a:rPr lang="en-US" sz="2200" b="1" dirty="0"/>
              <a:t>Reasoning ability </a:t>
            </a:r>
            <a:r>
              <a:rPr lang="en-US" sz="2200" dirty="0"/>
              <a:t>is an ability to abstract the essential aspects from any situation and to understand the concepts underlying out thought processes i.e., examine what makes us reason in a particular way.</a:t>
            </a:r>
          </a:p>
          <a:p>
            <a:pPr>
              <a:buFont typeface="Wingdings" panose="05000000000000000000" pitchFamily="2" charset="2"/>
              <a:buChar char="q"/>
            </a:pPr>
            <a:r>
              <a:rPr lang="en-US" sz="2200" b="1" dirty="0"/>
              <a:t>Knowledge and skills </a:t>
            </a:r>
            <a:r>
              <a:rPr lang="en-US" sz="2200" dirty="0"/>
              <a:t>are acquired from education, training, experience.</a:t>
            </a:r>
          </a:p>
          <a:p>
            <a:pPr>
              <a:buFont typeface="Wingdings" panose="05000000000000000000" pitchFamily="2" charset="2"/>
              <a:buChar char="q"/>
            </a:pPr>
            <a:r>
              <a:rPr lang="en-US" sz="2200" b="1" dirty="0"/>
              <a:t>Roles</a:t>
            </a:r>
            <a:r>
              <a:rPr lang="en-US" sz="2200" dirty="0"/>
              <a:t> can be defined as the explicit </a:t>
            </a:r>
            <a:r>
              <a:rPr lang="en-US" sz="2200" dirty="0" err="1"/>
              <a:t>behavioural</a:t>
            </a:r>
            <a:r>
              <a:rPr lang="en-US" sz="2200" dirty="0"/>
              <a:t> characteristics sets that can be attributed to someone responsible for performing a set of tasks. </a:t>
            </a:r>
          </a:p>
        </p:txBody>
      </p:sp>
    </p:spTree>
    <p:extLst>
      <p:ext uri="{BB962C8B-B14F-4D97-AF65-F5344CB8AC3E}">
        <p14:creationId xmlns:p14="http://schemas.microsoft.com/office/powerpoint/2010/main" val="220673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NIMSAD Framework</a:t>
            </a:r>
            <a:br>
              <a:rPr lang="en-US" sz="3200" dirty="0"/>
            </a:br>
            <a:r>
              <a:rPr lang="en-US" sz="3200" dirty="0">
                <a:solidFill>
                  <a:srgbClr val="0070C0"/>
                </a:solidFill>
              </a:rPr>
              <a:t>The ‘problem-solving process’</a:t>
            </a:r>
          </a:p>
        </p:txBody>
      </p:sp>
      <p:sp>
        <p:nvSpPr>
          <p:cNvPr id="3" name="Content Placeholder 2"/>
          <p:cNvSpPr>
            <a:spLocks noGrp="1"/>
          </p:cNvSpPr>
          <p:nvPr>
            <p:ph idx="1"/>
          </p:nvPr>
        </p:nvSpPr>
        <p:spPr>
          <a:xfrm>
            <a:off x="378692" y="1779542"/>
            <a:ext cx="8386616" cy="4525962"/>
          </a:xfrm>
        </p:spPr>
        <p:txBody>
          <a:bodyPr/>
          <a:lstStyle/>
          <a:p>
            <a:pPr>
              <a:buFont typeface="Wingdings" panose="05000000000000000000" pitchFamily="2" charset="2"/>
              <a:buChar char="q"/>
            </a:pPr>
            <a:r>
              <a:rPr lang="en-US" sz="2200" dirty="0"/>
              <a:t>In the problem-solving process, the problem formulation phase  can be expressed in several stages, namely:</a:t>
            </a:r>
          </a:p>
        </p:txBody>
      </p:sp>
      <p:sp>
        <p:nvSpPr>
          <p:cNvPr id="4" name="Content Placeholder 2">
            <a:extLst>
              <a:ext uri="{FF2B5EF4-FFF2-40B4-BE49-F238E27FC236}">
                <a16:creationId xmlns:a16="http://schemas.microsoft.com/office/drawing/2014/main" id="{9F9B5FB4-6CF2-464F-9420-7F129FC4CE5C}"/>
              </a:ext>
            </a:extLst>
          </p:cNvPr>
          <p:cNvSpPr txBox="1">
            <a:spLocks/>
          </p:cNvSpPr>
          <p:nvPr/>
        </p:nvSpPr>
        <p:spPr bwMode="auto">
          <a:xfrm>
            <a:off x="1178728" y="2487359"/>
            <a:ext cx="6786544" cy="4011916"/>
          </a:xfrm>
          <a:prstGeom prst="rect">
            <a:avLst/>
          </a:prstGeom>
          <a:solidFill>
            <a:srgbClr val="FFFF99"/>
          </a:solidFill>
          <a:ln w="9525">
            <a:solidFill>
              <a:srgbClr val="FCFEB9"/>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anose="05000000000000000000" pitchFamily="2" charset="2"/>
              <a:buChar char="q"/>
            </a:pPr>
            <a:r>
              <a:rPr lang="en-US" sz="2200" b="1" kern="0" dirty="0"/>
              <a:t>Problem Formulation</a:t>
            </a:r>
          </a:p>
          <a:p>
            <a:pPr lvl="1">
              <a:buFont typeface="Wingdings" panose="05000000000000000000" pitchFamily="2" charset="2"/>
              <a:buChar char="§"/>
            </a:pPr>
            <a:r>
              <a:rPr lang="en-US" sz="1800" kern="0" dirty="0"/>
              <a:t>Stage 1: understanding of the ‘situation of concern’</a:t>
            </a:r>
          </a:p>
          <a:p>
            <a:pPr lvl="1">
              <a:buFont typeface="Wingdings" panose="05000000000000000000" pitchFamily="2" charset="2"/>
              <a:buChar char="§"/>
            </a:pPr>
            <a:r>
              <a:rPr lang="en-US" sz="1800" kern="0" dirty="0"/>
              <a:t>Stage 2: performing the diagnosis</a:t>
            </a:r>
          </a:p>
          <a:p>
            <a:pPr lvl="1">
              <a:buFont typeface="Wingdings" panose="05000000000000000000" pitchFamily="2" charset="2"/>
              <a:buChar char="§"/>
            </a:pPr>
            <a:r>
              <a:rPr lang="en-US" sz="1800" kern="0" dirty="0"/>
              <a:t>Stage 3: defining the prognosis outline</a:t>
            </a:r>
          </a:p>
          <a:p>
            <a:pPr lvl="1">
              <a:buFont typeface="Wingdings" panose="05000000000000000000" pitchFamily="2" charset="2"/>
              <a:buChar char="§"/>
            </a:pPr>
            <a:r>
              <a:rPr lang="en-US" sz="1800" kern="0" dirty="0"/>
              <a:t>Stage 4: defining problems</a:t>
            </a:r>
          </a:p>
          <a:p>
            <a:pPr lvl="1">
              <a:buFont typeface="Wingdings" panose="05000000000000000000" pitchFamily="2" charset="2"/>
              <a:buChar char="§"/>
            </a:pPr>
            <a:r>
              <a:rPr lang="en-US" sz="1800" kern="0" dirty="0"/>
              <a:t>Stage 5: deriving notional systems</a:t>
            </a:r>
          </a:p>
          <a:p>
            <a:pPr>
              <a:buFont typeface="Wingdings" panose="05000000000000000000" pitchFamily="2" charset="2"/>
              <a:buChar char="q"/>
            </a:pPr>
            <a:r>
              <a:rPr lang="en-US" sz="2200" b="1" kern="0" dirty="0"/>
              <a:t>Solution Design</a:t>
            </a:r>
          </a:p>
          <a:p>
            <a:pPr lvl="1">
              <a:buFont typeface="Wingdings" panose="05000000000000000000" pitchFamily="2" charset="2"/>
              <a:buChar char="§"/>
            </a:pPr>
            <a:r>
              <a:rPr lang="en-US" sz="1800" kern="0" dirty="0"/>
              <a:t>Stage 6: performing conceptual/logical design</a:t>
            </a:r>
          </a:p>
          <a:p>
            <a:pPr lvl="1">
              <a:buFont typeface="Wingdings" panose="05000000000000000000" pitchFamily="2" charset="2"/>
              <a:buChar char="§"/>
            </a:pPr>
            <a:r>
              <a:rPr lang="en-US" sz="1800" kern="0" dirty="0"/>
              <a:t>Stage 7: performing physical design</a:t>
            </a:r>
          </a:p>
          <a:p>
            <a:pPr>
              <a:buFont typeface="Wingdings" panose="05000000000000000000" pitchFamily="2" charset="2"/>
              <a:buChar char="q"/>
            </a:pPr>
            <a:r>
              <a:rPr lang="en-US" sz="2200" b="1" kern="0" dirty="0"/>
              <a:t>Design Implementation</a:t>
            </a:r>
          </a:p>
          <a:p>
            <a:pPr lvl="1">
              <a:buFont typeface="Wingdings" panose="05000000000000000000" pitchFamily="2" charset="2"/>
              <a:buChar char="§"/>
            </a:pPr>
            <a:r>
              <a:rPr lang="en-US" sz="1800" kern="0" dirty="0"/>
              <a:t>Stage 8: implementing the designs</a:t>
            </a:r>
          </a:p>
        </p:txBody>
      </p:sp>
    </p:spTree>
    <p:extLst>
      <p:ext uri="{BB962C8B-B14F-4D97-AF65-F5344CB8AC3E}">
        <p14:creationId xmlns:p14="http://schemas.microsoft.com/office/powerpoint/2010/main" val="301059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atin typeface="+mn-lt"/>
              </a:rPr>
              <a:t>Topic &amp; Structure of the Lesson</a:t>
            </a:r>
            <a:endParaRPr lang="en-US" dirty="0">
              <a:latin typeface="+mn-lt"/>
            </a:endParaRPr>
          </a:p>
        </p:txBody>
      </p:sp>
      <p:sp>
        <p:nvSpPr>
          <p:cNvPr id="14339" name="Rectangle 3"/>
          <p:cNvSpPr>
            <a:spLocks noGrp="1" noChangeArrowheads="1"/>
          </p:cNvSpPr>
          <p:nvPr>
            <p:ph idx="1"/>
          </p:nvPr>
        </p:nvSpPr>
        <p:spPr/>
        <p:txBody>
          <a:bodyPr/>
          <a:lstStyle/>
          <a:p>
            <a:pPr lvl="0">
              <a:buFont typeface="Wingdings" panose="05000000000000000000" pitchFamily="2" charset="2"/>
              <a:buChar char="q"/>
            </a:pPr>
            <a:r>
              <a:rPr lang="en-US" dirty="0">
                <a:latin typeface="+mn-lt"/>
              </a:rPr>
              <a:t>Comparing Methodologies</a:t>
            </a:r>
          </a:p>
          <a:p>
            <a:pPr lvl="0">
              <a:buFont typeface="Wingdings" panose="05000000000000000000" pitchFamily="2" charset="2"/>
              <a:buChar char="q"/>
            </a:pPr>
            <a:r>
              <a:rPr lang="en-US" dirty="0"/>
              <a:t>Framework</a:t>
            </a:r>
          </a:p>
          <a:p>
            <a:pPr lvl="0">
              <a:buFont typeface="Wingdings" panose="05000000000000000000" pitchFamily="2" charset="2"/>
              <a:buChar char="q"/>
            </a:pPr>
            <a:r>
              <a:rPr lang="en-US" dirty="0">
                <a:latin typeface="+mn-lt"/>
              </a:rPr>
              <a:t>Blending Methodologies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61" y="192995"/>
            <a:ext cx="7042150" cy="1143000"/>
          </a:xfrm>
        </p:spPr>
        <p:txBody>
          <a:bodyPr/>
          <a:lstStyle/>
          <a:p>
            <a:r>
              <a:rPr lang="en-US" sz="3200" dirty="0"/>
              <a:t>NIMSAD Framework</a:t>
            </a:r>
            <a:br>
              <a:rPr lang="en-US" sz="3200" dirty="0"/>
            </a:br>
            <a:r>
              <a:rPr lang="en-US" sz="3200" dirty="0">
                <a:solidFill>
                  <a:srgbClr val="0070C0"/>
                </a:solidFill>
              </a:rPr>
              <a:t>The ‘evaluation’</a:t>
            </a:r>
          </a:p>
        </p:txBody>
      </p:sp>
      <p:sp>
        <p:nvSpPr>
          <p:cNvPr id="3" name="Content Placeholder 2"/>
          <p:cNvSpPr>
            <a:spLocks noGrp="1"/>
          </p:cNvSpPr>
          <p:nvPr>
            <p:ph idx="1"/>
          </p:nvPr>
        </p:nvSpPr>
        <p:spPr>
          <a:xfrm>
            <a:off x="378692" y="1779542"/>
            <a:ext cx="8386616" cy="4525962"/>
          </a:xfrm>
        </p:spPr>
        <p:txBody>
          <a:bodyPr/>
          <a:lstStyle/>
          <a:p>
            <a:pPr>
              <a:buFont typeface="Wingdings" panose="05000000000000000000" pitchFamily="2" charset="2"/>
              <a:buChar char="q"/>
            </a:pPr>
            <a:r>
              <a:rPr lang="en-US" dirty="0"/>
              <a:t>The evaluation helps to </a:t>
            </a:r>
            <a:r>
              <a:rPr lang="en-US" b="1" dirty="0"/>
              <a:t>measure the effectiveness of the problem-solving process</a:t>
            </a:r>
            <a:r>
              <a:rPr lang="en-US" dirty="0"/>
              <a:t> and </a:t>
            </a:r>
            <a:r>
              <a:rPr lang="en-US" b="1" dirty="0"/>
              <a:t>the problem solver in the ‘problem situation’.</a:t>
            </a:r>
          </a:p>
          <a:p>
            <a:pPr>
              <a:buFont typeface="Wingdings" panose="05000000000000000000" pitchFamily="2" charset="2"/>
              <a:buChar char="q"/>
            </a:pPr>
            <a:r>
              <a:rPr lang="en-US" dirty="0"/>
              <a:t>Some aspects of evaluation to be carried out include:</a:t>
            </a:r>
          </a:p>
          <a:p>
            <a:pPr lvl="1">
              <a:buFont typeface="Wingdings" panose="05000000000000000000" pitchFamily="2" charset="2"/>
              <a:buChar char="§"/>
            </a:pPr>
            <a:r>
              <a:rPr lang="en-US" sz="2400" dirty="0"/>
              <a:t>To assess whether the designed systems were implemented within the limits or resources, time, and efforts. </a:t>
            </a:r>
          </a:p>
          <a:p>
            <a:pPr lvl="1">
              <a:buFont typeface="Wingdings" panose="05000000000000000000" pitchFamily="2" charset="2"/>
              <a:buChar char="§"/>
            </a:pPr>
            <a:r>
              <a:rPr lang="en-US" sz="2400" dirty="0"/>
              <a:t>To assess whether the ‘action systems’ do what they are supposed to do i.e., the features of the notional systems have been realized. </a:t>
            </a:r>
          </a:p>
          <a:p>
            <a:pPr lvl="1">
              <a:buFont typeface="Wingdings" panose="05000000000000000000" pitchFamily="2" charset="2"/>
              <a:buChar char="§"/>
            </a:pPr>
            <a:r>
              <a:rPr lang="en-US" sz="2400" dirty="0"/>
              <a:t>To assess whether the ‘problems’ have been resolved. </a:t>
            </a:r>
          </a:p>
        </p:txBody>
      </p:sp>
    </p:spTree>
    <p:extLst>
      <p:ext uri="{BB962C8B-B14F-4D97-AF65-F5344CB8AC3E}">
        <p14:creationId xmlns:p14="http://schemas.microsoft.com/office/powerpoint/2010/main" val="97296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Blending Methodologies</a:t>
            </a:r>
            <a:endParaRPr lang="en-MY" sz="3200" dirty="0"/>
          </a:p>
        </p:txBody>
      </p:sp>
    </p:spTree>
    <p:extLst>
      <p:ext uri="{BB962C8B-B14F-4D97-AF65-F5344CB8AC3E}">
        <p14:creationId xmlns:p14="http://schemas.microsoft.com/office/powerpoint/2010/main" val="1527875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Blending Methodologies</a:t>
            </a:r>
            <a:endParaRPr lang="en-US" dirty="0">
              <a:solidFill>
                <a:srgbClr val="0070C0"/>
              </a:solidFill>
              <a:latin typeface="+mn-lt"/>
            </a:endParaRPr>
          </a:p>
        </p:txBody>
      </p:sp>
      <p:sp>
        <p:nvSpPr>
          <p:cNvPr id="3" name="Content Placeholder 2"/>
          <p:cNvSpPr>
            <a:spLocks noGrp="1"/>
          </p:cNvSpPr>
          <p:nvPr>
            <p:ph idx="1"/>
          </p:nvPr>
        </p:nvSpPr>
        <p:spPr>
          <a:xfrm>
            <a:off x="612775" y="1771197"/>
            <a:ext cx="8013065" cy="4525962"/>
          </a:xfrm>
        </p:spPr>
        <p:txBody>
          <a:bodyPr/>
          <a:lstStyle/>
          <a:p>
            <a:pPr>
              <a:buFont typeface="Wingdings" panose="05000000000000000000" pitchFamily="2" charset="2"/>
              <a:buChar char="q"/>
            </a:pPr>
            <a:r>
              <a:rPr lang="en-US" dirty="0">
                <a:latin typeface="+mn-lt"/>
              </a:rPr>
              <a:t>Sometimes one methodology is not sufficient for a particular project.</a:t>
            </a:r>
          </a:p>
          <a:p>
            <a:pPr lvl="1">
              <a:buFont typeface="Wingdings" panose="05000000000000000000" pitchFamily="2" charset="2"/>
              <a:buChar char="§"/>
            </a:pPr>
            <a:r>
              <a:rPr lang="en-US" sz="2400" dirty="0"/>
              <a:t>The project might be blended as well</a:t>
            </a:r>
          </a:p>
          <a:p>
            <a:pPr lvl="1">
              <a:buFont typeface="Wingdings" panose="05000000000000000000" pitchFamily="2" charset="2"/>
              <a:buChar char="§"/>
            </a:pPr>
            <a:r>
              <a:rPr lang="en-US" sz="2400" dirty="0">
                <a:latin typeface="+mn-lt"/>
              </a:rPr>
              <a:t>Vendors are involved / part of the project has been outsourced</a:t>
            </a:r>
          </a:p>
          <a:p>
            <a:pPr>
              <a:buFont typeface="Wingdings" panose="05000000000000000000" pitchFamily="2" charset="2"/>
              <a:buChar char="q"/>
            </a:pPr>
            <a:r>
              <a:rPr lang="en-US" dirty="0"/>
              <a:t>A blended methodology is a methodology that has been created by “blending” together other methodologies. </a:t>
            </a:r>
            <a:endParaRPr lang="en-US" dirty="0">
              <a:latin typeface="+mn-lt"/>
            </a:endParaRPr>
          </a:p>
        </p:txBody>
      </p:sp>
      <p:sp>
        <p:nvSpPr>
          <p:cNvPr id="5" name="AutoShape 2" descr="Image result for investig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investig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investig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9888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143705"/>
            <a:ext cx="7042150" cy="1143000"/>
          </a:xfrm>
        </p:spPr>
        <p:txBody>
          <a:bodyPr/>
          <a:lstStyle/>
          <a:p>
            <a:r>
              <a:rPr lang="en-US" sz="3200" dirty="0">
                <a:latin typeface="+mn-lt"/>
              </a:rPr>
              <a:t>Blending Methodologies</a:t>
            </a:r>
            <a:br>
              <a:rPr lang="en-US" sz="3200" dirty="0">
                <a:latin typeface="+mn-lt"/>
              </a:rPr>
            </a:br>
            <a:r>
              <a:rPr lang="en-US" dirty="0">
                <a:solidFill>
                  <a:srgbClr val="0070C0"/>
                </a:solidFill>
                <a:latin typeface="+mn-lt"/>
              </a:rPr>
              <a:t>(continued)</a:t>
            </a:r>
            <a:endParaRPr lang="en-US" sz="3200" dirty="0">
              <a:solidFill>
                <a:srgbClr val="0070C0"/>
              </a:solidFill>
              <a:latin typeface="+mn-lt"/>
            </a:endParaRPr>
          </a:p>
        </p:txBody>
      </p:sp>
      <p:sp>
        <p:nvSpPr>
          <p:cNvPr id="5" name="AutoShape 2" descr="Image result for investig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investig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investig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7975" y="1895940"/>
            <a:ext cx="8557793" cy="43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30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143705"/>
            <a:ext cx="7042150" cy="1143000"/>
          </a:xfrm>
        </p:spPr>
        <p:txBody>
          <a:bodyPr/>
          <a:lstStyle/>
          <a:p>
            <a:r>
              <a:rPr lang="en-US" sz="3200" dirty="0">
                <a:latin typeface="+mn-lt"/>
              </a:rPr>
              <a:t>Blending Methodologies</a:t>
            </a:r>
            <a:br>
              <a:rPr lang="en-US" sz="3200" dirty="0">
                <a:latin typeface="+mn-lt"/>
              </a:rPr>
            </a:br>
            <a:r>
              <a:rPr lang="en-US" dirty="0">
                <a:solidFill>
                  <a:srgbClr val="0070C0"/>
                </a:solidFill>
              </a:rPr>
              <a:t>Example</a:t>
            </a:r>
            <a:endParaRPr lang="en-US" sz="3200" dirty="0">
              <a:solidFill>
                <a:srgbClr val="0070C0"/>
              </a:solidFill>
              <a:latin typeface="+mn-lt"/>
            </a:endParaRPr>
          </a:p>
        </p:txBody>
      </p:sp>
      <p:sp>
        <p:nvSpPr>
          <p:cNvPr id="5" name="AutoShape 2" descr="Image result for investig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investig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investig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a:extLst>
              <a:ext uri="{FF2B5EF4-FFF2-40B4-BE49-F238E27FC236}">
                <a16:creationId xmlns:a16="http://schemas.microsoft.com/office/drawing/2014/main" id="{4C27CCD2-F99A-455B-A873-316BD99A0A1E}"/>
              </a:ext>
            </a:extLst>
          </p:cNvPr>
          <p:cNvSpPr>
            <a:spLocks noGrp="1"/>
          </p:cNvSpPr>
          <p:nvPr>
            <p:ph idx="1"/>
          </p:nvPr>
        </p:nvSpPr>
        <p:spPr>
          <a:xfrm>
            <a:off x="432996" y="1813400"/>
            <a:ext cx="8429650" cy="4525962"/>
          </a:xfrm>
        </p:spPr>
        <p:txBody>
          <a:bodyPr/>
          <a:lstStyle/>
          <a:p>
            <a:pPr algn="just"/>
            <a:r>
              <a:rPr lang="en-MY" sz="2000" dirty="0"/>
              <a:t>A study by Rahmanian (2014) has proposed a blending methodology which composed of the </a:t>
            </a:r>
            <a:r>
              <a:rPr lang="en-MY" sz="2000" b="1" dirty="0"/>
              <a:t>Waterfall methodology</a:t>
            </a:r>
            <a:r>
              <a:rPr lang="en-MY" sz="2000" dirty="0"/>
              <a:t> and </a:t>
            </a:r>
            <a:r>
              <a:rPr lang="en-MY" sz="2000" b="1" dirty="0"/>
              <a:t>SCRUM</a:t>
            </a:r>
            <a:r>
              <a:rPr lang="en-MY" sz="2000" dirty="0"/>
              <a:t>. </a:t>
            </a:r>
          </a:p>
          <a:p>
            <a:pPr algn="just"/>
            <a:r>
              <a:rPr lang="en-MY" sz="2000" dirty="0"/>
              <a:t>The </a:t>
            </a:r>
            <a:r>
              <a:rPr lang="en-MY" sz="2000" b="1" dirty="0"/>
              <a:t>Waterfall methodology provides a sequential development process with a lack of capability to accept frequent changes</a:t>
            </a:r>
            <a:r>
              <a:rPr lang="en-MY" sz="2000" dirty="0"/>
              <a:t>. Whilst, SCRUM provides various types of communication ways i.e. Sprint planning meeting, daily Scrum meeting, Sprint review, and Sprint Retrospective.</a:t>
            </a:r>
          </a:p>
          <a:p>
            <a:pPr algn="just"/>
            <a:r>
              <a:rPr lang="en-MY" sz="2000" dirty="0"/>
              <a:t>The blended methodology is divided into two parts: one part requires a high level of planning, and the other one requires a high level of agility. During the initial stage. The project team and client apply </a:t>
            </a:r>
            <a:r>
              <a:rPr lang="en-MY" sz="2000" b="1" dirty="0"/>
              <a:t>a "waterfall-up-front" to determine detailed requirements</a:t>
            </a:r>
            <a:r>
              <a:rPr lang="en-MY" sz="2000" dirty="0"/>
              <a:t>. While the </a:t>
            </a:r>
            <a:r>
              <a:rPr lang="en-MY" sz="2000" b="1" dirty="0"/>
              <a:t>agile approach during the design, implementation, and unit testing phases helps to speed up the process, reduce risks of rework, delays, and rescheduling</a:t>
            </a:r>
            <a:r>
              <a:rPr lang="en-MY" sz="2000" dirty="0"/>
              <a:t>. At last, the </a:t>
            </a:r>
            <a:r>
              <a:rPr lang="en-MY" sz="2000" b="1" dirty="0"/>
              <a:t>"waterfall-at- end" support for high-level testing and user acceptance. </a:t>
            </a:r>
          </a:p>
        </p:txBody>
      </p:sp>
    </p:spTree>
    <p:extLst>
      <p:ext uri="{BB962C8B-B14F-4D97-AF65-F5344CB8AC3E}">
        <p14:creationId xmlns:p14="http://schemas.microsoft.com/office/powerpoint/2010/main" val="2207359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143705"/>
            <a:ext cx="7042150" cy="1143000"/>
          </a:xfrm>
        </p:spPr>
        <p:txBody>
          <a:bodyPr/>
          <a:lstStyle/>
          <a:p>
            <a:r>
              <a:rPr lang="en-US" sz="3200" dirty="0">
                <a:latin typeface="+mn-lt"/>
              </a:rPr>
              <a:t>Blending Methodologies</a:t>
            </a:r>
            <a:br>
              <a:rPr lang="en-US" sz="3200" dirty="0">
                <a:latin typeface="+mn-lt"/>
              </a:rPr>
            </a:br>
            <a:r>
              <a:rPr lang="en-US" dirty="0">
                <a:solidFill>
                  <a:srgbClr val="0070C0"/>
                </a:solidFill>
                <a:latin typeface="+mn-lt"/>
              </a:rPr>
              <a:t>Example</a:t>
            </a:r>
            <a:r>
              <a:rPr lang="en-US" dirty="0">
                <a:latin typeface="+mn-lt"/>
              </a:rPr>
              <a:t> </a:t>
            </a:r>
            <a:r>
              <a:rPr lang="en-US" dirty="0">
                <a:solidFill>
                  <a:srgbClr val="0070C0"/>
                </a:solidFill>
                <a:latin typeface="+mn-lt"/>
              </a:rPr>
              <a:t>(continued)</a:t>
            </a:r>
          </a:p>
        </p:txBody>
      </p:sp>
      <p:sp>
        <p:nvSpPr>
          <p:cNvPr id="5" name="AutoShape 2" descr="Image result for investig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investig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investig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a:extLst>
              <a:ext uri="{FF2B5EF4-FFF2-40B4-BE49-F238E27FC236}">
                <a16:creationId xmlns:a16="http://schemas.microsoft.com/office/drawing/2014/main" id="{4C27CCD2-F99A-455B-A873-316BD99A0A1E}"/>
              </a:ext>
            </a:extLst>
          </p:cNvPr>
          <p:cNvSpPr>
            <a:spLocks noGrp="1"/>
          </p:cNvSpPr>
          <p:nvPr>
            <p:ph idx="1"/>
          </p:nvPr>
        </p:nvSpPr>
        <p:spPr>
          <a:xfrm>
            <a:off x="460375" y="6216136"/>
            <a:ext cx="8683625" cy="377059"/>
          </a:xfrm>
        </p:spPr>
        <p:txBody>
          <a:bodyPr/>
          <a:lstStyle/>
          <a:p>
            <a:pPr marL="0" indent="0">
              <a:buNone/>
            </a:pPr>
            <a:r>
              <a:rPr lang="en-US" sz="1600" dirty="0">
                <a:latin typeface="+mn-lt"/>
              </a:rPr>
              <a:t>A Blending Methodology for Software Development and Project Management (Rahmanian, 2014)</a:t>
            </a:r>
          </a:p>
        </p:txBody>
      </p:sp>
      <p:pic>
        <p:nvPicPr>
          <p:cNvPr id="3" name="Picture 2">
            <a:extLst>
              <a:ext uri="{FF2B5EF4-FFF2-40B4-BE49-F238E27FC236}">
                <a16:creationId xmlns:a16="http://schemas.microsoft.com/office/drawing/2014/main" id="{41A785BB-C614-4B69-A924-436285BE3C34}"/>
              </a:ext>
            </a:extLst>
          </p:cNvPr>
          <p:cNvPicPr>
            <a:picLocks noChangeAspect="1"/>
          </p:cNvPicPr>
          <p:nvPr/>
        </p:nvPicPr>
        <p:blipFill>
          <a:blip r:embed="rId2">
            <a:lum bright="-20000" contrast="20000"/>
          </a:blip>
          <a:stretch>
            <a:fillRect/>
          </a:stretch>
        </p:blipFill>
        <p:spPr>
          <a:xfrm>
            <a:off x="612775" y="1456057"/>
            <a:ext cx="7812843" cy="4607679"/>
          </a:xfrm>
          <a:prstGeom prst="rect">
            <a:avLst/>
          </a:prstGeom>
        </p:spPr>
      </p:pic>
    </p:spTree>
    <p:extLst>
      <p:ext uri="{BB962C8B-B14F-4D97-AF65-F5344CB8AC3E}">
        <p14:creationId xmlns:p14="http://schemas.microsoft.com/office/powerpoint/2010/main" val="562738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25" y="176164"/>
            <a:ext cx="7042150" cy="1143000"/>
          </a:xfrm>
        </p:spPr>
        <p:txBody>
          <a:bodyPr/>
          <a:lstStyle/>
          <a:p>
            <a:r>
              <a:rPr lang="en-US" dirty="0">
                <a:latin typeface="+mn-lt"/>
              </a:rPr>
              <a:t>Conclusions on System Development Methodologies</a:t>
            </a:r>
          </a:p>
        </p:txBody>
      </p:sp>
      <p:sp>
        <p:nvSpPr>
          <p:cNvPr id="3" name="Content Placeholder 2"/>
          <p:cNvSpPr>
            <a:spLocks noGrp="1"/>
          </p:cNvSpPr>
          <p:nvPr>
            <p:ph idx="1"/>
          </p:nvPr>
        </p:nvSpPr>
        <p:spPr/>
        <p:txBody>
          <a:bodyPr/>
          <a:lstStyle/>
          <a:p>
            <a:pPr marL="0" indent="0">
              <a:buNone/>
            </a:pPr>
            <a:r>
              <a:rPr lang="en-US" dirty="0">
                <a:latin typeface="+mn-lt"/>
              </a:rPr>
              <a:t>All Methodologies </a:t>
            </a:r>
            <a:r>
              <a:rPr lang="en-US" dirty="0"/>
              <a:t>include</a:t>
            </a:r>
            <a:r>
              <a:rPr lang="en-US" dirty="0">
                <a:latin typeface="+mn-lt"/>
              </a:rPr>
              <a:t>:</a:t>
            </a:r>
          </a:p>
          <a:p>
            <a:pPr>
              <a:buFont typeface="Wingdings" panose="05000000000000000000" pitchFamily="2" charset="2"/>
              <a:buChar char="q"/>
            </a:pPr>
            <a:r>
              <a:rPr lang="en-US" b="1" dirty="0"/>
              <a:t>Stages</a:t>
            </a:r>
            <a:r>
              <a:rPr lang="en-US" dirty="0"/>
              <a:t> – steps on what to do throughout a project </a:t>
            </a:r>
          </a:p>
          <a:p>
            <a:pPr>
              <a:buFont typeface="Wingdings" panose="05000000000000000000" pitchFamily="2" charset="2"/>
              <a:buChar char="q"/>
            </a:pPr>
            <a:r>
              <a:rPr lang="en-US" b="1" dirty="0"/>
              <a:t>TOOLS</a:t>
            </a:r>
            <a:r>
              <a:rPr lang="en-US" dirty="0"/>
              <a:t>  – often CASE TOOLS </a:t>
            </a:r>
            <a:r>
              <a:rPr lang="en-MY" dirty="0"/>
              <a:t>includes any use of computer-based support in the software development, help to simplify the task.</a:t>
            </a:r>
            <a:endParaRPr lang="en-US" dirty="0"/>
          </a:p>
          <a:p>
            <a:pPr lvl="1" indent="-342900" fontAlgn="auto">
              <a:spcAft>
                <a:spcPts val="0"/>
              </a:spcAft>
              <a:buFont typeface="Wingdings" panose="05000000000000000000" pitchFamily="2" charset="2"/>
              <a:buChar char="§"/>
              <a:defRPr/>
            </a:pPr>
            <a:r>
              <a:rPr lang="en-US" dirty="0"/>
              <a:t>Testing Tool to test other software.</a:t>
            </a:r>
          </a:p>
          <a:p>
            <a:pPr lvl="1" indent="-342900" fontAlgn="auto">
              <a:spcAft>
                <a:spcPts val="0"/>
              </a:spcAft>
              <a:buFont typeface="Wingdings" panose="05000000000000000000" pitchFamily="2" charset="2"/>
              <a:buChar char="§"/>
              <a:defRPr/>
            </a:pPr>
            <a:r>
              <a:rPr lang="en-US" dirty="0"/>
              <a:t>Code Generator to generate programming codes from design.</a:t>
            </a:r>
          </a:p>
          <a:p>
            <a:pPr fontAlgn="auto">
              <a:spcAft>
                <a:spcPts val="0"/>
              </a:spcAft>
              <a:buFont typeface="Wingdings" panose="05000000000000000000" pitchFamily="2" charset="2"/>
              <a:buChar char="q"/>
              <a:defRPr/>
            </a:pPr>
            <a:r>
              <a:rPr lang="en-US" b="1" dirty="0"/>
              <a:t>TECHNIQUES</a:t>
            </a:r>
            <a:r>
              <a:rPr lang="en-US" dirty="0"/>
              <a:t> -  different ways of doing tasks.</a:t>
            </a:r>
          </a:p>
          <a:p>
            <a:pPr lvl="1" indent="-342900" fontAlgn="auto">
              <a:spcAft>
                <a:spcPts val="0"/>
              </a:spcAft>
              <a:buFont typeface="Wingdings" panose="05000000000000000000" pitchFamily="2" charset="2"/>
              <a:buChar char="§"/>
              <a:defRPr/>
            </a:pPr>
            <a:r>
              <a:rPr lang="en-US" dirty="0"/>
              <a:t>Prototyping – A model of the system developed to get feedback </a:t>
            </a:r>
          </a:p>
          <a:p>
            <a:pPr lvl="1" indent="-342900" fontAlgn="auto">
              <a:spcAft>
                <a:spcPts val="0"/>
              </a:spcAft>
              <a:buFont typeface="Wingdings" panose="05000000000000000000" pitchFamily="2" charset="2"/>
              <a:buChar char="§"/>
              <a:defRPr/>
            </a:pPr>
            <a:r>
              <a:rPr lang="en-MY" dirty="0"/>
              <a:t>Fact-finding using techniques such </a:t>
            </a:r>
            <a:r>
              <a:rPr lang="en-US" dirty="0"/>
              <a:t>as interviews, surveys, </a:t>
            </a:r>
          </a:p>
          <a:p>
            <a:pPr marL="400050" lvl="1" indent="0" fontAlgn="auto">
              <a:spcAft>
                <a:spcPts val="0"/>
              </a:spcAft>
              <a:buNone/>
              <a:defRPr/>
            </a:pPr>
            <a:r>
              <a:rPr lang="en-US" dirty="0"/>
              <a:t>      document review, observation, and sampling.</a:t>
            </a:r>
          </a:p>
          <a:p>
            <a:pPr marL="0" indent="0">
              <a:buNone/>
            </a:pPr>
            <a:endParaRPr lang="en-US" dirty="0"/>
          </a:p>
          <a:p>
            <a:pPr>
              <a:buFont typeface="Wingdings" panose="05000000000000000000" pitchFamily="2" charset="2"/>
              <a:buChar char="q"/>
            </a:pPr>
            <a:endParaRPr lang="en-US" dirty="0"/>
          </a:p>
          <a:p>
            <a:endParaRPr lang="en-US" dirty="0"/>
          </a:p>
          <a:p>
            <a:endParaRPr lang="en-US" dirty="0"/>
          </a:p>
          <a:p>
            <a:endParaRPr lang="en-US" dirty="0">
              <a:latin typeface="+mn-lt"/>
            </a:endParaRPr>
          </a:p>
          <a:p>
            <a:endParaRPr lang="en-US" dirty="0">
              <a:latin typeface="+mn-lt"/>
            </a:endParaRPr>
          </a:p>
        </p:txBody>
      </p:sp>
    </p:spTree>
    <p:extLst>
      <p:ext uri="{BB962C8B-B14F-4D97-AF65-F5344CB8AC3E}">
        <p14:creationId xmlns:p14="http://schemas.microsoft.com/office/powerpoint/2010/main" val="2728788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54098" y="1417638"/>
            <a:ext cx="8488686" cy="4525962"/>
          </a:xfrm>
        </p:spPr>
        <p:txBody>
          <a:bodyPr/>
          <a:lstStyle/>
          <a:p>
            <a:pPr algn="l">
              <a:buFont typeface="Wingdings" panose="05000000000000000000" pitchFamily="2" charset="2"/>
              <a:buChar char="q"/>
            </a:pPr>
            <a:r>
              <a:rPr lang="en-US" sz="2000" b="0" i="0" dirty="0">
                <a:solidFill>
                  <a:srgbClr val="373A3C"/>
                </a:solidFill>
                <a:effectLst/>
                <a:latin typeface="-apple-system"/>
              </a:rPr>
              <a:t>Methodology comparison made to select one (or more) suitable methodology for a project, as wrong selection (or no methodology) would be disastrous.</a:t>
            </a:r>
          </a:p>
          <a:p>
            <a:pPr algn="l">
              <a:buFont typeface="Wingdings" panose="05000000000000000000" pitchFamily="2" charset="2"/>
              <a:buChar char="q"/>
            </a:pPr>
            <a:r>
              <a:rPr lang="en-US" sz="2000" b="0" i="0" dirty="0">
                <a:solidFill>
                  <a:srgbClr val="373A3C"/>
                </a:solidFill>
                <a:effectLst/>
                <a:latin typeface="-apple-system"/>
              </a:rPr>
              <a:t>Choosing the right methodology for a project should consider the type of problems and suggested solution, the type of project, type of products, users' requirements and availability, size and budget of the project, knowledge of developers, and support to a methodology.</a:t>
            </a:r>
          </a:p>
          <a:p>
            <a:pPr algn="l">
              <a:buFont typeface="Wingdings" panose="05000000000000000000" pitchFamily="2" charset="2"/>
              <a:buChar char="q"/>
            </a:pPr>
            <a:r>
              <a:rPr lang="en-US" sz="2000" b="0" i="0" dirty="0">
                <a:solidFill>
                  <a:srgbClr val="373A3C"/>
                </a:solidFill>
                <a:effectLst/>
                <a:latin typeface="-apple-system"/>
              </a:rPr>
              <a:t>The NIMSAD framework is used to evaluate a methodology based on ‘problem situation’, problem solver, and problem-solving process.</a:t>
            </a:r>
          </a:p>
          <a:p>
            <a:pPr algn="l">
              <a:buFont typeface="Wingdings" panose="05000000000000000000" pitchFamily="2" charset="2"/>
              <a:buChar char="q"/>
            </a:pPr>
            <a:r>
              <a:rPr lang="en-US" sz="2000" b="0" i="0" dirty="0">
                <a:solidFill>
                  <a:srgbClr val="373A3C"/>
                </a:solidFill>
                <a:effectLst/>
                <a:latin typeface="-apple-system"/>
              </a:rPr>
              <a:t>A blended methodology is a methodology that has been created by “blending” together with other methodologies, for example blending traditional and Agile methodologies.</a:t>
            </a:r>
          </a:p>
          <a:p>
            <a:pPr algn="l">
              <a:buFont typeface="Wingdings" panose="05000000000000000000" pitchFamily="2" charset="2"/>
              <a:buChar char="q"/>
            </a:pPr>
            <a:r>
              <a:rPr lang="en-US" sz="2000" b="0" i="0" dirty="0">
                <a:solidFill>
                  <a:srgbClr val="373A3C"/>
                </a:solidFill>
                <a:effectLst/>
                <a:latin typeface="-apple-system"/>
              </a:rPr>
              <a:t>All system development methodologies include various stages (– steps on what to do throughout a project), tools (software that helps to simplify the task), and techniques (different ways of doing tasks).</a:t>
            </a:r>
          </a:p>
        </p:txBody>
      </p:sp>
    </p:spTree>
    <p:extLst>
      <p:ext uri="{BB962C8B-B14F-4D97-AF65-F5344CB8AC3E}">
        <p14:creationId xmlns:p14="http://schemas.microsoft.com/office/powerpoint/2010/main" val="828700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23658" y="2910261"/>
            <a:ext cx="7042150" cy="1143000"/>
          </a:xfrm>
        </p:spPr>
        <p:txBody>
          <a:bodyPr/>
          <a:lstStyle/>
          <a:p>
            <a:r>
              <a:rPr lang="en-US">
                <a:latin typeface="+mn-lt"/>
              </a:rPr>
              <a:t>Question &amp; Answer</a:t>
            </a:r>
            <a:endParaRPr lang="en-US"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n-lt"/>
              </a:rPr>
              <a:t>Next Session</a:t>
            </a:r>
            <a:endParaRPr lang="en-US" dirty="0">
              <a:latin typeface="+mn-lt"/>
            </a:endParaRPr>
          </a:p>
        </p:txBody>
      </p:sp>
      <p:sp>
        <p:nvSpPr>
          <p:cNvPr id="3" name="Content Placeholder 2"/>
          <p:cNvSpPr>
            <a:spLocks noGrp="1"/>
          </p:cNvSpPr>
          <p:nvPr>
            <p:ph idx="1"/>
          </p:nvPr>
        </p:nvSpPr>
        <p:spPr/>
        <p:txBody>
          <a:bodyPr/>
          <a:lstStyle/>
          <a:p>
            <a:r>
              <a:rPr lang="en-US" dirty="0">
                <a:latin typeface="+mn-lt"/>
              </a:rPr>
              <a:t>System Development Planning</a:t>
            </a:r>
          </a:p>
        </p:txBody>
      </p:sp>
    </p:spTree>
    <p:extLst>
      <p:ext uri="{BB962C8B-B14F-4D97-AF65-F5344CB8AC3E}">
        <p14:creationId xmlns:p14="http://schemas.microsoft.com/office/powerpoint/2010/main" val="188777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atin typeface="+mn-lt"/>
              </a:rPr>
              <a:t>Learning Outcome</a:t>
            </a:r>
            <a:endParaRPr lang="en-US" dirty="0">
              <a:latin typeface="+mn-lt"/>
            </a:endParaRPr>
          </a:p>
        </p:txBody>
      </p:sp>
      <p:sp>
        <p:nvSpPr>
          <p:cNvPr id="108547" name="Rectangle 3"/>
          <p:cNvSpPr>
            <a:spLocks noGrp="1" noChangeArrowheads="1"/>
          </p:cNvSpPr>
          <p:nvPr>
            <p:ph idx="1"/>
          </p:nvPr>
        </p:nvSpPr>
        <p:spPr>
          <a:xfrm>
            <a:off x="356223" y="1682971"/>
            <a:ext cx="8431554" cy="4525962"/>
          </a:xfrm>
        </p:spPr>
        <p:txBody>
          <a:bodyPr/>
          <a:lstStyle/>
          <a:p>
            <a:pPr marL="0" indent="0">
              <a:buNone/>
            </a:pPr>
            <a:r>
              <a:rPr lang="en-US" dirty="0">
                <a:latin typeface="+mn-lt"/>
              </a:rPr>
              <a:t>At the end of the module, you should be able to:</a:t>
            </a:r>
          </a:p>
          <a:p>
            <a:pPr marL="914400" lvl="1" indent="-457200">
              <a:buFont typeface="+mj-lt"/>
              <a:buAutoNum type="arabicPeriod"/>
            </a:pPr>
            <a:r>
              <a:rPr lang="en-US" sz="2400" dirty="0"/>
              <a:t>Describe the criteria needed to compare methodologies.</a:t>
            </a:r>
          </a:p>
          <a:p>
            <a:pPr marL="914400" lvl="1" indent="-457200">
              <a:buFont typeface="+mj-lt"/>
              <a:buAutoNum type="arabicPeriod"/>
            </a:pPr>
            <a:r>
              <a:rPr lang="en-US" sz="2400" dirty="0"/>
              <a:t>Explain how a framework is used to select a methodology for a project.</a:t>
            </a:r>
          </a:p>
          <a:p>
            <a:pPr marL="914400" lvl="1" indent="-457200">
              <a:buFont typeface="+mj-lt"/>
              <a:buAutoNum type="arabicPeriod"/>
            </a:pPr>
            <a:r>
              <a:rPr lang="en-US" sz="2400" dirty="0"/>
              <a:t>Understand the purpose of blending methodologies.</a:t>
            </a:r>
          </a:p>
          <a:p>
            <a:pPr marL="457200" lvl="1" indent="0">
              <a:buNone/>
            </a:pP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References</a:t>
            </a:r>
          </a:p>
        </p:txBody>
      </p:sp>
      <p:sp>
        <p:nvSpPr>
          <p:cNvPr id="3" name="Content Placeholder 2"/>
          <p:cNvSpPr>
            <a:spLocks noGrp="1"/>
          </p:cNvSpPr>
          <p:nvPr>
            <p:ph idx="1"/>
          </p:nvPr>
        </p:nvSpPr>
        <p:spPr>
          <a:xfrm>
            <a:off x="653618" y="1717820"/>
            <a:ext cx="7828901" cy="4525962"/>
          </a:xfrm>
        </p:spPr>
        <p:txBody>
          <a:bodyPr/>
          <a:lstStyle/>
          <a:p>
            <a:pPr>
              <a:buFont typeface="Wingdings" panose="05000000000000000000" pitchFamily="2" charset="2"/>
              <a:buChar char="q"/>
            </a:pPr>
            <a:r>
              <a:rPr lang="en-US" sz="2000" dirty="0"/>
              <a:t>Rahmanian, M. (2014). A comparative study on hybrid IT project management. International Journal of Computer and Information Technology, 3(05), 1096-1099.</a:t>
            </a:r>
          </a:p>
          <a:p>
            <a:pPr>
              <a:buFont typeface="Wingdings" panose="05000000000000000000" pitchFamily="2" charset="2"/>
              <a:buChar char="q"/>
            </a:pPr>
            <a:r>
              <a:rPr lang="en-US" sz="2000" dirty="0"/>
              <a:t>Mishra, A., &amp; Dubey, D. (2013). A comparative study of different software development life cycle models in different scenarios. International Journal of Advance research in computer science and management studies, 1(5).</a:t>
            </a:r>
          </a:p>
          <a:p>
            <a:pPr>
              <a:buFont typeface="Wingdings" panose="05000000000000000000" pitchFamily="2" charset="2"/>
              <a:buChar char="q"/>
            </a:pPr>
            <a:r>
              <a:rPr lang="en-US" sz="2000" dirty="0"/>
              <a:t>Hass, K. B. (2007). The blending of traditional and agile project management. PM world today, 9(5), 1-8.</a:t>
            </a:r>
          </a:p>
          <a:p>
            <a:pPr>
              <a:buFont typeface="Wingdings" panose="05000000000000000000" pitchFamily="2" charset="2"/>
              <a:buChar char="q"/>
            </a:pPr>
            <a:r>
              <a:rPr lang="en-US" sz="2000" dirty="0" err="1"/>
              <a:t>Jayaratna</a:t>
            </a:r>
            <a:r>
              <a:rPr lang="en-US" sz="2000" dirty="0"/>
              <a:t>, N. (1994). Understanding and evaluating methodologies: NIMSAD, a systematic framework. McGraw-Hill, Inc.</a:t>
            </a:r>
            <a:endParaRPr lang="en-US" sz="2000" dirty="0">
              <a:solidFill>
                <a:srgbClr val="FF0000"/>
              </a:solidFill>
            </a:endParaRPr>
          </a:p>
        </p:txBody>
      </p:sp>
    </p:spTree>
    <p:extLst>
      <p:ext uri="{BB962C8B-B14F-4D97-AF65-F5344CB8AC3E}">
        <p14:creationId xmlns:p14="http://schemas.microsoft.com/office/powerpoint/2010/main" val="394351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atin typeface="+mn-lt"/>
              </a:rPr>
              <a:t>Key Terms you must be able to use</a:t>
            </a:r>
            <a:endParaRPr lang="en-US" dirty="0">
              <a:latin typeface="+mn-lt"/>
            </a:endParaRPr>
          </a:p>
        </p:txBody>
      </p:sp>
      <p:sp>
        <p:nvSpPr>
          <p:cNvPr id="16387" name="Rectangle 3"/>
          <p:cNvSpPr>
            <a:spLocks noGrp="1" noChangeArrowheads="1"/>
          </p:cNvSpPr>
          <p:nvPr>
            <p:ph idx="1"/>
          </p:nvPr>
        </p:nvSpPr>
        <p:spPr/>
        <p:txBody>
          <a:bodyPr/>
          <a:lstStyle/>
          <a:p>
            <a:pPr marL="0" indent="0">
              <a:buNone/>
            </a:pPr>
            <a:r>
              <a:rPr lang="en-US" dirty="0">
                <a:latin typeface="+mn-lt"/>
              </a:rPr>
              <a:t>If you have mastered this topic, you should be able to use the following terms correctly in your assignments and exams:</a:t>
            </a:r>
          </a:p>
          <a:p>
            <a:pPr lvl="1"/>
            <a:endParaRPr lang="en-US" sz="2400" dirty="0">
              <a:latin typeface="+mn-lt"/>
            </a:endParaRPr>
          </a:p>
          <a:p>
            <a:pPr lvl="1">
              <a:buFont typeface="Wingdings" panose="05000000000000000000" pitchFamily="2" charset="2"/>
              <a:buChar char="q"/>
            </a:pPr>
            <a:r>
              <a:rPr lang="en-US" sz="2400" dirty="0"/>
              <a:t>Comparing Methodologies</a:t>
            </a:r>
          </a:p>
          <a:p>
            <a:pPr lvl="1">
              <a:buFont typeface="Wingdings" panose="05000000000000000000" pitchFamily="2" charset="2"/>
              <a:buChar char="q"/>
            </a:pPr>
            <a:r>
              <a:rPr lang="en-US" sz="2400" dirty="0"/>
              <a:t>Framework</a:t>
            </a:r>
          </a:p>
          <a:p>
            <a:pPr lvl="1">
              <a:buFont typeface="Wingdings" panose="05000000000000000000" pitchFamily="2" charset="2"/>
              <a:buChar char="q"/>
            </a:pPr>
            <a:r>
              <a:rPr lang="en-US" sz="2400" dirty="0"/>
              <a:t>Blending Methodologies</a:t>
            </a:r>
          </a:p>
        </p:txBody>
      </p:sp>
    </p:spTree>
    <p:extLst>
      <p:ext uri="{BB962C8B-B14F-4D97-AF65-F5344CB8AC3E}">
        <p14:creationId xmlns:p14="http://schemas.microsoft.com/office/powerpoint/2010/main" val="18247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Comparing Methodologies</a:t>
            </a:r>
            <a:endParaRPr lang="en-MY" sz="3200" dirty="0"/>
          </a:p>
        </p:txBody>
      </p:sp>
    </p:spTree>
    <p:extLst>
      <p:ext uri="{BB962C8B-B14F-4D97-AF65-F5344CB8AC3E}">
        <p14:creationId xmlns:p14="http://schemas.microsoft.com/office/powerpoint/2010/main" val="409137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588" y="160338"/>
            <a:ext cx="7042150" cy="639762"/>
          </a:xfrm>
        </p:spPr>
        <p:txBody>
          <a:bodyPr/>
          <a:lstStyle/>
          <a:p>
            <a:r>
              <a:rPr lang="en-US" dirty="0">
                <a:latin typeface="+mn-lt"/>
              </a:rPr>
              <a:t>Comparisons of Methodologies</a:t>
            </a:r>
          </a:p>
        </p:txBody>
      </p:sp>
      <p:sp>
        <p:nvSpPr>
          <p:cNvPr id="3" name="Content Placeholder 2"/>
          <p:cNvSpPr>
            <a:spLocks noGrp="1"/>
          </p:cNvSpPr>
          <p:nvPr>
            <p:ph idx="1"/>
          </p:nvPr>
        </p:nvSpPr>
        <p:spPr>
          <a:xfrm>
            <a:off x="84406" y="1417638"/>
            <a:ext cx="8975188" cy="4525962"/>
          </a:xfrm>
        </p:spPr>
        <p:txBody>
          <a:bodyPr/>
          <a:lstStyle/>
          <a:p>
            <a:pPr>
              <a:buFont typeface="Wingdings" panose="05000000000000000000" pitchFamily="2" charset="2"/>
              <a:buChar char="q"/>
            </a:pPr>
            <a:r>
              <a:rPr lang="en-US" sz="2200" dirty="0"/>
              <a:t>Comparison made to select one (or more) suitable methodology for a project. </a:t>
            </a:r>
          </a:p>
          <a:p>
            <a:pPr>
              <a:buFont typeface="Wingdings" panose="05000000000000000000" pitchFamily="2" charset="2"/>
              <a:buChar char="q"/>
            </a:pPr>
            <a:r>
              <a:rPr lang="en-US" sz="2200" dirty="0">
                <a:latin typeface="+mn-lt"/>
              </a:rPr>
              <a:t>Wrong selection (or no methodology) would be disastrous. According to the report  by </a:t>
            </a:r>
            <a:r>
              <a:rPr lang="en-US" sz="2200" dirty="0"/>
              <a:t>Hass (2007), the following are the troubling results from the past projects: </a:t>
            </a:r>
            <a:endParaRPr lang="en-US" sz="2200" dirty="0">
              <a:latin typeface="+mn-lt"/>
            </a:endParaRPr>
          </a:p>
          <a:p>
            <a:pPr lvl="1">
              <a:buFont typeface="Wingdings" panose="05000000000000000000" pitchFamily="2" charset="2"/>
              <a:buChar char="§"/>
            </a:pPr>
            <a:r>
              <a:rPr lang="en-US" sz="1800" dirty="0"/>
              <a:t>$80 -145 billion per year is spent on failed and cancelled projects (The Standish Group International, Inc.)</a:t>
            </a:r>
          </a:p>
          <a:p>
            <a:pPr lvl="1">
              <a:buFont typeface="Wingdings" panose="05000000000000000000" pitchFamily="2" charset="2"/>
              <a:buChar char="§"/>
            </a:pPr>
            <a:r>
              <a:rPr lang="en-US" sz="1800" dirty="0"/>
              <a:t>25% - 40% of all spending on projects is wasted as a result of </a:t>
            </a:r>
            <a:r>
              <a:rPr lang="en-US" sz="1800" dirty="0">
                <a:solidFill>
                  <a:srgbClr val="0070C0"/>
                </a:solidFill>
              </a:rPr>
              <a:t>re-work </a:t>
            </a:r>
            <a:r>
              <a:rPr lang="en-US" sz="1800" dirty="0"/>
              <a:t>(Carnegie Mellon)</a:t>
            </a:r>
          </a:p>
          <a:p>
            <a:pPr lvl="1">
              <a:buFont typeface="Wingdings" panose="05000000000000000000" pitchFamily="2" charset="2"/>
              <a:buChar char="§"/>
            </a:pPr>
            <a:r>
              <a:rPr lang="en-US" sz="1800" dirty="0"/>
              <a:t>50% are </a:t>
            </a:r>
            <a:r>
              <a:rPr lang="en-US" sz="1800" dirty="0">
                <a:solidFill>
                  <a:srgbClr val="0070C0"/>
                </a:solidFill>
              </a:rPr>
              <a:t>rolled back out of production </a:t>
            </a:r>
            <a:r>
              <a:rPr lang="en-US" sz="1800" dirty="0"/>
              <a:t>(Gartner)</a:t>
            </a:r>
          </a:p>
          <a:p>
            <a:pPr lvl="1">
              <a:buFont typeface="Wingdings" panose="05000000000000000000" pitchFamily="2" charset="2"/>
              <a:buChar char="§"/>
            </a:pPr>
            <a:r>
              <a:rPr lang="en-US" sz="1800" dirty="0"/>
              <a:t>40% of problems are found by end-users (Gartner)</a:t>
            </a:r>
          </a:p>
          <a:p>
            <a:pPr lvl="1">
              <a:buFont typeface="Wingdings" panose="05000000000000000000" pitchFamily="2" charset="2"/>
              <a:buChar char="§"/>
            </a:pPr>
            <a:r>
              <a:rPr lang="en-US" sz="1800" dirty="0">
                <a:solidFill>
                  <a:srgbClr val="0070C0"/>
                </a:solidFill>
              </a:rPr>
              <a:t>Poorly defined applications </a:t>
            </a:r>
            <a:r>
              <a:rPr lang="en-US" sz="1800" dirty="0"/>
              <a:t>have led to a persistent m</a:t>
            </a:r>
            <a:r>
              <a:rPr lang="en-US" sz="1800" dirty="0">
                <a:solidFill>
                  <a:srgbClr val="0070C0"/>
                </a:solidFill>
              </a:rPr>
              <a:t>iscommunication between business and IT.</a:t>
            </a:r>
            <a:r>
              <a:rPr lang="en-US" sz="1800" dirty="0"/>
              <a:t> This contributes to a 66% project failure rate for these applications, costing U.S. businesses at least $30 billion every year (Forrester Research)</a:t>
            </a:r>
          </a:p>
          <a:p>
            <a:pPr lvl="1">
              <a:buFont typeface="Wingdings" panose="05000000000000000000" pitchFamily="2" charset="2"/>
              <a:buChar char="§"/>
            </a:pPr>
            <a:r>
              <a:rPr lang="en-US" sz="1800" dirty="0"/>
              <a:t>60% - 80% of project failures can be attributed directly to </a:t>
            </a:r>
            <a:r>
              <a:rPr lang="en-US" sz="1800" dirty="0">
                <a:solidFill>
                  <a:srgbClr val="0070C0"/>
                </a:solidFill>
              </a:rPr>
              <a:t>poor requirements gathering, analysis, and management </a:t>
            </a:r>
            <a:r>
              <a:rPr lang="en-US" sz="1800" dirty="0"/>
              <a:t>(Meta Group)</a:t>
            </a:r>
          </a:p>
          <a:p>
            <a:pPr marL="0" indent="0">
              <a:buNone/>
            </a:pPr>
            <a:br>
              <a:rPr lang="en-US" dirty="0"/>
            </a:br>
            <a:endParaRPr lang="en-US" dirty="0">
              <a:latin typeface="+mn-lt"/>
            </a:endParaRPr>
          </a:p>
        </p:txBody>
      </p:sp>
      <p:sp>
        <p:nvSpPr>
          <p:cNvPr id="4" name="AutoShape 2" descr="Image result for comparing methodolog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951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49226"/>
            <a:ext cx="7042150" cy="639762"/>
          </a:xfrm>
        </p:spPr>
        <p:txBody>
          <a:bodyPr/>
          <a:lstStyle/>
          <a:p>
            <a:r>
              <a:rPr lang="en-US" dirty="0">
                <a:latin typeface="+mn-lt"/>
              </a:rPr>
              <a:t>Comparisons of Methodologies</a:t>
            </a:r>
            <a:br>
              <a:rPr lang="en-US" dirty="0">
                <a:latin typeface="+mn-lt"/>
              </a:rPr>
            </a:br>
            <a:r>
              <a:rPr lang="en-US" dirty="0">
                <a:solidFill>
                  <a:srgbClr val="0070C0"/>
                </a:solidFill>
                <a:latin typeface="+mn-lt"/>
              </a:rPr>
              <a:t>(continued)</a:t>
            </a:r>
          </a:p>
        </p:txBody>
      </p:sp>
      <p:sp>
        <p:nvSpPr>
          <p:cNvPr id="3" name="Content Placeholder 2"/>
          <p:cNvSpPr>
            <a:spLocks noGrp="1"/>
          </p:cNvSpPr>
          <p:nvPr>
            <p:ph idx="1"/>
          </p:nvPr>
        </p:nvSpPr>
        <p:spPr>
          <a:xfrm>
            <a:off x="460375" y="1417638"/>
            <a:ext cx="8188912" cy="4525962"/>
          </a:xfrm>
        </p:spPr>
        <p:txBody>
          <a:bodyPr/>
          <a:lstStyle/>
          <a:p>
            <a:pPr marL="450850" lvl="1" indent="-450850">
              <a:buFont typeface="Wingdings" panose="05000000000000000000" pitchFamily="2" charset="2"/>
              <a:buChar char="q"/>
            </a:pPr>
            <a:r>
              <a:rPr lang="en-US" sz="2400" dirty="0"/>
              <a:t>Nearly two thirds of all IT projects fail or run into trouble. (see figure below for the results of the 2006 CHAOS Survey)</a:t>
            </a:r>
          </a:p>
          <a:p>
            <a:pPr marL="0" indent="0">
              <a:buNone/>
            </a:pPr>
            <a:br>
              <a:rPr lang="en-US" dirty="0"/>
            </a:br>
            <a:endParaRPr lang="en-US" dirty="0">
              <a:latin typeface="+mn-lt"/>
            </a:endParaRPr>
          </a:p>
        </p:txBody>
      </p:sp>
      <p:sp>
        <p:nvSpPr>
          <p:cNvPr id="4" name="AutoShape 2" descr="Image result for comparing methodolog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Results of the CHAOS Survey">
            <a:extLst>
              <a:ext uri="{FF2B5EF4-FFF2-40B4-BE49-F238E27FC236}">
                <a16:creationId xmlns:a16="http://schemas.microsoft.com/office/drawing/2014/main" id="{2492E615-5DD7-402F-81D7-BB139B7B9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028" y="2517187"/>
            <a:ext cx="4671818" cy="36725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1810A9-1622-435C-9E69-C08D46A353BF}"/>
              </a:ext>
            </a:extLst>
          </p:cNvPr>
          <p:cNvSpPr/>
          <p:nvPr/>
        </p:nvSpPr>
        <p:spPr>
          <a:xfrm>
            <a:off x="849586" y="6189755"/>
            <a:ext cx="7410490" cy="338554"/>
          </a:xfrm>
          <a:prstGeom prst="rect">
            <a:avLst/>
          </a:prstGeom>
        </p:spPr>
        <p:txBody>
          <a:bodyPr wrap="none">
            <a:spAutoFit/>
          </a:bodyPr>
          <a:lstStyle/>
          <a:p>
            <a:r>
              <a:rPr lang="en-US" sz="1600" i="1" dirty="0"/>
              <a:t>Source: The blending of traditional and agile project management (Hass, 2007) </a:t>
            </a:r>
            <a:endParaRPr lang="en-MY" sz="1600" i="1" dirty="0"/>
          </a:p>
        </p:txBody>
      </p:sp>
    </p:spTree>
    <p:extLst>
      <p:ext uri="{BB962C8B-B14F-4D97-AF65-F5344CB8AC3E}">
        <p14:creationId xmlns:p14="http://schemas.microsoft.com/office/powerpoint/2010/main" val="409353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30311"/>
            <a:ext cx="7042150" cy="1143000"/>
          </a:xfrm>
        </p:spPr>
        <p:txBody>
          <a:bodyPr/>
          <a:lstStyle/>
          <a:p>
            <a:r>
              <a:rPr lang="en-US" dirty="0">
                <a:latin typeface="+mn-lt"/>
              </a:rPr>
              <a:t>Choosing the right Methodology</a:t>
            </a:r>
            <a:br>
              <a:rPr lang="en-US" dirty="0">
                <a:latin typeface="+mn-lt"/>
              </a:rPr>
            </a:br>
            <a:r>
              <a:rPr lang="en-US" dirty="0">
                <a:latin typeface="+mn-lt"/>
              </a:rPr>
              <a:t>depends on …..</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type of problems and suggested solution</a:t>
            </a:r>
          </a:p>
          <a:p>
            <a:pPr lvl="1">
              <a:buFont typeface="Wingdings" panose="05000000000000000000" pitchFamily="2" charset="2"/>
              <a:buChar char="§"/>
            </a:pPr>
            <a:r>
              <a:rPr lang="en-US" sz="2200" dirty="0"/>
              <a:t>Direct solution, hypothesis, anomalies, etc.</a:t>
            </a:r>
          </a:p>
          <a:p>
            <a:pPr>
              <a:buFont typeface="Wingdings" panose="05000000000000000000" pitchFamily="2" charset="2"/>
              <a:buChar char="q"/>
            </a:pPr>
            <a:r>
              <a:rPr lang="en-US" dirty="0"/>
              <a:t>The type of project</a:t>
            </a:r>
          </a:p>
          <a:p>
            <a:pPr lvl="1">
              <a:buFont typeface="Wingdings" panose="05000000000000000000" pitchFamily="2" charset="2"/>
              <a:buChar char="§"/>
            </a:pPr>
            <a:r>
              <a:rPr lang="en-US" sz="2200" dirty="0"/>
              <a:t>Exclusive, corporate, partnership, outsourced, etc.</a:t>
            </a:r>
          </a:p>
          <a:p>
            <a:pPr lvl="1">
              <a:buFont typeface="Wingdings" panose="05000000000000000000" pitchFamily="2" charset="2"/>
              <a:buChar char="§"/>
            </a:pPr>
            <a:r>
              <a:rPr lang="en-US" sz="2200" dirty="0"/>
              <a:t>Speed of the project.</a:t>
            </a:r>
          </a:p>
          <a:p>
            <a:pPr>
              <a:buFont typeface="Wingdings" panose="05000000000000000000" pitchFamily="2" charset="2"/>
              <a:buChar char="q"/>
            </a:pPr>
            <a:r>
              <a:rPr lang="en-US" dirty="0">
                <a:latin typeface="+mn-lt"/>
              </a:rPr>
              <a:t>Type of products</a:t>
            </a:r>
          </a:p>
          <a:p>
            <a:pPr lvl="1">
              <a:buFont typeface="Wingdings" panose="05000000000000000000" pitchFamily="2" charset="2"/>
              <a:buChar char="§"/>
            </a:pPr>
            <a:r>
              <a:rPr lang="en-US" sz="2200" dirty="0"/>
              <a:t>Mobile, web, stand-alone, enterprise / corporate, etc.</a:t>
            </a:r>
          </a:p>
          <a:p>
            <a:pPr lvl="1">
              <a:buFont typeface="Wingdings" panose="05000000000000000000" pitchFamily="2" charset="2"/>
              <a:buChar char="§"/>
            </a:pPr>
            <a:r>
              <a:rPr lang="en-US" sz="2200" dirty="0"/>
              <a:t>The expected output (conceptual, working product, etc.)</a:t>
            </a:r>
          </a:p>
          <a:p>
            <a:pPr>
              <a:buFont typeface="Wingdings" panose="05000000000000000000" pitchFamily="2" charset="2"/>
              <a:buChar char="q"/>
            </a:pPr>
            <a:r>
              <a:rPr lang="en-US" dirty="0"/>
              <a:t>Requirements are fixed or can be often changing.</a:t>
            </a:r>
          </a:p>
          <a:p>
            <a:pPr>
              <a:buFont typeface="Wingdings" panose="05000000000000000000" pitchFamily="2" charset="2"/>
              <a:buChar char="q"/>
            </a:pPr>
            <a:r>
              <a:rPr lang="en-US" dirty="0"/>
              <a:t>Size and budget of the project</a:t>
            </a:r>
          </a:p>
        </p:txBody>
      </p:sp>
      <p:sp>
        <p:nvSpPr>
          <p:cNvPr id="6" name="AutoShape 4" descr="Image result for system upgra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system upgra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637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Choosing the right Methodology</a:t>
            </a:r>
            <a:br>
              <a:rPr lang="en-US" dirty="0">
                <a:latin typeface="+mn-lt"/>
              </a:rPr>
            </a:br>
            <a:r>
              <a:rPr lang="en-US" dirty="0">
                <a:latin typeface="+mn-lt"/>
              </a:rPr>
              <a:t>depends on ….. (continued)</a:t>
            </a:r>
          </a:p>
        </p:txBody>
      </p:sp>
      <p:sp>
        <p:nvSpPr>
          <p:cNvPr id="3" name="Content Placeholder 2"/>
          <p:cNvSpPr>
            <a:spLocks noGrp="1"/>
          </p:cNvSpPr>
          <p:nvPr>
            <p:ph idx="1"/>
          </p:nvPr>
        </p:nvSpPr>
        <p:spPr>
          <a:xfrm>
            <a:off x="485775" y="1684339"/>
            <a:ext cx="8229600" cy="4525962"/>
          </a:xfrm>
        </p:spPr>
        <p:txBody>
          <a:bodyPr/>
          <a:lstStyle/>
          <a:p>
            <a:pPr>
              <a:buFont typeface="Wingdings" panose="05000000000000000000" pitchFamily="2" charset="2"/>
              <a:buChar char="q"/>
            </a:pPr>
            <a:r>
              <a:rPr lang="en-US" dirty="0"/>
              <a:t>Knowledge of developer</a:t>
            </a:r>
          </a:p>
          <a:p>
            <a:pPr lvl="1">
              <a:buFont typeface="Wingdings" panose="05000000000000000000" pitchFamily="2" charset="2"/>
              <a:buChar char="§"/>
            </a:pPr>
            <a:r>
              <a:rPr lang="en-US" sz="2200" dirty="0"/>
              <a:t>Developer trained specifically under one methodology. Have enough resources for most of the process.</a:t>
            </a:r>
          </a:p>
          <a:p>
            <a:pPr lvl="1">
              <a:buFont typeface="Wingdings" panose="05000000000000000000" pitchFamily="2" charset="2"/>
              <a:buChar char="§"/>
            </a:pPr>
            <a:r>
              <a:rPr lang="en-US" sz="2200" dirty="0"/>
              <a:t>Developers can be easily trained on the methodology.</a:t>
            </a:r>
          </a:p>
          <a:p>
            <a:pPr lvl="1">
              <a:buFont typeface="Wingdings" panose="05000000000000000000" pitchFamily="2" charset="2"/>
              <a:buChar char="§"/>
            </a:pPr>
            <a:r>
              <a:rPr lang="en-US" sz="2200" dirty="0"/>
              <a:t>The Vendor/partner is familiar with the methodology you use.</a:t>
            </a:r>
          </a:p>
          <a:p>
            <a:pPr lvl="1">
              <a:buFont typeface="Wingdings" panose="05000000000000000000" pitchFamily="2" charset="2"/>
              <a:buChar char="§"/>
            </a:pPr>
            <a:r>
              <a:rPr lang="en-US" sz="2200" dirty="0"/>
              <a:t>Tools that developer have VS tools recommended by the methodology</a:t>
            </a:r>
          </a:p>
          <a:p>
            <a:pPr>
              <a:buFont typeface="Wingdings" panose="05000000000000000000" pitchFamily="2" charset="2"/>
              <a:buChar char="q"/>
            </a:pPr>
            <a:r>
              <a:rPr lang="en-US" dirty="0"/>
              <a:t>Support for a methodology is easily obtained</a:t>
            </a:r>
          </a:p>
          <a:p>
            <a:pPr lvl="1">
              <a:buFont typeface="Wingdings" panose="05000000000000000000" pitchFamily="2" charset="2"/>
              <a:buChar char="§"/>
            </a:pPr>
            <a:r>
              <a:rPr lang="en-US" sz="2200" dirty="0"/>
              <a:t>Tools, technologies, infrastructure, etc. </a:t>
            </a:r>
          </a:p>
          <a:p>
            <a:pPr lvl="1">
              <a:buFont typeface="Wingdings" panose="05000000000000000000" pitchFamily="2" charset="2"/>
              <a:buChar char="§"/>
            </a:pPr>
            <a:r>
              <a:rPr lang="en-US" sz="2200" dirty="0"/>
              <a:t>Experts are available.</a:t>
            </a:r>
          </a:p>
          <a:p>
            <a:pPr>
              <a:buFont typeface="Wingdings" panose="05000000000000000000" pitchFamily="2" charset="2"/>
              <a:buChar char="q"/>
            </a:pPr>
            <a:r>
              <a:rPr lang="en-US" dirty="0"/>
              <a:t>Availability of users throughout the project.</a:t>
            </a:r>
          </a:p>
          <a:p>
            <a:pPr lvl="1"/>
            <a:endParaRPr lang="en-US" dirty="0"/>
          </a:p>
        </p:txBody>
      </p:sp>
      <p:sp>
        <p:nvSpPr>
          <p:cNvPr id="6" name="AutoShape 4" descr="Image result for system upgra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system upgra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7901281"/>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94FCC7-A050-4116-9CCF-88E808D9A7E3}"/>
</file>

<file path=customXml/itemProps2.xml><?xml version="1.0" encoding="utf-8"?>
<ds:datastoreItem xmlns:ds="http://schemas.openxmlformats.org/officeDocument/2006/customXml" ds:itemID="{FCDEB2D2-2FA9-4482-9BBB-DFE0DB8E4A1C}"/>
</file>

<file path=customXml/itemProps3.xml><?xml version="1.0" encoding="utf-8"?>
<ds:datastoreItem xmlns:ds="http://schemas.openxmlformats.org/officeDocument/2006/customXml" ds:itemID="{C89F4C94-A22B-4522-9F51-88D0B0D36E8A}"/>
</file>

<file path=docProps/app.xml><?xml version="1.0" encoding="utf-8"?>
<Properties xmlns="http://schemas.openxmlformats.org/officeDocument/2006/extended-properties" xmlns:vt="http://schemas.openxmlformats.org/officeDocument/2006/docPropsVTypes">
  <Template>APUtemplate-Level_2</Template>
  <TotalTime>11702</TotalTime>
  <Pages>11</Pages>
  <Words>2097</Words>
  <Application>Microsoft Office PowerPoint</Application>
  <PresentationFormat>On-screen Show (4:3)</PresentationFormat>
  <Paragraphs>189</Paragraphs>
  <Slides>30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-apple-system</vt:lpstr>
      <vt:lpstr>Arial</vt:lpstr>
      <vt:lpstr>Calibri</vt:lpstr>
      <vt:lpstr>Candara</vt:lpstr>
      <vt:lpstr>Wingdings</vt:lpstr>
      <vt:lpstr>APUtemplate-Level_2</vt:lpstr>
      <vt:lpstr>System Development Methods CT00046-3-2</vt:lpstr>
      <vt:lpstr>Topic &amp; Structure of the Lesson</vt:lpstr>
      <vt:lpstr>Learning Outcome</vt:lpstr>
      <vt:lpstr>Key Terms you must be able to use</vt:lpstr>
      <vt:lpstr>Comparing Methodologies</vt:lpstr>
      <vt:lpstr>Comparisons of Methodologies</vt:lpstr>
      <vt:lpstr>Comparisons of Methodologies (continued)</vt:lpstr>
      <vt:lpstr>Choosing the right Methodology depends on …..</vt:lpstr>
      <vt:lpstr>Choosing the right Methodology depends on ….. (continued)</vt:lpstr>
      <vt:lpstr>Comparing Methodologies Example</vt:lpstr>
      <vt:lpstr>Methodology Selection with a Framework</vt:lpstr>
      <vt:lpstr>Framework</vt:lpstr>
      <vt:lpstr>NIMSAD Framework</vt:lpstr>
      <vt:lpstr>NIMSAD Framework Elements</vt:lpstr>
      <vt:lpstr>NIMSAD Framework The ‘problem situation’ </vt:lpstr>
      <vt:lpstr>NIMSAD Framework The ‘intended problem solver’</vt:lpstr>
      <vt:lpstr>NIMSAD Framework The ‘intended problem solver’ (continued)</vt:lpstr>
      <vt:lpstr>NIMSAD Framework The ‘intended problem solver’ (continued)</vt:lpstr>
      <vt:lpstr>NIMSAD Framework The ‘problem-solving process’</vt:lpstr>
      <vt:lpstr>NIMSAD Framework The ‘evaluation’</vt:lpstr>
      <vt:lpstr>Blending Methodologies</vt:lpstr>
      <vt:lpstr>Blending Methodologies</vt:lpstr>
      <vt:lpstr>Blending Methodologies (continued)</vt:lpstr>
      <vt:lpstr>Blending Methodologies Example</vt:lpstr>
      <vt:lpstr>Blending Methodologies Example (continued)</vt:lpstr>
      <vt:lpstr>Conclusions on System Development Methodologies</vt:lpstr>
      <vt:lpstr>Summary</vt:lpstr>
      <vt:lpstr>Question &amp; Answer</vt:lpstr>
      <vt:lpstr>Next Session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208</cp:revision>
  <cp:lastPrinted>1995-11-02T09:23:42Z</cp:lastPrinted>
  <dcterms:created xsi:type="dcterms:W3CDTF">2014-01-17T09:12:04Z</dcterms:created>
  <dcterms:modified xsi:type="dcterms:W3CDTF">2022-02-08T04:54:33Z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