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2"/>
  </p:notesMasterIdLst>
  <p:handoutMasterIdLst>
    <p:handoutMasterId r:id="rId43"/>
  </p:handoutMasterIdLst>
  <p:sldIdLst>
    <p:sldId id="256" r:id="rId2"/>
    <p:sldId id="258" r:id="rId3"/>
    <p:sldId id="259" r:id="rId4"/>
    <p:sldId id="268" r:id="rId5"/>
    <p:sldId id="397" r:id="rId6"/>
    <p:sldId id="362" r:id="rId7"/>
    <p:sldId id="352" r:id="rId8"/>
    <p:sldId id="270" r:id="rId9"/>
    <p:sldId id="271" r:id="rId10"/>
    <p:sldId id="272" r:id="rId11"/>
    <p:sldId id="363" r:id="rId12"/>
    <p:sldId id="273" r:id="rId13"/>
    <p:sldId id="307" r:id="rId14"/>
    <p:sldId id="274" r:id="rId15"/>
    <p:sldId id="353" r:id="rId16"/>
    <p:sldId id="354" r:id="rId17"/>
    <p:sldId id="355" r:id="rId18"/>
    <p:sldId id="356" r:id="rId19"/>
    <p:sldId id="357" r:id="rId20"/>
    <p:sldId id="358" r:id="rId21"/>
    <p:sldId id="359" r:id="rId22"/>
    <p:sldId id="360" r:id="rId23"/>
    <p:sldId id="349" r:id="rId24"/>
    <p:sldId id="364" r:id="rId25"/>
    <p:sldId id="341" r:id="rId26"/>
    <p:sldId id="336" r:id="rId27"/>
    <p:sldId id="373" r:id="rId28"/>
    <p:sldId id="337" r:id="rId29"/>
    <p:sldId id="366" r:id="rId30"/>
    <p:sldId id="367" r:id="rId31"/>
    <p:sldId id="342" r:id="rId32"/>
    <p:sldId id="369" r:id="rId33"/>
    <p:sldId id="370" r:id="rId34"/>
    <p:sldId id="344" r:id="rId35"/>
    <p:sldId id="372" r:id="rId36"/>
    <p:sldId id="346" r:id="rId37"/>
    <p:sldId id="345" r:id="rId38"/>
    <p:sldId id="298" r:id="rId39"/>
    <p:sldId id="266" r:id="rId40"/>
    <p:sldId id="267" r:id="rId4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249" autoAdjust="0"/>
  </p:normalViewPr>
  <p:slideViewPr>
    <p:cSldViewPr snapToGrid="0">
      <p:cViewPr varScale="1">
        <p:scale>
          <a:sx n="82" d="100"/>
          <a:sy n="82" d="100"/>
        </p:scale>
        <p:origin x="1488" y="77"/>
      </p:cViewPr>
      <p:guideLst>
        <p:guide orient="horz" pos="2160"/>
        <p:guide pos="2880"/>
      </p:guideLst>
    </p:cSldViewPr>
  </p:slideViewPr>
  <p:outlineViewPr>
    <p:cViewPr>
      <p:scale>
        <a:sx n="33" d="100"/>
        <a:sy n="33" d="100"/>
      </p:scale>
      <p:origin x="0" y="2928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9257821B-6E9E-47B2-9A35-C4B6A881DB0C}"/>
    <pc:docChg chg="modSld">
      <pc:chgData name="Dr. Dewi Octaviani" userId="b13860d7-3077-45d3-9be2-c1aa2c085ab3" providerId="ADAL" clId="{9257821B-6E9E-47B2-9A35-C4B6A881DB0C}" dt="2022-02-08T04:55:22.576" v="6" actId="6549"/>
      <pc:docMkLst>
        <pc:docMk/>
      </pc:docMkLst>
      <pc:sldChg chg="modSp mod">
        <pc:chgData name="Dr. Dewi Octaviani" userId="b13860d7-3077-45d3-9be2-c1aa2c085ab3" providerId="ADAL" clId="{9257821B-6E9E-47B2-9A35-C4B6A881DB0C}" dt="2022-02-08T04:55:22.576" v="6" actId="6549"/>
        <pc:sldMkLst>
          <pc:docMk/>
          <pc:sldMk cId="3418284473" sldId="298"/>
        </pc:sldMkLst>
        <pc:spChg chg="mod">
          <ac:chgData name="Dr. Dewi Octaviani" userId="b13860d7-3077-45d3-9be2-c1aa2c085ab3" providerId="ADAL" clId="{9257821B-6E9E-47B2-9A35-C4B6A881DB0C}" dt="2022-02-08T04:54:54.138" v="0" actId="20577"/>
          <ac:spMkLst>
            <pc:docMk/>
            <pc:sldMk cId="3418284473" sldId="298"/>
            <ac:spMk id="30723" creationId="{00000000-0000-0000-0000-000000000000}"/>
          </ac:spMkLst>
        </pc:spChg>
        <pc:spChg chg="mod">
          <ac:chgData name="Dr. Dewi Octaviani" userId="b13860d7-3077-45d3-9be2-c1aa2c085ab3" providerId="ADAL" clId="{9257821B-6E9E-47B2-9A35-C4B6A881DB0C}" dt="2022-02-08T04:55:22.576" v="6" actId="6549"/>
          <ac:spMkLst>
            <pc:docMk/>
            <pc:sldMk cId="3418284473" sldId="298"/>
            <ac:spMk id="4608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27365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6236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586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141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831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b="1" dirty="0"/>
          </a:p>
        </p:txBody>
      </p:sp>
    </p:spTree>
    <p:extLst>
      <p:ext uri="{BB962C8B-B14F-4D97-AF65-F5344CB8AC3E}">
        <p14:creationId xmlns:p14="http://schemas.microsoft.com/office/powerpoint/2010/main" val="1750390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b="1" dirty="0"/>
          </a:p>
        </p:txBody>
      </p:sp>
    </p:spTree>
    <p:extLst>
      <p:ext uri="{BB962C8B-B14F-4D97-AF65-F5344CB8AC3E}">
        <p14:creationId xmlns:p14="http://schemas.microsoft.com/office/powerpoint/2010/main" val="2527936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48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8692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7239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31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646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021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894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3635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948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WNWSQOynrl0&amp;ab_channel=ProjectManag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youtube.com/watch?v=E_ku3nAkFAQ&amp;ab_channel=iMotionVideo"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latin typeface="+mn-lt"/>
              </a:rPr>
              <a:t>System Development Methods</a:t>
            </a:r>
            <a:br>
              <a:rPr lang="en-US" sz="3200" dirty="0">
                <a:latin typeface="+mn-lt"/>
              </a:rPr>
            </a:br>
            <a:r>
              <a:rPr lang="en-US" sz="3200" dirty="0">
                <a:latin typeface="+mn-lt"/>
              </a:rPr>
              <a:t>CT00046-3-2</a:t>
            </a:r>
          </a:p>
        </p:txBody>
      </p:sp>
      <p:sp>
        <p:nvSpPr>
          <p:cNvPr id="3" name="Subtitle 2"/>
          <p:cNvSpPr>
            <a:spLocks noGrp="1"/>
          </p:cNvSpPr>
          <p:nvPr>
            <p:ph type="subTitle" idx="1"/>
          </p:nvPr>
        </p:nvSpPr>
        <p:spPr>
          <a:xfrm>
            <a:off x="2269969" y="3976141"/>
            <a:ext cx="6769100" cy="1752600"/>
          </a:xfrm>
        </p:spPr>
        <p:txBody>
          <a:bodyPr/>
          <a:lstStyle/>
          <a:p>
            <a:r>
              <a:rPr lang="en-US" sz="3200" b="1" dirty="0">
                <a:latin typeface="+mn-lt"/>
              </a:rPr>
              <a:t>System Planning</a:t>
            </a:r>
          </a:p>
          <a:p>
            <a:r>
              <a:rPr lang="en-US" sz="3200" b="1" dirty="0"/>
              <a:t>Part 1</a:t>
            </a:r>
            <a:endParaRPr lang="en-US" sz="3200"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insyncworkplacesolutions.com.au/wp-content/uploads/2014/03/microscop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856" y="4437482"/>
            <a:ext cx="2154144" cy="20989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latin typeface="+mn-lt"/>
              </a:rPr>
              <a:t>Initial Study </a:t>
            </a:r>
            <a:br>
              <a:rPr lang="en-US" dirty="0">
                <a:latin typeface="+mn-lt"/>
              </a:rPr>
            </a:br>
            <a:r>
              <a:rPr lang="en-US" sz="2400" dirty="0">
                <a:solidFill>
                  <a:srgbClr val="0070C0"/>
                </a:solidFill>
                <a:latin typeface="+mn-lt"/>
              </a:rPr>
              <a:t>Process</a:t>
            </a:r>
            <a:endParaRPr lang="en-US" dirty="0">
              <a:solidFill>
                <a:srgbClr val="0070C0"/>
              </a:solidFill>
              <a:latin typeface="+mn-lt"/>
            </a:endParaRPr>
          </a:p>
        </p:txBody>
      </p:sp>
      <p:sp>
        <p:nvSpPr>
          <p:cNvPr id="3" name="Content Placeholder 2"/>
          <p:cNvSpPr>
            <a:spLocks noGrp="1"/>
          </p:cNvSpPr>
          <p:nvPr>
            <p:ph idx="1"/>
          </p:nvPr>
        </p:nvSpPr>
        <p:spPr>
          <a:xfrm>
            <a:off x="460375" y="1531938"/>
            <a:ext cx="8557016" cy="4823891"/>
          </a:xfrm>
        </p:spPr>
        <p:txBody>
          <a:bodyPr/>
          <a:lstStyle/>
          <a:p>
            <a:pPr>
              <a:buFont typeface="Wingdings" panose="05000000000000000000" pitchFamily="2" charset="2"/>
              <a:buChar char="q"/>
            </a:pPr>
            <a:r>
              <a:rPr lang="en-US" dirty="0">
                <a:latin typeface="+mn-lt"/>
              </a:rPr>
              <a:t>Conducted by expert / consultant on the existing (old) system</a:t>
            </a:r>
          </a:p>
          <a:p>
            <a:pPr lvl="1">
              <a:buFont typeface="Wingdings" panose="05000000000000000000" pitchFamily="2" charset="2"/>
              <a:buChar char="§"/>
            </a:pPr>
            <a:r>
              <a:rPr lang="en-US" sz="2400" dirty="0">
                <a:latin typeface="+mn-lt"/>
              </a:rPr>
              <a:t>System Analyst, System Engineers</a:t>
            </a:r>
          </a:p>
          <a:p>
            <a:pPr>
              <a:buFont typeface="Wingdings" panose="05000000000000000000" pitchFamily="2" charset="2"/>
              <a:buChar char="q"/>
            </a:pPr>
            <a:r>
              <a:rPr lang="en-US" dirty="0">
                <a:latin typeface="+mn-lt"/>
              </a:rPr>
              <a:t>Study ‘</a:t>
            </a:r>
            <a:r>
              <a:rPr lang="en-US" b="1" dirty="0">
                <a:solidFill>
                  <a:srgbClr val="0070C0"/>
                </a:solidFill>
                <a:latin typeface="+mn-lt"/>
              </a:rPr>
              <a:t>Problem Statement</a:t>
            </a:r>
            <a:r>
              <a:rPr lang="en-US" dirty="0">
                <a:latin typeface="+mn-lt"/>
              </a:rPr>
              <a:t>’</a:t>
            </a:r>
          </a:p>
          <a:p>
            <a:pPr lvl="1">
              <a:buFont typeface="Wingdings" panose="05000000000000000000" pitchFamily="2" charset="2"/>
              <a:buChar char="§"/>
            </a:pPr>
            <a:r>
              <a:rPr lang="en-US" sz="2400" dirty="0">
                <a:latin typeface="+mn-lt"/>
              </a:rPr>
              <a:t>Verify problems that are reported to the existing system.</a:t>
            </a:r>
          </a:p>
          <a:p>
            <a:pPr lvl="1">
              <a:buFont typeface="Wingdings" panose="05000000000000000000" pitchFamily="2" charset="2"/>
              <a:buChar char="§"/>
            </a:pPr>
            <a:r>
              <a:rPr lang="en-US" sz="2400" dirty="0">
                <a:latin typeface="+mn-lt"/>
              </a:rPr>
              <a:t>Find the </a:t>
            </a:r>
            <a:r>
              <a:rPr lang="en-US" sz="2400" b="1" dirty="0">
                <a:solidFill>
                  <a:srgbClr val="0070C0"/>
                </a:solidFill>
                <a:latin typeface="+mn-lt"/>
              </a:rPr>
              <a:t>source / cause </a:t>
            </a:r>
            <a:r>
              <a:rPr lang="en-US" sz="2400" dirty="0">
                <a:latin typeface="+mn-lt"/>
              </a:rPr>
              <a:t>of the problems.</a:t>
            </a:r>
          </a:p>
          <a:p>
            <a:pPr>
              <a:buFont typeface="Wingdings" panose="05000000000000000000" pitchFamily="2" charset="2"/>
              <a:buChar char="q"/>
            </a:pPr>
            <a:r>
              <a:rPr lang="en-US" dirty="0">
                <a:latin typeface="+mn-lt"/>
              </a:rPr>
              <a:t>Narrow down solutions to solve problem.</a:t>
            </a:r>
          </a:p>
          <a:p>
            <a:pPr lvl="1">
              <a:buFont typeface="Wingdings" panose="05000000000000000000" pitchFamily="2" charset="2"/>
              <a:buChar char="§"/>
            </a:pPr>
            <a:r>
              <a:rPr lang="en-US" sz="2400" dirty="0">
                <a:latin typeface="+mn-lt"/>
              </a:rPr>
              <a:t>Propose </a:t>
            </a:r>
            <a:r>
              <a:rPr lang="en-US" sz="2400" dirty="0"/>
              <a:t>possible </a:t>
            </a:r>
            <a:r>
              <a:rPr lang="en-US" sz="2400" b="1" dirty="0">
                <a:solidFill>
                  <a:srgbClr val="0070C0"/>
                </a:solidFill>
                <a:latin typeface="+mn-lt"/>
              </a:rPr>
              <a:t>solutions</a:t>
            </a:r>
            <a:r>
              <a:rPr lang="en-US" sz="2400" dirty="0">
                <a:latin typeface="+mn-lt"/>
              </a:rPr>
              <a:t>.</a:t>
            </a:r>
          </a:p>
          <a:p>
            <a:pPr lvl="1">
              <a:buFont typeface="Wingdings" panose="05000000000000000000" pitchFamily="2" charset="2"/>
              <a:buChar char="§"/>
            </a:pPr>
            <a:r>
              <a:rPr lang="en-US" sz="2400" dirty="0">
                <a:latin typeface="+mn-lt"/>
              </a:rPr>
              <a:t>Options – to upgrade, replace, etc.</a:t>
            </a:r>
          </a:p>
          <a:p>
            <a:pPr>
              <a:buFont typeface="Wingdings" panose="05000000000000000000" pitchFamily="2" charset="2"/>
              <a:buChar char="q"/>
            </a:pPr>
            <a:r>
              <a:rPr lang="en-US" dirty="0">
                <a:latin typeface="+mn-lt"/>
              </a:rPr>
              <a:t>Create </a:t>
            </a:r>
            <a:r>
              <a:rPr lang="en-US" b="1" dirty="0">
                <a:solidFill>
                  <a:srgbClr val="0070C0"/>
                </a:solidFill>
                <a:latin typeface="+mn-lt"/>
              </a:rPr>
              <a:t>Project Proposal</a:t>
            </a:r>
            <a:r>
              <a:rPr lang="en-US" dirty="0">
                <a:latin typeface="+mn-lt"/>
              </a:rPr>
              <a:t>.</a:t>
            </a:r>
          </a:p>
          <a:p>
            <a:pPr lvl="1">
              <a:buFont typeface="Wingdings" panose="05000000000000000000" pitchFamily="2" charset="2"/>
              <a:buChar char="§"/>
            </a:pPr>
            <a:r>
              <a:rPr lang="en-US" sz="2400" dirty="0">
                <a:latin typeface="+mn-lt"/>
              </a:rPr>
              <a:t>Present suggested solution to customer / business</a:t>
            </a:r>
            <a:br>
              <a:rPr lang="en-US" sz="2400" dirty="0">
                <a:latin typeface="+mn-lt"/>
              </a:rPr>
            </a:br>
            <a:r>
              <a:rPr lang="en-US" sz="2400" dirty="0">
                <a:latin typeface="+mn-lt"/>
              </a:rPr>
              <a:t>owner</a:t>
            </a:r>
          </a:p>
          <a:p>
            <a:pPr lvl="1"/>
            <a:endParaRPr lang="en-US" sz="2400" dirty="0">
              <a:latin typeface="+mn-lt"/>
            </a:endParaRPr>
          </a:p>
        </p:txBody>
      </p:sp>
      <p:sp>
        <p:nvSpPr>
          <p:cNvPr id="5" name="AutoShape 2" descr="Image result for investi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investig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6" descr="Image result for investig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8330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2FFD-EEB4-406E-853B-919C05C3C21C}"/>
              </a:ext>
            </a:extLst>
          </p:cNvPr>
          <p:cNvSpPr>
            <a:spLocks noGrp="1"/>
          </p:cNvSpPr>
          <p:nvPr>
            <p:ph type="title"/>
          </p:nvPr>
        </p:nvSpPr>
        <p:spPr>
          <a:xfrm>
            <a:off x="1050925" y="2672781"/>
            <a:ext cx="7042150" cy="1143000"/>
          </a:xfrm>
        </p:spPr>
        <p:txBody>
          <a:bodyPr/>
          <a:lstStyle/>
          <a:p>
            <a:r>
              <a:rPr lang="en-US" sz="3200" dirty="0"/>
              <a:t>Feasibility Study</a:t>
            </a:r>
            <a:endParaRPr lang="en-MY" sz="3200" dirty="0"/>
          </a:p>
        </p:txBody>
      </p:sp>
    </p:spTree>
    <p:extLst>
      <p:ext uri="{BB962C8B-B14F-4D97-AF65-F5344CB8AC3E}">
        <p14:creationId xmlns:p14="http://schemas.microsoft.com/office/powerpoint/2010/main" val="237395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Feasibility Study</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mn-lt"/>
              </a:rPr>
              <a:t>Conducted by potential developer</a:t>
            </a:r>
          </a:p>
          <a:p>
            <a:pPr>
              <a:buFont typeface="Wingdings" panose="05000000000000000000" pitchFamily="2" charset="2"/>
              <a:buChar char="q"/>
            </a:pPr>
            <a:r>
              <a:rPr lang="en-US" dirty="0">
                <a:latin typeface="+mn-lt"/>
              </a:rPr>
              <a:t>Project owner hires </a:t>
            </a:r>
            <a:r>
              <a:rPr lang="en-US" b="1" dirty="0">
                <a:solidFill>
                  <a:srgbClr val="0070C0"/>
                </a:solidFill>
                <a:latin typeface="+mn-lt"/>
              </a:rPr>
              <a:t>Developer</a:t>
            </a:r>
          </a:p>
          <a:p>
            <a:pPr lvl="1">
              <a:buFont typeface="Wingdings" panose="05000000000000000000" pitchFamily="2" charset="2"/>
              <a:buChar char="§"/>
            </a:pPr>
            <a:r>
              <a:rPr lang="en-US" sz="2400" dirty="0">
                <a:latin typeface="+mn-lt"/>
              </a:rPr>
              <a:t>IN-HOUSE developers</a:t>
            </a:r>
          </a:p>
          <a:p>
            <a:pPr lvl="1">
              <a:buFont typeface="Wingdings" panose="05000000000000000000" pitchFamily="2" charset="2"/>
              <a:buChar char="§"/>
            </a:pPr>
            <a:r>
              <a:rPr lang="en-US" sz="2400" dirty="0">
                <a:latin typeface="+mn-lt"/>
              </a:rPr>
              <a:t>VENDORS hired through </a:t>
            </a:r>
            <a:r>
              <a:rPr lang="en-US" sz="2400" i="1" dirty="0">
                <a:latin typeface="+mn-lt"/>
              </a:rPr>
              <a:t>project tendering process.</a:t>
            </a:r>
          </a:p>
          <a:p>
            <a:pPr>
              <a:buFont typeface="Wingdings" panose="05000000000000000000" pitchFamily="2" charset="2"/>
              <a:buChar char="q"/>
            </a:pPr>
            <a:r>
              <a:rPr lang="en-US" dirty="0"/>
              <a:t>Developer conducts FEASIBILITY STUDY to see if the project can be done according to owner’s </a:t>
            </a:r>
            <a:r>
              <a:rPr lang="en-US" b="1" dirty="0">
                <a:solidFill>
                  <a:srgbClr val="FF0000"/>
                </a:solidFill>
              </a:rPr>
              <a:t>requirements</a:t>
            </a:r>
            <a:r>
              <a:rPr lang="en-US" dirty="0"/>
              <a:t>.</a:t>
            </a:r>
          </a:p>
          <a:p>
            <a:pPr>
              <a:buFont typeface="Wingdings" panose="05000000000000000000" pitchFamily="2" charset="2"/>
              <a:buChar char="q"/>
            </a:pPr>
            <a:r>
              <a:rPr lang="en-US" dirty="0"/>
              <a:t>Output – </a:t>
            </a:r>
            <a:r>
              <a:rPr lang="en-US" b="1" dirty="0">
                <a:solidFill>
                  <a:srgbClr val="0070C0"/>
                </a:solidFill>
              </a:rPr>
              <a:t>Feasibility Study Report</a:t>
            </a:r>
            <a:endParaRPr lang="en-US" dirty="0">
              <a:solidFill>
                <a:srgbClr val="FF0000"/>
              </a:solidFill>
            </a:endParaRPr>
          </a:p>
          <a:p>
            <a:pPr>
              <a:buFont typeface="Wingdings" panose="05000000000000000000" pitchFamily="2" charset="2"/>
              <a:buChar char="q"/>
            </a:pPr>
            <a:endParaRPr lang="en-US" dirty="0">
              <a:latin typeface="+mn-lt"/>
            </a:endParaRPr>
          </a:p>
          <a:p>
            <a:pPr>
              <a:buFont typeface="Wingdings" panose="05000000000000000000" pitchFamily="2" charset="2"/>
              <a:buChar char="q"/>
            </a:pPr>
            <a:endParaRPr lang="en-US" dirty="0">
              <a:latin typeface="+mn-lt"/>
            </a:endParaRPr>
          </a:p>
        </p:txBody>
      </p:sp>
      <p:pic>
        <p:nvPicPr>
          <p:cNvPr id="5" name="Picture 8" descr="Image result for problem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176" y="5047327"/>
            <a:ext cx="1820208" cy="145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8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52413" y="131763"/>
            <a:ext cx="7545387" cy="1143000"/>
          </a:xfrm>
        </p:spPr>
        <p:txBody>
          <a:bodyPr/>
          <a:lstStyle/>
          <a:p>
            <a:pPr eaLnBrk="1" hangingPunct="1">
              <a:spcAft>
                <a:spcPts val="1200"/>
              </a:spcAft>
            </a:pPr>
            <a:r>
              <a:rPr lang="en-US" dirty="0">
                <a:latin typeface="+mn-lt"/>
              </a:rPr>
              <a:t>The Importance of Feasibility Study</a:t>
            </a:r>
          </a:p>
        </p:txBody>
      </p:sp>
      <p:sp>
        <p:nvSpPr>
          <p:cNvPr id="11268" name="Rectangle 3"/>
          <p:cNvSpPr>
            <a:spLocks noGrp="1" noChangeArrowheads="1"/>
          </p:cNvSpPr>
          <p:nvPr>
            <p:ph type="body" idx="1"/>
          </p:nvPr>
        </p:nvSpPr>
        <p:spPr/>
        <p:txBody>
          <a:bodyPr/>
          <a:lstStyle/>
          <a:p>
            <a:pPr eaLnBrk="1" hangingPunct="1">
              <a:spcBef>
                <a:spcPct val="0"/>
              </a:spcBef>
              <a:spcAft>
                <a:spcPts val="1200"/>
              </a:spcAft>
              <a:buFont typeface="Wingdings" panose="05000000000000000000" pitchFamily="2" charset="2"/>
              <a:buChar char="q"/>
            </a:pPr>
            <a:r>
              <a:rPr lang="en-US" dirty="0">
                <a:latin typeface="+mn-lt"/>
              </a:rPr>
              <a:t>When to do a Feasibility Study (FS)?</a:t>
            </a:r>
          </a:p>
          <a:p>
            <a:pPr lvl="1" eaLnBrk="1" hangingPunct="1">
              <a:spcBef>
                <a:spcPct val="0"/>
              </a:spcBef>
              <a:spcAft>
                <a:spcPts val="1200"/>
              </a:spcAft>
              <a:buFont typeface="Wingdings" panose="05000000000000000000" pitchFamily="2" charset="2"/>
              <a:buChar char="§"/>
            </a:pPr>
            <a:r>
              <a:rPr lang="en-US" sz="2400" b="1" dirty="0">
                <a:solidFill>
                  <a:srgbClr val="0070C0"/>
                </a:solidFill>
                <a:latin typeface="+mn-lt"/>
              </a:rPr>
              <a:t>Before starting a project. </a:t>
            </a:r>
          </a:p>
          <a:p>
            <a:pPr lvl="1" eaLnBrk="1" hangingPunct="1">
              <a:spcBef>
                <a:spcPct val="0"/>
              </a:spcBef>
              <a:spcAft>
                <a:spcPts val="1200"/>
              </a:spcAft>
              <a:buFont typeface="Wingdings" panose="05000000000000000000" pitchFamily="2" charset="2"/>
              <a:buChar char="§"/>
            </a:pPr>
            <a:r>
              <a:rPr lang="en-US" sz="2400" b="1" dirty="0">
                <a:solidFill>
                  <a:srgbClr val="0070C0"/>
                </a:solidFill>
                <a:latin typeface="+mn-lt"/>
              </a:rPr>
              <a:t>When the main requirements are clear.</a:t>
            </a:r>
          </a:p>
          <a:p>
            <a:pPr eaLnBrk="1" hangingPunct="1">
              <a:spcBef>
                <a:spcPct val="0"/>
              </a:spcBef>
              <a:spcAft>
                <a:spcPts val="1200"/>
              </a:spcAft>
              <a:buFont typeface="Wingdings" panose="05000000000000000000" pitchFamily="2" charset="2"/>
              <a:buChar char="q"/>
            </a:pPr>
            <a:r>
              <a:rPr lang="en-US" dirty="0">
                <a:latin typeface="+mn-lt"/>
              </a:rPr>
              <a:t>When are all projects feasible ?</a:t>
            </a:r>
          </a:p>
          <a:p>
            <a:pPr lvl="1" eaLnBrk="1" hangingPunct="1">
              <a:spcBef>
                <a:spcPct val="0"/>
              </a:spcBef>
              <a:spcAft>
                <a:spcPts val="1200"/>
              </a:spcAft>
              <a:buFont typeface="Wingdings" panose="05000000000000000000" pitchFamily="2" charset="2"/>
              <a:buChar char="§"/>
            </a:pPr>
            <a:r>
              <a:rPr lang="en-US" sz="2400" b="1" dirty="0">
                <a:solidFill>
                  <a:srgbClr val="0070C0"/>
                </a:solidFill>
                <a:latin typeface="+mn-lt"/>
              </a:rPr>
              <a:t>When most of the facts analysed had a positive outcome, such as profit, benefits, solutions, etc.</a:t>
            </a:r>
          </a:p>
          <a:p>
            <a:pPr eaLnBrk="1" hangingPunct="1">
              <a:spcBef>
                <a:spcPct val="0"/>
              </a:spcBef>
              <a:spcAft>
                <a:spcPts val="1200"/>
              </a:spcAft>
              <a:buFont typeface="Wingdings" panose="05000000000000000000" pitchFamily="2" charset="2"/>
              <a:buChar char="q"/>
            </a:pPr>
            <a:r>
              <a:rPr lang="en-US" dirty="0">
                <a:latin typeface="+mn-lt"/>
              </a:rPr>
              <a:t>What happens when the FS fails (negative outcome)?</a:t>
            </a:r>
          </a:p>
          <a:p>
            <a:pPr lvl="1" eaLnBrk="1" hangingPunct="1">
              <a:spcBef>
                <a:spcPct val="0"/>
              </a:spcBef>
              <a:spcAft>
                <a:spcPts val="1200"/>
              </a:spcAft>
              <a:buFont typeface="Wingdings" panose="05000000000000000000" pitchFamily="2" charset="2"/>
              <a:buChar char="§"/>
            </a:pPr>
            <a:r>
              <a:rPr lang="en-US" sz="2400" b="1" dirty="0">
                <a:solidFill>
                  <a:srgbClr val="0070C0"/>
                </a:solidFill>
                <a:latin typeface="+mn-lt"/>
              </a:rPr>
              <a:t>The project may be suspended / scrapped.</a:t>
            </a:r>
          </a:p>
          <a:p>
            <a:pPr lvl="1" eaLnBrk="1" hangingPunct="1">
              <a:spcBef>
                <a:spcPct val="0"/>
              </a:spcBef>
              <a:spcAft>
                <a:spcPts val="1200"/>
              </a:spcAft>
              <a:buFont typeface="Wingdings" panose="05000000000000000000" pitchFamily="2" charset="2"/>
              <a:buChar char="§"/>
            </a:pPr>
            <a:r>
              <a:rPr lang="en-US" sz="2400" b="1" dirty="0">
                <a:solidFill>
                  <a:srgbClr val="0070C0"/>
                </a:solidFill>
                <a:latin typeface="+mn-lt"/>
              </a:rPr>
              <a:t>Vendors might not take up the project.</a:t>
            </a:r>
          </a:p>
          <a:p>
            <a:pPr eaLnBrk="1" hangingPunct="1">
              <a:spcBef>
                <a:spcPct val="0"/>
              </a:spcBef>
              <a:spcAft>
                <a:spcPts val="1200"/>
              </a:spcAft>
            </a:pPr>
            <a:endParaRPr lang="en-US" dirty="0">
              <a:latin typeface="+mn-lt"/>
            </a:endParaRPr>
          </a:p>
        </p:txBody>
      </p:sp>
    </p:spTree>
    <p:extLst>
      <p:ext uri="{BB962C8B-B14F-4D97-AF65-F5344CB8AC3E}">
        <p14:creationId xmlns:p14="http://schemas.microsoft.com/office/powerpoint/2010/main" val="368785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Common types of Feasibility Study</a:t>
            </a:r>
          </a:p>
        </p:txBody>
      </p:sp>
      <p:sp>
        <p:nvSpPr>
          <p:cNvPr id="3" name="Content Placeholder 2"/>
          <p:cNvSpPr>
            <a:spLocks noGrp="1"/>
          </p:cNvSpPr>
          <p:nvPr>
            <p:ph idx="1"/>
          </p:nvPr>
        </p:nvSpPr>
        <p:spPr/>
        <p:txBody>
          <a:bodyPr/>
          <a:lstStyle/>
          <a:p>
            <a:pPr>
              <a:spcBef>
                <a:spcPct val="0"/>
              </a:spcBef>
              <a:spcAft>
                <a:spcPts val="1200"/>
              </a:spcAft>
              <a:buFont typeface="Wingdings" panose="05000000000000000000" pitchFamily="2" charset="2"/>
              <a:buChar char="q"/>
            </a:pPr>
            <a:r>
              <a:rPr lang="en-US" dirty="0">
                <a:latin typeface="+mn-lt"/>
              </a:rPr>
              <a:t>Technical feasibility</a:t>
            </a:r>
          </a:p>
          <a:p>
            <a:pPr>
              <a:spcBef>
                <a:spcPct val="0"/>
              </a:spcBef>
              <a:spcAft>
                <a:spcPts val="1200"/>
              </a:spcAft>
              <a:buFont typeface="Wingdings" panose="05000000000000000000" pitchFamily="2" charset="2"/>
              <a:buChar char="q"/>
            </a:pPr>
            <a:r>
              <a:rPr lang="en-US" dirty="0">
                <a:latin typeface="+mn-lt"/>
              </a:rPr>
              <a:t>Schedule feasibility</a:t>
            </a:r>
          </a:p>
          <a:p>
            <a:pPr>
              <a:spcBef>
                <a:spcPct val="0"/>
              </a:spcBef>
              <a:spcAft>
                <a:spcPts val="1200"/>
              </a:spcAft>
              <a:buFont typeface="Wingdings" panose="05000000000000000000" pitchFamily="2" charset="2"/>
              <a:buChar char="q"/>
            </a:pPr>
            <a:r>
              <a:rPr lang="en-US" dirty="0">
                <a:latin typeface="+mn-lt"/>
              </a:rPr>
              <a:t>Economic feasibility</a:t>
            </a:r>
          </a:p>
          <a:p>
            <a:pPr>
              <a:spcBef>
                <a:spcPct val="0"/>
              </a:spcBef>
              <a:spcAft>
                <a:spcPts val="1200"/>
              </a:spcAft>
              <a:buFont typeface="Wingdings" panose="05000000000000000000" pitchFamily="2" charset="2"/>
              <a:buChar char="q"/>
            </a:pPr>
            <a:r>
              <a:rPr lang="en-US" dirty="0">
                <a:latin typeface="+mn-lt"/>
              </a:rPr>
              <a:t>Operational feasibility</a:t>
            </a:r>
          </a:p>
          <a:p>
            <a:pPr>
              <a:spcBef>
                <a:spcPct val="0"/>
              </a:spcBef>
              <a:spcAft>
                <a:spcPts val="1200"/>
              </a:spcAft>
              <a:buFont typeface="Wingdings" panose="05000000000000000000" pitchFamily="2" charset="2"/>
              <a:buChar char="q"/>
            </a:pPr>
            <a:r>
              <a:rPr lang="en-US" dirty="0">
                <a:latin typeface="+mn-lt"/>
              </a:rPr>
              <a:t>Legal feasibility</a:t>
            </a:r>
          </a:p>
          <a:p>
            <a:pPr>
              <a:spcBef>
                <a:spcPct val="0"/>
              </a:spcBef>
              <a:spcAft>
                <a:spcPts val="1200"/>
              </a:spcAft>
              <a:buFont typeface="Wingdings" panose="05000000000000000000" pitchFamily="2" charset="2"/>
              <a:buChar char="q"/>
            </a:pPr>
            <a:r>
              <a:rPr lang="en-US" dirty="0">
                <a:latin typeface="+mn-lt"/>
              </a:rPr>
              <a:t>Cultural feasibility.</a:t>
            </a:r>
          </a:p>
        </p:txBody>
      </p:sp>
      <p:sp>
        <p:nvSpPr>
          <p:cNvPr id="5" name="AutoShape 2" descr="Image result for feasibility stud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0" name="Picture 4" descr="http://thumbs.dreamstime.com/z/word-cloud-feasibility-study-related-items-3446943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8449"/>
          <a:stretch/>
        </p:blipFill>
        <p:spPr bwMode="auto">
          <a:xfrm>
            <a:off x="5822847" y="4034118"/>
            <a:ext cx="3151349" cy="238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2E3D-F851-418F-9733-F789F9A8A2AA}"/>
              </a:ext>
            </a:extLst>
          </p:cNvPr>
          <p:cNvSpPr>
            <a:spLocks noGrp="1"/>
          </p:cNvSpPr>
          <p:nvPr>
            <p:ph type="title"/>
          </p:nvPr>
        </p:nvSpPr>
        <p:spPr/>
        <p:txBody>
          <a:bodyPr/>
          <a:lstStyle/>
          <a:p>
            <a:r>
              <a:rPr lang="en-MY" dirty="0"/>
              <a:t>Operational Feasibility Study</a:t>
            </a:r>
          </a:p>
        </p:txBody>
      </p:sp>
      <p:sp>
        <p:nvSpPr>
          <p:cNvPr id="3" name="Content Placeholder 2">
            <a:extLst>
              <a:ext uri="{FF2B5EF4-FFF2-40B4-BE49-F238E27FC236}">
                <a16:creationId xmlns:a16="http://schemas.microsoft.com/office/drawing/2014/main" id="{3AA4112E-D009-4091-9F39-4A9C6CBD354D}"/>
              </a:ext>
            </a:extLst>
          </p:cNvPr>
          <p:cNvSpPr>
            <a:spLocks noGrp="1"/>
          </p:cNvSpPr>
          <p:nvPr>
            <p:ph idx="1"/>
          </p:nvPr>
        </p:nvSpPr>
        <p:spPr>
          <a:xfrm>
            <a:off x="159558" y="1417638"/>
            <a:ext cx="8484109" cy="5165724"/>
          </a:xfrm>
        </p:spPr>
        <p:txBody>
          <a:bodyPr/>
          <a:lstStyle/>
          <a:p>
            <a:pPr>
              <a:buFont typeface="Wingdings" panose="05000000000000000000" pitchFamily="2" charset="2"/>
              <a:buChar char="q"/>
            </a:pPr>
            <a:r>
              <a:rPr lang="en-US" b="1" dirty="0"/>
              <a:t>Operational feasibility </a:t>
            </a:r>
            <a:r>
              <a:rPr lang="en-US" dirty="0"/>
              <a:t>means that </a:t>
            </a:r>
            <a:r>
              <a:rPr lang="en-US" b="1" dirty="0"/>
              <a:t>a proposed system will be used effectively after it has been developed</a:t>
            </a:r>
            <a:r>
              <a:rPr lang="en-US" dirty="0"/>
              <a:t>. If users have difficulty with a new system, it will not produce the expected benefits. </a:t>
            </a:r>
          </a:p>
          <a:p>
            <a:pPr>
              <a:buFont typeface="Wingdings" panose="05000000000000000000" pitchFamily="2" charset="2"/>
              <a:buChar char="q"/>
            </a:pPr>
            <a:r>
              <a:rPr lang="en-US" dirty="0"/>
              <a:t>Operational feasibility depends on several vital issues. For example, </a:t>
            </a:r>
            <a:r>
              <a:rPr lang="en-MY" dirty="0"/>
              <a:t>consider the following questions:</a:t>
            </a:r>
          </a:p>
          <a:p>
            <a:pPr lvl="1">
              <a:buFont typeface="Wingdings" panose="05000000000000000000" pitchFamily="2" charset="2"/>
              <a:buChar char="§"/>
            </a:pPr>
            <a:r>
              <a:rPr lang="en-US" sz="2200" dirty="0"/>
              <a:t>Does management support the project? Do users support the project? Is the current system well-liked and effectively used? Do users see the need for change?</a:t>
            </a:r>
          </a:p>
          <a:p>
            <a:pPr lvl="1">
              <a:buFont typeface="Wingdings" panose="05000000000000000000" pitchFamily="2" charset="2"/>
              <a:buChar char="§"/>
            </a:pPr>
            <a:r>
              <a:rPr lang="en-US" sz="2200" dirty="0"/>
              <a:t>Will the new system result in a </a:t>
            </a:r>
            <a:r>
              <a:rPr lang="en-US" sz="2200" dirty="0">
                <a:solidFill>
                  <a:srgbClr val="00B0F0"/>
                </a:solidFill>
              </a:rPr>
              <a:t>workforce reduction</a:t>
            </a:r>
            <a:r>
              <a:rPr lang="en-US" sz="2200" dirty="0"/>
              <a:t>? If so, what will happen to </a:t>
            </a:r>
            <a:r>
              <a:rPr lang="en-MY" sz="2200" dirty="0"/>
              <a:t>affected employees?</a:t>
            </a:r>
          </a:p>
          <a:p>
            <a:pPr lvl="1">
              <a:buFont typeface="Wingdings" panose="05000000000000000000" pitchFamily="2" charset="2"/>
              <a:buChar char="§"/>
            </a:pPr>
            <a:r>
              <a:rPr lang="en-US" sz="2200" dirty="0"/>
              <a:t>Will the new system require </a:t>
            </a:r>
            <a:r>
              <a:rPr lang="en-US" sz="2200" dirty="0">
                <a:solidFill>
                  <a:srgbClr val="00B0F0"/>
                </a:solidFill>
              </a:rPr>
              <a:t>training for users</a:t>
            </a:r>
            <a:r>
              <a:rPr lang="en-US" sz="2200" dirty="0"/>
              <a:t>? If so, is the company prepared to provide the </a:t>
            </a:r>
            <a:r>
              <a:rPr lang="en-US" sz="2200" dirty="0">
                <a:solidFill>
                  <a:srgbClr val="00B0F0"/>
                </a:solidFill>
              </a:rPr>
              <a:t>necessary resources </a:t>
            </a:r>
            <a:r>
              <a:rPr lang="en-US" sz="2200" dirty="0"/>
              <a:t>for training current employees?</a:t>
            </a:r>
          </a:p>
        </p:txBody>
      </p:sp>
    </p:spTree>
    <p:extLst>
      <p:ext uri="{BB962C8B-B14F-4D97-AF65-F5344CB8AC3E}">
        <p14:creationId xmlns:p14="http://schemas.microsoft.com/office/powerpoint/2010/main" val="383183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2E3D-F851-418F-9733-F789F9A8A2AA}"/>
              </a:ext>
            </a:extLst>
          </p:cNvPr>
          <p:cNvSpPr>
            <a:spLocks noGrp="1"/>
          </p:cNvSpPr>
          <p:nvPr>
            <p:ph type="title"/>
          </p:nvPr>
        </p:nvSpPr>
        <p:spPr/>
        <p:txBody>
          <a:bodyPr/>
          <a:lstStyle/>
          <a:p>
            <a:r>
              <a:rPr lang="en-MY" dirty="0"/>
              <a:t>Operational Feasibility Study</a:t>
            </a:r>
            <a:br>
              <a:rPr lang="en-MY" dirty="0"/>
            </a:br>
            <a:r>
              <a:rPr lang="en-MY" dirty="0">
                <a:solidFill>
                  <a:srgbClr val="0070C0"/>
                </a:solidFill>
              </a:rPr>
              <a:t>(continued)</a:t>
            </a:r>
          </a:p>
        </p:txBody>
      </p:sp>
      <p:sp>
        <p:nvSpPr>
          <p:cNvPr id="3" name="Content Placeholder 2">
            <a:extLst>
              <a:ext uri="{FF2B5EF4-FFF2-40B4-BE49-F238E27FC236}">
                <a16:creationId xmlns:a16="http://schemas.microsoft.com/office/drawing/2014/main" id="{3AA4112E-D009-4091-9F39-4A9C6CBD354D}"/>
              </a:ext>
            </a:extLst>
          </p:cNvPr>
          <p:cNvSpPr>
            <a:spLocks noGrp="1"/>
          </p:cNvSpPr>
          <p:nvPr>
            <p:ph idx="1"/>
          </p:nvPr>
        </p:nvSpPr>
        <p:spPr>
          <a:xfrm>
            <a:off x="209862" y="1662532"/>
            <a:ext cx="8476938" cy="4783238"/>
          </a:xfrm>
        </p:spPr>
        <p:txBody>
          <a:bodyPr/>
          <a:lstStyle/>
          <a:p>
            <a:pPr lvl="1">
              <a:buFont typeface="Wingdings" panose="05000000000000000000" pitchFamily="2" charset="2"/>
              <a:buChar char="§"/>
            </a:pPr>
            <a:r>
              <a:rPr lang="en-US" sz="2200" dirty="0"/>
              <a:t>Will </a:t>
            </a:r>
            <a:r>
              <a:rPr lang="en-US" sz="2200" dirty="0">
                <a:solidFill>
                  <a:srgbClr val="00B0F0"/>
                </a:solidFill>
              </a:rPr>
              <a:t>users be involved in planning </a:t>
            </a:r>
            <a:r>
              <a:rPr lang="en-US" sz="2200" dirty="0"/>
              <a:t>the new system right from the start?</a:t>
            </a:r>
          </a:p>
          <a:p>
            <a:pPr lvl="1">
              <a:buFont typeface="Wingdings" panose="05000000000000000000" pitchFamily="2" charset="2"/>
              <a:buChar char="§"/>
            </a:pPr>
            <a:r>
              <a:rPr lang="en-US" sz="2200" dirty="0"/>
              <a:t>Will the new system place </a:t>
            </a:r>
            <a:r>
              <a:rPr lang="en-US" sz="2200" dirty="0">
                <a:solidFill>
                  <a:srgbClr val="00B0F0"/>
                </a:solidFill>
              </a:rPr>
              <a:t>any new demands </a:t>
            </a:r>
            <a:r>
              <a:rPr lang="en-US" sz="2200" dirty="0"/>
              <a:t>on users or require </a:t>
            </a:r>
            <a:r>
              <a:rPr lang="en-US" sz="2200" dirty="0">
                <a:solidFill>
                  <a:srgbClr val="00B0F0"/>
                </a:solidFill>
              </a:rPr>
              <a:t>any operating changes</a:t>
            </a:r>
            <a:r>
              <a:rPr lang="en-US" sz="2200" dirty="0"/>
              <a:t>? For example, will </a:t>
            </a:r>
            <a:r>
              <a:rPr lang="en-US" sz="2200" dirty="0">
                <a:solidFill>
                  <a:srgbClr val="00B0F0"/>
                </a:solidFill>
              </a:rPr>
              <a:t>any information be less accessible or produced less frequently</a:t>
            </a:r>
            <a:r>
              <a:rPr lang="en-US" sz="2200" dirty="0"/>
              <a:t>? Will performance decline in any way? If so, will an overall gain to the </a:t>
            </a:r>
            <a:r>
              <a:rPr lang="en-MY" sz="2200" dirty="0"/>
              <a:t>organization outweigh individual losses?</a:t>
            </a:r>
          </a:p>
          <a:p>
            <a:pPr lvl="1">
              <a:buFont typeface="Wingdings" panose="05000000000000000000" pitchFamily="2" charset="2"/>
              <a:buChar char="§"/>
            </a:pPr>
            <a:r>
              <a:rPr lang="en-US" sz="2200" dirty="0"/>
              <a:t>Will customers experience </a:t>
            </a:r>
            <a:r>
              <a:rPr lang="en-US" sz="2200" dirty="0">
                <a:solidFill>
                  <a:srgbClr val="00B0F0"/>
                </a:solidFill>
              </a:rPr>
              <a:t>adverse effects </a:t>
            </a:r>
            <a:r>
              <a:rPr lang="en-US" sz="2200" dirty="0"/>
              <a:t>in any way, either temporarily or permanently?</a:t>
            </a:r>
          </a:p>
          <a:p>
            <a:pPr lvl="1">
              <a:buFont typeface="Wingdings" panose="05000000000000000000" pitchFamily="2" charset="2"/>
              <a:buChar char="§"/>
            </a:pPr>
            <a:r>
              <a:rPr lang="en-US" sz="2200" dirty="0"/>
              <a:t>Will any </a:t>
            </a:r>
            <a:r>
              <a:rPr lang="en-US" sz="2200" dirty="0">
                <a:solidFill>
                  <a:srgbClr val="00B0F0"/>
                </a:solidFill>
              </a:rPr>
              <a:t>risk </a:t>
            </a:r>
            <a:r>
              <a:rPr lang="en-US" sz="2200" dirty="0"/>
              <a:t>to the company’s image or goodwill result?</a:t>
            </a:r>
          </a:p>
          <a:p>
            <a:pPr lvl="1">
              <a:buFont typeface="Wingdings" panose="05000000000000000000" pitchFamily="2" charset="2"/>
              <a:buChar char="§"/>
            </a:pPr>
            <a:r>
              <a:rPr lang="en-US" sz="2200" dirty="0"/>
              <a:t>Does the </a:t>
            </a:r>
            <a:r>
              <a:rPr lang="en-US" sz="2200" dirty="0">
                <a:solidFill>
                  <a:srgbClr val="00B0F0"/>
                </a:solidFill>
              </a:rPr>
              <a:t>development schedule conflict with other company priorities</a:t>
            </a:r>
            <a:r>
              <a:rPr lang="en-US" sz="2200" dirty="0"/>
              <a:t>?</a:t>
            </a:r>
          </a:p>
        </p:txBody>
      </p:sp>
    </p:spTree>
    <p:extLst>
      <p:ext uri="{BB962C8B-B14F-4D97-AF65-F5344CB8AC3E}">
        <p14:creationId xmlns:p14="http://schemas.microsoft.com/office/powerpoint/2010/main" val="289287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AFE0-F30A-4B4E-994D-D1B3C1DACBC6}"/>
              </a:ext>
            </a:extLst>
          </p:cNvPr>
          <p:cNvSpPr>
            <a:spLocks noGrp="1"/>
          </p:cNvSpPr>
          <p:nvPr>
            <p:ph type="title"/>
          </p:nvPr>
        </p:nvSpPr>
        <p:spPr/>
        <p:txBody>
          <a:bodyPr/>
          <a:lstStyle/>
          <a:p>
            <a:r>
              <a:rPr lang="en-MY" dirty="0"/>
              <a:t>Technical Feasibility Study</a:t>
            </a:r>
          </a:p>
        </p:txBody>
      </p:sp>
      <p:sp>
        <p:nvSpPr>
          <p:cNvPr id="3" name="Content Placeholder 2">
            <a:extLst>
              <a:ext uri="{FF2B5EF4-FFF2-40B4-BE49-F238E27FC236}">
                <a16:creationId xmlns:a16="http://schemas.microsoft.com/office/drawing/2014/main" id="{4DD0592E-6A2B-4BD6-8EF8-33113A7976E0}"/>
              </a:ext>
            </a:extLst>
          </p:cNvPr>
          <p:cNvSpPr>
            <a:spLocks noGrp="1"/>
          </p:cNvSpPr>
          <p:nvPr>
            <p:ph idx="1"/>
          </p:nvPr>
        </p:nvSpPr>
        <p:spPr/>
        <p:txBody>
          <a:bodyPr/>
          <a:lstStyle/>
          <a:p>
            <a:pPr>
              <a:buFont typeface="Wingdings" panose="05000000000000000000" pitchFamily="2" charset="2"/>
              <a:buChar char="q"/>
            </a:pPr>
            <a:r>
              <a:rPr lang="en-US" b="1" dirty="0"/>
              <a:t>Technical feasibility </a:t>
            </a:r>
            <a:r>
              <a:rPr lang="en-US" dirty="0"/>
              <a:t>refers to the technical resources needed to develop, purchase, install, or operate the system. When assessing technical feasibility, an analyst must consider the </a:t>
            </a:r>
            <a:r>
              <a:rPr lang="en-MY" dirty="0"/>
              <a:t>following points:</a:t>
            </a:r>
          </a:p>
          <a:p>
            <a:pPr lvl="1">
              <a:buFont typeface="Wingdings" panose="05000000000000000000" pitchFamily="2" charset="2"/>
              <a:buChar char="§"/>
            </a:pPr>
            <a:r>
              <a:rPr lang="en-US" sz="2200" dirty="0"/>
              <a:t>Does the company have the necessary </a:t>
            </a:r>
            <a:r>
              <a:rPr lang="en-US" sz="2200" dirty="0">
                <a:solidFill>
                  <a:srgbClr val="00B0F0"/>
                </a:solidFill>
              </a:rPr>
              <a:t>hardware, software, and network resources</a:t>
            </a:r>
            <a:r>
              <a:rPr lang="en-US" sz="2200" dirty="0"/>
              <a:t>? If not, can those resources be acquired without difficulty?</a:t>
            </a:r>
          </a:p>
          <a:p>
            <a:pPr lvl="1">
              <a:buFont typeface="Wingdings" panose="05000000000000000000" pitchFamily="2" charset="2"/>
              <a:buChar char="§"/>
            </a:pPr>
            <a:r>
              <a:rPr lang="en-US" sz="2200" dirty="0"/>
              <a:t>Does the company have the needed </a:t>
            </a:r>
            <a:r>
              <a:rPr lang="en-US" sz="2200" dirty="0">
                <a:solidFill>
                  <a:srgbClr val="00B0F0"/>
                </a:solidFill>
              </a:rPr>
              <a:t>technical expertise</a:t>
            </a:r>
            <a:r>
              <a:rPr lang="en-US" sz="2200" dirty="0"/>
              <a:t>? If not, can it be acquired?</a:t>
            </a:r>
          </a:p>
          <a:p>
            <a:pPr lvl="1">
              <a:buFont typeface="Wingdings" panose="05000000000000000000" pitchFamily="2" charset="2"/>
              <a:buChar char="§"/>
            </a:pPr>
            <a:r>
              <a:rPr lang="en-US" sz="2200" dirty="0"/>
              <a:t>Does the proposed platform have sufficient </a:t>
            </a:r>
            <a:r>
              <a:rPr lang="en-US" sz="2200" dirty="0">
                <a:solidFill>
                  <a:srgbClr val="00B0F0"/>
                </a:solidFill>
              </a:rPr>
              <a:t>capacity</a:t>
            </a:r>
            <a:r>
              <a:rPr lang="en-US" sz="2200" dirty="0"/>
              <a:t> for future needs? If not, can </a:t>
            </a:r>
            <a:r>
              <a:rPr lang="en-MY" sz="2200" dirty="0"/>
              <a:t>it be expanded?</a:t>
            </a:r>
          </a:p>
          <a:p>
            <a:pPr lvl="1">
              <a:buFont typeface="Wingdings" panose="05000000000000000000" pitchFamily="2" charset="2"/>
              <a:buChar char="§"/>
            </a:pPr>
            <a:r>
              <a:rPr lang="en-US" sz="2200" dirty="0"/>
              <a:t>Will a </a:t>
            </a:r>
            <a:r>
              <a:rPr lang="en-US" sz="2200" dirty="0">
                <a:solidFill>
                  <a:srgbClr val="00B0F0"/>
                </a:solidFill>
              </a:rPr>
              <a:t>prototype </a:t>
            </a:r>
            <a:r>
              <a:rPr lang="en-US" sz="2200" dirty="0"/>
              <a:t>be required?</a:t>
            </a:r>
          </a:p>
          <a:p>
            <a:pPr>
              <a:buFont typeface="Wingdings" panose="05000000000000000000" pitchFamily="2" charset="2"/>
              <a:buChar char="q"/>
            </a:pPr>
            <a:endParaRPr lang="en-MY" sz="2200" dirty="0"/>
          </a:p>
          <a:p>
            <a:endParaRPr lang="en-US" dirty="0"/>
          </a:p>
        </p:txBody>
      </p:sp>
    </p:spTree>
    <p:extLst>
      <p:ext uri="{BB962C8B-B14F-4D97-AF65-F5344CB8AC3E}">
        <p14:creationId xmlns:p14="http://schemas.microsoft.com/office/powerpoint/2010/main" val="223626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FDF4-3AE9-40FB-BF78-DCD548297E3F}"/>
              </a:ext>
            </a:extLst>
          </p:cNvPr>
          <p:cNvSpPr>
            <a:spLocks noGrp="1"/>
          </p:cNvSpPr>
          <p:nvPr>
            <p:ph type="title"/>
          </p:nvPr>
        </p:nvSpPr>
        <p:spPr/>
        <p:txBody>
          <a:bodyPr/>
          <a:lstStyle/>
          <a:p>
            <a:r>
              <a:rPr lang="en-MY" dirty="0"/>
              <a:t>Technical Feasibility Study</a:t>
            </a:r>
            <a:br>
              <a:rPr lang="en-MY" dirty="0"/>
            </a:br>
            <a:r>
              <a:rPr lang="en-MY" dirty="0">
                <a:solidFill>
                  <a:srgbClr val="0070C0"/>
                </a:solidFill>
              </a:rPr>
              <a:t>(continued)</a:t>
            </a:r>
          </a:p>
        </p:txBody>
      </p:sp>
      <p:sp>
        <p:nvSpPr>
          <p:cNvPr id="3" name="Content Placeholder 2">
            <a:extLst>
              <a:ext uri="{FF2B5EF4-FFF2-40B4-BE49-F238E27FC236}">
                <a16:creationId xmlns:a16="http://schemas.microsoft.com/office/drawing/2014/main" id="{1FD664D1-C15B-43AB-A64D-4A3D965C43D9}"/>
              </a:ext>
            </a:extLst>
          </p:cNvPr>
          <p:cNvSpPr>
            <a:spLocks noGrp="1"/>
          </p:cNvSpPr>
          <p:nvPr>
            <p:ph idx="1"/>
          </p:nvPr>
        </p:nvSpPr>
        <p:spPr/>
        <p:txBody>
          <a:bodyPr/>
          <a:lstStyle/>
          <a:p>
            <a:pPr lvl="1">
              <a:buFont typeface="Wingdings" panose="05000000000000000000" pitchFamily="2" charset="2"/>
              <a:buChar char="§"/>
            </a:pPr>
            <a:r>
              <a:rPr lang="en-US" sz="2200" dirty="0"/>
              <a:t>Will the hardware and software environment be reliable? Will it </a:t>
            </a:r>
            <a:r>
              <a:rPr lang="en-US" sz="2200" dirty="0">
                <a:solidFill>
                  <a:srgbClr val="00B0F0"/>
                </a:solidFill>
              </a:rPr>
              <a:t>integrate</a:t>
            </a:r>
            <a:r>
              <a:rPr lang="en-US" sz="2200" dirty="0"/>
              <a:t> with </a:t>
            </a:r>
            <a:r>
              <a:rPr lang="en-US" sz="2200" dirty="0">
                <a:solidFill>
                  <a:srgbClr val="00B0F0"/>
                </a:solidFill>
              </a:rPr>
              <a:t>other company information systems</a:t>
            </a:r>
            <a:r>
              <a:rPr lang="en-US" sz="2200" dirty="0"/>
              <a:t>, both now and in the future? Will it interface properly with external systems operated by customers and suppliers?</a:t>
            </a:r>
          </a:p>
          <a:p>
            <a:pPr lvl="1">
              <a:buFont typeface="Wingdings" panose="05000000000000000000" pitchFamily="2" charset="2"/>
              <a:buChar char="§"/>
            </a:pPr>
            <a:r>
              <a:rPr lang="en-US" sz="2200" dirty="0"/>
              <a:t>Will the </a:t>
            </a:r>
            <a:r>
              <a:rPr lang="en-US" sz="2200" dirty="0">
                <a:solidFill>
                  <a:srgbClr val="00B0F0"/>
                </a:solidFill>
              </a:rPr>
              <a:t>combination of hardware and software</a:t>
            </a:r>
            <a:r>
              <a:rPr lang="en-US" sz="2200" dirty="0"/>
              <a:t> supply adequate performance? Do clear expectations and performance specifications exist?</a:t>
            </a:r>
          </a:p>
          <a:p>
            <a:pPr lvl="1">
              <a:buFont typeface="Wingdings" panose="05000000000000000000" pitchFamily="2" charset="2"/>
              <a:buChar char="§"/>
            </a:pPr>
            <a:r>
              <a:rPr lang="en-US" sz="2200" dirty="0"/>
              <a:t>Will the system be able to </a:t>
            </a:r>
            <a:r>
              <a:rPr lang="en-US" sz="2200" dirty="0">
                <a:solidFill>
                  <a:srgbClr val="00B0F0"/>
                </a:solidFill>
              </a:rPr>
              <a:t>handle future transaction volume </a:t>
            </a:r>
            <a:r>
              <a:rPr lang="en-US" sz="2200" dirty="0"/>
              <a:t>and company growth?</a:t>
            </a:r>
            <a:endParaRPr lang="en-MY" sz="2200" dirty="0"/>
          </a:p>
        </p:txBody>
      </p:sp>
    </p:spTree>
    <p:extLst>
      <p:ext uri="{BB962C8B-B14F-4D97-AF65-F5344CB8AC3E}">
        <p14:creationId xmlns:p14="http://schemas.microsoft.com/office/powerpoint/2010/main" val="352699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2F4A-34B7-4B62-BBA0-EDEDA8F17ED0}"/>
              </a:ext>
            </a:extLst>
          </p:cNvPr>
          <p:cNvSpPr>
            <a:spLocks noGrp="1"/>
          </p:cNvSpPr>
          <p:nvPr>
            <p:ph type="title"/>
          </p:nvPr>
        </p:nvSpPr>
        <p:spPr/>
        <p:txBody>
          <a:bodyPr/>
          <a:lstStyle/>
          <a:p>
            <a:r>
              <a:rPr lang="en-MY" dirty="0"/>
              <a:t>Economic Feasibility Study</a:t>
            </a:r>
            <a:br>
              <a:rPr lang="en-MY" dirty="0"/>
            </a:br>
            <a:endParaRPr lang="en-MY" dirty="0"/>
          </a:p>
        </p:txBody>
      </p:sp>
      <p:sp>
        <p:nvSpPr>
          <p:cNvPr id="3" name="Content Placeholder 2">
            <a:extLst>
              <a:ext uri="{FF2B5EF4-FFF2-40B4-BE49-F238E27FC236}">
                <a16:creationId xmlns:a16="http://schemas.microsoft.com/office/drawing/2014/main" id="{9BA4D745-FCDE-4775-8475-07B322CD999B}"/>
              </a:ext>
            </a:extLst>
          </p:cNvPr>
          <p:cNvSpPr>
            <a:spLocks noGrp="1"/>
          </p:cNvSpPr>
          <p:nvPr>
            <p:ph idx="1"/>
          </p:nvPr>
        </p:nvSpPr>
        <p:spPr>
          <a:xfrm>
            <a:off x="317829" y="1386038"/>
            <a:ext cx="8508341" cy="5197324"/>
          </a:xfrm>
        </p:spPr>
        <p:txBody>
          <a:bodyPr/>
          <a:lstStyle/>
          <a:p>
            <a:pPr>
              <a:buFont typeface="Wingdings" panose="05000000000000000000" pitchFamily="2" charset="2"/>
              <a:buChar char="q"/>
            </a:pPr>
            <a:r>
              <a:rPr lang="en-US" b="1" dirty="0"/>
              <a:t>Economic feasibility </a:t>
            </a:r>
            <a:r>
              <a:rPr lang="en-US" dirty="0"/>
              <a:t>means that the projected benefits of the proposed system outweigh the estimated costs usually considered the </a:t>
            </a:r>
            <a:r>
              <a:rPr lang="en-US" b="1" dirty="0"/>
              <a:t>total cost of ownership </a:t>
            </a:r>
            <a:r>
              <a:rPr lang="en-US" dirty="0"/>
              <a:t>(</a:t>
            </a:r>
            <a:r>
              <a:rPr lang="en-US" b="1" dirty="0"/>
              <a:t>TCO</a:t>
            </a:r>
            <a:r>
              <a:rPr lang="en-US" dirty="0"/>
              <a:t>), which includes </a:t>
            </a:r>
            <a:r>
              <a:rPr lang="en-US" dirty="0">
                <a:solidFill>
                  <a:srgbClr val="00B0F0"/>
                </a:solidFill>
              </a:rPr>
              <a:t>ongoing support </a:t>
            </a:r>
            <a:r>
              <a:rPr lang="en-US" dirty="0"/>
              <a:t>and </a:t>
            </a:r>
            <a:r>
              <a:rPr lang="en-US" dirty="0">
                <a:solidFill>
                  <a:srgbClr val="00B0F0"/>
                </a:solidFill>
              </a:rPr>
              <a:t>maintenance costs</a:t>
            </a:r>
            <a:r>
              <a:rPr lang="en-US" dirty="0"/>
              <a:t>, as well as </a:t>
            </a:r>
            <a:r>
              <a:rPr lang="en-US" dirty="0">
                <a:solidFill>
                  <a:srgbClr val="00B0F0"/>
                </a:solidFill>
              </a:rPr>
              <a:t>acquisition costs</a:t>
            </a:r>
            <a:r>
              <a:rPr lang="en-US" dirty="0"/>
              <a:t>. </a:t>
            </a:r>
          </a:p>
          <a:p>
            <a:pPr>
              <a:buFont typeface="Wingdings" panose="05000000000000000000" pitchFamily="2" charset="2"/>
              <a:buChar char="q"/>
            </a:pPr>
            <a:r>
              <a:rPr lang="en-US" dirty="0"/>
              <a:t>To determine TCO, the analyst must estimate costs in each of the following areas:</a:t>
            </a:r>
          </a:p>
          <a:p>
            <a:pPr lvl="1">
              <a:buFont typeface="Wingdings" panose="05000000000000000000" pitchFamily="2" charset="2"/>
              <a:buChar char="§"/>
            </a:pPr>
            <a:r>
              <a:rPr lang="en-US" sz="2200" dirty="0"/>
              <a:t>People, including IT staff and users</a:t>
            </a:r>
          </a:p>
          <a:p>
            <a:pPr lvl="1">
              <a:buFont typeface="Wingdings" panose="05000000000000000000" pitchFamily="2" charset="2"/>
              <a:buChar char="§"/>
            </a:pPr>
            <a:r>
              <a:rPr lang="en-MY" sz="2200" dirty="0"/>
              <a:t>Hardware and equipment</a:t>
            </a:r>
          </a:p>
          <a:p>
            <a:pPr lvl="1">
              <a:buFont typeface="Wingdings" panose="05000000000000000000" pitchFamily="2" charset="2"/>
              <a:buChar char="§"/>
            </a:pPr>
            <a:r>
              <a:rPr lang="en-US" sz="2200" dirty="0"/>
              <a:t>Software, including in-house development as well as purchases from vendors</a:t>
            </a:r>
          </a:p>
          <a:p>
            <a:pPr lvl="1">
              <a:buFont typeface="Wingdings" panose="05000000000000000000" pitchFamily="2" charset="2"/>
              <a:buChar char="§"/>
            </a:pPr>
            <a:r>
              <a:rPr lang="en-MY" sz="2200" dirty="0"/>
              <a:t>Formal and informal training, Licenses and fees, Consulting expenses, Facility costs, </a:t>
            </a:r>
            <a:r>
              <a:rPr lang="en-US" sz="2200" dirty="0"/>
              <a:t>The estimated cost of not developing the system or postponing the project</a:t>
            </a:r>
          </a:p>
        </p:txBody>
      </p:sp>
    </p:spTree>
    <p:extLst>
      <p:ext uri="{BB962C8B-B14F-4D97-AF65-F5344CB8AC3E}">
        <p14:creationId xmlns:p14="http://schemas.microsoft.com/office/powerpoint/2010/main" val="216215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latin typeface="+mn-lt"/>
              </a:rPr>
              <a:t>Topic &amp; Structure of the Lesson</a:t>
            </a:r>
          </a:p>
        </p:txBody>
      </p:sp>
      <p:sp>
        <p:nvSpPr>
          <p:cNvPr id="14339" name="Rectangle 3"/>
          <p:cNvSpPr>
            <a:spLocks noGrp="1" noChangeArrowheads="1"/>
          </p:cNvSpPr>
          <p:nvPr>
            <p:ph idx="1"/>
          </p:nvPr>
        </p:nvSpPr>
        <p:spPr>
          <a:xfrm>
            <a:off x="652255" y="1801970"/>
            <a:ext cx="8229600" cy="4525962"/>
          </a:xfrm>
        </p:spPr>
        <p:txBody>
          <a:bodyPr/>
          <a:lstStyle/>
          <a:p>
            <a:pPr lvl="0">
              <a:buFont typeface="Wingdings" panose="05000000000000000000" pitchFamily="2" charset="2"/>
              <a:buChar char="q"/>
            </a:pPr>
            <a:r>
              <a:rPr lang="en-US" dirty="0">
                <a:latin typeface="+mn-lt"/>
              </a:rPr>
              <a:t>System Planning Strategies</a:t>
            </a:r>
          </a:p>
          <a:p>
            <a:pPr lvl="0">
              <a:buFont typeface="Wingdings" panose="05000000000000000000" pitchFamily="2" charset="2"/>
              <a:buChar char="q"/>
            </a:pPr>
            <a:r>
              <a:rPr lang="en-US" dirty="0">
                <a:latin typeface="+mn-lt"/>
              </a:rPr>
              <a:t>Feasibility Study</a:t>
            </a:r>
          </a:p>
          <a:p>
            <a:pPr lvl="0">
              <a:buFont typeface="Wingdings" panose="05000000000000000000" pitchFamily="2" charset="2"/>
              <a:buChar char="q"/>
            </a:pPr>
            <a:r>
              <a:rPr lang="en-US" dirty="0">
                <a:latin typeface="+mn-lt"/>
              </a:rPr>
              <a:t>Resource Planning Tools</a:t>
            </a:r>
          </a:p>
          <a:p>
            <a:pPr lvl="0">
              <a:buFont typeface="Wingdings" panose="05000000000000000000" pitchFamily="2" charset="2"/>
              <a:buChar char="q"/>
            </a:pPr>
            <a:r>
              <a:rPr lang="en-US" dirty="0"/>
              <a:t>Outsourcing Options</a:t>
            </a:r>
          </a:p>
          <a:p>
            <a:pPr lvl="0">
              <a:buFont typeface="Wingdings" panose="05000000000000000000" pitchFamily="2" charset="2"/>
              <a:buChar char="q"/>
            </a:pPr>
            <a:endParaRPr 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2F4A-34B7-4B62-BBA0-EDEDA8F17ED0}"/>
              </a:ext>
            </a:extLst>
          </p:cNvPr>
          <p:cNvSpPr>
            <a:spLocks noGrp="1"/>
          </p:cNvSpPr>
          <p:nvPr>
            <p:ph type="title"/>
          </p:nvPr>
        </p:nvSpPr>
        <p:spPr/>
        <p:txBody>
          <a:bodyPr/>
          <a:lstStyle/>
          <a:p>
            <a:r>
              <a:rPr lang="en-MY" dirty="0"/>
              <a:t>Economic Feasibility Study</a:t>
            </a:r>
            <a:br>
              <a:rPr lang="en-MY" dirty="0"/>
            </a:br>
            <a:r>
              <a:rPr lang="en-MY" dirty="0">
                <a:solidFill>
                  <a:srgbClr val="0070C0"/>
                </a:solidFill>
              </a:rPr>
              <a:t>(continued)</a:t>
            </a:r>
            <a:endParaRPr lang="en-MY" dirty="0"/>
          </a:p>
        </p:txBody>
      </p:sp>
      <p:sp>
        <p:nvSpPr>
          <p:cNvPr id="3" name="Content Placeholder 2">
            <a:extLst>
              <a:ext uri="{FF2B5EF4-FFF2-40B4-BE49-F238E27FC236}">
                <a16:creationId xmlns:a16="http://schemas.microsoft.com/office/drawing/2014/main" id="{9BA4D745-FCDE-4775-8475-07B322CD999B}"/>
              </a:ext>
            </a:extLst>
          </p:cNvPr>
          <p:cNvSpPr>
            <a:spLocks noGrp="1"/>
          </p:cNvSpPr>
          <p:nvPr>
            <p:ph idx="1"/>
          </p:nvPr>
        </p:nvSpPr>
        <p:spPr>
          <a:xfrm>
            <a:off x="214312" y="1417638"/>
            <a:ext cx="8715376" cy="5165724"/>
          </a:xfrm>
        </p:spPr>
        <p:txBody>
          <a:bodyPr/>
          <a:lstStyle/>
          <a:p>
            <a:pPr>
              <a:buFont typeface="Wingdings" panose="05000000000000000000" pitchFamily="2" charset="2"/>
              <a:buChar char="q"/>
            </a:pPr>
            <a:r>
              <a:rPr lang="en-US" dirty="0"/>
              <a:t>In addition to costs, you need to assess tangible and intangible benefits to the company.</a:t>
            </a:r>
          </a:p>
          <a:p>
            <a:pPr>
              <a:buFont typeface="Wingdings" panose="05000000000000000000" pitchFamily="2" charset="2"/>
              <a:buChar char="q"/>
            </a:pPr>
            <a:r>
              <a:rPr lang="en-US" dirty="0"/>
              <a:t>The systems review committee will use those figures, along with your cost estimates, to decide whether to pursue the project beyond the preliminary investigation phase.</a:t>
            </a:r>
          </a:p>
          <a:p>
            <a:pPr>
              <a:buFont typeface="Wingdings" panose="05000000000000000000" pitchFamily="2" charset="2"/>
              <a:buChar char="q"/>
            </a:pPr>
            <a:r>
              <a:rPr lang="en-US" b="1" dirty="0"/>
              <a:t>Tangible benefits </a:t>
            </a:r>
            <a:r>
              <a:rPr lang="en-US" dirty="0"/>
              <a:t>are benefits that </a:t>
            </a:r>
            <a:r>
              <a:rPr lang="en-US" dirty="0">
                <a:solidFill>
                  <a:srgbClr val="00B0F0"/>
                </a:solidFill>
              </a:rPr>
              <a:t>can be measured in dollars</a:t>
            </a:r>
            <a:r>
              <a:rPr lang="en-US" dirty="0"/>
              <a:t>. Tangible benefits result from a </a:t>
            </a:r>
            <a:r>
              <a:rPr lang="en-US" dirty="0">
                <a:solidFill>
                  <a:srgbClr val="00B0F0"/>
                </a:solidFill>
              </a:rPr>
              <a:t>decrease in expenses, an increase in revenues, or both</a:t>
            </a:r>
            <a:r>
              <a:rPr lang="en-US" dirty="0"/>
              <a:t>. Examples of tangible benefits </a:t>
            </a:r>
            <a:r>
              <a:rPr lang="en-MY" dirty="0"/>
              <a:t>include the following:</a:t>
            </a:r>
          </a:p>
          <a:p>
            <a:pPr lvl="1">
              <a:buFont typeface="Wingdings" panose="05000000000000000000" pitchFamily="2" charset="2"/>
              <a:buChar char="§"/>
            </a:pPr>
            <a:r>
              <a:rPr lang="en-US" dirty="0"/>
              <a:t>A new scheduling system that </a:t>
            </a:r>
            <a:r>
              <a:rPr lang="en-US" dirty="0">
                <a:solidFill>
                  <a:srgbClr val="00B0F0"/>
                </a:solidFill>
              </a:rPr>
              <a:t>reduces overtime</a:t>
            </a:r>
          </a:p>
          <a:p>
            <a:pPr lvl="1">
              <a:buFont typeface="Wingdings" panose="05000000000000000000" pitchFamily="2" charset="2"/>
              <a:buChar char="§"/>
            </a:pPr>
            <a:r>
              <a:rPr lang="en-US" dirty="0"/>
              <a:t>An online package tracking system that </a:t>
            </a:r>
            <a:r>
              <a:rPr lang="en-US" dirty="0">
                <a:solidFill>
                  <a:srgbClr val="00B0F0"/>
                </a:solidFill>
              </a:rPr>
              <a:t>improves service </a:t>
            </a:r>
            <a:r>
              <a:rPr lang="en-US" dirty="0"/>
              <a:t>and </a:t>
            </a:r>
            <a:r>
              <a:rPr lang="en-US" dirty="0">
                <a:solidFill>
                  <a:srgbClr val="00B0F0"/>
                </a:solidFill>
              </a:rPr>
              <a:t>decreases the need </a:t>
            </a:r>
            <a:r>
              <a:rPr lang="en-MY" dirty="0">
                <a:solidFill>
                  <a:srgbClr val="00B0F0"/>
                </a:solidFill>
              </a:rPr>
              <a:t>for clerical staff</a:t>
            </a:r>
          </a:p>
          <a:p>
            <a:pPr lvl="1">
              <a:buFont typeface="Wingdings" panose="05000000000000000000" pitchFamily="2" charset="2"/>
              <a:buChar char="§"/>
            </a:pPr>
            <a:r>
              <a:rPr lang="en-US" dirty="0"/>
              <a:t>A sophisticated inventory control system that </a:t>
            </a:r>
            <a:r>
              <a:rPr lang="en-US" dirty="0">
                <a:solidFill>
                  <a:srgbClr val="00B0F0"/>
                </a:solidFill>
              </a:rPr>
              <a:t>cuts excess inventory </a:t>
            </a:r>
            <a:r>
              <a:rPr lang="en-US" dirty="0"/>
              <a:t>and </a:t>
            </a:r>
            <a:r>
              <a:rPr lang="en-US" dirty="0">
                <a:solidFill>
                  <a:srgbClr val="00B0F0"/>
                </a:solidFill>
              </a:rPr>
              <a:t>eliminates </a:t>
            </a:r>
            <a:r>
              <a:rPr lang="en-MY" dirty="0">
                <a:solidFill>
                  <a:srgbClr val="00B0F0"/>
                </a:solidFill>
              </a:rPr>
              <a:t>production delays</a:t>
            </a:r>
          </a:p>
        </p:txBody>
      </p:sp>
    </p:spTree>
    <p:extLst>
      <p:ext uri="{BB962C8B-B14F-4D97-AF65-F5344CB8AC3E}">
        <p14:creationId xmlns:p14="http://schemas.microsoft.com/office/powerpoint/2010/main" val="353633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2F4A-34B7-4B62-BBA0-EDEDA8F17ED0}"/>
              </a:ext>
            </a:extLst>
          </p:cNvPr>
          <p:cNvSpPr>
            <a:spLocks noGrp="1"/>
          </p:cNvSpPr>
          <p:nvPr>
            <p:ph type="title"/>
          </p:nvPr>
        </p:nvSpPr>
        <p:spPr/>
        <p:txBody>
          <a:bodyPr/>
          <a:lstStyle/>
          <a:p>
            <a:r>
              <a:rPr lang="en-MY" dirty="0"/>
              <a:t>Economic Feasibility Study</a:t>
            </a:r>
            <a:br>
              <a:rPr lang="en-MY" dirty="0"/>
            </a:br>
            <a:r>
              <a:rPr lang="en-MY" dirty="0">
                <a:solidFill>
                  <a:srgbClr val="0070C0"/>
                </a:solidFill>
              </a:rPr>
              <a:t>(continued)</a:t>
            </a:r>
            <a:endParaRPr lang="en-MY" dirty="0"/>
          </a:p>
        </p:txBody>
      </p:sp>
      <p:sp>
        <p:nvSpPr>
          <p:cNvPr id="3" name="Content Placeholder 2">
            <a:extLst>
              <a:ext uri="{FF2B5EF4-FFF2-40B4-BE49-F238E27FC236}">
                <a16:creationId xmlns:a16="http://schemas.microsoft.com/office/drawing/2014/main" id="{9BA4D745-FCDE-4775-8475-07B322CD999B}"/>
              </a:ext>
            </a:extLst>
          </p:cNvPr>
          <p:cNvSpPr>
            <a:spLocks noGrp="1"/>
          </p:cNvSpPr>
          <p:nvPr>
            <p:ph idx="1"/>
          </p:nvPr>
        </p:nvSpPr>
        <p:spPr>
          <a:xfrm>
            <a:off x="317829" y="1696589"/>
            <a:ext cx="8508341" cy="4525962"/>
          </a:xfrm>
        </p:spPr>
        <p:txBody>
          <a:bodyPr/>
          <a:lstStyle/>
          <a:p>
            <a:pPr>
              <a:buFont typeface="Wingdings" panose="05000000000000000000" pitchFamily="2" charset="2"/>
              <a:buChar char="q"/>
            </a:pPr>
            <a:r>
              <a:rPr lang="en-US" b="1" dirty="0"/>
              <a:t>Intangible benefits </a:t>
            </a:r>
            <a:r>
              <a:rPr lang="en-US" dirty="0"/>
              <a:t>are advantages that are </a:t>
            </a:r>
            <a:r>
              <a:rPr lang="en-US" dirty="0">
                <a:solidFill>
                  <a:srgbClr val="00B0F0"/>
                </a:solidFill>
              </a:rPr>
              <a:t>difficult to measure in dollars</a:t>
            </a:r>
            <a:r>
              <a:rPr lang="en-US" dirty="0"/>
              <a:t> but are important to the company. Examples of intangible benefits include the following:</a:t>
            </a:r>
          </a:p>
          <a:p>
            <a:pPr lvl="1">
              <a:buFont typeface="Wingdings" panose="05000000000000000000" pitchFamily="2" charset="2"/>
              <a:buChar char="§"/>
            </a:pPr>
            <a:r>
              <a:rPr lang="en-US" sz="2200" dirty="0"/>
              <a:t>A user-friendly system that </a:t>
            </a:r>
            <a:r>
              <a:rPr lang="en-US" sz="2200" dirty="0">
                <a:solidFill>
                  <a:srgbClr val="00B0F0"/>
                </a:solidFill>
              </a:rPr>
              <a:t>improves employee job satisfaction</a:t>
            </a:r>
          </a:p>
          <a:p>
            <a:pPr lvl="1">
              <a:buFont typeface="Wingdings" panose="05000000000000000000" pitchFamily="2" charset="2"/>
              <a:buChar char="§"/>
            </a:pPr>
            <a:r>
              <a:rPr lang="en-US" sz="2200" dirty="0"/>
              <a:t>A sales tracking system that </a:t>
            </a:r>
            <a:r>
              <a:rPr lang="en-US" sz="2200" dirty="0">
                <a:solidFill>
                  <a:srgbClr val="00B0F0"/>
                </a:solidFill>
              </a:rPr>
              <a:t>supplies better information for marketing decisions</a:t>
            </a:r>
          </a:p>
          <a:p>
            <a:pPr lvl="1">
              <a:buFont typeface="Wingdings" panose="05000000000000000000" pitchFamily="2" charset="2"/>
              <a:buChar char="§"/>
            </a:pPr>
            <a:r>
              <a:rPr lang="en-US" sz="2200" dirty="0"/>
              <a:t>A new Web site that </a:t>
            </a:r>
            <a:r>
              <a:rPr lang="en-US" sz="2200" dirty="0">
                <a:solidFill>
                  <a:srgbClr val="00B0F0"/>
                </a:solidFill>
              </a:rPr>
              <a:t>enhances the company’s image</a:t>
            </a:r>
            <a:endParaRPr lang="en-MY" sz="2200" dirty="0">
              <a:solidFill>
                <a:srgbClr val="00B0F0"/>
              </a:solidFill>
            </a:endParaRPr>
          </a:p>
        </p:txBody>
      </p:sp>
    </p:spTree>
    <p:extLst>
      <p:ext uri="{BB962C8B-B14F-4D97-AF65-F5344CB8AC3E}">
        <p14:creationId xmlns:p14="http://schemas.microsoft.com/office/powerpoint/2010/main" val="208595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E094-214E-4407-8615-C078F37E01EB}"/>
              </a:ext>
            </a:extLst>
          </p:cNvPr>
          <p:cNvSpPr>
            <a:spLocks noGrp="1"/>
          </p:cNvSpPr>
          <p:nvPr>
            <p:ph type="title"/>
          </p:nvPr>
        </p:nvSpPr>
        <p:spPr/>
        <p:txBody>
          <a:bodyPr/>
          <a:lstStyle/>
          <a:p>
            <a:r>
              <a:rPr lang="en-MY" dirty="0"/>
              <a:t>Schedule Feasibility Study</a:t>
            </a:r>
          </a:p>
        </p:txBody>
      </p:sp>
      <p:sp>
        <p:nvSpPr>
          <p:cNvPr id="3" name="Content Placeholder 2">
            <a:extLst>
              <a:ext uri="{FF2B5EF4-FFF2-40B4-BE49-F238E27FC236}">
                <a16:creationId xmlns:a16="http://schemas.microsoft.com/office/drawing/2014/main" id="{7775A54F-A893-4364-8B42-1DE973B906A2}"/>
              </a:ext>
            </a:extLst>
          </p:cNvPr>
          <p:cNvSpPr>
            <a:spLocks noGrp="1"/>
          </p:cNvSpPr>
          <p:nvPr>
            <p:ph idx="1"/>
          </p:nvPr>
        </p:nvSpPr>
        <p:spPr>
          <a:xfrm>
            <a:off x="242887" y="1417638"/>
            <a:ext cx="8658225" cy="5165724"/>
          </a:xfrm>
        </p:spPr>
        <p:txBody>
          <a:bodyPr/>
          <a:lstStyle/>
          <a:p>
            <a:pPr>
              <a:buFont typeface="Wingdings" panose="05000000000000000000" pitchFamily="2" charset="2"/>
              <a:buChar char="q"/>
            </a:pPr>
            <a:r>
              <a:rPr lang="en-US" sz="2200" b="1" dirty="0"/>
              <a:t>Schedule feasibility </a:t>
            </a:r>
            <a:r>
              <a:rPr lang="en-US" sz="2200" dirty="0"/>
              <a:t>means that </a:t>
            </a:r>
            <a:r>
              <a:rPr lang="en-US" sz="2200" dirty="0">
                <a:solidFill>
                  <a:srgbClr val="00B0F0"/>
                </a:solidFill>
              </a:rPr>
              <a:t>a project can be implemented in an acceptable time frame</a:t>
            </a:r>
            <a:r>
              <a:rPr lang="en-US" sz="2200" dirty="0"/>
              <a:t>. When assessing schedule feasibility, a systems analyst must </a:t>
            </a:r>
            <a:r>
              <a:rPr lang="en-US" sz="2200" dirty="0">
                <a:solidFill>
                  <a:srgbClr val="00B0F0"/>
                </a:solidFill>
              </a:rPr>
              <a:t>consider the interaction between time and costs. </a:t>
            </a:r>
            <a:r>
              <a:rPr lang="en-US" sz="2200" dirty="0"/>
              <a:t>For example, speeding up a project schedule might make a project feasible, but much more expensive. Other issues that relate to schedule feasibility include the following:</a:t>
            </a:r>
          </a:p>
          <a:p>
            <a:pPr lvl="1">
              <a:buFont typeface="Wingdings" panose="05000000000000000000" pitchFamily="2" charset="2"/>
              <a:buChar char="§"/>
            </a:pPr>
            <a:r>
              <a:rPr lang="en-US" dirty="0"/>
              <a:t>Can the company or the IT team control the </a:t>
            </a:r>
            <a:r>
              <a:rPr lang="en-US" dirty="0">
                <a:solidFill>
                  <a:srgbClr val="00B0F0"/>
                </a:solidFill>
              </a:rPr>
              <a:t>factors that affect schedule feasibility?</a:t>
            </a:r>
          </a:p>
          <a:p>
            <a:pPr lvl="1">
              <a:buFont typeface="Wingdings" panose="05000000000000000000" pitchFamily="2" charset="2"/>
              <a:buChar char="§"/>
            </a:pPr>
            <a:r>
              <a:rPr lang="en-US" dirty="0"/>
              <a:t>Has management established a </a:t>
            </a:r>
            <a:r>
              <a:rPr lang="en-US" dirty="0">
                <a:solidFill>
                  <a:srgbClr val="00B0F0"/>
                </a:solidFill>
              </a:rPr>
              <a:t>firm timetable </a:t>
            </a:r>
            <a:r>
              <a:rPr lang="en-US" dirty="0"/>
              <a:t>for the project?</a:t>
            </a:r>
          </a:p>
          <a:p>
            <a:pPr lvl="1">
              <a:buFont typeface="Wingdings" panose="05000000000000000000" pitchFamily="2" charset="2"/>
              <a:buChar char="§"/>
            </a:pPr>
            <a:r>
              <a:rPr lang="en-US" dirty="0"/>
              <a:t>What </a:t>
            </a:r>
            <a:r>
              <a:rPr lang="en-US" dirty="0">
                <a:solidFill>
                  <a:srgbClr val="00B0F0"/>
                </a:solidFill>
              </a:rPr>
              <a:t>conditions must be satisfied </a:t>
            </a:r>
            <a:r>
              <a:rPr lang="en-US" dirty="0"/>
              <a:t>during the development of the system?</a:t>
            </a:r>
          </a:p>
          <a:p>
            <a:pPr lvl="1">
              <a:buFont typeface="Wingdings" panose="05000000000000000000" pitchFamily="2" charset="2"/>
              <a:buChar char="§"/>
            </a:pPr>
            <a:r>
              <a:rPr lang="en-US" dirty="0"/>
              <a:t>Will an accelerated schedule pose any </a:t>
            </a:r>
            <a:r>
              <a:rPr lang="en-US" dirty="0">
                <a:solidFill>
                  <a:srgbClr val="00B0F0"/>
                </a:solidFill>
              </a:rPr>
              <a:t>risks</a:t>
            </a:r>
            <a:r>
              <a:rPr lang="en-US" dirty="0"/>
              <a:t>? If so, are the risks acceptable?</a:t>
            </a:r>
          </a:p>
          <a:p>
            <a:pPr lvl="1">
              <a:buFont typeface="Wingdings" panose="05000000000000000000" pitchFamily="2" charset="2"/>
              <a:buChar char="§"/>
            </a:pPr>
            <a:r>
              <a:rPr lang="en-US" dirty="0"/>
              <a:t>Will project management techniques be available to coordinate and control the </a:t>
            </a:r>
            <a:r>
              <a:rPr lang="en-MY" dirty="0"/>
              <a:t>project? </a:t>
            </a:r>
            <a:r>
              <a:rPr lang="en-US" dirty="0"/>
              <a:t>Will a project manager be appointed?</a:t>
            </a:r>
            <a:endParaRPr lang="en-MY" dirty="0"/>
          </a:p>
        </p:txBody>
      </p:sp>
    </p:spTree>
    <p:extLst>
      <p:ext uri="{BB962C8B-B14F-4D97-AF65-F5344CB8AC3E}">
        <p14:creationId xmlns:p14="http://schemas.microsoft.com/office/powerpoint/2010/main" val="115819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Other types of Feasibility Study</a:t>
            </a:r>
          </a:p>
        </p:txBody>
      </p:sp>
      <p:sp>
        <p:nvSpPr>
          <p:cNvPr id="3" name="Content Placeholder 2"/>
          <p:cNvSpPr>
            <a:spLocks noGrp="1"/>
          </p:cNvSpPr>
          <p:nvPr>
            <p:ph idx="1"/>
          </p:nvPr>
        </p:nvSpPr>
        <p:spPr/>
        <p:txBody>
          <a:bodyPr/>
          <a:lstStyle/>
          <a:p>
            <a:pPr>
              <a:spcBef>
                <a:spcPct val="0"/>
              </a:spcBef>
              <a:spcAft>
                <a:spcPts val="1200"/>
              </a:spcAft>
              <a:buFont typeface="Wingdings" panose="05000000000000000000" pitchFamily="2" charset="2"/>
              <a:buChar char="q"/>
            </a:pPr>
            <a:r>
              <a:rPr lang="en-US" b="1" dirty="0"/>
              <a:t>Legal feasibility</a:t>
            </a:r>
          </a:p>
          <a:p>
            <a:pPr lvl="1">
              <a:spcBef>
                <a:spcPct val="0"/>
              </a:spcBef>
              <a:spcAft>
                <a:spcPts val="1200"/>
              </a:spcAft>
              <a:buFont typeface="Wingdings" panose="05000000000000000000" pitchFamily="2" charset="2"/>
              <a:buChar char="§"/>
            </a:pPr>
            <a:r>
              <a:rPr lang="en-US" sz="2400" dirty="0"/>
              <a:t>Investigates whether any aspect of the proposed project conflicts with legal requirements e.g., zoning laws, data protection, privacy issues, etc. </a:t>
            </a:r>
          </a:p>
          <a:p>
            <a:pPr lvl="1">
              <a:spcBef>
                <a:spcPct val="0"/>
              </a:spcBef>
              <a:spcAft>
                <a:spcPts val="1200"/>
              </a:spcAft>
            </a:pPr>
            <a:endParaRPr lang="en-US" sz="2400" dirty="0"/>
          </a:p>
          <a:p>
            <a:pPr>
              <a:spcBef>
                <a:spcPct val="0"/>
              </a:spcBef>
              <a:spcAft>
                <a:spcPts val="1200"/>
              </a:spcAft>
              <a:buFont typeface="Wingdings" panose="05000000000000000000" pitchFamily="2" charset="2"/>
              <a:buChar char="q"/>
            </a:pPr>
            <a:r>
              <a:rPr lang="en-US" b="1" dirty="0"/>
              <a:t>Cultural feasibility</a:t>
            </a:r>
          </a:p>
          <a:p>
            <a:pPr lvl="1">
              <a:buFont typeface="Wingdings" panose="05000000000000000000" pitchFamily="2" charset="2"/>
              <a:buChar char="§"/>
            </a:pPr>
            <a:r>
              <a:rPr lang="en-US" sz="2400" dirty="0"/>
              <a:t>The organizational structure of the business.</a:t>
            </a:r>
          </a:p>
          <a:p>
            <a:pPr lvl="1">
              <a:buFont typeface="Wingdings" panose="05000000000000000000" pitchFamily="2" charset="2"/>
              <a:buChar char="§"/>
            </a:pPr>
            <a:r>
              <a:rPr lang="en-US" sz="2400" dirty="0"/>
              <a:t>Management’s competency, professional skills, and experience.</a:t>
            </a:r>
          </a:p>
          <a:p>
            <a:endParaRPr lang="en-US" dirty="0"/>
          </a:p>
        </p:txBody>
      </p:sp>
      <p:sp>
        <p:nvSpPr>
          <p:cNvPr id="5" name="AutoShape 2" descr="Image result for feasibility stud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59782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2FFD-EEB4-406E-853B-919C05C3C21C}"/>
              </a:ext>
            </a:extLst>
          </p:cNvPr>
          <p:cNvSpPr>
            <a:spLocks noGrp="1"/>
          </p:cNvSpPr>
          <p:nvPr>
            <p:ph type="title"/>
          </p:nvPr>
        </p:nvSpPr>
        <p:spPr>
          <a:xfrm>
            <a:off x="1050925" y="2672781"/>
            <a:ext cx="7042150" cy="1143000"/>
          </a:xfrm>
        </p:spPr>
        <p:txBody>
          <a:bodyPr/>
          <a:lstStyle/>
          <a:p>
            <a:r>
              <a:rPr lang="en-US" sz="3200" dirty="0"/>
              <a:t>Resource Planning</a:t>
            </a:r>
            <a:endParaRPr lang="en-MY" sz="3200" dirty="0"/>
          </a:p>
        </p:txBody>
      </p:sp>
    </p:spTree>
    <p:extLst>
      <p:ext uri="{BB962C8B-B14F-4D97-AF65-F5344CB8AC3E}">
        <p14:creationId xmlns:p14="http://schemas.microsoft.com/office/powerpoint/2010/main" val="360978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ssignmentpoint.com/wp-content/uploads/2013/04/human-plann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294" y="5242571"/>
            <a:ext cx="2393577" cy="13279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latin typeface="+mn-lt"/>
              </a:rPr>
              <a:t>Resource Planning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200" dirty="0">
                <a:latin typeface="+mn-lt"/>
              </a:rPr>
              <a:t>Resource Planning is important, especially to estimate </a:t>
            </a:r>
            <a:r>
              <a:rPr lang="en-US" sz="2200" b="1" dirty="0">
                <a:solidFill>
                  <a:srgbClr val="0070C0"/>
                </a:solidFill>
                <a:latin typeface="+mn-lt"/>
              </a:rPr>
              <a:t>time and cost </a:t>
            </a:r>
            <a:r>
              <a:rPr lang="en-US" sz="2200" dirty="0">
                <a:latin typeface="+mn-lt"/>
              </a:rPr>
              <a:t>of the project</a:t>
            </a:r>
          </a:p>
          <a:p>
            <a:pPr>
              <a:buFont typeface="Wingdings" panose="05000000000000000000" pitchFamily="2" charset="2"/>
              <a:buChar char="q"/>
            </a:pPr>
            <a:r>
              <a:rPr lang="en-US" sz="2200" dirty="0"/>
              <a:t>Normally done at the early stage of planning, </a:t>
            </a:r>
            <a:r>
              <a:rPr lang="en-US" sz="2200" b="1" dirty="0">
                <a:solidFill>
                  <a:srgbClr val="0070C0"/>
                </a:solidFill>
              </a:rPr>
              <a:t>with clear requirements</a:t>
            </a:r>
          </a:p>
          <a:p>
            <a:pPr>
              <a:buFont typeface="Wingdings" panose="05000000000000000000" pitchFamily="2" charset="2"/>
              <a:buChar char="q"/>
            </a:pPr>
            <a:r>
              <a:rPr lang="en-US" sz="2200" dirty="0"/>
              <a:t>Involves activities:</a:t>
            </a:r>
          </a:p>
          <a:p>
            <a:pPr lvl="1">
              <a:buFont typeface="Wingdings" panose="05000000000000000000" pitchFamily="2" charset="2"/>
              <a:buChar char="§"/>
            </a:pPr>
            <a:r>
              <a:rPr lang="en-US" sz="2200" dirty="0"/>
              <a:t>Define scope</a:t>
            </a:r>
          </a:p>
          <a:p>
            <a:pPr lvl="1">
              <a:buFont typeface="Wingdings" panose="05000000000000000000" pitchFamily="2" charset="2"/>
              <a:buChar char="§"/>
            </a:pPr>
            <a:r>
              <a:rPr lang="en-US" sz="2200" dirty="0"/>
              <a:t>Human resource planning</a:t>
            </a:r>
          </a:p>
          <a:p>
            <a:pPr lvl="1">
              <a:buFont typeface="Wingdings" panose="05000000000000000000" pitchFamily="2" charset="2"/>
              <a:buChar char="§"/>
            </a:pPr>
            <a:r>
              <a:rPr lang="en-US" sz="2200" dirty="0"/>
              <a:t>Resource costing</a:t>
            </a:r>
          </a:p>
          <a:p>
            <a:pPr lvl="1">
              <a:buFont typeface="Wingdings" panose="05000000000000000000" pitchFamily="2" charset="2"/>
              <a:buChar char="§"/>
            </a:pPr>
            <a:r>
              <a:rPr lang="en-US" sz="2200" dirty="0"/>
              <a:t>Resource scheduling and job delegation</a:t>
            </a:r>
          </a:p>
          <a:p>
            <a:pPr lvl="1">
              <a:buFont typeface="Wingdings" panose="05000000000000000000" pitchFamily="2" charset="2"/>
              <a:buChar char="§"/>
            </a:pPr>
            <a:r>
              <a:rPr lang="en-US" sz="2200" dirty="0"/>
              <a:t>Equipment planning – Hardware, software, etc.</a:t>
            </a:r>
          </a:p>
          <a:p>
            <a:pPr lvl="1">
              <a:buFont typeface="Wingdings" panose="05000000000000000000" pitchFamily="2" charset="2"/>
              <a:buChar char="§"/>
            </a:pPr>
            <a:r>
              <a:rPr lang="en-US" sz="2200" dirty="0"/>
              <a:t>Resource RISK Planning</a:t>
            </a:r>
            <a:endParaRPr lang="en-US" sz="2200" dirty="0">
              <a:latin typeface="+mn-lt"/>
            </a:endParaRPr>
          </a:p>
        </p:txBody>
      </p:sp>
    </p:spTree>
    <p:extLst>
      <p:ext uri="{BB962C8B-B14F-4D97-AF65-F5344CB8AC3E}">
        <p14:creationId xmlns:p14="http://schemas.microsoft.com/office/powerpoint/2010/main" val="77116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Resource Planning</a:t>
            </a:r>
            <a:br>
              <a:rPr lang="en-US" dirty="0">
                <a:latin typeface="+mn-lt"/>
              </a:rPr>
            </a:br>
            <a:r>
              <a:rPr lang="en-US" dirty="0">
                <a:solidFill>
                  <a:srgbClr val="0070C0"/>
                </a:solidFill>
                <a:latin typeface="+mn-lt"/>
              </a:rPr>
              <a:t>Tools</a:t>
            </a:r>
          </a:p>
        </p:txBody>
      </p:sp>
      <p:sp>
        <p:nvSpPr>
          <p:cNvPr id="3" name="Content Placeholder 2"/>
          <p:cNvSpPr>
            <a:spLocks noGrp="1"/>
          </p:cNvSpPr>
          <p:nvPr>
            <p:ph idx="1"/>
          </p:nvPr>
        </p:nvSpPr>
        <p:spPr>
          <a:xfrm>
            <a:off x="457199" y="1846939"/>
            <a:ext cx="8386997" cy="4525962"/>
          </a:xfrm>
        </p:spPr>
        <p:txBody>
          <a:bodyPr/>
          <a:lstStyle/>
          <a:p>
            <a:pPr>
              <a:buFont typeface="Wingdings" panose="05000000000000000000" pitchFamily="2" charset="2"/>
              <a:buChar char="q"/>
            </a:pPr>
            <a:r>
              <a:rPr lang="en-US" dirty="0">
                <a:latin typeface="+mn-lt"/>
              </a:rPr>
              <a:t>Tools used for Resource Planning:</a:t>
            </a:r>
          </a:p>
          <a:p>
            <a:pPr lvl="1">
              <a:buFont typeface="Wingdings" panose="05000000000000000000" pitchFamily="2" charset="2"/>
              <a:buChar char="§"/>
            </a:pPr>
            <a:r>
              <a:rPr lang="en-US" sz="2400" b="1" dirty="0">
                <a:latin typeface="+mn-lt"/>
              </a:rPr>
              <a:t>PERT Chart &amp; Gantt Chart </a:t>
            </a:r>
            <a:r>
              <a:rPr lang="en-US" sz="2400" dirty="0">
                <a:latin typeface="+mn-lt"/>
              </a:rPr>
              <a:t>– For project activities and human resources planning.</a:t>
            </a:r>
          </a:p>
          <a:p>
            <a:pPr lvl="1">
              <a:buFont typeface="Wingdings" panose="05000000000000000000" pitchFamily="2" charset="2"/>
              <a:buChar char="§"/>
            </a:pPr>
            <a:r>
              <a:rPr lang="en-US" sz="2400" b="1" dirty="0">
                <a:latin typeface="+mn-lt"/>
              </a:rPr>
              <a:t>Work Break-down Structure</a:t>
            </a:r>
            <a:r>
              <a:rPr lang="en-US" sz="2400" dirty="0">
                <a:latin typeface="+mn-lt"/>
              </a:rPr>
              <a:t> -  </a:t>
            </a:r>
            <a:r>
              <a:rPr lang="en-US" sz="2400" dirty="0"/>
              <a:t>A work breakdown structure (WBS) involves breaking a project down into a series of smaller </a:t>
            </a:r>
            <a:r>
              <a:rPr lang="en-MY" sz="2400" dirty="0"/>
              <a:t>tasks. </a:t>
            </a:r>
          </a:p>
          <a:p>
            <a:pPr lvl="1">
              <a:buFont typeface="Wingdings" panose="05000000000000000000" pitchFamily="2" charset="2"/>
              <a:buChar char="§"/>
            </a:pPr>
            <a:r>
              <a:rPr lang="en-US" sz="2400" b="1" dirty="0">
                <a:latin typeface="+mn-lt"/>
              </a:rPr>
              <a:t>Hierarchy Task Analysis</a:t>
            </a:r>
            <a:r>
              <a:rPr lang="en-US" sz="2400" dirty="0">
                <a:latin typeface="+mn-lt"/>
              </a:rPr>
              <a:t> - For task restructuring.</a:t>
            </a:r>
          </a:p>
        </p:txBody>
      </p:sp>
    </p:spTree>
    <p:extLst>
      <p:ext uri="{BB962C8B-B14F-4D97-AF65-F5344CB8AC3E}">
        <p14:creationId xmlns:p14="http://schemas.microsoft.com/office/powerpoint/2010/main" val="395477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Resource Planning</a:t>
            </a:r>
            <a:br>
              <a:rPr lang="en-US" dirty="0">
                <a:latin typeface="+mn-lt"/>
              </a:rPr>
            </a:br>
            <a:r>
              <a:rPr lang="en-US" sz="2400" dirty="0">
                <a:solidFill>
                  <a:srgbClr val="0070C0"/>
                </a:solidFill>
              </a:rPr>
              <a:t>Project scheduling</a:t>
            </a:r>
            <a:endParaRPr lang="en-US" dirty="0">
              <a:solidFill>
                <a:srgbClr val="0070C0"/>
              </a:solidFill>
              <a:latin typeface="+mn-lt"/>
            </a:endParaRPr>
          </a:p>
        </p:txBody>
      </p:sp>
      <p:sp>
        <p:nvSpPr>
          <p:cNvPr id="3" name="Content Placeholder 2"/>
          <p:cNvSpPr>
            <a:spLocks noGrp="1"/>
          </p:cNvSpPr>
          <p:nvPr>
            <p:ph idx="1"/>
          </p:nvPr>
        </p:nvSpPr>
        <p:spPr>
          <a:xfrm>
            <a:off x="457199" y="1846939"/>
            <a:ext cx="8386997" cy="4525962"/>
          </a:xfrm>
        </p:spPr>
        <p:txBody>
          <a:bodyPr/>
          <a:lstStyle/>
          <a:p>
            <a:pPr>
              <a:buFont typeface="Wingdings" panose="05000000000000000000" pitchFamily="2" charset="2"/>
              <a:buChar char="q"/>
            </a:pPr>
            <a:r>
              <a:rPr lang="en-US" sz="2200" b="1" dirty="0"/>
              <a:t>Project scheduling </a:t>
            </a:r>
            <a:r>
              <a:rPr lang="en-US" sz="2200" dirty="0"/>
              <a:t>involves the creation of a specific </a:t>
            </a:r>
            <a:r>
              <a:rPr lang="en-US" sz="2200" dirty="0">
                <a:solidFill>
                  <a:srgbClr val="00B0F0"/>
                </a:solidFill>
              </a:rPr>
              <a:t>timetable</a:t>
            </a:r>
            <a:r>
              <a:rPr lang="en-US" sz="2200" dirty="0"/>
              <a:t>, usually in the form of charts that </a:t>
            </a:r>
            <a:r>
              <a:rPr lang="en-US" sz="2200" dirty="0">
                <a:solidFill>
                  <a:srgbClr val="00B0F0"/>
                </a:solidFill>
              </a:rPr>
              <a:t>show tasks, task dependencies, and critical tasks</a:t>
            </a:r>
            <a:r>
              <a:rPr lang="en-US" sz="2200" dirty="0"/>
              <a:t> that might delay the project. Scheduling also involves </a:t>
            </a:r>
            <a:r>
              <a:rPr lang="en-US" sz="2200" dirty="0">
                <a:solidFill>
                  <a:srgbClr val="00B0F0"/>
                </a:solidFill>
              </a:rPr>
              <a:t>selecting and staffing the project team </a:t>
            </a:r>
            <a:r>
              <a:rPr lang="en-US" sz="2200" dirty="0"/>
              <a:t>and </a:t>
            </a:r>
            <a:r>
              <a:rPr lang="en-US" sz="2200" dirty="0">
                <a:solidFill>
                  <a:srgbClr val="00B0F0"/>
                </a:solidFill>
              </a:rPr>
              <a:t>assigning specific tasks to team members. </a:t>
            </a:r>
            <a:r>
              <a:rPr lang="en-US" sz="2200" dirty="0"/>
              <a:t>Project scheduling uses Gantt charts </a:t>
            </a:r>
            <a:r>
              <a:rPr lang="en-MY" sz="2200" dirty="0"/>
              <a:t>and PERT charts.</a:t>
            </a:r>
          </a:p>
          <a:p>
            <a:pPr>
              <a:buFont typeface="Wingdings" panose="05000000000000000000" pitchFamily="2" charset="2"/>
              <a:buChar char="q"/>
            </a:pPr>
            <a:r>
              <a:rPr lang="en-MY" sz="2200" dirty="0">
                <a:latin typeface="+mn-lt"/>
              </a:rPr>
              <a:t>Watch the following video to know more about the project scheduling:</a:t>
            </a:r>
          </a:p>
          <a:p>
            <a:pPr lvl="1">
              <a:buFont typeface="Wingdings" panose="05000000000000000000" pitchFamily="2" charset="2"/>
              <a:buChar char="§"/>
            </a:pPr>
            <a:r>
              <a:rPr lang="en-US" sz="2400" dirty="0">
                <a:hlinkClick r:id="rId3"/>
              </a:rPr>
              <a:t>https://www.youtube.com/watch?v=WNWSQOynrl0&amp;ab_channel=ProjectManager</a:t>
            </a:r>
            <a:r>
              <a:rPr lang="en-US" sz="2400" dirty="0"/>
              <a:t> </a:t>
            </a:r>
            <a:endParaRPr lang="en-US" sz="2400" dirty="0">
              <a:latin typeface="+mn-lt"/>
            </a:endParaRPr>
          </a:p>
        </p:txBody>
      </p:sp>
    </p:spTree>
    <p:extLst>
      <p:ext uri="{BB962C8B-B14F-4D97-AF65-F5344CB8AC3E}">
        <p14:creationId xmlns:p14="http://schemas.microsoft.com/office/powerpoint/2010/main" val="2908065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Resource Planning</a:t>
            </a:r>
            <a:br>
              <a:rPr lang="en-US" dirty="0">
                <a:latin typeface="+mn-lt"/>
              </a:rPr>
            </a:br>
            <a:r>
              <a:rPr lang="en-US" sz="2400" dirty="0">
                <a:solidFill>
                  <a:srgbClr val="0070C0"/>
                </a:solidFill>
                <a:latin typeface="+mn-lt"/>
              </a:rPr>
              <a:t>Gantt Chart</a:t>
            </a:r>
            <a:endParaRPr lang="en-US" dirty="0">
              <a:solidFill>
                <a:srgbClr val="0070C0"/>
              </a:solidFill>
              <a:latin typeface="+mn-lt"/>
            </a:endParaRPr>
          </a:p>
        </p:txBody>
      </p:sp>
      <p:sp>
        <p:nvSpPr>
          <p:cNvPr id="7" name="Content Placeholder 2">
            <a:extLst>
              <a:ext uri="{FF2B5EF4-FFF2-40B4-BE49-F238E27FC236}">
                <a16:creationId xmlns:a16="http://schemas.microsoft.com/office/drawing/2014/main" id="{47CD273D-C412-442D-B8F7-A9FBE5783218}"/>
              </a:ext>
            </a:extLst>
          </p:cNvPr>
          <p:cNvSpPr>
            <a:spLocks noGrp="1"/>
          </p:cNvSpPr>
          <p:nvPr>
            <p:ph idx="1"/>
          </p:nvPr>
        </p:nvSpPr>
        <p:spPr>
          <a:xfrm>
            <a:off x="341026" y="1742008"/>
            <a:ext cx="8461948" cy="4525962"/>
          </a:xfrm>
        </p:spPr>
        <p:txBody>
          <a:bodyPr/>
          <a:lstStyle/>
          <a:p>
            <a:pPr>
              <a:buFont typeface="Wingdings" panose="05000000000000000000" pitchFamily="2" charset="2"/>
              <a:buChar char="q"/>
            </a:pPr>
            <a:r>
              <a:rPr lang="en-US" dirty="0"/>
              <a:t>Gantt charts were developed almost 100 years ago by Henry L. Gantt, a mechanical engineer and management consultant. </a:t>
            </a:r>
          </a:p>
          <a:p>
            <a:pPr>
              <a:buFont typeface="Wingdings" panose="05000000000000000000" pitchFamily="2" charset="2"/>
              <a:buChar char="q"/>
            </a:pPr>
            <a:r>
              <a:rPr lang="en-US" dirty="0"/>
              <a:t>A </a:t>
            </a:r>
            <a:r>
              <a:rPr lang="en-US" b="1" dirty="0"/>
              <a:t>Gantt chart </a:t>
            </a:r>
            <a:r>
              <a:rPr lang="en-US" dirty="0"/>
              <a:t>is a horizontal bar chart that represents a set of tasks. It displays </a:t>
            </a:r>
            <a:r>
              <a:rPr lang="en-US" dirty="0">
                <a:solidFill>
                  <a:srgbClr val="00B0F0"/>
                </a:solidFill>
              </a:rPr>
              <a:t>tasks in a vertical array</a:t>
            </a:r>
            <a:r>
              <a:rPr lang="en-US" dirty="0"/>
              <a:t>, with </a:t>
            </a:r>
            <a:r>
              <a:rPr lang="en-US" dirty="0">
                <a:solidFill>
                  <a:srgbClr val="00B0F0"/>
                </a:solidFill>
              </a:rPr>
              <a:t>time shown on the horizontal axis. </a:t>
            </a:r>
          </a:p>
          <a:p>
            <a:pPr>
              <a:buFont typeface="Wingdings" panose="05000000000000000000" pitchFamily="2" charset="2"/>
              <a:buChar char="q"/>
            </a:pPr>
            <a:r>
              <a:rPr lang="en-US" dirty="0"/>
              <a:t>The position of the bar shows the planned starting and ending time of each task, and the length of the bar indicates its duration.  On the horizontal axis, time can be shown as elapsed time from a fixed starting point, or as actual calendar dates. </a:t>
            </a:r>
          </a:p>
          <a:p>
            <a:pPr>
              <a:buFont typeface="Wingdings" panose="05000000000000000000" pitchFamily="2" charset="2"/>
              <a:buChar char="q"/>
            </a:pPr>
            <a:r>
              <a:rPr lang="en-US" dirty="0"/>
              <a:t>A Gantt chart also can simplify a complex project by combining several activities into a </a:t>
            </a:r>
            <a:r>
              <a:rPr lang="en-US" b="1" dirty="0"/>
              <a:t>task group</a:t>
            </a:r>
            <a:r>
              <a:rPr lang="en-US" dirty="0"/>
              <a:t>.</a:t>
            </a:r>
            <a:endParaRPr lang="en-US" sz="2200" dirty="0">
              <a:latin typeface="+mn-lt"/>
            </a:endParaRPr>
          </a:p>
        </p:txBody>
      </p:sp>
    </p:spTree>
    <p:extLst>
      <p:ext uri="{BB962C8B-B14F-4D97-AF65-F5344CB8AC3E}">
        <p14:creationId xmlns:p14="http://schemas.microsoft.com/office/powerpoint/2010/main" val="2080279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39DE-EAB8-44D4-A04E-3877A8BECCA5}"/>
              </a:ext>
            </a:extLst>
          </p:cNvPr>
          <p:cNvSpPr>
            <a:spLocks noGrp="1"/>
          </p:cNvSpPr>
          <p:nvPr>
            <p:ph type="title"/>
          </p:nvPr>
        </p:nvSpPr>
        <p:spPr>
          <a:xfrm>
            <a:off x="485775" y="274638"/>
            <a:ext cx="7042150" cy="1143000"/>
          </a:xfrm>
        </p:spPr>
        <p:txBody>
          <a:bodyPr wrap="square" anchor="ctr">
            <a:normAutofit/>
          </a:bodyPr>
          <a:lstStyle/>
          <a:p>
            <a:r>
              <a:rPr lang="en-US" dirty="0"/>
              <a:t>Resource Planning</a:t>
            </a:r>
            <a:br>
              <a:rPr lang="en-US" dirty="0"/>
            </a:br>
            <a:r>
              <a:rPr lang="en-US" dirty="0">
                <a:solidFill>
                  <a:srgbClr val="0070C0"/>
                </a:solidFill>
              </a:rPr>
              <a:t>Gantt Chart Example</a:t>
            </a:r>
            <a:endParaRPr lang="en-MY" dirty="0">
              <a:solidFill>
                <a:srgbClr val="0070C0"/>
              </a:solidFill>
            </a:endParaRPr>
          </a:p>
        </p:txBody>
      </p:sp>
      <p:pic>
        <p:nvPicPr>
          <p:cNvPr id="10" name="Content Placeholder 9" descr="Graphical user interface, application&#10;&#10;Description automatically generated">
            <a:extLst>
              <a:ext uri="{FF2B5EF4-FFF2-40B4-BE49-F238E27FC236}">
                <a16:creationId xmlns:a16="http://schemas.microsoft.com/office/drawing/2014/main" id="{9056D67D-13FF-479A-8E5C-22897B9C0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0" y="1818543"/>
            <a:ext cx="9148020" cy="3727818"/>
          </a:xfrm>
          <a:noFill/>
        </p:spPr>
      </p:pic>
    </p:spTree>
    <p:extLst>
      <p:ext uri="{BB962C8B-B14F-4D97-AF65-F5344CB8AC3E}">
        <p14:creationId xmlns:p14="http://schemas.microsoft.com/office/powerpoint/2010/main" val="169492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mn-lt"/>
              </a:rPr>
              <a:t>Learning Outcome</a:t>
            </a:r>
          </a:p>
        </p:txBody>
      </p:sp>
      <p:sp>
        <p:nvSpPr>
          <p:cNvPr id="108547" name="Rectangle 3"/>
          <p:cNvSpPr>
            <a:spLocks noGrp="1" noChangeArrowheads="1"/>
          </p:cNvSpPr>
          <p:nvPr>
            <p:ph idx="1"/>
          </p:nvPr>
        </p:nvSpPr>
        <p:spPr>
          <a:xfrm>
            <a:off x="485775" y="1607097"/>
            <a:ext cx="8229600" cy="4525962"/>
          </a:xfrm>
        </p:spPr>
        <p:txBody>
          <a:bodyPr/>
          <a:lstStyle/>
          <a:p>
            <a:pPr marL="0" indent="0">
              <a:buNone/>
            </a:pPr>
            <a:r>
              <a:rPr lang="en-US" sz="2200" dirty="0">
                <a:latin typeface="+mn-lt"/>
              </a:rPr>
              <a:t>At the end of the module, you should be able to:</a:t>
            </a:r>
          </a:p>
          <a:p>
            <a:pPr marL="630238" indent="-269875">
              <a:buFont typeface="+mj-lt"/>
              <a:buAutoNum type="arabicPeriod"/>
            </a:pPr>
            <a:r>
              <a:rPr lang="en-US" sz="2200" dirty="0"/>
              <a:t>Explain the importance of system planning strategies.</a:t>
            </a:r>
            <a:endParaRPr lang="en-US" sz="2200" dirty="0">
              <a:latin typeface="+mn-lt"/>
            </a:endParaRPr>
          </a:p>
          <a:p>
            <a:pPr marL="630238" indent="-269875">
              <a:buFont typeface="+mj-lt"/>
              <a:buAutoNum type="arabicPeriod"/>
            </a:pPr>
            <a:r>
              <a:rPr lang="en-US" sz="2200" dirty="0"/>
              <a:t>Define operational, technical, economic, and </a:t>
            </a:r>
            <a:r>
              <a:rPr lang="en-MY" sz="2200" dirty="0"/>
              <a:t>schedule feasibility studies.</a:t>
            </a:r>
          </a:p>
          <a:p>
            <a:pPr marL="630238" indent="-269875">
              <a:buFont typeface="+mj-lt"/>
              <a:buAutoNum type="arabicPeriod"/>
            </a:pPr>
            <a:r>
              <a:rPr lang="en-US" sz="2200" dirty="0"/>
              <a:t>Describe various resource planning tools, including Gantt charts and PERT charts, and Work Breakdown Structure (WBS)</a:t>
            </a:r>
          </a:p>
          <a:p>
            <a:pPr marL="630238" indent="-269875">
              <a:buFont typeface="+mj-lt"/>
              <a:buAutoNum type="arabicPeriod"/>
            </a:pPr>
            <a:r>
              <a:rPr lang="en-MY" sz="2200" dirty="0"/>
              <a:t>Discuss outsourcing options, </a:t>
            </a:r>
            <a:r>
              <a:rPr lang="en-US" sz="2200" dirty="0"/>
              <a:t>including the role </a:t>
            </a:r>
            <a:r>
              <a:rPr lang="en-MY" sz="2200" dirty="0"/>
              <a:t>of service providers, reasons, and problems.</a:t>
            </a:r>
          </a:p>
          <a:p>
            <a:pPr marL="630238" indent="-269875">
              <a:buFont typeface="+mj-lt"/>
              <a:buAutoNum type="arabicPeriod"/>
            </a:pPr>
            <a:endParaRPr lang="en-US" sz="22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553"/>
            <a:ext cx="7042150" cy="1143000"/>
          </a:xfrm>
        </p:spPr>
        <p:txBody>
          <a:bodyPr/>
          <a:lstStyle/>
          <a:p>
            <a:r>
              <a:rPr lang="en-US" dirty="0">
                <a:latin typeface="+mn-lt"/>
              </a:rPr>
              <a:t>Resource Planning</a:t>
            </a:r>
            <a:br>
              <a:rPr lang="en-US" dirty="0">
                <a:latin typeface="+mn-lt"/>
              </a:rPr>
            </a:br>
            <a:r>
              <a:rPr lang="en-US" sz="2400" dirty="0">
                <a:solidFill>
                  <a:srgbClr val="0070C0"/>
                </a:solidFill>
                <a:latin typeface="+mn-lt"/>
              </a:rPr>
              <a:t>PERT Chart</a:t>
            </a:r>
            <a:endParaRPr lang="en-US" dirty="0">
              <a:solidFill>
                <a:srgbClr val="0070C0"/>
              </a:solidFill>
              <a:latin typeface="+mn-lt"/>
            </a:endParaRPr>
          </a:p>
        </p:txBody>
      </p:sp>
      <p:sp>
        <p:nvSpPr>
          <p:cNvPr id="7" name="Content Placeholder 2">
            <a:extLst>
              <a:ext uri="{FF2B5EF4-FFF2-40B4-BE49-F238E27FC236}">
                <a16:creationId xmlns:a16="http://schemas.microsoft.com/office/drawing/2014/main" id="{47CD273D-C412-442D-B8F7-A9FBE5783218}"/>
              </a:ext>
            </a:extLst>
          </p:cNvPr>
          <p:cNvSpPr>
            <a:spLocks noGrp="1"/>
          </p:cNvSpPr>
          <p:nvPr>
            <p:ph idx="1"/>
          </p:nvPr>
        </p:nvSpPr>
        <p:spPr>
          <a:xfrm>
            <a:off x="176134" y="1421386"/>
            <a:ext cx="8791732" cy="5009394"/>
          </a:xfrm>
        </p:spPr>
        <p:txBody>
          <a:bodyPr/>
          <a:lstStyle/>
          <a:p>
            <a:pPr>
              <a:buFont typeface="Wingdings" panose="05000000000000000000" pitchFamily="2" charset="2"/>
              <a:buChar char="q"/>
            </a:pPr>
            <a:r>
              <a:rPr lang="en-US" sz="2000" dirty="0"/>
              <a:t>The </a:t>
            </a:r>
            <a:r>
              <a:rPr lang="en-US" sz="2000" b="1" dirty="0"/>
              <a:t>Program Evaluation Review Technique (PERT) </a:t>
            </a:r>
            <a:r>
              <a:rPr lang="en-US" sz="2000" dirty="0"/>
              <a:t>was developed by the U.S. Navy to manage very complex projects, such as the construction of nuclear submarines. It analyzes a large, complex project as a series of individual tasks. </a:t>
            </a:r>
          </a:p>
          <a:p>
            <a:pPr>
              <a:buFont typeface="Wingdings" panose="05000000000000000000" pitchFamily="2" charset="2"/>
              <a:buChar char="q"/>
            </a:pPr>
            <a:r>
              <a:rPr lang="en-US" sz="2000" dirty="0"/>
              <a:t>To create a PERT chart, first </a:t>
            </a:r>
            <a:r>
              <a:rPr lang="en-US" sz="2000" b="1" dirty="0"/>
              <a:t>identify all the project tasks and estimate how much time each task </a:t>
            </a:r>
            <a:r>
              <a:rPr lang="en-US" sz="2000" dirty="0"/>
              <a:t>will take to perform.</a:t>
            </a:r>
          </a:p>
          <a:p>
            <a:pPr>
              <a:buFont typeface="Wingdings" panose="05000000000000000000" pitchFamily="2" charset="2"/>
              <a:buChar char="q"/>
            </a:pPr>
            <a:r>
              <a:rPr lang="en-US" sz="2000" dirty="0"/>
              <a:t>Next, </a:t>
            </a:r>
            <a:r>
              <a:rPr lang="en-US" sz="2000" b="1" dirty="0"/>
              <a:t>determine the logical order</a:t>
            </a:r>
            <a:r>
              <a:rPr lang="en-US" sz="2000" dirty="0"/>
              <a:t> in which the tasks must be performed. For example, some tasks cannot start until other tasks have been completed. In other situations, several tasks can be performed at the same time.</a:t>
            </a:r>
          </a:p>
          <a:p>
            <a:pPr>
              <a:buFont typeface="Wingdings" panose="05000000000000000000" pitchFamily="2" charset="2"/>
              <a:buChar char="q"/>
            </a:pPr>
            <a:r>
              <a:rPr lang="en-US" sz="2000" dirty="0"/>
              <a:t>Once you know the tasks, their durations, </a:t>
            </a:r>
          </a:p>
          <a:p>
            <a:pPr marL="360363" indent="0">
              <a:buNone/>
            </a:pPr>
            <a:r>
              <a:rPr lang="en-US" sz="2000" dirty="0"/>
              <a:t>and the order in which they must be </a:t>
            </a:r>
          </a:p>
          <a:p>
            <a:pPr marL="360363" indent="0">
              <a:buNone/>
            </a:pPr>
            <a:r>
              <a:rPr lang="en-US" sz="2000" dirty="0"/>
              <a:t>performed, you can calculate the time that </a:t>
            </a:r>
          </a:p>
          <a:p>
            <a:pPr marL="360363" indent="0">
              <a:buNone/>
            </a:pPr>
            <a:r>
              <a:rPr lang="en-US" sz="2000" dirty="0"/>
              <a:t>it will take to complete the project. You also </a:t>
            </a:r>
          </a:p>
          <a:p>
            <a:pPr marL="360363" indent="0">
              <a:buNone/>
            </a:pPr>
            <a:r>
              <a:rPr lang="en-US" sz="2000" dirty="0"/>
              <a:t>can </a:t>
            </a:r>
            <a:r>
              <a:rPr lang="en-US" sz="2000" b="1" dirty="0"/>
              <a:t>identify the specific tasks that will be </a:t>
            </a:r>
          </a:p>
          <a:p>
            <a:pPr marL="360363" indent="0">
              <a:buNone/>
            </a:pPr>
            <a:r>
              <a:rPr lang="en-US" sz="2000" b="1" dirty="0"/>
              <a:t>critical</a:t>
            </a:r>
            <a:r>
              <a:rPr lang="en-US" sz="2000" dirty="0"/>
              <a:t> to the project’s on-time completion.</a:t>
            </a:r>
            <a:endParaRPr lang="en-US" sz="2000" dirty="0">
              <a:latin typeface="+mn-lt"/>
            </a:endParaRPr>
          </a:p>
        </p:txBody>
      </p:sp>
      <p:pic>
        <p:nvPicPr>
          <p:cNvPr id="4" name="Picture 2" descr="https://upload.wikimedia.org/wikipedia/commons/thumb/3/37/Pert_chart_colored.svg/309px-Pert_chart_colored.svg.png">
            <a:extLst>
              <a:ext uri="{FF2B5EF4-FFF2-40B4-BE49-F238E27FC236}">
                <a16:creationId xmlns:a16="http://schemas.microsoft.com/office/drawing/2014/main" id="{6259D010-7932-4317-92B5-9A27B661F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577" y="4561369"/>
            <a:ext cx="3295289" cy="2015565"/>
          </a:xfrm>
          <a:prstGeom prst="rect">
            <a:avLst/>
          </a:prstGeom>
          <a:solidFill>
            <a:srgbClr val="FFFF00"/>
          </a:solidFill>
          <a:ln w="28575">
            <a:solidFill>
              <a:schemeClr val="tx1"/>
            </a:solidFill>
          </a:ln>
        </p:spPr>
      </p:pic>
    </p:spTree>
    <p:extLst>
      <p:ext uri="{BB962C8B-B14F-4D97-AF65-F5344CB8AC3E}">
        <p14:creationId xmlns:p14="http://schemas.microsoft.com/office/powerpoint/2010/main" val="1063245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Resource Planning</a:t>
            </a:r>
            <a:br>
              <a:rPr lang="en-US" dirty="0">
                <a:latin typeface="+mn-lt"/>
              </a:rPr>
            </a:br>
            <a:r>
              <a:rPr lang="en-US" sz="2400" dirty="0">
                <a:solidFill>
                  <a:srgbClr val="0070C0"/>
                </a:solidFill>
                <a:latin typeface="+mn-lt"/>
              </a:rPr>
              <a:t>Work Breakdown Structure (WBS)</a:t>
            </a:r>
            <a:endParaRPr lang="en-US" dirty="0">
              <a:solidFill>
                <a:srgbClr val="0070C0"/>
              </a:solidFill>
              <a:latin typeface="+mn-lt"/>
            </a:endParaRPr>
          </a:p>
        </p:txBody>
      </p:sp>
      <p:sp>
        <p:nvSpPr>
          <p:cNvPr id="4" name="Content Placeholder 2">
            <a:extLst>
              <a:ext uri="{FF2B5EF4-FFF2-40B4-BE49-F238E27FC236}">
                <a16:creationId xmlns:a16="http://schemas.microsoft.com/office/drawing/2014/main" id="{2A626138-667C-413F-BB9E-DD3838CC4DDE}"/>
              </a:ext>
            </a:extLst>
          </p:cNvPr>
          <p:cNvSpPr>
            <a:spLocks noGrp="1"/>
          </p:cNvSpPr>
          <p:nvPr>
            <p:ph idx="1"/>
          </p:nvPr>
        </p:nvSpPr>
        <p:spPr>
          <a:xfrm>
            <a:off x="237968" y="1706199"/>
            <a:ext cx="8668063" cy="5009394"/>
          </a:xfrm>
        </p:spPr>
        <p:txBody>
          <a:bodyPr/>
          <a:lstStyle/>
          <a:p>
            <a:pPr>
              <a:buFont typeface="Wingdings" panose="05000000000000000000" pitchFamily="2" charset="2"/>
              <a:buChar char="q"/>
            </a:pPr>
            <a:r>
              <a:rPr lang="en-US" dirty="0"/>
              <a:t>A work breakdown structure must clearly identify each task and include an estimated duration. </a:t>
            </a:r>
          </a:p>
          <a:p>
            <a:pPr>
              <a:buFont typeface="Wingdings" panose="05000000000000000000" pitchFamily="2" charset="2"/>
              <a:buChar char="q"/>
            </a:pPr>
            <a:r>
              <a:rPr lang="en-US" dirty="0"/>
              <a:t>A </a:t>
            </a:r>
            <a:r>
              <a:rPr lang="en-US" b="1" dirty="0"/>
              <a:t>task</a:t>
            </a:r>
            <a:r>
              <a:rPr lang="en-US" dirty="0"/>
              <a:t>, or </a:t>
            </a:r>
            <a:r>
              <a:rPr lang="en-US" b="1" dirty="0"/>
              <a:t>activity</a:t>
            </a:r>
            <a:r>
              <a:rPr lang="en-US" dirty="0"/>
              <a:t>, is </a:t>
            </a:r>
            <a:r>
              <a:rPr lang="en-US" dirty="0">
                <a:solidFill>
                  <a:srgbClr val="00B0F0"/>
                </a:solidFill>
              </a:rPr>
              <a:t>any work that has a beginning and an end and requires the use of company resources such as people, time, or money. </a:t>
            </a:r>
          </a:p>
          <a:p>
            <a:pPr>
              <a:buFont typeface="Wingdings" panose="05000000000000000000" pitchFamily="2" charset="2"/>
              <a:buChar char="q"/>
            </a:pPr>
            <a:r>
              <a:rPr lang="en-US" dirty="0"/>
              <a:t>Examples of tasks include conducting interviews, designing a report, selecting software, waiting for the delivery of equipment, or training users. </a:t>
            </a:r>
          </a:p>
          <a:p>
            <a:pPr>
              <a:buFont typeface="Wingdings" panose="05000000000000000000" pitchFamily="2" charset="2"/>
              <a:buChar char="q"/>
            </a:pPr>
            <a:r>
              <a:rPr lang="en-US" dirty="0"/>
              <a:t>Tasks are basic units of work that the project manager plans, schedules, and monitors - so they should be relatively small and manageable.</a:t>
            </a:r>
            <a:endParaRPr lang="en-US" sz="2000" dirty="0">
              <a:latin typeface="+mn-lt"/>
            </a:endParaRPr>
          </a:p>
        </p:txBody>
      </p:sp>
    </p:spTree>
    <p:extLst>
      <p:ext uri="{BB962C8B-B14F-4D97-AF65-F5344CB8AC3E}">
        <p14:creationId xmlns:p14="http://schemas.microsoft.com/office/powerpoint/2010/main" val="262781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736" y="284942"/>
            <a:ext cx="7042150" cy="1143000"/>
          </a:xfrm>
        </p:spPr>
        <p:txBody>
          <a:bodyPr/>
          <a:lstStyle/>
          <a:p>
            <a:r>
              <a:rPr lang="en-US" dirty="0">
                <a:latin typeface="+mn-lt"/>
              </a:rPr>
              <a:t>Resource Planning</a:t>
            </a:r>
            <a:br>
              <a:rPr lang="en-US" dirty="0">
                <a:latin typeface="+mn-lt"/>
              </a:rPr>
            </a:br>
            <a:r>
              <a:rPr lang="en-US" sz="2400" dirty="0">
                <a:solidFill>
                  <a:srgbClr val="0070C0"/>
                </a:solidFill>
                <a:latin typeface="+mn-lt"/>
              </a:rPr>
              <a:t>WBS Example</a:t>
            </a:r>
            <a:endParaRPr lang="en-US" dirty="0">
              <a:solidFill>
                <a:srgbClr val="0070C0"/>
              </a:solidFill>
              <a:latin typeface="+mn-lt"/>
            </a:endParaRPr>
          </a:p>
        </p:txBody>
      </p:sp>
      <p:pic>
        <p:nvPicPr>
          <p:cNvPr id="2050" name="Picture 2" descr="https://christiandenard.files.wordpress.com/2010/02/wbs.jpg"/>
          <p:cNvPicPr>
            <a:picLocks noChangeAspect="1" noChangeArrowheads="1"/>
          </p:cNvPicPr>
          <p:nvPr/>
        </p:nvPicPr>
        <p:blipFill rotWithShape="1">
          <a:blip r:embed="rId3">
            <a:extLst>
              <a:ext uri="{28A0092B-C50C-407E-A947-70E740481C1C}">
                <a14:useLocalDpi xmlns:a14="http://schemas.microsoft.com/office/drawing/2010/main" val="0"/>
              </a:ext>
            </a:extLst>
          </a:blip>
          <a:srcRect l="3606" r="8561"/>
          <a:stretch/>
        </p:blipFill>
        <p:spPr bwMode="auto">
          <a:xfrm>
            <a:off x="3175744" y="2323475"/>
            <a:ext cx="5968256" cy="33028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AB85121-35B7-42CC-8032-952121B537AA}"/>
              </a:ext>
            </a:extLst>
          </p:cNvPr>
          <p:cNvSpPr/>
          <p:nvPr/>
        </p:nvSpPr>
        <p:spPr>
          <a:xfrm>
            <a:off x="221679" y="1762861"/>
            <a:ext cx="3256039" cy="4093428"/>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mn-lt"/>
              </a:rPr>
              <a:t>LISTING THE TASKS </a:t>
            </a:r>
            <a:r>
              <a:rPr lang="en-US" sz="2000" dirty="0">
                <a:latin typeface="+mn-lt"/>
              </a:rPr>
              <a:t>While this step sounds simple, it can be challenging, because the tasks might be embedded in a document.</a:t>
            </a:r>
          </a:p>
          <a:p>
            <a:pPr marL="342900" indent="-342900">
              <a:buFont typeface="Wingdings" panose="05000000000000000000" pitchFamily="2" charset="2"/>
              <a:buChar char="q"/>
            </a:pPr>
            <a:r>
              <a:rPr lang="en-US" sz="2000" dirty="0">
                <a:latin typeface="+mn-lt"/>
              </a:rPr>
              <a:t>One trick is to start by highlighting the individual tasks.</a:t>
            </a:r>
          </a:p>
          <a:p>
            <a:pPr marL="342900" indent="-342900">
              <a:buFont typeface="Wingdings" panose="05000000000000000000" pitchFamily="2" charset="2"/>
              <a:buChar char="q"/>
            </a:pPr>
            <a:r>
              <a:rPr lang="en-US" sz="2000" dirty="0">
                <a:latin typeface="+mn-lt"/>
              </a:rPr>
              <a:t>The next step is to number the tasks and create a table. </a:t>
            </a:r>
            <a:endParaRPr lang="en-MY" sz="2000" dirty="0">
              <a:latin typeface="+mn-lt"/>
            </a:endParaRPr>
          </a:p>
        </p:txBody>
      </p:sp>
    </p:spTree>
    <p:extLst>
      <p:ext uri="{BB962C8B-B14F-4D97-AF65-F5344CB8AC3E}">
        <p14:creationId xmlns:p14="http://schemas.microsoft.com/office/powerpoint/2010/main" val="317169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2FFD-EEB4-406E-853B-919C05C3C21C}"/>
              </a:ext>
            </a:extLst>
          </p:cNvPr>
          <p:cNvSpPr>
            <a:spLocks noGrp="1"/>
          </p:cNvSpPr>
          <p:nvPr>
            <p:ph type="title"/>
          </p:nvPr>
        </p:nvSpPr>
        <p:spPr>
          <a:xfrm>
            <a:off x="1050925" y="2672781"/>
            <a:ext cx="7042150" cy="1143000"/>
          </a:xfrm>
        </p:spPr>
        <p:txBody>
          <a:bodyPr/>
          <a:lstStyle/>
          <a:p>
            <a:r>
              <a:rPr lang="en-US" sz="3200" dirty="0"/>
              <a:t>Outsourcing Options</a:t>
            </a:r>
            <a:endParaRPr lang="en-MY" sz="3200" dirty="0"/>
          </a:p>
        </p:txBody>
      </p:sp>
    </p:spTree>
    <p:extLst>
      <p:ext uri="{BB962C8B-B14F-4D97-AF65-F5344CB8AC3E}">
        <p14:creationId xmlns:p14="http://schemas.microsoft.com/office/powerpoint/2010/main" val="133939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a:t>
            </a:r>
          </a:p>
        </p:txBody>
      </p:sp>
      <p:sp>
        <p:nvSpPr>
          <p:cNvPr id="3" name="Content Placeholder 2"/>
          <p:cNvSpPr>
            <a:spLocks noGrp="1"/>
          </p:cNvSpPr>
          <p:nvPr>
            <p:ph idx="1"/>
          </p:nvPr>
        </p:nvSpPr>
        <p:spPr>
          <a:xfrm>
            <a:off x="251085" y="1417638"/>
            <a:ext cx="8641829" cy="4525962"/>
          </a:xfrm>
        </p:spPr>
        <p:txBody>
          <a:bodyPr/>
          <a:lstStyle/>
          <a:p>
            <a:pPr algn="just">
              <a:buFont typeface="Wingdings" panose="05000000000000000000" pitchFamily="2" charset="2"/>
              <a:buChar char="q"/>
            </a:pPr>
            <a:r>
              <a:rPr lang="en-US" sz="2000" dirty="0"/>
              <a:t>IT outsourcing is the </a:t>
            </a:r>
            <a:r>
              <a:rPr lang="en-US" sz="2000" dirty="0">
                <a:solidFill>
                  <a:srgbClr val="00B0F0"/>
                </a:solidFill>
              </a:rPr>
              <a:t>use of external service providers to effectively deliver IT-enabled business processes, application services, and infrastructure solutions for business outcomes.</a:t>
            </a:r>
          </a:p>
          <a:p>
            <a:pPr algn="just">
              <a:buFont typeface="Wingdings" panose="05000000000000000000" pitchFamily="2" charset="2"/>
              <a:buChar char="q"/>
            </a:pPr>
            <a:r>
              <a:rPr lang="en-US" sz="2000" dirty="0"/>
              <a:t>Traditionally, firms outsourced IT tasks as a way of </a:t>
            </a:r>
            <a:r>
              <a:rPr lang="en-US" sz="2000" dirty="0">
                <a:solidFill>
                  <a:srgbClr val="00B0F0"/>
                </a:solidFill>
              </a:rPr>
              <a:t>controlling costs and dealing with rapid technological change</a:t>
            </a:r>
            <a:r>
              <a:rPr lang="en-US" sz="2000" dirty="0"/>
              <a:t>. While those reasons still are valid, outsourcing has become part of an overall IT strategy </a:t>
            </a:r>
            <a:r>
              <a:rPr lang="en-MY" sz="2000" dirty="0"/>
              <a:t>for many organizations.</a:t>
            </a:r>
            <a:endParaRPr lang="en-US" sz="2000" dirty="0"/>
          </a:p>
          <a:p>
            <a:pPr algn="just"/>
            <a:endParaRPr lang="en-US" sz="2000" dirty="0"/>
          </a:p>
        </p:txBody>
      </p:sp>
      <p:pic>
        <p:nvPicPr>
          <p:cNvPr id="4" name="Picture 2" descr="U.S. IT services outsourcing market size">
            <a:extLst>
              <a:ext uri="{FF2B5EF4-FFF2-40B4-BE49-F238E27FC236}">
                <a16:creationId xmlns:a16="http://schemas.microsoft.com/office/drawing/2014/main" id="{ADC32173-D215-4995-8091-2D3D5BF8E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231" y="3429000"/>
            <a:ext cx="6401683" cy="320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33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696" y="0"/>
            <a:ext cx="7042150" cy="1143000"/>
          </a:xfrm>
        </p:spPr>
        <p:txBody>
          <a:bodyPr/>
          <a:lstStyle/>
          <a:p>
            <a:r>
              <a:rPr lang="en-US" dirty="0"/>
              <a:t>Outsourcing</a:t>
            </a:r>
            <a:br>
              <a:rPr lang="en-US" dirty="0"/>
            </a:br>
            <a:r>
              <a:rPr lang="en-US" dirty="0">
                <a:solidFill>
                  <a:srgbClr val="0070C0"/>
                </a:solidFill>
              </a:rPr>
              <a:t>Role </a:t>
            </a:r>
            <a:r>
              <a:rPr lang="en-MY" dirty="0">
                <a:solidFill>
                  <a:srgbClr val="0070C0"/>
                </a:solidFill>
              </a:rPr>
              <a:t>of service providers</a:t>
            </a:r>
            <a:endParaRPr lang="en-US" dirty="0">
              <a:solidFill>
                <a:srgbClr val="0070C0"/>
              </a:solidFill>
            </a:endParaRPr>
          </a:p>
        </p:txBody>
      </p:sp>
      <p:sp>
        <p:nvSpPr>
          <p:cNvPr id="3" name="Content Placeholder 2"/>
          <p:cNvSpPr>
            <a:spLocks noGrp="1"/>
          </p:cNvSpPr>
          <p:nvPr>
            <p:ph idx="1"/>
          </p:nvPr>
        </p:nvSpPr>
        <p:spPr>
          <a:xfrm>
            <a:off x="0" y="1282726"/>
            <a:ext cx="8787984" cy="5267976"/>
          </a:xfrm>
        </p:spPr>
        <p:txBody>
          <a:bodyPr/>
          <a:lstStyle/>
          <a:p>
            <a:pPr>
              <a:buFont typeface="Wingdings" panose="05000000000000000000" pitchFamily="2" charset="2"/>
              <a:buChar char="q"/>
            </a:pPr>
            <a:r>
              <a:rPr lang="en-MY" dirty="0"/>
              <a:t>Two popular outsourcing options </a:t>
            </a:r>
            <a:r>
              <a:rPr lang="en-US" dirty="0"/>
              <a:t>involve application service providers and Internet business services.</a:t>
            </a:r>
          </a:p>
          <a:p>
            <a:pPr lvl="1">
              <a:buFont typeface="Wingdings" panose="05000000000000000000" pitchFamily="2" charset="2"/>
              <a:buChar char="§"/>
            </a:pPr>
            <a:r>
              <a:rPr lang="en-US" sz="2200" dirty="0"/>
              <a:t>An </a:t>
            </a:r>
            <a:r>
              <a:rPr lang="en-US" sz="2200" b="1" dirty="0"/>
              <a:t>application service provider (ASP) </a:t>
            </a:r>
            <a:r>
              <a:rPr lang="en-US" sz="2200" dirty="0"/>
              <a:t>is a firm that </a:t>
            </a:r>
            <a:r>
              <a:rPr lang="en-US" sz="2200" dirty="0">
                <a:solidFill>
                  <a:srgbClr val="00B0F0"/>
                </a:solidFill>
              </a:rPr>
              <a:t>delivers a software application, or access to an application, by charging a usage or subscription fee</a:t>
            </a:r>
            <a:r>
              <a:rPr lang="en-US" sz="2200" dirty="0"/>
              <a:t>. ASPs typically </a:t>
            </a:r>
            <a:r>
              <a:rPr lang="en-US" sz="2200" dirty="0">
                <a:solidFill>
                  <a:srgbClr val="00B0F0"/>
                </a:solidFill>
              </a:rPr>
              <a:t>provide commercially available software</a:t>
            </a:r>
            <a:r>
              <a:rPr lang="en-US" sz="2200" dirty="0"/>
              <a:t> such as databases and accounting packages. If a company uses an ASP to supply a data management package, for example, the company does not have to design, develop, implement, or maintain the package.</a:t>
            </a:r>
          </a:p>
          <a:p>
            <a:pPr lvl="1">
              <a:buFont typeface="Wingdings" panose="05000000000000000000" pitchFamily="2" charset="2"/>
              <a:buChar char="§"/>
            </a:pPr>
            <a:r>
              <a:rPr lang="en-US" sz="2200" dirty="0"/>
              <a:t>Some firms offer </a:t>
            </a:r>
            <a:r>
              <a:rPr lang="en-US" sz="2200" b="1" dirty="0"/>
              <a:t>Internet business services (IBS)</a:t>
            </a:r>
            <a:r>
              <a:rPr lang="en-US" sz="2200" dirty="0"/>
              <a:t>, which </a:t>
            </a:r>
            <a:r>
              <a:rPr lang="en-US" sz="2200" dirty="0">
                <a:solidFill>
                  <a:srgbClr val="00B0F0"/>
                </a:solidFill>
              </a:rPr>
              <a:t>provide powerful Web-based support for transactions such as order processing, billing, and customer relationship management</a:t>
            </a:r>
            <a:r>
              <a:rPr lang="en-US" sz="2200" dirty="0"/>
              <a:t>. An IBS solution is attractive to customers because it </a:t>
            </a:r>
            <a:r>
              <a:rPr lang="en-US" sz="2200" dirty="0">
                <a:solidFill>
                  <a:srgbClr val="00B0F0"/>
                </a:solidFill>
              </a:rPr>
              <a:t>offers </a:t>
            </a:r>
            <a:r>
              <a:rPr lang="en-MY" sz="2200" dirty="0">
                <a:solidFill>
                  <a:srgbClr val="00B0F0"/>
                </a:solidFill>
              </a:rPr>
              <a:t>online data </a:t>
            </a:r>
            <a:r>
              <a:rPr lang="en-MY" sz="2200" dirty="0" err="1">
                <a:solidFill>
                  <a:srgbClr val="00B0F0"/>
                </a:solidFill>
              </a:rPr>
              <a:t>center</a:t>
            </a:r>
            <a:r>
              <a:rPr lang="en-MY" sz="2200" dirty="0">
                <a:solidFill>
                  <a:srgbClr val="00B0F0"/>
                </a:solidFill>
              </a:rPr>
              <a:t> support, mainframe computing power for mission-critical functions, </a:t>
            </a:r>
            <a:r>
              <a:rPr lang="en-US" sz="2200" dirty="0">
                <a:solidFill>
                  <a:srgbClr val="00B0F0"/>
                </a:solidFill>
              </a:rPr>
              <a:t>and universal access via the </a:t>
            </a:r>
            <a:r>
              <a:rPr lang="en-MY" sz="2200" dirty="0">
                <a:solidFill>
                  <a:srgbClr val="00B0F0"/>
                </a:solidFill>
              </a:rPr>
              <a:t>Internet.</a:t>
            </a:r>
            <a:endParaRPr lang="en-US" sz="2200" dirty="0">
              <a:solidFill>
                <a:srgbClr val="00B0F0"/>
              </a:solidFill>
            </a:endParaRPr>
          </a:p>
        </p:txBody>
      </p:sp>
    </p:spTree>
    <p:extLst>
      <p:ext uri="{BB962C8B-B14F-4D97-AF65-F5344CB8AC3E}">
        <p14:creationId xmlns:p14="http://schemas.microsoft.com/office/powerpoint/2010/main" val="1884785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a:t>
            </a:r>
            <a:br>
              <a:rPr lang="en-US" dirty="0"/>
            </a:br>
            <a:r>
              <a:rPr lang="en-US" sz="2400" dirty="0">
                <a:solidFill>
                  <a:srgbClr val="0070C0"/>
                </a:solidFill>
              </a:rPr>
              <a:t>Reasons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Companies don’t have the expertise to handle the task.</a:t>
            </a:r>
            <a:endParaRPr lang="en-MY" dirty="0"/>
          </a:p>
          <a:p>
            <a:pPr>
              <a:buFont typeface="Wingdings" panose="05000000000000000000" pitchFamily="2" charset="2"/>
              <a:buChar char="q"/>
            </a:pPr>
            <a:r>
              <a:rPr lang="en-US" dirty="0"/>
              <a:t>Companies want to concentrate on the main business, thus outsourcing less important tasks.</a:t>
            </a:r>
            <a:endParaRPr lang="en-MY" dirty="0"/>
          </a:p>
          <a:p>
            <a:pPr>
              <a:buFont typeface="Wingdings" panose="05000000000000000000" pitchFamily="2" charset="2"/>
              <a:buChar char="q"/>
            </a:pPr>
            <a:r>
              <a:rPr lang="en-US" dirty="0"/>
              <a:t>The company wants to transfer risk – vendors absorb the risks and provide a warranty.</a:t>
            </a:r>
            <a:endParaRPr lang="en-MY" dirty="0"/>
          </a:p>
          <a:p>
            <a:pPr>
              <a:buFont typeface="Wingdings" panose="05000000000000000000" pitchFamily="2" charset="2"/>
              <a:buChar char="q"/>
            </a:pPr>
            <a:r>
              <a:rPr lang="en-US" dirty="0"/>
              <a:t>Cost Saving – off-shore outsourcing is often cheaper than running the task locally.</a:t>
            </a:r>
          </a:p>
          <a:p>
            <a:pPr>
              <a:buFont typeface="Wingdings" panose="05000000000000000000" pitchFamily="2" charset="2"/>
              <a:buChar char="q"/>
            </a:pPr>
            <a:endParaRPr lang="en-US" dirty="0"/>
          </a:p>
          <a:p>
            <a:pPr marL="0" indent="0">
              <a:buNone/>
            </a:pPr>
            <a:r>
              <a:rPr lang="en-US" dirty="0"/>
              <a:t>Watch the following animation video describing why a business should outsource IT projects:  </a:t>
            </a:r>
            <a:r>
              <a:rPr lang="en-MY" dirty="0">
                <a:hlinkClick r:id="rId2"/>
              </a:rPr>
              <a:t>https://www.youtube.com/watch?v=E_ku3nAkFAQ&amp;ab_channel=iMotionVideo</a:t>
            </a:r>
            <a:r>
              <a:rPr lang="en-MY" dirty="0"/>
              <a:t> </a:t>
            </a:r>
          </a:p>
        </p:txBody>
      </p:sp>
    </p:spTree>
    <p:extLst>
      <p:ext uri="{BB962C8B-B14F-4D97-AF65-F5344CB8AC3E}">
        <p14:creationId xmlns:p14="http://schemas.microsoft.com/office/powerpoint/2010/main" val="2379264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a:t>
            </a:r>
            <a:br>
              <a:rPr lang="en-US" dirty="0"/>
            </a:br>
            <a:r>
              <a:rPr lang="en-US" sz="2400" dirty="0">
                <a:solidFill>
                  <a:srgbClr val="0070C0"/>
                </a:solidFill>
              </a:rPr>
              <a:t>Problems</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Outsourcing to experts could be expensive.</a:t>
            </a:r>
          </a:p>
          <a:p>
            <a:pPr>
              <a:buFont typeface="Wingdings" panose="05000000000000000000" pitchFamily="2" charset="2"/>
              <a:buChar char="q"/>
            </a:pPr>
            <a:r>
              <a:rPr lang="en-US" dirty="0"/>
              <a:t>Security risk – outsourcing critical systems.</a:t>
            </a:r>
          </a:p>
          <a:p>
            <a:pPr>
              <a:buFont typeface="Wingdings" panose="05000000000000000000" pitchFamily="2" charset="2"/>
              <a:buChar char="q"/>
            </a:pPr>
            <a:r>
              <a:rPr lang="en-US" dirty="0"/>
              <a:t>Loss of control  - Owner doesn’t own the system entirely, risk depending on the vendor.</a:t>
            </a:r>
          </a:p>
          <a:p>
            <a:pPr>
              <a:buFont typeface="Wingdings" panose="05000000000000000000" pitchFamily="2" charset="2"/>
              <a:buChar char="q"/>
            </a:pPr>
            <a:endParaRPr lang="en-US" dirty="0"/>
          </a:p>
        </p:txBody>
      </p:sp>
      <p:pic>
        <p:nvPicPr>
          <p:cNvPr id="2050" name="Picture 2" descr="Image result"/>
          <p:cNvPicPr>
            <a:picLocks noChangeAspect="1" noChangeArrowheads="1"/>
          </p:cNvPicPr>
          <p:nvPr/>
        </p:nvPicPr>
        <p:blipFill rotWithShape="1">
          <a:blip r:embed="rId2">
            <a:extLst>
              <a:ext uri="{28A0092B-C50C-407E-A947-70E740481C1C}">
                <a14:useLocalDpi xmlns:a14="http://schemas.microsoft.com/office/drawing/2010/main" val="0"/>
              </a:ext>
            </a:extLst>
          </a:blip>
          <a:srcRect b="9040"/>
          <a:stretch/>
        </p:blipFill>
        <p:spPr bwMode="auto">
          <a:xfrm>
            <a:off x="3711389" y="3619178"/>
            <a:ext cx="5171493" cy="27816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4195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lnSpc>
                <a:spcPct val="110000"/>
              </a:lnSpc>
              <a:spcBef>
                <a:spcPts val="0"/>
              </a:spcBef>
              <a:spcAft>
                <a:spcPts val="300"/>
              </a:spcAft>
              <a:defRPr/>
            </a:pPr>
            <a:r>
              <a:rPr lang="en-US" b="1" dirty="0">
                <a:solidFill>
                  <a:schemeClr val="tx1"/>
                </a:solidFill>
                <a:latin typeface="+mn-lt"/>
              </a:rPr>
              <a:t>Summary</a:t>
            </a:r>
            <a:endParaRPr lang="en-US" dirty="0">
              <a:solidFill>
                <a:schemeClr val="tx1"/>
              </a:solidFill>
              <a:latin typeface="+mn-lt"/>
            </a:endParaRPr>
          </a:p>
        </p:txBody>
      </p:sp>
      <p:sp>
        <p:nvSpPr>
          <p:cNvPr id="46084" name="Rectangle 3"/>
          <p:cNvSpPr>
            <a:spLocks noGrp="1" noChangeArrowheads="1"/>
          </p:cNvSpPr>
          <p:nvPr>
            <p:ph type="body" idx="1"/>
          </p:nvPr>
        </p:nvSpPr>
        <p:spPr>
          <a:xfrm>
            <a:off x="363894" y="1709737"/>
            <a:ext cx="8537510" cy="4033337"/>
          </a:xfrm>
        </p:spPr>
        <p:txBody>
          <a:bodyPr/>
          <a:lstStyle/>
          <a:p>
            <a:pPr algn="l">
              <a:buFont typeface="Wingdings" panose="05000000000000000000" pitchFamily="2" charset="2"/>
              <a:buChar char="q"/>
            </a:pPr>
            <a:r>
              <a:rPr lang="en-US" sz="2000" b="0" i="0" dirty="0">
                <a:solidFill>
                  <a:srgbClr val="373A3C"/>
                </a:solidFill>
                <a:effectLst/>
                <a:latin typeface="-apple-system"/>
              </a:rPr>
              <a:t>The system planning phase allows a company to examine its purpose, vision, and values and develops a mission statement, which leads to goals, objectives, day-to-day operations, and business results that affect company stakeholders. Besides, an analyst reviews the business case, which is the basis for a proposed system.</a:t>
            </a:r>
          </a:p>
          <a:p>
            <a:pPr algn="l">
              <a:buFont typeface="Wingdings" panose="05000000000000000000" pitchFamily="2" charset="2"/>
              <a:buChar char="q"/>
            </a:pPr>
            <a:r>
              <a:rPr lang="en-US" sz="2000" b="0" i="0" dirty="0">
                <a:solidFill>
                  <a:srgbClr val="373A3C"/>
                </a:solidFill>
                <a:effectLst/>
                <a:latin typeface="-apple-system"/>
              </a:rPr>
              <a:t>The feasibility studies conducted by a potential developer aimed to assess if the project can be done according to the owner’s requirements.</a:t>
            </a:r>
          </a:p>
          <a:p>
            <a:pPr algn="l">
              <a:buFont typeface="Wingdings" panose="05000000000000000000" pitchFamily="2" charset="2"/>
              <a:buChar char="q"/>
            </a:pPr>
            <a:r>
              <a:rPr lang="en-US" sz="2000" b="0" i="0" dirty="0">
                <a:solidFill>
                  <a:srgbClr val="373A3C"/>
                </a:solidFill>
                <a:effectLst/>
                <a:latin typeface="-apple-system"/>
              </a:rPr>
              <a:t>Project resource planning is important, to estimate the time and cost of the project, equipment planning, and risk planning.</a:t>
            </a:r>
          </a:p>
          <a:p>
            <a:pPr algn="l">
              <a:buFont typeface="Wingdings" panose="05000000000000000000" pitchFamily="2" charset="2"/>
              <a:buChar char="q"/>
            </a:pPr>
            <a:r>
              <a:rPr lang="en-US" sz="2000" b="0" i="0" dirty="0">
                <a:solidFill>
                  <a:srgbClr val="373A3C"/>
                </a:solidFill>
                <a:effectLst/>
                <a:latin typeface="-apple-system"/>
              </a:rPr>
              <a:t>IT outsourcing is the use of external service providers to deliver IT-enabled business processes, application services, and infrastructure solutions for business outcomes. Due to a lack of expertise to handle the task, companies want to concentrate on the main business, to transfer risk, or cost-saving.</a:t>
            </a:r>
            <a:br>
              <a:rPr lang="en-US" sz="2000" dirty="0"/>
            </a:br>
            <a:endParaRPr lang="en-US" sz="2000" dirty="0"/>
          </a:p>
        </p:txBody>
      </p:sp>
    </p:spTree>
    <p:extLst>
      <p:ext uri="{BB962C8B-B14F-4D97-AF65-F5344CB8AC3E}">
        <p14:creationId xmlns:p14="http://schemas.microsoft.com/office/powerpoint/2010/main" val="3418284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535507"/>
            <a:ext cx="7042150" cy="1143000"/>
          </a:xfrm>
        </p:spPr>
        <p:txBody>
          <a:bodyPr/>
          <a:lstStyle/>
          <a:p>
            <a:r>
              <a:rPr lang="en-US" dirty="0">
                <a:latin typeface="+mn-lt"/>
              </a:rPr>
              <a:t>Question &amp; Answer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latin typeface="+mn-lt"/>
              </a:rPr>
              <a:t>Key Terms you must be able to use</a:t>
            </a:r>
          </a:p>
        </p:txBody>
      </p:sp>
      <p:sp>
        <p:nvSpPr>
          <p:cNvPr id="16387" name="Rectangle 3"/>
          <p:cNvSpPr>
            <a:spLocks noGrp="1" noChangeArrowheads="1"/>
          </p:cNvSpPr>
          <p:nvPr>
            <p:ph idx="1"/>
          </p:nvPr>
        </p:nvSpPr>
        <p:spPr/>
        <p:txBody>
          <a:bodyPr/>
          <a:lstStyle/>
          <a:p>
            <a:pPr marL="0" indent="0">
              <a:buNone/>
            </a:pPr>
            <a:r>
              <a:rPr lang="en-US" dirty="0">
                <a:latin typeface="+mn-lt"/>
              </a:rPr>
              <a:t>If you have mastered this topic, you should be able to use the following terms correctly in your assignment and exam:</a:t>
            </a:r>
          </a:p>
          <a:p>
            <a:pPr marL="719138" lvl="0" indent="-358775">
              <a:buFont typeface="Wingdings" panose="05000000000000000000" pitchFamily="2" charset="2"/>
              <a:buChar char="q"/>
              <a:tabLst>
                <a:tab pos="809625" algn="l"/>
              </a:tabLst>
            </a:pPr>
            <a:r>
              <a:rPr lang="en-US" dirty="0"/>
              <a:t>System Planning Strategies</a:t>
            </a:r>
          </a:p>
          <a:p>
            <a:pPr marL="719138" lvl="0" indent="-358775">
              <a:buFont typeface="Wingdings" panose="05000000000000000000" pitchFamily="2" charset="2"/>
              <a:buChar char="q"/>
              <a:tabLst>
                <a:tab pos="809625" algn="l"/>
              </a:tabLst>
            </a:pPr>
            <a:r>
              <a:rPr lang="en-US" dirty="0"/>
              <a:t>Feasibility Study</a:t>
            </a:r>
          </a:p>
          <a:p>
            <a:pPr marL="719138" lvl="0" indent="-358775">
              <a:buFont typeface="Wingdings" panose="05000000000000000000" pitchFamily="2" charset="2"/>
              <a:buChar char="q"/>
              <a:tabLst>
                <a:tab pos="809625" algn="l"/>
              </a:tabLst>
            </a:pPr>
            <a:r>
              <a:rPr lang="en-US" dirty="0"/>
              <a:t>Resource Planning Tools</a:t>
            </a:r>
          </a:p>
          <a:p>
            <a:pPr marL="719138" lvl="0" indent="-358775">
              <a:buFont typeface="Wingdings" panose="05000000000000000000" pitchFamily="2" charset="2"/>
              <a:buChar char="q"/>
              <a:tabLst>
                <a:tab pos="809625" algn="l"/>
              </a:tabLst>
            </a:pPr>
            <a:r>
              <a:rPr lang="en-US" dirty="0"/>
              <a:t>Outsourcing Options</a:t>
            </a:r>
          </a:p>
          <a:p>
            <a:pPr marL="719138" lvl="0" indent="-358775">
              <a:buFont typeface="Wingdings" panose="05000000000000000000" pitchFamily="2" charset="2"/>
              <a:buChar char="q"/>
              <a:tabLst>
                <a:tab pos="809625" algn="l"/>
              </a:tabLst>
            </a:pPr>
            <a:endParaRPr lang="en-US" dirty="0"/>
          </a:p>
        </p:txBody>
      </p:sp>
    </p:spTree>
    <p:extLst>
      <p:ext uri="{BB962C8B-B14F-4D97-AF65-F5344CB8AC3E}">
        <p14:creationId xmlns:p14="http://schemas.microsoft.com/office/powerpoint/2010/main" val="1824798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Next Session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mn-lt"/>
              </a:rPr>
              <a:t>System Planning Part 2</a:t>
            </a:r>
          </a:p>
        </p:txBody>
      </p:sp>
    </p:spTree>
    <p:extLst>
      <p:ext uri="{BB962C8B-B14F-4D97-AF65-F5344CB8AC3E}">
        <p14:creationId xmlns:p14="http://schemas.microsoft.com/office/powerpoint/2010/main" val="188777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latin typeface="+mn-lt"/>
              </a:rPr>
              <a:t>Topic &amp; Structure of the Lesson</a:t>
            </a:r>
            <a:br>
              <a:rPr lang="en-US" dirty="0">
                <a:latin typeface="+mn-lt"/>
              </a:rPr>
            </a:br>
            <a:r>
              <a:rPr lang="en-US" dirty="0">
                <a:solidFill>
                  <a:srgbClr val="0070C0"/>
                </a:solidFill>
              </a:rPr>
              <a:t>PART 1</a:t>
            </a:r>
            <a:endParaRPr lang="en-US" dirty="0">
              <a:solidFill>
                <a:srgbClr val="0070C0"/>
              </a:solidFill>
              <a:latin typeface="+mn-lt"/>
            </a:endParaRPr>
          </a:p>
        </p:txBody>
      </p:sp>
      <p:sp>
        <p:nvSpPr>
          <p:cNvPr id="14339" name="Rectangle 3"/>
          <p:cNvSpPr>
            <a:spLocks noGrp="1" noChangeArrowheads="1"/>
          </p:cNvSpPr>
          <p:nvPr>
            <p:ph idx="1"/>
          </p:nvPr>
        </p:nvSpPr>
        <p:spPr>
          <a:xfrm>
            <a:off x="592294" y="1801970"/>
            <a:ext cx="8229600" cy="4525962"/>
          </a:xfrm>
        </p:spPr>
        <p:txBody>
          <a:bodyPr/>
          <a:lstStyle/>
          <a:p>
            <a:pPr lvl="0">
              <a:buFont typeface="Wingdings" panose="05000000000000000000" pitchFamily="2" charset="2"/>
              <a:buChar char="q"/>
            </a:pPr>
            <a:r>
              <a:rPr lang="en-US" dirty="0">
                <a:latin typeface="+mn-lt"/>
              </a:rPr>
              <a:t>System Planning Strategies</a:t>
            </a:r>
          </a:p>
          <a:p>
            <a:pPr lvl="0">
              <a:buFont typeface="Wingdings" panose="05000000000000000000" pitchFamily="2" charset="2"/>
              <a:buChar char="q"/>
            </a:pPr>
            <a:r>
              <a:rPr lang="en-US" dirty="0">
                <a:latin typeface="+mn-lt"/>
              </a:rPr>
              <a:t>Feasibility Study</a:t>
            </a:r>
          </a:p>
          <a:p>
            <a:pPr lvl="0">
              <a:buFont typeface="Wingdings" panose="05000000000000000000" pitchFamily="2" charset="2"/>
              <a:buChar char="q"/>
            </a:pPr>
            <a:r>
              <a:rPr lang="en-US" dirty="0">
                <a:latin typeface="+mn-lt"/>
              </a:rPr>
              <a:t>Resource Planning Tools</a:t>
            </a:r>
          </a:p>
          <a:p>
            <a:pPr lvl="0">
              <a:buFont typeface="Wingdings" panose="05000000000000000000" pitchFamily="2" charset="2"/>
              <a:buChar char="q"/>
            </a:pPr>
            <a:r>
              <a:rPr lang="en-US" dirty="0"/>
              <a:t>Outsourcing Options</a:t>
            </a:r>
            <a:endParaRPr lang="en-US" dirty="0">
              <a:latin typeface="+mn-lt"/>
            </a:endParaRPr>
          </a:p>
        </p:txBody>
      </p:sp>
    </p:spTree>
    <p:extLst>
      <p:ext uri="{BB962C8B-B14F-4D97-AF65-F5344CB8AC3E}">
        <p14:creationId xmlns:p14="http://schemas.microsoft.com/office/powerpoint/2010/main" val="163469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2FFD-EEB4-406E-853B-919C05C3C21C}"/>
              </a:ext>
            </a:extLst>
          </p:cNvPr>
          <p:cNvSpPr>
            <a:spLocks noGrp="1"/>
          </p:cNvSpPr>
          <p:nvPr>
            <p:ph type="title"/>
          </p:nvPr>
        </p:nvSpPr>
        <p:spPr>
          <a:xfrm>
            <a:off x="1050925" y="2672781"/>
            <a:ext cx="7042150" cy="1143000"/>
          </a:xfrm>
        </p:spPr>
        <p:txBody>
          <a:bodyPr/>
          <a:lstStyle/>
          <a:p>
            <a:r>
              <a:rPr lang="en-US" sz="3200" dirty="0"/>
              <a:t>System Planning Strategies</a:t>
            </a:r>
            <a:endParaRPr lang="en-MY" sz="3200" dirty="0"/>
          </a:p>
        </p:txBody>
      </p:sp>
    </p:spTree>
    <p:extLst>
      <p:ext uri="{BB962C8B-B14F-4D97-AF65-F5344CB8AC3E}">
        <p14:creationId xmlns:p14="http://schemas.microsoft.com/office/powerpoint/2010/main" val="113421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System Planning Strategies</a:t>
            </a:r>
          </a:p>
        </p:txBody>
      </p:sp>
      <p:sp>
        <p:nvSpPr>
          <p:cNvPr id="3" name="Content Placeholder 2"/>
          <p:cNvSpPr>
            <a:spLocks noGrp="1"/>
          </p:cNvSpPr>
          <p:nvPr>
            <p:ph idx="1"/>
          </p:nvPr>
        </p:nvSpPr>
        <p:spPr>
          <a:xfrm>
            <a:off x="242887" y="1768312"/>
            <a:ext cx="8658225" cy="4525962"/>
          </a:xfrm>
        </p:spPr>
        <p:txBody>
          <a:bodyPr/>
          <a:lstStyle/>
          <a:p>
            <a:pPr algn="just">
              <a:buFont typeface="Wingdings" panose="05000000000000000000" pitchFamily="2" charset="2"/>
              <a:buChar char="q"/>
            </a:pPr>
            <a:r>
              <a:rPr lang="en-US" sz="2200" dirty="0"/>
              <a:t>System Planning Strategies is the process of </a:t>
            </a:r>
            <a:r>
              <a:rPr lang="en-US" sz="2200" b="1" dirty="0"/>
              <a:t>identifying long-term organizational goals, strategies, and resources.</a:t>
            </a:r>
          </a:p>
          <a:p>
            <a:pPr algn="just">
              <a:buFont typeface="Wingdings" panose="05000000000000000000" pitchFamily="2" charset="2"/>
              <a:buChar char="q"/>
            </a:pPr>
            <a:r>
              <a:rPr lang="en-US" sz="2200" dirty="0"/>
              <a:t>Systems planning is the first phase of the systems development life cycle. </a:t>
            </a:r>
            <a:r>
              <a:rPr lang="en-US" sz="2200" dirty="0">
                <a:solidFill>
                  <a:srgbClr val="00B0F0"/>
                </a:solidFill>
              </a:rPr>
              <a:t>Effective information systems help an organization support its business processes</a:t>
            </a:r>
            <a:r>
              <a:rPr lang="en-US" sz="2200" dirty="0"/>
              <a:t>, carry out its mission, and serve its stakeholders. </a:t>
            </a:r>
          </a:p>
          <a:p>
            <a:pPr algn="just">
              <a:buFont typeface="Wingdings" panose="05000000000000000000" pitchFamily="2" charset="2"/>
              <a:buChar char="q"/>
            </a:pPr>
            <a:r>
              <a:rPr lang="en-US" sz="2200" dirty="0"/>
              <a:t>It allows a company to </a:t>
            </a:r>
            <a:r>
              <a:rPr lang="en-US" sz="2200" dirty="0">
                <a:solidFill>
                  <a:srgbClr val="00B0F0"/>
                </a:solidFill>
              </a:rPr>
              <a:t>examine</a:t>
            </a:r>
            <a:r>
              <a:rPr lang="en-US" sz="2200" dirty="0"/>
              <a:t> its </a:t>
            </a:r>
            <a:r>
              <a:rPr lang="en-US" sz="2200" dirty="0">
                <a:solidFill>
                  <a:srgbClr val="00B0F0"/>
                </a:solidFill>
              </a:rPr>
              <a:t>purpose, vision, and values </a:t>
            </a:r>
            <a:r>
              <a:rPr lang="en-US" sz="2200" dirty="0"/>
              <a:t>and develops a </a:t>
            </a:r>
            <a:r>
              <a:rPr lang="en-US" sz="2200" dirty="0">
                <a:solidFill>
                  <a:srgbClr val="00B0F0"/>
                </a:solidFill>
              </a:rPr>
              <a:t>mission</a:t>
            </a:r>
            <a:r>
              <a:rPr lang="en-US" sz="2200" dirty="0"/>
              <a:t> statement, which leads to </a:t>
            </a:r>
            <a:r>
              <a:rPr lang="en-US" sz="2200" dirty="0">
                <a:solidFill>
                  <a:srgbClr val="00B0F0"/>
                </a:solidFill>
              </a:rPr>
              <a:t>goals, objectives, day-to-day operations</a:t>
            </a:r>
            <a:r>
              <a:rPr lang="en-US" sz="2200" dirty="0"/>
              <a:t>, and </a:t>
            </a:r>
            <a:r>
              <a:rPr lang="en-US" sz="2200" dirty="0">
                <a:solidFill>
                  <a:srgbClr val="00B0F0"/>
                </a:solidFill>
              </a:rPr>
              <a:t>business results </a:t>
            </a:r>
            <a:r>
              <a:rPr lang="en-US" sz="2200" dirty="0"/>
              <a:t>that affect company </a:t>
            </a:r>
            <a:r>
              <a:rPr lang="en-MY" sz="2200" dirty="0"/>
              <a:t>stakeholders.</a:t>
            </a:r>
          </a:p>
          <a:p>
            <a:pPr algn="just">
              <a:buFont typeface="Wingdings" panose="05000000000000000000" pitchFamily="2" charset="2"/>
              <a:buChar char="q"/>
            </a:pPr>
            <a:r>
              <a:rPr lang="en-US" sz="2200" dirty="0"/>
              <a:t>During the systems planning phase, </a:t>
            </a:r>
            <a:r>
              <a:rPr lang="en-US" sz="2200" b="1" dirty="0"/>
              <a:t>an analyst reviews the business case</a:t>
            </a:r>
            <a:r>
              <a:rPr lang="en-US" sz="2200" dirty="0"/>
              <a:t>, which is the basis, or reason, for a proposed system. A business case should describe the project clearly, provide the </a:t>
            </a:r>
            <a:r>
              <a:rPr lang="en-US" sz="2200" b="1" dirty="0"/>
              <a:t>justification to proceed</a:t>
            </a:r>
            <a:r>
              <a:rPr lang="en-US" sz="2200" dirty="0"/>
              <a:t>, and </a:t>
            </a:r>
            <a:r>
              <a:rPr lang="en-US" sz="2200" b="1" dirty="0"/>
              <a:t>estimate the project’s financial impact</a:t>
            </a:r>
            <a:r>
              <a:rPr lang="en-US" sz="2200" dirty="0"/>
              <a:t>.</a:t>
            </a:r>
          </a:p>
        </p:txBody>
      </p:sp>
    </p:spTree>
    <p:extLst>
      <p:ext uri="{BB962C8B-B14F-4D97-AF65-F5344CB8AC3E}">
        <p14:creationId xmlns:p14="http://schemas.microsoft.com/office/powerpoint/2010/main" val="330112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System Planning Strategies</a:t>
            </a:r>
            <a:br>
              <a:rPr lang="en-US" dirty="0">
                <a:latin typeface="+mn-lt"/>
              </a:rPr>
            </a:br>
            <a:r>
              <a:rPr lang="en-US" dirty="0">
                <a:solidFill>
                  <a:srgbClr val="0070C0"/>
                </a:solidFill>
                <a:latin typeface="+mn-lt"/>
              </a:rPr>
              <a:t>(continued)</a:t>
            </a:r>
          </a:p>
        </p:txBody>
      </p:sp>
      <p:sp>
        <p:nvSpPr>
          <p:cNvPr id="3" name="Content Placeholder 2"/>
          <p:cNvSpPr>
            <a:spLocks noGrp="1"/>
          </p:cNvSpPr>
          <p:nvPr>
            <p:ph idx="1"/>
          </p:nvPr>
        </p:nvSpPr>
        <p:spPr>
          <a:xfrm>
            <a:off x="684311" y="1697038"/>
            <a:ext cx="8229600" cy="4525962"/>
          </a:xfrm>
        </p:spPr>
        <p:txBody>
          <a:bodyPr/>
          <a:lstStyle/>
          <a:p>
            <a:pPr>
              <a:buFont typeface="Wingdings" panose="05000000000000000000" pitchFamily="2" charset="2"/>
              <a:buChar char="q"/>
            </a:pPr>
            <a:r>
              <a:rPr lang="en-US" dirty="0">
                <a:latin typeface="+mn-lt"/>
              </a:rPr>
              <a:t>Problems Statement</a:t>
            </a:r>
          </a:p>
          <a:p>
            <a:pPr>
              <a:buFont typeface="Wingdings" panose="05000000000000000000" pitchFamily="2" charset="2"/>
              <a:buChar char="q"/>
            </a:pPr>
            <a:r>
              <a:rPr lang="en-US" dirty="0">
                <a:latin typeface="+mn-lt"/>
              </a:rPr>
              <a:t>Initial Study</a:t>
            </a:r>
            <a:endParaRPr lang="en-US" sz="3200" dirty="0">
              <a:latin typeface="+mn-lt"/>
            </a:endParaRPr>
          </a:p>
          <a:p>
            <a:pPr>
              <a:buFont typeface="Wingdings" panose="05000000000000000000" pitchFamily="2" charset="2"/>
              <a:buChar char="q"/>
            </a:pPr>
            <a:r>
              <a:rPr lang="en-US" dirty="0">
                <a:latin typeface="+mn-lt"/>
              </a:rPr>
              <a:t>Feasibility Study</a:t>
            </a:r>
          </a:p>
          <a:p>
            <a:pPr>
              <a:buFont typeface="Wingdings" panose="05000000000000000000" pitchFamily="2" charset="2"/>
              <a:buChar char="q"/>
            </a:pPr>
            <a:r>
              <a:rPr lang="en-US" dirty="0">
                <a:latin typeface="+mn-lt"/>
              </a:rPr>
              <a:t>Requirements Engineering /</a:t>
            </a:r>
            <a:r>
              <a:rPr lang="en-US" sz="18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Elicitation</a:t>
            </a:r>
            <a:endParaRPr lang="en-US" dirty="0">
              <a:latin typeface="+mn-lt"/>
            </a:endParaRPr>
          </a:p>
          <a:p>
            <a:pPr>
              <a:buFont typeface="Wingdings" panose="05000000000000000000" pitchFamily="2" charset="2"/>
              <a:buChar char="q"/>
            </a:pPr>
            <a:r>
              <a:rPr lang="en-US" dirty="0">
                <a:latin typeface="+mn-lt"/>
              </a:rPr>
              <a:t>Resource Planning </a:t>
            </a:r>
            <a:endParaRPr lang="en-US" sz="3200" dirty="0">
              <a:latin typeface="+mn-lt"/>
            </a:endParaRPr>
          </a:p>
          <a:p>
            <a:pPr>
              <a:buFont typeface="Wingdings" panose="05000000000000000000" pitchFamily="2" charset="2"/>
              <a:buChar char="q"/>
            </a:pPr>
            <a:r>
              <a:rPr lang="en-GB" dirty="0">
                <a:latin typeface="+mn-lt"/>
              </a:rPr>
              <a:t>Costing and Scheduling</a:t>
            </a:r>
          </a:p>
          <a:p>
            <a:pPr>
              <a:buFont typeface="Wingdings" panose="05000000000000000000" pitchFamily="2" charset="2"/>
              <a:buChar char="q"/>
            </a:pPr>
            <a:r>
              <a:rPr lang="en-GB" dirty="0"/>
              <a:t>Outsourcing Options</a:t>
            </a:r>
            <a:endParaRPr lang="en-US" dirty="0">
              <a:latin typeface="+mn-lt"/>
            </a:endParaRPr>
          </a:p>
          <a:p>
            <a:pPr>
              <a:buFont typeface="Wingdings" panose="05000000000000000000" pitchFamily="2" charset="2"/>
              <a:buChar char="q"/>
            </a:pPr>
            <a:endParaRPr lang="en-US" dirty="0">
              <a:latin typeface="+mn-lt"/>
            </a:endParaRPr>
          </a:p>
        </p:txBody>
      </p:sp>
    </p:spTree>
    <p:extLst>
      <p:ext uri="{BB962C8B-B14F-4D97-AF65-F5344CB8AC3E}">
        <p14:creationId xmlns:p14="http://schemas.microsoft.com/office/powerpoint/2010/main" val="29895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Problem Statement</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mn-lt"/>
              </a:rPr>
              <a:t>Every new project starts  to solve some type of ‘problem’ with a ‘current process’. </a:t>
            </a:r>
          </a:p>
          <a:p>
            <a:pPr lvl="1">
              <a:buFont typeface="Wingdings" panose="05000000000000000000" pitchFamily="2" charset="2"/>
              <a:buChar char="§"/>
            </a:pPr>
            <a:r>
              <a:rPr lang="en-US" sz="2400" dirty="0">
                <a:latin typeface="+mn-lt"/>
              </a:rPr>
              <a:t>Defect to the old system</a:t>
            </a:r>
          </a:p>
          <a:p>
            <a:pPr lvl="2"/>
            <a:r>
              <a:rPr lang="en-US" sz="2400" dirty="0">
                <a:latin typeface="+mn-lt"/>
              </a:rPr>
              <a:t>Bugs, user complaints, unable to support current increasing demand, etc.</a:t>
            </a:r>
          </a:p>
          <a:p>
            <a:pPr lvl="1">
              <a:buFont typeface="Wingdings" panose="05000000000000000000" pitchFamily="2" charset="2"/>
              <a:buChar char="§"/>
            </a:pPr>
            <a:r>
              <a:rPr lang="en-US" sz="2400" dirty="0">
                <a:latin typeface="+mn-lt"/>
              </a:rPr>
              <a:t>Opportunity or need for an upgrade </a:t>
            </a:r>
          </a:p>
          <a:p>
            <a:pPr lvl="2"/>
            <a:r>
              <a:rPr lang="en-US" sz="2400" dirty="0">
                <a:latin typeface="+mn-lt"/>
              </a:rPr>
              <a:t>The directive, competition, available budget, available new technology, etc.</a:t>
            </a:r>
          </a:p>
          <a:p>
            <a:pPr>
              <a:buFont typeface="Wingdings" panose="05000000000000000000" pitchFamily="2" charset="2"/>
              <a:buChar char="q"/>
            </a:pPr>
            <a:r>
              <a:rPr lang="en-US" dirty="0">
                <a:latin typeface="+mn-lt"/>
              </a:rPr>
              <a:t>‘Problems’ usually reported by users / customers </a:t>
            </a:r>
            <a:br>
              <a:rPr lang="en-US" dirty="0">
                <a:latin typeface="+mn-lt"/>
              </a:rPr>
            </a:br>
            <a:r>
              <a:rPr lang="en-US" dirty="0">
                <a:latin typeface="+mn-lt"/>
              </a:rPr>
              <a:t>using the old/existing system.</a:t>
            </a:r>
          </a:p>
        </p:txBody>
      </p:sp>
      <p:sp>
        <p:nvSpPr>
          <p:cNvPr id="6" name="AutoShape 4" descr="Image result for system upgra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6" descr="Image result for system upgra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82" name="Picture 10" descr="https://www.4frontcu.com/files/4front/1/image/System%20Upgrade%20logo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494" y="4811806"/>
            <a:ext cx="1945377" cy="174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75028"/>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0C1A4A-1A30-4626-AA5C-F79A133494F8}"/>
</file>

<file path=customXml/itemProps2.xml><?xml version="1.0" encoding="utf-8"?>
<ds:datastoreItem xmlns:ds="http://schemas.openxmlformats.org/officeDocument/2006/customXml" ds:itemID="{FC6F70F8-C075-4E62-BDB8-219DBDFE7A80}"/>
</file>

<file path=customXml/itemProps3.xml><?xml version="1.0" encoding="utf-8"?>
<ds:datastoreItem xmlns:ds="http://schemas.openxmlformats.org/officeDocument/2006/customXml" ds:itemID="{0ABF5F65-8F6A-40B4-A89C-839AF1BE3523}"/>
</file>

<file path=docProps/app.xml><?xml version="1.0" encoding="utf-8"?>
<Properties xmlns="http://schemas.openxmlformats.org/officeDocument/2006/extended-properties" xmlns:vt="http://schemas.openxmlformats.org/officeDocument/2006/docPropsVTypes">
  <Template>APUtemplate-Level_2</Template>
  <TotalTime>13954</TotalTime>
  <Pages>11</Pages>
  <Words>2690</Words>
  <Application>Microsoft Office PowerPoint</Application>
  <PresentationFormat>On-screen Show (4:3)</PresentationFormat>
  <Paragraphs>208</Paragraphs>
  <Slides>40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-apple-system</vt:lpstr>
      <vt:lpstr>Arial</vt:lpstr>
      <vt:lpstr>Calibri</vt:lpstr>
      <vt:lpstr>Candara</vt:lpstr>
      <vt:lpstr>Times New Roman</vt:lpstr>
      <vt:lpstr>Wingdings</vt:lpstr>
      <vt:lpstr>APUtemplate-Level_2</vt:lpstr>
      <vt:lpstr>System Development Methods CT00046-3-2</vt:lpstr>
      <vt:lpstr>Topic &amp; Structure of the Lesson</vt:lpstr>
      <vt:lpstr>Learning Outcome</vt:lpstr>
      <vt:lpstr>Key Terms you must be able to use</vt:lpstr>
      <vt:lpstr>Topic &amp; Structure of the Lesson PART 1</vt:lpstr>
      <vt:lpstr>System Planning Strategies</vt:lpstr>
      <vt:lpstr>System Planning Strategies</vt:lpstr>
      <vt:lpstr>System Planning Strategies (continued)</vt:lpstr>
      <vt:lpstr>Problem Statement</vt:lpstr>
      <vt:lpstr>Initial Study  Process</vt:lpstr>
      <vt:lpstr>Feasibility Study</vt:lpstr>
      <vt:lpstr>Feasibility Study</vt:lpstr>
      <vt:lpstr>The Importance of Feasibility Study</vt:lpstr>
      <vt:lpstr>Common types of Feasibility Study</vt:lpstr>
      <vt:lpstr>Operational Feasibility Study</vt:lpstr>
      <vt:lpstr>Operational Feasibility Study (continued)</vt:lpstr>
      <vt:lpstr>Technical Feasibility Study</vt:lpstr>
      <vt:lpstr>Technical Feasibility Study (continued)</vt:lpstr>
      <vt:lpstr>Economic Feasibility Study </vt:lpstr>
      <vt:lpstr>Economic Feasibility Study (continued)</vt:lpstr>
      <vt:lpstr>Economic Feasibility Study (continued)</vt:lpstr>
      <vt:lpstr>Schedule Feasibility Study</vt:lpstr>
      <vt:lpstr>Other types of Feasibility Study</vt:lpstr>
      <vt:lpstr>Resource Planning</vt:lpstr>
      <vt:lpstr>Resource Planning</vt:lpstr>
      <vt:lpstr>Resource Planning Tools</vt:lpstr>
      <vt:lpstr>Resource Planning Project scheduling</vt:lpstr>
      <vt:lpstr>Resource Planning Gantt Chart</vt:lpstr>
      <vt:lpstr>Resource Planning Gantt Chart Example</vt:lpstr>
      <vt:lpstr>Resource Planning PERT Chart</vt:lpstr>
      <vt:lpstr>Resource Planning Work Breakdown Structure (WBS)</vt:lpstr>
      <vt:lpstr>Resource Planning WBS Example</vt:lpstr>
      <vt:lpstr>Outsourcing Options</vt:lpstr>
      <vt:lpstr>Outsourcing</vt:lpstr>
      <vt:lpstr>Outsourcing Role of service providers</vt:lpstr>
      <vt:lpstr>Outsourcing Reasons</vt:lpstr>
      <vt:lpstr>Outsourcing Problems</vt:lpstr>
      <vt:lpstr>Summary</vt:lpstr>
      <vt:lpstr>Question &amp; Answer</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200</cp:revision>
  <cp:lastPrinted>1995-11-02T09:23:42Z</cp:lastPrinted>
  <dcterms:created xsi:type="dcterms:W3CDTF">2014-01-17T09:12:04Z</dcterms:created>
  <dcterms:modified xsi:type="dcterms:W3CDTF">2022-02-08T04:55:24Z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