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2"/>
  </p:notesMasterIdLst>
  <p:handoutMasterIdLst>
    <p:handoutMasterId r:id="rId33"/>
  </p:handoutMasterIdLst>
  <p:sldIdLst>
    <p:sldId id="256" r:id="rId2"/>
    <p:sldId id="258" r:id="rId3"/>
    <p:sldId id="259" r:id="rId4"/>
    <p:sldId id="268" r:id="rId5"/>
    <p:sldId id="380" r:id="rId6"/>
    <p:sldId id="278" r:id="rId7"/>
    <p:sldId id="338" r:id="rId8"/>
    <p:sldId id="381" r:id="rId9"/>
    <p:sldId id="368" r:id="rId10"/>
    <p:sldId id="382" r:id="rId11"/>
    <p:sldId id="383" r:id="rId12"/>
    <p:sldId id="384" r:id="rId13"/>
    <p:sldId id="385" r:id="rId14"/>
    <p:sldId id="386" r:id="rId15"/>
    <p:sldId id="387" r:id="rId16"/>
    <p:sldId id="388" r:id="rId17"/>
    <p:sldId id="361" r:id="rId18"/>
    <p:sldId id="389" r:id="rId19"/>
    <p:sldId id="365" r:id="rId20"/>
    <p:sldId id="390" r:id="rId21"/>
    <p:sldId id="391" r:id="rId22"/>
    <p:sldId id="392" r:id="rId23"/>
    <p:sldId id="393" r:id="rId24"/>
    <p:sldId id="394" r:id="rId25"/>
    <p:sldId id="371" r:id="rId26"/>
    <p:sldId id="395" r:id="rId27"/>
    <p:sldId id="396" r:id="rId28"/>
    <p:sldId id="397" r:id="rId29"/>
    <p:sldId id="266" r:id="rId30"/>
    <p:sldId id="267" r:id="rId3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49" autoAdjust="0"/>
  </p:normalViewPr>
  <p:slideViewPr>
    <p:cSldViewPr snapToGrid="0">
      <p:cViewPr varScale="1">
        <p:scale>
          <a:sx n="87" d="100"/>
          <a:sy n="87" d="100"/>
        </p:scale>
        <p:origin x="1344" y="82"/>
      </p:cViewPr>
      <p:guideLst>
        <p:guide orient="horz" pos="2160"/>
        <p:guide pos="2880"/>
      </p:guideLst>
    </p:cSldViewPr>
  </p:slideViewPr>
  <p:outlineViewPr>
    <p:cViewPr>
      <p:scale>
        <a:sx n="33" d="100"/>
        <a:sy n="33" d="100"/>
      </p:scale>
      <p:origin x="0" y="2928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797D3A98-2016-4019-BBF3-ACB3EF209DA8}"/>
    <pc:docChg chg="addSld delSld modSld">
      <pc:chgData name="Dr. Dewi Octaviani" userId="b13860d7-3077-45d3-9be2-c1aa2c085ab3" providerId="ADAL" clId="{797D3A98-2016-4019-BBF3-ACB3EF209DA8}" dt="2022-02-08T04:56:40.654" v="5" actId="12"/>
      <pc:docMkLst>
        <pc:docMk/>
      </pc:docMkLst>
      <pc:sldChg chg="del">
        <pc:chgData name="Dr. Dewi Octaviani" userId="b13860d7-3077-45d3-9be2-c1aa2c085ab3" providerId="ADAL" clId="{797D3A98-2016-4019-BBF3-ACB3EF209DA8}" dt="2022-02-08T04:56:16.802" v="1" actId="47"/>
        <pc:sldMkLst>
          <pc:docMk/>
          <pc:sldMk cId="3418284473" sldId="298"/>
        </pc:sldMkLst>
      </pc:sldChg>
      <pc:sldChg chg="modSp add mod">
        <pc:chgData name="Dr. Dewi Octaviani" userId="b13860d7-3077-45d3-9be2-c1aa2c085ab3" providerId="ADAL" clId="{797D3A98-2016-4019-BBF3-ACB3EF209DA8}" dt="2022-02-08T04:56:40.654" v="5" actId="12"/>
        <pc:sldMkLst>
          <pc:docMk/>
          <pc:sldMk cId="2760702316" sldId="397"/>
        </pc:sldMkLst>
        <pc:spChg chg="mod">
          <ac:chgData name="Dr. Dewi Octaviani" userId="b13860d7-3077-45d3-9be2-c1aa2c085ab3" providerId="ADAL" clId="{797D3A98-2016-4019-BBF3-ACB3EF209DA8}" dt="2022-02-08T04:56:40.654" v="5" actId="12"/>
          <ac:spMkLst>
            <pc:docMk/>
            <pc:sldMk cId="2760702316" sldId="397"/>
            <ac:spMk id="4608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40738-2BA9-4B23-B994-666309080285}" type="doc">
      <dgm:prSet loTypeId="urn:microsoft.com/office/officeart/2005/8/layout/process1" loCatId="process" qsTypeId="urn:microsoft.com/office/officeart/2005/8/quickstyle/simple1" qsCatId="simple" csTypeId="urn:microsoft.com/office/officeart/2005/8/colors/accent2_3" csCatId="accent2" phldr="1"/>
      <dgm:spPr/>
    </dgm:pt>
    <dgm:pt modelId="{9CED0ACF-FFE6-4201-8AF8-0DDD6E5A1818}">
      <dgm:prSet phldrT="[Text]"/>
      <dgm:spPr/>
      <dgm:t>
        <a:bodyPr/>
        <a:lstStyle/>
        <a:p>
          <a:pPr>
            <a:buFont typeface="+mj-lt"/>
            <a:buAutoNum type="arabicPeriod"/>
          </a:pPr>
          <a:r>
            <a:rPr lang="en-US" dirty="0"/>
            <a:t>1. Requirement Elicitation</a:t>
          </a:r>
          <a:endParaRPr lang="en-MY" dirty="0"/>
        </a:p>
      </dgm:t>
    </dgm:pt>
    <dgm:pt modelId="{7A371909-D20F-4ACD-9F19-E284548DF260}" type="parTrans" cxnId="{5D7374EE-4272-411F-A1BB-C2906F1F24AC}">
      <dgm:prSet/>
      <dgm:spPr/>
      <dgm:t>
        <a:bodyPr/>
        <a:lstStyle/>
        <a:p>
          <a:endParaRPr lang="en-MY"/>
        </a:p>
      </dgm:t>
    </dgm:pt>
    <dgm:pt modelId="{6EFFC655-4089-4B15-A5A3-921C20675F5E}" type="sibTrans" cxnId="{5D7374EE-4272-411F-A1BB-C2906F1F24AC}">
      <dgm:prSet/>
      <dgm:spPr/>
      <dgm:t>
        <a:bodyPr/>
        <a:lstStyle/>
        <a:p>
          <a:endParaRPr lang="en-MY"/>
        </a:p>
      </dgm:t>
    </dgm:pt>
    <dgm:pt modelId="{92A97642-4413-45D4-AE26-7CF6A996B7B2}">
      <dgm:prSet phldrT="[Text]"/>
      <dgm:spPr/>
      <dgm:t>
        <a:bodyPr/>
        <a:lstStyle/>
        <a:p>
          <a:pPr>
            <a:buFont typeface="+mj-lt"/>
            <a:buAutoNum type="arabicPeriod"/>
          </a:pPr>
          <a:r>
            <a:rPr lang="en-US" dirty="0"/>
            <a:t>2. Requirement Compilation</a:t>
          </a:r>
          <a:endParaRPr lang="en-MY" dirty="0"/>
        </a:p>
      </dgm:t>
    </dgm:pt>
    <dgm:pt modelId="{89169576-6056-4B66-B7CD-8CC8A7A70EEC}" type="parTrans" cxnId="{A7BF503E-CEA2-4BB8-8395-572255D95B58}">
      <dgm:prSet/>
      <dgm:spPr/>
      <dgm:t>
        <a:bodyPr/>
        <a:lstStyle/>
        <a:p>
          <a:endParaRPr lang="en-MY"/>
        </a:p>
      </dgm:t>
    </dgm:pt>
    <dgm:pt modelId="{FFF2C8ED-182B-4E60-B0F9-6EB631EC0974}" type="sibTrans" cxnId="{A7BF503E-CEA2-4BB8-8395-572255D95B58}">
      <dgm:prSet/>
      <dgm:spPr/>
      <dgm:t>
        <a:bodyPr/>
        <a:lstStyle/>
        <a:p>
          <a:endParaRPr lang="en-MY"/>
        </a:p>
      </dgm:t>
    </dgm:pt>
    <dgm:pt modelId="{BB4831BC-D993-4994-9068-136BD7832A6D}">
      <dgm:prSet phldrT="[Text]"/>
      <dgm:spPr/>
      <dgm:t>
        <a:bodyPr/>
        <a:lstStyle/>
        <a:p>
          <a:pPr>
            <a:buFont typeface="+mj-lt"/>
            <a:buAutoNum type="arabicPeriod"/>
          </a:pPr>
          <a:r>
            <a:rPr lang="en-US" dirty="0"/>
            <a:t>3. Requirement Validation and Analysis</a:t>
          </a:r>
          <a:endParaRPr lang="en-MY" dirty="0"/>
        </a:p>
      </dgm:t>
    </dgm:pt>
    <dgm:pt modelId="{7A023BE6-59DE-4FAB-9EAD-87B7B92D889A}" type="parTrans" cxnId="{B00BBB80-FA63-4C78-8EC9-89750870D9B5}">
      <dgm:prSet/>
      <dgm:spPr/>
      <dgm:t>
        <a:bodyPr/>
        <a:lstStyle/>
        <a:p>
          <a:endParaRPr lang="en-MY"/>
        </a:p>
      </dgm:t>
    </dgm:pt>
    <dgm:pt modelId="{9B0A2120-0526-43AA-8D2B-518DE217C88F}" type="sibTrans" cxnId="{B00BBB80-FA63-4C78-8EC9-89750870D9B5}">
      <dgm:prSet/>
      <dgm:spPr/>
      <dgm:t>
        <a:bodyPr/>
        <a:lstStyle/>
        <a:p>
          <a:endParaRPr lang="en-MY"/>
        </a:p>
      </dgm:t>
    </dgm:pt>
    <dgm:pt modelId="{1CBFB398-8336-452E-8209-9D98544F11F6}" type="pres">
      <dgm:prSet presAssocID="{61940738-2BA9-4B23-B994-666309080285}" presName="Name0" presStyleCnt="0">
        <dgm:presLayoutVars>
          <dgm:dir/>
          <dgm:resizeHandles val="exact"/>
        </dgm:presLayoutVars>
      </dgm:prSet>
      <dgm:spPr/>
    </dgm:pt>
    <dgm:pt modelId="{9F9E9666-36A2-47D2-860B-FF8417AE1F9D}" type="pres">
      <dgm:prSet presAssocID="{9CED0ACF-FFE6-4201-8AF8-0DDD6E5A1818}" presName="node" presStyleLbl="node1" presStyleIdx="0" presStyleCnt="3">
        <dgm:presLayoutVars>
          <dgm:bulletEnabled val="1"/>
        </dgm:presLayoutVars>
      </dgm:prSet>
      <dgm:spPr/>
    </dgm:pt>
    <dgm:pt modelId="{F8D57408-246E-447C-AA63-346870039F0C}" type="pres">
      <dgm:prSet presAssocID="{6EFFC655-4089-4B15-A5A3-921C20675F5E}" presName="sibTrans" presStyleLbl="sibTrans2D1" presStyleIdx="0" presStyleCnt="2"/>
      <dgm:spPr/>
    </dgm:pt>
    <dgm:pt modelId="{0F979148-28DC-4614-BA65-B63106579491}" type="pres">
      <dgm:prSet presAssocID="{6EFFC655-4089-4B15-A5A3-921C20675F5E}" presName="connectorText" presStyleLbl="sibTrans2D1" presStyleIdx="0" presStyleCnt="2"/>
      <dgm:spPr/>
    </dgm:pt>
    <dgm:pt modelId="{78EB7AF8-E8F9-4AE8-B6F2-86386BE3D078}" type="pres">
      <dgm:prSet presAssocID="{92A97642-4413-45D4-AE26-7CF6A996B7B2}" presName="node" presStyleLbl="node1" presStyleIdx="1" presStyleCnt="3">
        <dgm:presLayoutVars>
          <dgm:bulletEnabled val="1"/>
        </dgm:presLayoutVars>
      </dgm:prSet>
      <dgm:spPr/>
    </dgm:pt>
    <dgm:pt modelId="{4AEB753E-4CCF-43AF-863D-A0E9FB0E3949}" type="pres">
      <dgm:prSet presAssocID="{FFF2C8ED-182B-4E60-B0F9-6EB631EC0974}" presName="sibTrans" presStyleLbl="sibTrans2D1" presStyleIdx="1" presStyleCnt="2"/>
      <dgm:spPr/>
    </dgm:pt>
    <dgm:pt modelId="{AF1A2ED0-7BB1-48F5-BCD9-DD0652B60C99}" type="pres">
      <dgm:prSet presAssocID="{FFF2C8ED-182B-4E60-B0F9-6EB631EC0974}" presName="connectorText" presStyleLbl="sibTrans2D1" presStyleIdx="1" presStyleCnt="2"/>
      <dgm:spPr/>
    </dgm:pt>
    <dgm:pt modelId="{4C657A43-0C16-4E51-8764-19F7EE3FD425}" type="pres">
      <dgm:prSet presAssocID="{BB4831BC-D993-4994-9068-136BD7832A6D}" presName="node" presStyleLbl="node1" presStyleIdx="2" presStyleCnt="3">
        <dgm:presLayoutVars>
          <dgm:bulletEnabled val="1"/>
        </dgm:presLayoutVars>
      </dgm:prSet>
      <dgm:spPr/>
    </dgm:pt>
  </dgm:ptLst>
  <dgm:cxnLst>
    <dgm:cxn modelId="{E747C308-C33B-4A65-A157-444003B2029B}" type="presOf" srcId="{92A97642-4413-45D4-AE26-7CF6A996B7B2}" destId="{78EB7AF8-E8F9-4AE8-B6F2-86386BE3D078}" srcOrd="0" destOrd="0" presId="urn:microsoft.com/office/officeart/2005/8/layout/process1"/>
    <dgm:cxn modelId="{A7BF503E-CEA2-4BB8-8395-572255D95B58}" srcId="{61940738-2BA9-4B23-B994-666309080285}" destId="{92A97642-4413-45D4-AE26-7CF6A996B7B2}" srcOrd="1" destOrd="0" parTransId="{89169576-6056-4B66-B7CD-8CC8A7A70EEC}" sibTransId="{FFF2C8ED-182B-4E60-B0F9-6EB631EC0974}"/>
    <dgm:cxn modelId="{714B926A-D264-432F-ACC5-23E000BAE522}" type="presOf" srcId="{9CED0ACF-FFE6-4201-8AF8-0DDD6E5A1818}" destId="{9F9E9666-36A2-47D2-860B-FF8417AE1F9D}" srcOrd="0" destOrd="0" presId="urn:microsoft.com/office/officeart/2005/8/layout/process1"/>
    <dgm:cxn modelId="{5BBF2F4B-6952-4D92-9371-B095B30FEADA}" type="presOf" srcId="{6EFFC655-4089-4B15-A5A3-921C20675F5E}" destId="{F8D57408-246E-447C-AA63-346870039F0C}" srcOrd="0" destOrd="0" presId="urn:microsoft.com/office/officeart/2005/8/layout/process1"/>
    <dgm:cxn modelId="{B00BBB80-FA63-4C78-8EC9-89750870D9B5}" srcId="{61940738-2BA9-4B23-B994-666309080285}" destId="{BB4831BC-D993-4994-9068-136BD7832A6D}" srcOrd="2" destOrd="0" parTransId="{7A023BE6-59DE-4FAB-9EAD-87B7B92D889A}" sibTransId="{9B0A2120-0526-43AA-8D2B-518DE217C88F}"/>
    <dgm:cxn modelId="{FC7B1FC1-D608-4922-AAA0-B627917C868D}" type="presOf" srcId="{61940738-2BA9-4B23-B994-666309080285}" destId="{1CBFB398-8336-452E-8209-9D98544F11F6}" srcOrd="0" destOrd="0" presId="urn:microsoft.com/office/officeart/2005/8/layout/process1"/>
    <dgm:cxn modelId="{CF0A70C4-FA9C-4086-B0F6-E01A39BE789E}" type="presOf" srcId="{BB4831BC-D993-4994-9068-136BD7832A6D}" destId="{4C657A43-0C16-4E51-8764-19F7EE3FD425}" srcOrd="0" destOrd="0" presId="urn:microsoft.com/office/officeart/2005/8/layout/process1"/>
    <dgm:cxn modelId="{2C2B0BCC-B0AA-48FF-9A43-24BC458D7311}" type="presOf" srcId="{6EFFC655-4089-4B15-A5A3-921C20675F5E}" destId="{0F979148-28DC-4614-BA65-B63106579491}" srcOrd="1" destOrd="0" presId="urn:microsoft.com/office/officeart/2005/8/layout/process1"/>
    <dgm:cxn modelId="{9B5671D3-0194-4281-B5B7-8F0DDD88146B}" type="presOf" srcId="{FFF2C8ED-182B-4E60-B0F9-6EB631EC0974}" destId="{AF1A2ED0-7BB1-48F5-BCD9-DD0652B60C99}" srcOrd="1" destOrd="0" presId="urn:microsoft.com/office/officeart/2005/8/layout/process1"/>
    <dgm:cxn modelId="{6C6824DF-2307-4B73-B034-7BAFB014641D}" type="presOf" srcId="{FFF2C8ED-182B-4E60-B0F9-6EB631EC0974}" destId="{4AEB753E-4CCF-43AF-863D-A0E9FB0E3949}" srcOrd="0" destOrd="0" presId="urn:microsoft.com/office/officeart/2005/8/layout/process1"/>
    <dgm:cxn modelId="{5D7374EE-4272-411F-A1BB-C2906F1F24AC}" srcId="{61940738-2BA9-4B23-B994-666309080285}" destId="{9CED0ACF-FFE6-4201-8AF8-0DDD6E5A1818}" srcOrd="0" destOrd="0" parTransId="{7A371909-D20F-4ACD-9F19-E284548DF260}" sibTransId="{6EFFC655-4089-4B15-A5A3-921C20675F5E}"/>
    <dgm:cxn modelId="{291A4446-3F33-4C65-9BEF-2F16CA03358A}" type="presParOf" srcId="{1CBFB398-8336-452E-8209-9D98544F11F6}" destId="{9F9E9666-36A2-47D2-860B-FF8417AE1F9D}" srcOrd="0" destOrd="0" presId="urn:microsoft.com/office/officeart/2005/8/layout/process1"/>
    <dgm:cxn modelId="{8D0325E7-2D16-45A9-8C41-2AC6AA2AA8DF}" type="presParOf" srcId="{1CBFB398-8336-452E-8209-9D98544F11F6}" destId="{F8D57408-246E-447C-AA63-346870039F0C}" srcOrd="1" destOrd="0" presId="urn:microsoft.com/office/officeart/2005/8/layout/process1"/>
    <dgm:cxn modelId="{C72096FD-B7AA-4608-A227-4E582C4E8286}" type="presParOf" srcId="{F8D57408-246E-447C-AA63-346870039F0C}" destId="{0F979148-28DC-4614-BA65-B63106579491}" srcOrd="0" destOrd="0" presId="urn:microsoft.com/office/officeart/2005/8/layout/process1"/>
    <dgm:cxn modelId="{C332B4AA-8470-473F-8BC0-C443F82EABE6}" type="presParOf" srcId="{1CBFB398-8336-452E-8209-9D98544F11F6}" destId="{78EB7AF8-E8F9-4AE8-B6F2-86386BE3D078}" srcOrd="2" destOrd="0" presId="urn:microsoft.com/office/officeart/2005/8/layout/process1"/>
    <dgm:cxn modelId="{BA9FB1DA-D43E-4E38-A646-C1EF1921560A}" type="presParOf" srcId="{1CBFB398-8336-452E-8209-9D98544F11F6}" destId="{4AEB753E-4CCF-43AF-863D-A0E9FB0E3949}" srcOrd="3" destOrd="0" presId="urn:microsoft.com/office/officeart/2005/8/layout/process1"/>
    <dgm:cxn modelId="{02D303A1-2EF3-42AA-8592-1D8714EE382B}" type="presParOf" srcId="{4AEB753E-4CCF-43AF-863D-A0E9FB0E3949}" destId="{AF1A2ED0-7BB1-48F5-BCD9-DD0652B60C99}" srcOrd="0" destOrd="0" presId="urn:microsoft.com/office/officeart/2005/8/layout/process1"/>
    <dgm:cxn modelId="{96DE5A28-0999-4238-A273-5F7FFD383491}" type="presParOf" srcId="{1CBFB398-8336-452E-8209-9D98544F11F6}" destId="{4C657A43-0C16-4E51-8764-19F7EE3FD42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E9666-36A2-47D2-860B-FF8417AE1F9D}">
      <dsp:nvSpPr>
        <dsp:cNvPr id="0" name=""/>
        <dsp:cNvSpPr/>
      </dsp:nvSpPr>
      <dsp:spPr>
        <a:xfrm>
          <a:off x="7183" y="0"/>
          <a:ext cx="2147096" cy="1079293"/>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1. Requirement Elicitation</a:t>
          </a:r>
          <a:endParaRPr lang="en-MY" sz="2000" kern="1200" dirty="0"/>
        </a:p>
      </dsp:txBody>
      <dsp:txXfrm>
        <a:off x="38794" y="31611"/>
        <a:ext cx="2083874" cy="1016071"/>
      </dsp:txXfrm>
    </dsp:sp>
    <dsp:sp modelId="{F8D57408-246E-447C-AA63-346870039F0C}">
      <dsp:nvSpPr>
        <dsp:cNvPr id="0" name=""/>
        <dsp:cNvSpPr/>
      </dsp:nvSpPr>
      <dsp:spPr>
        <a:xfrm>
          <a:off x="2368989" y="273406"/>
          <a:ext cx="455184" cy="532479"/>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MY" sz="1600" kern="1200"/>
        </a:p>
      </dsp:txBody>
      <dsp:txXfrm>
        <a:off x="2368989" y="379902"/>
        <a:ext cx="318629" cy="319487"/>
      </dsp:txXfrm>
    </dsp:sp>
    <dsp:sp modelId="{78EB7AF8-E8F9-4AE8-B6F2-86386BE3D078}">
      <dsp:nvSpPr>
        <dsp:cNvPr id="0" name=""/>
        <dsp:cNvSpPr/>
      </dsp:nvSpPr>
      <dsp:spPr>
        <a:xfrm>
          <a:off x="3013118" y="0"/>
          <a:ext cx="2147096" cy="1079293"/>
        </a:xfrm>
        <a:prstGeom prst="roundRect">
          <a:avLst>
            <a:gd name="adj" fmla="val 10000"/>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2. Requirement Compilation</a:t>
          </a:r>
          <a:endParaRPr lang="en-MY" sz="2000" kern="1200" dirty="0"/>
        </a:p>
      </dsp:txBody>
      <dsp:txXfrm>
        <a:off x="3044729" y="31611"/>
        <a:ext cx="2083874" cy="1016071"/>
      </dsp:txXfrm>
    </dsp:sp>
    <dsp:sp modelId="{4AEB753E-4CCF-43AF-863D-A0E9FB0E3949}">
      <dsp:nvSpPr>
        <dsp:cNvPr id="0" name=""/>
        <dsp:cNvSpPr/>
      </dsp:nvSpPr>
      <dsp:spPr>
        <a:xfrm>
          <a:off x="5374924" y="273406"/>
          <a:ext cx="455184" cy="532479"/>
        </a:xfrm>
        <a:prstGeom prst="rightArrow">
          <a:avLst>
            <a:gd name="adj1" fmla="val 60000"/>
            <a:gd name="adj2" fmla="val 50000"/>
          </a:avLst>
        </a:prstGeom>
        <a:solidFill>
          <a:schemeClr val="accent2">
            <a:shade val="90000"/>
            <a:hueOff val="0"/>
            <a:satOff val="-27650"/>
            <a:lumOff val="296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MY" sz="1600" kern="1200"/>
        </a:p>
      </dsp:txBody>
      <dsp:txXfrm>
        <a:off x="5374924" y="379902"/>
        <a:ext cx="318629" cy="319487"/>
      </dsp:txXfrm>
    </dsp:sp>
    <dsp:sp modelId="{4C657A43-0C16-4E51-8764-19F7EE3FD425}">
      <dsp:nvSpPr>
        <dsp:cNvPr id="0" name=""/>
        <dsp:cNvSpPr/>
      </dsp:nvSpPr>
      <dsp:spPr>
        <a:xfrm>
          <a:off x="6019053" y="0"/>
          <a:ext cx="2147096" cy="1079293"/>
        </a:xfrm>
        <a:prstGeom prst="roundRect">
          <a:avLst>
            <a:gd name="adj" fmla="val 10000"/>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3. Requirement Validation and Analysis</a:t>
          </a:r>
          <a:endParaRPr lang="en-MY" sz="2000" kern="1200" dirty="0"/>
        </a:p>
      </dsp:txBody>
      <dsp:txXfrm>
        <a:off x="6050664" y="31611"/>
        <a:ext cx="2083874" cy="10160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27365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26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899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061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191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359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2133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243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690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319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458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86926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1934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8259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11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48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73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645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177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916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204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85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289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latin typeface="+mn-lt"/>
              </a:rPr>
              <a:t>System Development Methods</a:t>
            </a:r>
            <a:br>
              <a:rPr lang="en-US" sz="3200" dirty="0">
                <a:latin typeface="+mn-lt"/>
              </a:rPr>
            </a:br>
            <a:r>
              <a:rPr lang="en-US" sz="3200" dirty="0">
                <a:latin typeface="+mn-lt"/>
              </a:rPr>
              <a:t>CT00046-3-2</a:t>
            </a:r>
          </a:p>
        </p:txBody>
      </p:sp>
      <p:sp>
        <p:nvSpPr>
          <p:cNvPr id="3" name="Subtitle 2"/>
          <p:cNvSpPr>
            <a:spLocks noGrp="1"/>
          </p:cNvSpPr>
          <p:nvPr>
            <p:ph type="subTitle" idx="1"/>
          </p:nvPr>
        </p:nvSpPr>
        <p:spPr>
          <a:xfrm>
            <a:off x="2269969" y="3976141"/>
            <a:ext cx="6769100" cy="1752600"/>
          </a:xfrm>
        </p:spPr>
        <p:txBody>
          <a:bodyPr/>
          <a:lstStyle/>
          <a:p>
            <a:r>
              <a:rPr lang="en-US" sz="3200" b="1" dirty="0">
                <a:latin typeface="+mn-lt"/>
              </a:rPr>
              <a:t>System Planning</a:t>
            </a:r>
          </a:p>
          <a:p>
            <a:r>
              <a:rPr lang="en-US" sz="3200" b="1" dirty="0"/>
              <a:t>Part 2</a:t>
            </a:r>
            <a:endParaRPr lang="en-US" sz="3200"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Techniques</a:t>
            </a:r>
            <a:endParaRPr lang="en-US" dirty="0">
              <a:latin typeface="+mn-lt"/>
            </a:endParaRPr>
          </a:p>
        </p:txBody>
      </p:sp>
      <p:sp>
        <p:nvSpPr>
          <p:cNvPr id="3" name="Content Placeholder 2"/>
          <p:cNvSpPr>
            <a:spLocks noGrp="1"/>
          </p:cNvSpPr>
          <p:nvPr>
            <p:ph idx="1"/>
          </p:nvPr>
        </p:nvSpPr>
        <p:spPr>
          <a:xfrm>
            <a:off x="405565" y="1867511"/>
            <a:ext cx="8266672" cy="4019942"/>
          </a:xfrm>
        </p:spPr>
        <p:txBody>
          <a:bodyPr/>
          <a:lstStyle/>
          <a:p>
            <a:pPr>
              <a:buFont typeface="Wingdings" panose="05000000000000000000" pitchFamily="2" charset="2"/>
              <a:buChar char="q"/>
            </a:pPr>
            <a:r>
              <a:rPr lang="en-US" dirty="0">
                <a:latin typeface="+mn-lt"/>
              </a:rPr>
              <a:t>Popular RE Techniques:</a:t>
            </a:r>
          </a:p>
          <a:p>
            <a:pPr lvl="1">
              <a:buFont typeface="Wingdings" panose="05000000000000000000" pitchFamily="2" charset="2"/>
              <a:buChar char="§"/>
            </a:pPr>
            <a:r>
              <a:rPr lang="en-US" sz="2400" dirty="0">
                <a:latin typeface="+mn-lt"/>
              </a:rPr>
              <a:t>Interview</a:t>
            </a:r>
          </a:p>
          <a:p>
            <a:pPr lvl="1">
              <a:buFont typeface="Wingdings" panose="05000000000000000000" pitchFamily="2" charset="2"/>
              <a:buChar char="§"/>
            </a:pPr>
            <a:r>
              <a:rPr lang="en-US" sz="2400" dirty="0">
                <a:latin typeface="+mn-lt"/>
              </a:rPr>
              <a:t>Questionnaires / Survey</a:t>
            </a:r>
          </a:p>
          <a:p>
            <a:pPr lvl="1">
              <a:buFont typeface="Wingdings" panose="05000000000000000000" pitchFamily="2" charset="2"/>
              <a:buChar char="§"/>
            </a:pPr>
            <a:r>
              <a:rPr lang="en-US" sz="2400" dirty="0"/>
              <a:t>Research</a:t>
            </a:r>
          </a:p>
          <a:p>
            <a:pPr lvl="1">
              <a:buFont typeface="Wingdings" panose="05000000000000000000" pitchFamily="2" charset="2"/>
              <a:buChar char="§"/>
            </a:pPr>
            <a:r>
              <a:rPr lang="en-US" sz="2400" dirty="0">
                <a:latin typeface="+mn-lt"/>
              </a:rPr>
              <a:t>Observation</a:t>
            </a:r>
          </a:p>
          <a:p>
            <a:pPr lvl="1">
              <a:buFont typeface="Wingdings" panose="05000000000000000000" pitchFamily="2" charset="2"/>
              <a:buChar char="§"/>
            </a:pPr>
            <a:r>
              <a:rPr lang="en-US" sz="2400" dirty="0">
                <a:latin typeface="+mn-lt"/>
              </a:rPr>
              <a:t>Document Review</a:t>
            </a:r>
          </a:p>
          <a:p>
            <a:pPr lvl="1">
              <a:buFont typeface="Wingdings" panose="05000000000000000000" pitchFamily="2" charset="2"/>
              <a:buChar char="§"/>
            </a:pPr>
            <a:r>
              <a:rPr lang="en-US" sz="2400" dirty="0"/>
              <a:t>Sampling</a:t>
            </a:r>
          </a:p>
          <a:p>
            <a:pPr lvl="1"/>
            <a:endParaRPr lang="en-US" sz="2400" dirty="0">
              <a:latin typeface="+mn-lt"/>
            </a:endParaRPr>
          </a:p>
        </p:txBody>
      </p:sp>
      <p:pic>
        <p:nvPicPr>
          <p:cNvPr id="6" name="Picture 5" descr="http://www.asml.com/imglib/careers/persons/interviews/asml_roel.jpg"/>
          <p:cNvPicPr/>
          <p:nvPr/>
        </p:nvPicPr>
        <p:blipFill>
          <a:blip r:embed="rId3">
            <a:extLst>
              <a:ext uri="{28A0092B-C50C-407E-A947-70E740481C1C}">
                <a14:useLocalDpi xmlns:a14="http://schemas.microsoft.com/office/drawing/2010/main" val="0"/>
              </a:ext>
            </a:extLst>
          </a:blip>
          <a:srcRect/>
          <a:stretch>
            <a:fillRect/>
          </a:stretch>
        </p:blipFill>
        <p:spPr bwMode="auto">
          <a:xfrm>
            <a:off x="4876801" y="4358856"/>
            <a:ext cx="3994483" cy="2065479"/>
          </a:xfrm>
          <a:prstGeom prst="rect">
            <a:avLst/>
          </a:prstGeom>
          <a:noFill/>
          <a:ln>
            <a:noFill/>
          </a:ln>
        </p:spPr>
      </p:pic>
    </p:spTree>
    <p:extLst>
      <p:ext uri="{BB962C8B-B14F-4D97-AF65-F5344CB8AC3E}">
        <p14:creationId xmlns:p14="http://schemas.microsoft.com/office/powerpoint/2010/main" val="8108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Interviews</a:t>
            </a:r>
            <a:endParaRPr lang="en-US" dirty="0">
              <a:latin typeface="+mn-lt"/>
            </a:endParaRPr>
          </a:p>
        </p:txBody>
      </p:sp>
      <p:sp>
        <p:nvSpPr>
          <p:cNvPr id="3" name="Content Placeholder 2"/>
          <p:cNvSpPr>
            <a:spLocks noGrp="1"/>
          </p:cNvSpPr>
          <p:nvPr>
            <p:ph idx="1"/>
          </p:nvPr>
        </p:nvSpPr>
        <p:spPr>
          <a:xfrm>
            <a:off x="438664" y="1417638"/>
            <a:ext cx="8266672" cy="4828146"/>
          </a:xfrm>
        </p:spPr>
        <p:txBody>
          <a:bodyPr/>
          <a:lstStyle/>
          <a:p>
            <a:pPr>
              <a:buFont typeface="Wingdings" panose="05000000000000000000" pitchFamily="2" charset="2"/>
              <a:buChar char="q"/>
            </a:pPr>
            <a:r>
              <a:rPr lang="en-US" dirty="0"/>
              <a:t>Interviewing is an important fact-finding tool during the systems analysis phase. An </a:t>
            </a:r>
            <a:r>
              <a:rPr lang="en-US" b="1" dirty="0"/>
              <a:t>interview </a:t>
            </a:r>
            <a:r>
              <a:rPr lang="en-US" dirty="0"/>
              <a:t>is a planned meeting during which you obtain information from another person.</a:t>
            </a:r>
          </a:p>
          <a:p>
            <a:pPr>
              <a:buFont typeface="Wingdings" panose="05000000000000000000" pitchFamily="2" charset="2"/>
              <a:buChar char="q"/>
            </a:pPr>
            <a:r>
              <a:rPr lang="en-US" dirty="0"/>
              <a:t>You must have the skills needed to plan, conduct, document, and evaluate interviews </a:t>
            </a:r>
            <a:r>
              <a:rPr lang="en-MY" dirty="0"/>
              <a:t>successfully.</a:t>
            </a:r>
          </a:p>
          <a:p>
            <a:pPr>
              <a:buFont typeface="Wingdings" panose="05000000000000000000" pitchFamily="2" charset="2"/>
              <a:buChar char="q"/>
            </a:pPr>
            <a:r>
              <a:rPr lang="en-US" dirty="0"/>
              <a:t>The interview should consist of several different kinds of questions: open-ended, closed-ended, or questions with a range of responses.</a:t>
            </a:r>
          </a:p>
          <a:p>
            <a:pPr lvl="1">
              <a:buFont typeface="Wingdings" panose="05000000000000000000" pitchFamily="2" charset="2"/>
              <a:buChar char="q"/>
            </a:pPr>
            <a:endParaRPr lang="en-US" sz="2200" dirty="0"/>
          </a:p>
        </p:txBody>
      </p:sp>
    </p:spTree>
    <p:extLst>
      <p:ext uri="{BB962C8B-B14F-4D97-AF65-F5344CB8AC3E}">
        <p14:creationId xmlns:p14="http://schemas.microsoft.com/office/powerpoint/2010/main" val="33346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Interviews (continued)</a:t>
            </a:r>
            <a:endParaRPr lang="en-US" dirty="0">
              <a:latin typeface="+mn-lt"/>
            </a:endParaRPr>
          </a:p>
        </p:txBody>
      </p:sp>
      <p:sp>
        <p:nvSpPr>
          <p:cNvPr id="3" name="Content Placeholder 2"/>
          <p:cNvSpPr>
            <a:spLocks noGrp="1"/>
          </p:cNvSpPr>
          <p:nvPr>
            <p:ph idx="1"/>
          </p:nvPr>
        </p:nvSpPr>
        <p:spPr>
          <a:xfrm>
            <a:off x="438664" y="1417638"/>
            <a:ext cx="8266672" cy="4828146"/>
          </a:xfrm>
        </p:spPr>
        <p:txBody>
          <a:bodyPr/>
          <a:lstStyle/>
          <a:p>
            <a:pPr marL="0" indent="0">
              <a:buNone/>
            </a:pPr>
            <a:r>
              <a:rPr lang="en-US" sz="2200" b="1" dirty="0"/>
              <a:t>OPEN-ENDED QUESTIONS </a:t>
            </a:r>
          </a:p>
          <a:p>
            <a:pPr>
              <a:buFont typeface="Wingdings" panose="05000000000000000000" pitchFamily="2" charset="2"/>
              <a:buChar char="q"/>
            </a:pPr>
            <a:r>
              <a:rPr lang="en-US" sz="2200" b="1" dirty="0"/>
              <a:t>Open-ended questions </a:t>
            </a:r>
            <a:r>
              <a:rPr lang="en-US" sz="2200" dirty="0"/>
              <a:t>encourage spontaneous and unstructured responses. Such questions are useful when you want to understand a larger process or draw out the interviewee’s opinions, attitudes, or suggestions. For examples:</a:t>
            </a:r>
          </a:p>
          <a:p>
            <a:pPr lvl="1">
              <a:buFont typeface="Wingdings" panose="05000000000000000000" pitchFamily="2" charset="2"/>
              <a:buChar char="§"/>
            </a:pPr>
            <a:r>
              <a:rPr lang="en-US" sz="2200" dirty="0"/>
              <a:t>What are users saying about the new system? </a:t>
            </a:r>
          </a:p>
          <a:p>
            <a:pPr lvl="1">
              <a:buFont typeface="Wingdings" panose="05000000000000000000" pitchFamily="2" charset="2"/>
              <a:buChar char="§"/>
            </a:pPr>
            <a:r>
              <a:rPr lang="en-US" sz="2200" dirty="0"/>
              <a:t>How is this task performed? </a:t>
            </a:r>
          </a:p>
          <a:p>
            <a:pPr lvl="1">
              <a:buFont typeface="Wingdings" panose="05000000000000000000" pitchFamily="2" charset="2"/>
              <a:buChar char="§"/>
            </a:pPr>
            <a:r>
              <a:rPr lang="en-US" sz="2200" dirty="0"/>
              <a:t>Why do you perform the task that way? How</a:t>
            </a:r>
          </a:p>
          <a:p>
            <a:pPr lvl="1">
              <a:buFont typeface="Wingdings" panose="05000000000000000000" pitchFamily="2" charset="2"/>
              <a:buChar char="§"/>
            </a:pPr>
            <a:r>
              <a:rPr lang="en-US" sz="2200" dirty="0"/>
              <a:t>are the checks reconciled? </a:t>
            </a:r>
          </a:p>
          <a:p>
            <a:pPr lvl="1">
              <a:buFont typeface="Wingdings" panose="05000000000000000000" pitchFamily="2" charset="2"/>
              <a:buChar char="§"/>
            </a:pPr>
            <a:r>
              <a:rPr lang="en-US" sz="2200" dirty="0"/>
              <a:t>What added features would you like to have in the new billing system? </a:t>
            </a:r>
          </a:p>
          <a:p>
            <a:pPr lvl="1">
              <a:buFont typeface="Wingdings" panose="05000000000000000000" pitchFamily="2" charset="2"/>
              <a:buChar char="§"/>
            </a:pPr>
            <a:r>
              <a:rPr lang="en-US" sz="2200" dirty="0"/>
              <a:t>Also, you can use an open-ended question to probe further by asking: Is there anything else you can tell me about this topic?</a:t>
            </a:r>
          </a:p>
          <a:p>
            <a:pPr lvl="1">
              <a:buFont typeface="Wingdings" panose="05000000000000000000" pitchFamily="2" charset="2"/>
              <a:buChar char="q"/>
            </a:pPr>
            <a:endParaRPr lang="en-US" sz="2200" dirty="0"/>
          </a:p>
        </p:txBody>
      </p:sp>
    </p:spTree>
    <p:extLst>
      <p:ext uri="{BB962C8B-B14F-4D97-AF65-F5344CB8AC3E}">
        <p14:creationId xmlns:p14="http://schemas.microsoft.com/office/powerpoint/2010/main" val="270033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Interviews (continued)</a:t>
            </a:r>
            <a:endParaRPr lang="en-US" dirty="0">
              <a:latin typeface="+mn-lt"/>
            </a:endParaRPr>
          </a:p>
        </p:txBody>
      </p:sp>
      <p:sp>
        <p:nvSpPr>
          <p:cNvPr id="3" name="Content Placeholder 2"/>
          <p:cNvSpPr>
            <a:spLocks noGrp="1"/>
          </p:cNvSpPr>
          <p:nvPr>
            <p:ph idx="1"/>
          </p:nvPr>
        </p:nvSpPr>
        <p:spPr>
          <a:xfrm>
            <a:off x="438664" y="1417638"/>
            <a:ext cx="8266672" cy="4828146"/>
          </a:xfrm>
        </p:spPr>
        <p:txBody>
          <a:bodyPr/>
          <a:lstStyle/>
          <a:p>
            <a:pPr marL="0" indent="0">
              <a:buNone/>
            </a:pPr>
            <a:r>
              <a:rPr lang="en-US" sz="2200" b="1" dirty="0"/>
              <a:t>CLOSED-ENDED QUESTIONS </a:t>
            </a:r>
          </a:p>
          <a:p>
            <a:pPr>
              <a:buFont typeface="Wingdings" panose="05000000000000000000" pitchFamily="2" charset="2"/>
              <a:buChar char="q"/>
            </a:pPr>
            <a:r>
              <a:rPr lang="en-US" sz="2200" b="1" dirty="0"/>
              <a:t>Closed-ended questions </a:t>
            </a:r>
            <a:r>
              <a:rPr lang="en-US" sz="2200" dirty="0"/>
              <a:t>limit or restrict the response. You use closed-ended questions when you want information that is more specific or when you need to verify facts. For examples:</a:t>
            </a:r>
          </a:p>
          <a:p>
            <a:pPr lvl="1">
              <a:buFont typeface="Wingdings" panose="05000000000000000000" pitchFamily="2" charset="2"/>
              <a:buChar char="§"/>
            </a:pPr>
            <a:r>
              <a:rPr lang="en-US" sz="2200" dirty="0"/>
              <a:t>How many personal computers do you have in this department? </a:t>
            </a:r>
          </a:p>
          <a:p>
            <a:pPr lvl="1">
              <a:buFont typeface="Wingdings" panose="05000000000000000000" pitchFamily="2" charset="2"/>
              <a:buChar char="§"/>
            </a:pPr>
            <a:r>
              <a:rPr lang="en-US" sz="2200" dirty="0"/>
              <a:t>Do you review the reports before they are sent out? </a:t>
            </a:r>
          </a:p>
          <a:p>
            <a:pPr lvl="1">
              <a:buFont typeface="Wingdings" panose="05000000000000000000" pitchFamily="2" charset="2"/>
              <a:buChar char="§"/>
            </a:pPr>
            <a:r>
              <a:rPr lang="en-US" sz="2200" dirty="0"/>
              <a:t>How many hours of training does a clerk receive?</a:t>
            </a:r>
          </a:p>
          <a:p>
            <a:pPr lvl="1">
              <a:buFont typeface="Wingdings" panose="05000000000000000000" pitchFamily="2" charset="2"/>
              <a:buChar char="§"/>
            </a:pPr>
            <a:r>
              <a:rPr lang="en-US" sz="2200" dirty="0"/>
              <a:t>Is the calculation procedure described in the manual? </a:t>
            </a:r>
          </a:p>
          <a:p>
            <a:pPr lvl="1">
              <a:buFont typeface="Wingdings" panose="05000000000000000000" pitchFamily="2" charset="2"/>
              <a:buChar char="§"/>
            </a:pPr>
            <a:r>
              <a:rPr lang="en-US" sz="2200" dirty="0"/>
              <a:t>How many customers ordered products from the Web site last month?</a:t>
            </a:r>
          </a:p>
        </p:txBody>
      </p:sp>
    </p:spTree>
    <p:extLst>
      <p:ext uri="{BB962C8B-B14F-4D97-AF65-F5344CB8AC3E}">
        <p14:creationId xmlns:p14="http://schemas.microsoft.com/office/powerpoint/2010/main" val="210209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Interviews (continued)</a:t>
            </a:r>
            <a:endParaRPr lang="en-US" dirty="0">
              <a:latin typeface="+mn-lt"/>
            </a:endParaRPr>
          </a:p>
        </p:txBody>
      </p:sp>
      <p:sp>
        <p:nvSpPr>
          <p:cNvPr id="3" name="Content Placeholder 2"/>
          <p:cNvSpPr>
            <a:spLocks noGrp="1"/>
          </p:cNvSpPr>
          <p:nvPr>
            <p:ph idx="1"/>
          </p:nvPr>
        </p:nvSpPr>
        <p:spPr>
          <a:xfrm>
            <a:off x="438664" y="1642227"/>
            <a:ext cx="8266672" cy="4828146"/>
          </a:xfrm>
        </p:spPr>
        <p:txBody>
          <a:bodyPr/>
          <a:lstStyle/>
          <a:p>
            <a:pPr marL="0" indent="0">
              <a:buNone/>
            </a:pPr>
            <a:r>
              <a:rPr lang="en-US" sz="2200" b="1" dirty="0"/>
              <a:t>RANGE-OF-RESPONSE QUESTIONS </a:t>
            </a:r>
          </a:p>
          <a:p>
            <a:pPr>
              <a:buFont typeface="Wingdings" panose="05000000000000000000" pitchFamily="2" charset="2"/>
              <a:buChar char="q"/>
            </a:pPr>
            <a:r>
              <a:rPr lang="en-US" sz="2200" b="1" dirty="0"/>
              <a:t>Range-of-response questions </a:t>
            </a:r>
            <a:r>
              <a:rPr lang="en-US" sz="2200" dirty="0"/>
              <a:t>are closed-ended questions that ask the person to evaluate something by providing limited answers to specific responses or on a numeric scale.</a:t>
            </a:r>
          </a:p>
          <a:p>
            <a:pPr>
              <a:buFont typeface="Wingdings" panose="05000000000000000000" pitchFamily="2" charset="2"/>
              <a:buChar char="q"/>
            </a:pPr>
            <a:r>
              <a:rPr lang="en-US" sz="2200" dirty="0"/>
              <a:t>This method makes it easier to tabulate the answers and interpret the results. For examples:</a:t>
            </a:r>
          </a:p>
          <a:p>
            <a:pPr lvl="1">
              <a:buFont typeface="Wingdings" panose="05000000000000000000" pitchFamily="2" charset="2"/>
              <a:buChar char="§"/>
            </a:pPr>
            <a:r>
              <a:rPr lang="en-US" sz="2200" dirty="0"/>
              <a:t>On a scale of 1 to 10, with 1 the lowest and 10 the highest, how effective was your training? </a:t>
            </a:r>
          </a:p>
          <a:p>
            <a:pPr lvl="1">
              <a:buFont typeface="Wingdings" panose="05000000000000000000" pitchFamily="2" charset="2"/>
              <a:buChar char="§"/>
            </a:pPr>
            <a:r>
              <a:rPr lang="en-US" sz="2200" dirty="0"/>
              <a:t>How would you rate the severity of the problem: low, medium, or high? </a:t>
            </a:r>
          </a:p>
          <a:p>
            <a:pPr lvl="1">
              <a:buFont typeface="Wingdings" panose="05000000000000000000" pitchFamily="2" charset="2"/>
              <a:buChar char="§"/>
            </a:pPr>
            <a:r>
              <a:rPr lang="en-US" sz="2200" dirty="0"/>
              <a:t>Is the system shutdown something that occurs never, sometimes, often, </a:t>
            </a:r>
            <a:r>
              <a:rPr lang="en-MY" sz="2200" dirty="0"/>
              <a:t>usually, or always?</a:t>
            </a:r>
            <a:endParaRPr lang="en-US" sz="2200" dirty="0"/>
          </a:p>
        </p:txBody>
      </p:sp>
    </p:spTree>
    <p:extLst>
      <p:ext uri="{BB962C8B-B14F-4D97-AF65-F5344CB8AC3E}">
        <p14:creationId xmlns:p14="http://schemas.microsoft.com/office/powerpoint/2010/main" val="254614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Questionnaires / Survey</a:t>
            </a:r>
            <a:endParaRPr lang="en-US" dirty="0">
              <a:solidFill>
                <a:srgbClr val="0070C0"/>
              </a:solidFill>
              <a:latin typeface="+mn-lt"/>
            </a:endParaRPr>
          </a:p>
        </p:txBody>
      </p:sp>
      <p:sp>
        <p:nvSpPr>
          <p:cNvPr id="3" name="Content Placeholder 2"/>
          <p:cNvSpPr>
            <a:spLocks noGrp="1"/>
          </p:cNvSpPr>
          <p:nvPr>
            <p:ph idx="1"/>
          </p:nvPr>
        </p:nvSpPr>
        <p:spPr>
          <a:xfrm>
            <a:off x="438664" y="1642227"/>
            <a:ext cx="8266672" cy="4828146"/>
          </a:xfrm>
        </p:spPr>
        <p:txBody>
          <a:bodyPr/>
          <a:lstStyle/>
          <a:p>
            <a:pPr>
              <a:buFont typeface="Wingdings" panose="05000000000000000000" pitchFamily="2" charset="2"/>
              <a:buChar char="q"/>
            </a:pPr>
            <a:r>
              <a:rPr lang="en-US" dirty="0"/>
              <a:t>In projects where it is desirable to obtain input from many people, a questionnaire can be a valuable tool. </a:t>
            </a:r>
          </a:p>
          <a:p>
            <a:pPr>
              <a:buFont typeface="Wingdings" panose="05000000000000000000" pitchFamily="2" charset="2"/>
              <a:buChar char="q"/>
            </a:pPr>
            <a:r>
              <a:rPr lang="en-US" dirty="0"/>
              <a:t>A </a:t>
            </a:r>
            <a:r>
              <a:rPr lang="en-US" b="1" dirty="0"/>
              <a:t>questionnaire</a:t>
            </a:r>
            <a:r>
              <a:rPr lang="en-US" dirty="0"/>
              <a:t>, also called a </a:t>
            </a:r>
            <a:r>
              <a:rPr lang="en-US" b="1" dirty="0"/>
              <a:t>survey</a:t>
            </a:r>
            <a:r>
              <a:rPr lang="en-US" dirty="0"/>
              <a:t>, is a document containing several standard questions that can be sent to many individuals.</a:t>
            </a:r>
          </a:p>
          <a:p>
            <a:pPr>
              <a:buFont typeface="Wingdings" panose="05000000000000000000" pitchFamily="2" charset="2"/>
              <a:buChar char="q"/>
            </a:pPr>
            <a:r>
              <a:rPr lang="en-US" dirty="0"/>
              <a:t>Questionnaires can be used to obtain information about a wide range of topics, including workloads, reports received, volumes of transactions handled, job duties, difficulties, and opinions of how the job could be performed better or more efficiently.</a:t>
            </a:r>
            <a:endParaRPr lang="en-US" sz="2200" dirty="0"/>
          </a:p>
        </p:txBody>
      </p:sp>
    </p:spTree>
    <p:extLst>
      <p:ext uri="{BB962C8B-B14F-4D97-AF65-F5344CB8AC3E}">
        <p14:creationId xmlns:p14="http://schemas.microsoft.com/office/powerpoint/2010/main" val="250736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Questionnaires / Survey (continued)</a:t>
            </a:r>
            <a:endParaRPr lang="en-US" dirty="0">
              <a:solidFill>
                <a:srgbClr val="0070C0"/>
              </a:solidFill>
              <a:latin typeface="+mn-lt"/>
            </a:endParaRPr>
          </a:p>
        </p:txBody>
      </p:sp>
      <p:sp>
        <p:nvSpPr>
          <p:cNvPr id="3" name="Content Placeholder 2"/>
          <p:cNvSpPr>
            <a:spLocks noGrp="1"/>
          </p:cNvSpPr>
          <p:nvPr>
            <p:ph idx="1"/>
          </p:nvPr>
        </p:nvSpPr>
        <p:spPr>
          <a:xfrm>
            <a:off x="240632" y="1417638"/>
            <a:ext cx="8903368" cy="4828146"/>
          </a:xfrm>
        </p:spPr>
        <p:txBody>
          <a:bodyPr/>
          <a:lstStyle/>
          <a:p>
            <a:pPr>
              <a:buFont typeface="Wingdings" panose="05000000000000000000" pitchFamily="2" charset="2"/>
              <a:buChar char="q"/>
            </a:pPr>
            <a:r>
              <a:rPr lang="en-US" sz="2200" dirty="0"/>
              <a:t>When designing a questionnaire, it is important to make sure that your questions collect the right data in a form that you can use to further your fact-finding. Some additional ideas to keep in mind when designing your questionnaire:</a:t>
            </a:r>
          </a:p>
          <a:p>
            <a:pPr lvl="1">
              <a:buFont typeface="Wingdings" panose="05000000000000000000" pitchFamily="2" charset="2"/>
              <a:buChar char="§"/>
            </a:pPr>
            <a:r>
              <a:rPr lang="en-US" sz="1800" dirty="0"/>
              <a:t>Keep the questionnaire brief and user-friendly.</a:t>
            </a:r>
          </a:p>
          <a:p>
            <a:pPr lvl="1">
              <a:buFont typeface="Wingdings" panose="05000000000000000000" pitchFamily="2" charset="2"/>
              <a:buChar char="§"/>
            </a:pPr>
            <a:r>
              <a:rPr lang="en-US" sz="1800" dirty="0"/>
              <a:t>Provide clear instructions that will answer all anticipated questions.</a:t>
            </a:r>
          </a:p>
          <a:p>
            <a:pPr lvl="1">
              <a:buFont typeface="Wingdings" panose="05000000000000000000" pitchFamily="2" charset="2"/>
              <a:buChar char="§"/>
            </a:pPr>
            <a:r>
              <a:rPr lang="en-US" sz="1800" dirty="0"/>
              <a:t>Arrange the questions in a logical order, going from simple to more complex topics.</a:t>
            </a:r>
          </a:p>
          <a:p>
            <a:pPr lvl="1">
              <a:buFont typeface="Wingdings" panose="05000000000000000000" pitchFamily="2" charset="2"/>
              <a:buChar char="§"/>
            </a:pPr>
            <a:r>
              <a:rPr lang="en-US" sz="1800" dirty="0"/>
              <a:t>Phrase questions to avoid misunderstandings; use simple terms and wording.</a:t>
            </a:r>
          </a:p>
          <a:p>
            <a:pPr lvl="1">
              <a:buFont typeface="Wingdings" panose="05000000000000000000" pitchFamily="2" charset="2"/>
              <a:buChar char="§"/>
            </a:pPr>
            <a:r>
              <a:rPr lang="en-US" sz="1800" dirty="0"/>
              <a:t>Try not to lead the response or use questions that give clues to expected answers.</a:t>
            </a:r>
          </a:p>
          <a:p>
            <a:pPr lvl="1">
              <a:buFont typeface="Wingdings" panose="05000000000000000000" pitchFamily="2" charset="2"/>
              <a:buChar char="§"/>
            </a:pPr>
            <a:r>
              <a:rPr lang="en-US" sz="1800" dirty="0"/>
              <a:t>Limit the use of open-ended questions that are difficult to tabulate.</a:t>
            </a:r>
          </a:p>
          <a:p>
            <a:pPr lvl="1">
              <a:buFont typeface="Wingdings" panose="05000000000000000000" pitchFamily="2" charset="2"/>
              <a:buChar char="§"/>
            </a:pPr>
            <a:r>
              <a:rPr lang="en-US" sz="1800" dirty="0"/>
              <a:t>Limit the use of questions that can raise concerns about job security or other </a:t>
            </a:r>
            <a:r>
              <a:rPr lang="en-MY" sz="1800" dirty="0"/>
              <a:t>negative issues.</a:t>
            </a:r>
          </a:p>
          <a:p>
            <a:pPr lvl="1">
              <a:buFont typeface="Wingdings" panose="05000000000000000000" pitchFamily="2" charset="2"/>
              <a:buChar char="§"/>
            </a:pPr>
            <a:r>
              <a:rPr lang="en-US" sz="1800" dirty="0"/>
              <a:t>Include a section at the end of the questionnaire for general comments.</a:t>
            </a:r>
          </a:p>
          <a:p>
            <a:pPr lvl="1">
              <a:buFont typeface="Wingdings" panose="05000000000000000000" pitchFamily="2" charset="2"/>
              <a:buChar char="§"/>
            </a:pPr>
            <a:r>
              <a:rPr lang="en-US" sz="1800" dirty="0"/>
              <a:t>Test the questionnaire whenever possible on a small test group before finalizing it and distributing it to a large group.</a:t>
            </a:r>
            <a:endParaRPr lang="en-US" sz="1600" dirty="0"/>
          </a:p>
        </p:txBody>
      </p:sp>
    </p:spTree>
    <p:extLst>
      <p:ext uri="{BB962C8B-B14F-4D97-AF65-F5344CB8AC3E}">
        <p14:creationId xmlns:p14="http://schemas.microsoft.com/office/powerpoint/2010/main" val="129153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Research</a:t>
            </a:r>
            <a:endParaRPr lang="en-US" dirty="0">
              <a:solidFill>
                <a:srgbClr val="0070C0"/>
              </a:solidFill>
              <a:latin typeface="+mn-lt"/>
            </a:endParaRPr>
          </a:p>
        </p:txBody>
      </p:sp>
      <p:sp>
        <p:nvSpPr>
          <p:cNvPr id="3" name="Content Placeholder 2"/>
          <p:cNvSpPr>
            <a:spLocks noGrp="1"/>
          </p:cNvSpPr>
          <p:nvPr>
            <p:ph idx="1"/>
          </p:nvPr>
        </p:nvSpPr>
        <p:spPr>
          <a:xfrm>
            <a:off x="240632" y="1562017"/>
            <a:ext cx="8662736" cy="4828146"/>
          </a:xfrm>
        </p:spPr>
        <p:txBody>
          <a:bodyPr/>
          <a:lstStyle/>
          <a:p>
            <a:pPr>
              <a:buFont typeface="Wingdings" panose="05000000000000000000" pitchFamily="2" charset="2"/>
              <a:buChar char="q"/>
            </a:pPr>
            <a:r>
              <a:rPr lang="en-US" dirty="0"/>
              <a:t>Your research can include the Internet, IT magazines, and books to obtain background information, technical material, and news about industry trends and developments. </a:t>
            </a:r>
          </a:p>
          <a:p>
            <a:pPr>
              <a:buFont typeface="Wingdings" panose="05000000000000000000" pitchFamily="2" charset="2"/>
              <a:buChar char="q"/>
            </a:pPr>
            <a:r>
              <a:rPr lang="en-US" dirty="0"/>
              <a:t>In addition, you can attend </a:t>
            </a:r>
            <a:r>
              <a:rPr lang="en-US" b="1" dirty="0"/>
              <a:t>professional meetings, seminars, and discussions</a:t>
            </a:r>
            <a:r>
              <a:rPr lang="en-US" dirty="0"/>
              <a:t> with other IT professionals, which can be very helpful in problem solving.</a:t>
            </a:r>
          </a:p>
          <a:p>
            <a:pPr>
              <a:buFont typeface="Wingdings" panose="05000000000000000000" pitchFamily="2" charset="2"/>
              <a:buChar char="q"/>
            </a:pPr>
            <a:r>
              <a:rPr lang="en-US" dirty="0"/>
              <a:t>Research also can involve a visit to a physical location, called a </a:t>
            </a:r>
            <a:r>
              <a:rPr lang="en-US" b="1" dirty="0"/>
              <a:t>site visit</a:t>
            </a:r>
            <a:r>
              <a:rPr lang="en-US" dirty="0"/>
              <a:t>, where the objective is to observe a system in use at another location. </a:t>
            </a:r>
          </a:p>
          <a:p>
            <a:pPr>
              <a:buFont typeface="Wingdings" panose="05000000000000000000" pitchFamily="2" charset="2"/>
              <a:buChar char="q"/>
            </a:pPr>
            <a:r>
              <a:rPr lang="en-US" dirty="0"/>
              <a:t>If you are studying your firm’s human resources information system, for example, you might want to see how another company’s system works.</a:t>
            </a:r>
            <a:endParaRPr lang="en-US" sz="1600" dirty="0"/>
          </a:p>
        </p:txBody>
      </p:sp>
    </p:spTree>
    <p:extLst>
      <p:ext uri="{BB962C8B-B14F-4D97-AF65-F5344CB8AC3E}">
        <p14:creationId xmlns:p14="http://schemas.microsoft.com/office/powerpoint/2010/main" val="129357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Observation</a:t>
            </a:r>
            <a:endParaRPr lang="en-US" dirty="0">
              <a:solidFill>
                <a:srgbClr val="0070C0"/>
              </a:solidFill>
              <a:latin typeface="+mn-lt"/>
            </a:endParaRPr>
          </a:p>
        </p:txBody>
      </p:sp>
      <p:sp>
        <p:nvSpPr>
          <p:cNvPr id="3" name="Content Placeholder 2"/>
          <p:cNvSpPr>
            <a:spLocks noGrp="1"/>
          </p:cNvSpPr>
          <p:nvPr>
            <p:ph idx="1"/>
          </p:nvPr>
        </p:nvSpPr>
        <p:spPr>
          <a:xfrm>
            <a:off x="240632" y="1562017"/>
            <a:ext cx="8662736" cy="4828146"/>
          </a:xfrm>
        </p:spPr>
        <p:txBody>
          <a:bodyPr/>
          <a:lstStyle/>
          <a:p>
            <a:pPr>
              <a:buFont typeface="Wingdings" panose="05000000000000000000" pitchFamily="2" charset="2"/>
              <a:buChar char="q"/>
            </a:pPr>
            <a:r>
              <a:rPr lang="en-US" sz="2200" dirty="0"/>
              <a:t>The </a:t>
            </a:r>
            <a:r>
              <a:rPr lang="en-US" sz="2200" b="1" dirty="0"/>
              <a:t>observation </a:t>
            </a:r>
            <a:r>
              <a:rPr lang="en-US" sz="2200" dirty="0"/>
              <a:t>gives you an additional perspective and a better understanding of system procedures. It allows you to verify statements made in interviews. </a:t>
            </a:r>
          </a:p>
          <a:p>
            <a:pPr>
              <a:buFont typeface="Wingdings" panose="05000000000000000000" pitchFamily="2" charset="2"/>
              <a:buChar char="q"/>
            </a:pPr>
            <a:r>
              <a:rPr lang="en-MY" sz="2200" dirty="0"/>
              <a:t>Plan your observations in advance by preparing a checklist of specific tasks you want to observe and questions you want to ask, for examples: </a:t>
            </a:r>
          </a:p>
          <a:p>
            <a:pPr lvl="1">
              <a:buFont typeface="Wingdings" panose="05000000000000000000" pitchFamily="2" charset="2"/>
              <a:buChar char="§"/>
            </a:pPr>
            <a:r>
              <a:rPr lang="en-MY" dirty="0"/>
              <a:t>Observe all the </a:t>
            </a:r>
            <a:r>
              <a:rPr lang="en-MY" b="1" dirty="0"/>
              <a:t>steps in a transaction </a:t>
            </a:r>
            <a:r>
              <a:rPr lang="en-MY" dirty="0"/>
              <a:t>and </a:t>
            </a:r>
            <a:r>
              <a:rPr lang="en-MY" b="1" dirty="0"/>
              <a:t>note the documents, inputs, outputs, and processes involved.</a:t>
            </a:r>
          </a:p>
          <a:p>
            <a:pPr lvl="1">
              <a:buFont typeface="Wingdings" panose="05000000000000000000" pitchFamily="2" charset="2"/>
              <a:buChar char="§"/>
            </a:pPr>
            <a:r>
              <a:rPr lang="en-MY" dirty="0"/>
              <a:t>Examine each form, record, and report. Determine the purpose each item of information serves.</a:t>
            </a:r>
          </a:p>
          <a:p>
            <a:pPr lvl="1">
              <a:buFont typeface="Wingdings" panose="05000000000000000000" pitchFamily="2" charset="2"/>
              <a:buChar char="§"/>
            </a:pPr>
            <a:r>
              <a:rPr lang="en-MY" dirty="0"/>
              <a:t>Consider each user who works with the system and the following questions: What information does that person receive from other people? How is the information communicated? How often do interruptions occur? How much downtime occurs? How much support does the user require, and who provides it?</a:t>
            </a:r>
          </a:p>
          <a:p>
            <a:pPr>
              <a:buFont typeface="Wingdings" panose="05000000000000000000" pitchFamily="2" charset="2"/>
              <a:buChar char="q"/>
            </a:pPr>
            <a:endParaRPr lang="en-US" sz="2200" dirty="0"/>
          </a:p>
        </p:txBody>
      </p:sp>
    </p:spTree>
    <p:extLst>
      <p:ext uri="{BB962C8B-B14F-4D97-AF65-F5344CB8AC3E}">
        <p14:creationId xmlns:p14="http://schemas.microsoft.com/office/powerpoint/2010/main" val="227222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Document Review</a:t>
            </a:r>
            <a:endParaRPr lang="en-US" dirty="0">
              <a:solidFill>
                <a:srgbClr val="0070C0"/>
              </a:solidFill>
              <a:latin typeface="+mn-lt"/>
            </a:endParaRPr>
          </a:p>
        </p:txBody>
      </p:sp>
      <p:sp>
        <p:nvSpPr>
          <p:cNvPr id="3" name="Content Placeholder 2"/>
          <p:cNvSpPr>
            <a:spLocks noGrp="1"/>
          </p:cNvSpPr>
          <p:nvPr>
            <p:ph idx="1"/>
          </p:nvPr>
        </p:nvSpPr>
        <p:spPr>
          <a:xfrm>
            <a:off x="240632" y="1562017"/>
            <a:ext cx="8662736" cy="4828146"/>
          </a:xfrm>
        </p:spPr>
        <p:txBody>
          <a:bodyPr/>
          <a:lstStyle/>
          <a:p>
            <a:r>
              <a:rPr lang="en-US" b="1" dirty="0"/>
              <a:t>Document review </a:t>
            </a:r>
            <a:r>
              <a:rPr lang="en-US" dirty="0"/>
              <a:t>can help you understand how the current system is supposed to work.</a:t>
            </a:r>
          </a:p>
          <a:p>
            <a:r>
              <a:rPr lang="en-US" dirty="0"/>
              <a:t>Remember that system documentation sometimes is out of date. Forms can change or be discontinued, and documented procedures often are modified or eliminated. </a:t>
            </a:r>
          </a:p>
          <a:p>
            <a:r>
              <a:rPr lang="en-US" dirty="0"/>
              <a:t>You should obtain copies of actual forms and operating documents currently in use. You also should review blank copies of forms, as well as samples of actual completed forms.</a:t>
            </a:r>
            <a:endParaRPr lang="en-US" sz="2200" dirty="0"/>
          </a:p>
        </p:txBody>
      </p:sp>
    </p:spTree>
    <p:extLst>
      <p:ext uri="{BB962C8B-B14F-4D97-AF65-F5344CB8AC3E}">
        <p14:creationId xmlns:p14="http://schemas.microsoft.com/office/powerpoint/2010/main" val="243598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latin typeface="+mn-lt"/>
              </a:rPr>
              <a:t>Topic &amp; Structure of the Lesson</a:t>
            </a:r>
          </a:p>
        </p:txBody>
      </p:sp>
      <p:sp>
        <p:nvSpPr>
          <p:cNvPr id="14339" name="Rectangle 3"/>
          <p:cNvSpPr>
            <a:spLocks noGrp="1" noChangeArrowheads="1"/>
          </p:cNvSpPr>
          <p:nvPr>
            <p:ph idx="1"/>
          </p:nvPr>
        </p:nvSpPr>
        <p:spPr>
          <a:xfrm>
            <a:off x="652255" y="1801970"/>
            <a:ext cx="8229600" cy="4525962"/>
          </a:xfrm>
        </p:spPr>
        <p:txBody>
          <a:bodyPr/>
          <a:lstStyle/>
          <a:p>
            <a:pPr>
              <a:buFont typeface="Wingdings" panose="05000000000000000000" pitchFamily="2" charset="2"/>
              <a:buChar char="q"/>
            </a:pPr>
            <a:r>
              <a:rPr lang="en-US" dirty="0"/>
              <a:t>Requirement Engineering purpose and activities</a:t>
            </a:r>
          </a:p>
          <a:p>
            <a:pPr>
              <a:buFont typeface="Wingdings" panose="05000000000000000000" pitchFamily="2" charset="2"/>
              <a:buChar char="q"/>
            </a:pPr>
            <a:r>
              <a:rPr lang="en-US" dirty="0"/>
              <a:t>Requirement Engineering </a:t>
            </a:r>
            <a:r>
              <a:rPr lang="en-MY" dirty="0"/>
              <a:t>techniques</a:t>
            </a:r>
            <a:endParaRPr lang="en-US" dirty="0"/>
          </a:p>
          <a:p>
            <a:pPr>
              <a:buFont typeface="Wingdings" panose="05000000000000000000" pitchFamily="2" charset="2"/>
              <a:buChar char="q"/>
            </a:pPr>
            <a:r>
              <a:rPr lang="en-US" dirty="0"/>
              <a:t>Project risk </a:t>
            </a:r>
            <a:r>
              <a:rPr lang="en-MY" dirty="0"/>
              <a:t>management</a:t>
            </a:r>
          </a:p>
          <a:p>
            <a:pPr lvl="0">
              <a:buFont typeface="Wingdings" panose="05000000000000000000" pitchFamily="2" charset="2"/>
              <a:buChar char="q"/>
            </a:pPr>
            <a:endParaRPr 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Sampling</a:t>
            </a:r>
            <a:endParaRPr lang="en-US" dirty="0">
              <a:solidFill>
                <a:srgbClr val="0070C0"/>
              </a:solidFill>
              <a:latin typeface="+mn-lt"/>
            </a:endParaRPr>
          </a:p>
        </p:txBody>
      </p:sp>
      <p:sp>
        <p:nvSpPr>
          <p:cNvPr id="3" name="Content Placeholder 2"/>
          <p:cNvSpPr>
            <a:spLocks noGrp="1"/>
          </p:cNvSpPr>
          <p:nvPr>
            <p:ph idx="1"/>
          </p:nvPr>
        </p:nvSpPr>
        <p:spPr>
          <a:xfrm>
            <a:off x="240632" y="1562017"/>
            <a:ext cx="8646694" cy="4828146"/>
          </a:xfrm>
        </p:spPr>
        <p:txBody>
          <a:bodyPr/>
          <a:lstStyle/>
          <a:p>
            <a:pPr>
              <a:buFont typeface="Wingdings" panose="05000000000000000000" pitchFamily="2" charset="2"/>
              <a:buChar char="q"/>
            </a:pPr>
            <a:r>
              <a:rPr lang="en-US" dirty="0"/>
              <a:t>When studying an information system, you should collect examples of actual documents using a process called </a:t>
            </a:r>
            <a:r>
              <a:rPr lang="en-US" b="1" dirty="0"/>
              <a:t>sampling</a:t>
            </a:r>
            <a:r>
              <a:rPr lang="en-US" dirty="0"/>
              <a:t>.</a:t>
            </a:r>
          </a:p>
          <a:p>
            <a:pPr>
              <a:buFont typeface="Wingdings" panose="05000000000000000000" pitchFamily="2" charset="2"/>
              <a:buChar char="q"/>
            </a:pPr>
            <a:r>
              <a:rPr lang="en-US" dirty="0"/>
              <a:t>The samples might include records, reports, operational logs, data entry documents, complaint summaries, work requests, and various types of forms.</a:t>
            </a:r>
          </a:p>
          <a:p>
            <a:pPr>
              <a:buFont typeface="Wingdings" panose="05000000000000000000" pitchFamily="2" charset="2"/>
              <a:buChar char="q"/>
            </a:pPr>
            <a:r>
              <a:rPr lang="en-US" dirty="0"/>
              <a:t>The main objective of a sample is to ensure that it represents the overall population </a:t>
            </a:r>
            <a:r>
              <a:rPr lang="en-MY" dirty="0"/>
              <a:t>accurately.</a:t>
            </a:r>
            <a:endParaRPr lang="en-US" sz="1600" dirty="0"/>
          </a:p>
        </p:txBody>
      </p:sp>
    </p:spTree>
    <p:extLst>
      <p:ext uri="{BB962C8B-B14F-4D97-AF65-F5344CB8AC3E}">
        <p14:creationId xmlns:p14="http://schemas.microsoft.com/office/powerpoint/2010/main" val="351681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64" y="60100"/>
            <a:ext cx="7042150" cy="1078138"/>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Sampling (continued)</a:t>
            </a:r>
            <a:endParaRPr lang="en-US" dirty="0">
              <a:solidFill>
                <a:srgbClr val="0070C0"/>
              </a:solidFill>
              <a:latin typeface="+mn-lt"/>
            </a:endParaRPr>
          </a:p>
        </p:txBody>
      </p:sp>
      <p:sp>
        <p:nvSpPr>
          <p:cNvPr id="3" name="Content Placeholder 2"/>
          <p:cNvSpPr>
            <a:spLocks noGrp="1"/>
          </p:cNvSpPr>
          <p:nvPr>
            <p:ph idx="1"/>
          </p:nvPr>
        </p:nvSpPr>
        <p:spPr>
          <a:xfrm>
            <a:off x="240632" y="1562017"/>
            <a:ext cx="8662736" cy="4828146"/>
          </a:xfrm>
        </p:spPr>
        <p:txBody>
          <a:bodyPr/>
          <a:lstStyle/>
          <a:p>
            <a:pPr>
              <a:buFont typeface="Wingdings" panose="05000000000000000000" pitchFamily="2" charset="2"/>
              <a:buChar char="q"/>
            </a:pPr>
            <a:r>
              <a:rPr lang="en-US" dirty="0"/>
              <a:t>Sampling techniques include systematic sampling, stratified sampling, and random sampling.</a:t>
            </a:r>
          </a:p>
          <a:p>
            <a:pPr>
              <a:buFont typeface="Wingdings" panose="05000000000000000000" pitchFamily="2" charset="2"/>
              <a:buChar char="q"/>
            </a:pPr>
            <a:r>
              <a:rPr lang="en-US" dirty="0"/>
              <a:t>Suppose you have a list of 200 customers who complained about errors in their statements, and you want to review a representative sample of 20 customers. </a:t>
            </a:r>
          </a:p>
          <a:p>
            <a:pPr lvl="1">
              <a:buFont typeface="Wingdings" panose="05000000000000000000" pitchFamily="2" charset="2"/>
              <a:buChar char="§"/>
            </a:pPr>
            <a:r>
              <a:rPr lang="en-US" sz="2200" dirty="0"/>
              <a:t>A </a:t>
            </a:r>
            <a:r>
              <a:rPr lang="en-US" sz="2200" b="1" dirty="0"/>
              <a:t>systematic sample </a:t>
            </a:r>
            <a:r>
              <a:rPr lang="en-US" sz="2200" dirty="0"/>
              <a:t>would select every tenth customer for review. If you want to ensure that the sample is balanced geographically.</a:t>
            </a:r>
          </a:p>
          <a:p>
            <a:pPr lvl="1">
              <a:buFont typeface="Wingdings" panose="05000000000000000000" pitchFamily="2" charset="2"/>
              <a:buChar char="§"/>
            </a:pPr>
            <a:r>
              <a:rPr lang="en-US" sz="2200" dirty="0"/>
              <a:t>A </a:t>
            </a:r>
            <a:r>
              <a:rPr lang="en-US" sz="2200" b="1" dirty="0"/>
              <a:t>stratified sample </a:t>
            </a:r>
            <a:r>
              <a:rPr lang="en-US" sz="2200" dirty="0"/>
              <a:t>to select five customers from each of four zip codes. Another example of stratified sampling is to select a certain percentage of transactions from each zip code, rather than a fixed number.</a:t>
            </a:r>
          </a:p>
          <a:p>
            <a:pPr lvl="1">
              <a:buFont typeface="Wingdings" panose="05000000000000000000" pitchFamily="2" charset="2"/>
              <a:buChar char="§"/>
            </a:pPr>
            <a:r>
              <a:rPr lang="en-US" sz="2200" dirty="0"/>
              <a:t>A </a:t>
            </a:r>
            <a:r>
              <a:rPr lang="en-US" sz="2200" b="1" dirty="0"/>
              <a:t>random sample </a:t>
            </a:r>
            <a:r>
              <a:rPr lang="en-US" sz="2200" dirty="0"/>
              <a:t>selects any 20 customers.</a:t>
            </a:r>
          </a:p>
        </p:txBody>
      </p:sp>
    </p:spTree>
    <p:extLst>
      <p:ext uri="{BB962C8B-B14F-4D97-AF65-F5344CB8AC3E}">
        <p14:creationId xmlns:p14="http://schemas.microsoft.com/office/powerpoint/2010/main" val="42807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CDD4-0A7F-4E18-AAAE-DE703AD26FC3}"/>
              </a:ext>
            </a:extLst>
          </p:cNvPr>
          <p:cNvSpPr>
            <a:spLocks noGrp="1"/>
          </p:cNvSpPr>
          <p:nvPr>
            <p:ph type="title"/>
          </p:nvPr>
        </p:nvSpPr>
        <p:spPr>
          <a:xfrm>
            <a:off x="934954" y="2664912"/>
            <a:ext cx="7042150" cy="1143000"/>
          </a:xfrm>
        </p:spPr>
        <p:txBody>
          <a:bodyPr/>
          <a:lstStyle/>
          <a:p>
            <a:r>
              <a:rPr lang="en-US" sz="3600" dirty="0"/>
              <a:t>Project risk </a:t>
            </a:r>
            <a:r>
              <a:rPr lang="en-MY" sz="3600" dirty="0"/>
              <a:t>management</a:t>
            </a:r>
          </a:p>
        </p:txBody>
      </p:sp>
    </p:spTree>
    <p:extLst>
      <p:ext uri="{BB962C8B-B14F-4D97-AF65-F5344CB8AC3E}">
        <p14:creationId xmlns:p14="http://schemas.microsoft.com/office/powerpoint/2010/main" val="1287821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348" y="3690546"/>
            <a:ext cx="2924175"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Risk Management</a:t>
            </a:r>
            <a:br>
              <a:rPr lang="en-US" dirty="0"/>
            </a:br>
            <a:endParaRPr lang="en-US" dirty="0"/>
          </a:p>
        </p:txBody>
      </p:sp>
      <p:sp>
        <p:nvSpPr>
          <p:cNvPr id="3" name="Content Placeholder 2"/>
          <p:cNvSpPr>
            <a:spLocks noGrp="1"/>
          </p:cNvSpPr>
          <p:nvPr>
            <p:ph idx="1"/>
          </p:nvPr>
        </p:nvSpPr>
        <p:spPr>
          <a:xfrm>
            <a:off x="262280" y="1570429"/>
            <a:ext cx="8229600" cy="4525962"/>
          </a:xfrm>
        </p:spPr>
        <p:txBody>
          <a:bodyPr/>
          <a:lstStyle/>
          <a:p>
            <a:pPr>
              <a:buFont typeface="Wingdings" panose="05000000000000000000" pitchFamily="2" charset="2"/>
              <a:buChar char="q"/>
            </a:pPr>
            <a:r>
              <a:rPr lang="en-US" dirty="0"/>
              <a:t>Every IT project involves risks that systems analysts and project managers must address.</a:t>
            </a:r>
          </a:p>
          <a:p>
            <a:pPr>
              <a:buFont typeface="Wingdings" panose="05000000000000000000" pitchFamily="2" charset="2"/>
              <a:buChar char="q"/>
            </a:pPr>
            <a:r>
              <a:rPr lang="en-US" dirty="0"/>
              <a:t>A </a:t>
            </a:r>
            <a:r>
              <a:rPr lang="en-US" b="1" dirty="0"/>
              <a:t>risk </a:t>
            </a:r>
            <a:r>
              <a:rPr lang="en-US" dirty="0"/>
              <a:t>is an event that could affect the project negatively.</a:t>
            </a:r>
          </a:p>
          <a:p>
            <a:pPr>
              <a:buFont typeface="Wingdings" panose="05000000000000000000" pitchFamily="2" charset="2"/>
              <a:buChar char="q"/>
            </a:pPr>
            <a:r>
              <a:rPr lang="en-US" b="1" dirty="0"/>
              <a:t>Risk management </a:t>
            </a:r>
            <a:r>
              <a:rPr lang="en-US" dirty="0"/>
              <a:t>is the process of identifying, analyzing, anticipating, and monitoring risks to minimize their </a:t>
            </a:r>
            <a:r>
              <a:rPr lang="en-MY" dirty="0"/>
              <a:t>impact on the project.</a:t>
            </a:r>
            <a:endParaRPr lang="en-US" dirty="0"/>
          </a:p>
          <a:p>
            <a:pPr>
              <a:buFont typeface="Wingdings" panose="05000000000000000000" pitchFamily="2" charset="2"/>
              <a:buChar char="q"/>
            </a:pPr>
            <a:r>
              <a:rPr lang="en-US" dirty="0"/>
              <a:t>Many projects failed due to;</a:t>
            </a:r>
          </a:p>
          <a:p>
            <a:pPr lvl="1"/>
            <a:r>
              <a:rPr lang="en-US" sz="2400" dirty="0"/>
              <a:t>The developer did not identify all risks</a:t>
            </a:r>
          </a:p>
          <a:p>
            <a:pPr lvl="1"/>
            <a:r>
              <a:rPr lang="en-US" sz="2400" dirty="0"/>
              <a:t>The developer ignoring risks</a:t>
            </a:r>
          </a:p>
          <a:p>
            <a:pPr lvl="1"/>
            <a:r>
              <a:rPr lang="en-US" sz="2400" dirty="0"/>
              <a:t>The developer did not prepare a ‘backup plan’ for risk</a:t>
            </a:r>
          </a:p>
          <a:p>
            <a:pPr lvl="1"/>
            <a:r>
              <a:rPr lang="en-US" sz="2400" dirty="0"/>
              <a:t>The developer did not monitor risk.</a:t>
            </a:r>
          </a:p>
        </p:txBody>
      </p:sp>
    </p:spTree>
    <p:extLst>
      <p:ext uri="{BB962C8B-B14F-4D97-AF65-F5344CB8AC3E}">
        <p14:creationId xmlns:p14="http://schemas.microsoft.com/office/powerpoint/2010/main" val="290962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a:t>
            </a:r>
            <a:br>
              <a:rPr lang="en-US" dirty="0"/>
            </a:br>
            <a:r>
              <a:rPr lang="en-US" dirty="0">
                <a:solidFill>
                  <a:srgbClr val="0070C0"/>
                </a:solidFill>
              </a:rPr>
              <a:t>(continued)</a:t>
            </a:r>
            <a:endParaRPr lang="en-US" dirty="0"/>
          </a:p>
        </p:txBody>
      </p:sp>
      <p:sp>
        <p:nvSpPr>
          <p:cNvPr id="3" name="Content Placeholder 2"/>
          <p:cNvSpPr>
            <a:spLocks noGrp="1"/>
          </p:cNvSpPr>
          <p:nvPr>
            <p:ph idx="1"/>
          </p:nvPr>
        </p:nvSpPr>
        <p:spPr>
          <a:xfrm>
            <a:off x="457199" y="1616827"/>
            <a:ext cx="8510337" cy="4840244"/>
          </a:xfrm>
        </p:spPr>
        <p:txBody>
          <a:bodyPr/>
          <a:lstStyle/>
          <a:p>
            <a:pPr marL="0" indent="0">
              <a:buNone/>
            </a:pPr>
            <a:r>
              <a:rPr lang="en-MY" dirty="0"/>
              <a:t>Steps in risk management: </a:t>
            </a:r>
            <a:r>
              <a:rPr lang="en-US" dirty="0"/>
              <a:t>A basic list would </a:t>
            </a:r>
            <a:r>
              <a:rPr lang="en-MY" dirty="0"/>
              <a:t>include the following tasks:</a:t>
            </a:r>
          </a:p>
          <a:p>
            <a:pPr marL="457200" indent="-457200">
              <a:buFont typeface="+mj-lt"/>
              <a:buAutoNum type="arabicPeriod"/>
            </a:pPr>
            <a:r>
              <a:rPr lang="en-US" b="1" dirty="0"/>
              <a:t>Develop a risk management plan. </a:t>
            </a:r>
          </a:p>
          <a:p>
            <a:pPr lvl="1">
              <a:buFont typeface="Wingdings" panose="05000000000000000000" pitchFamily="2" charset="2"/>
              <a:buChar char="q"/>
            </a:pPr>
            <a:r>
              <a:rPr lang="en-US" dirty="0"/>
              <a:t>A risk management plan includes a review of the project’s scope, stakeholders, budget, schedule, and any other internal or external factors that might affect the project. The plan should define project roles and responsibilities, </a:t>
            </a:r>
            <a:r>
              <a:rPr lang="en-US" b="1" dirty="0"/>
              <a:t>risk management methods and procedures, categories of </a:t>
            </a:r>
            <a:r>
              <a:rPr lang="en-MY" b="1" dirty="0"/>
              <a:t>risks, and contingency plans</a:t>
            </a:r>
            <a:r>
              <a:rPr lang="en-MY" dirty="0"/>
              <a:t>.</a:t>
            </a:r>
          </a:p>
          <a:p>
            <a:pPr marL="457200" indent="-457200">
              <a:buFont typeface="+mj-lt"/>
              <a:buAutoNum type="arabicPeriod"/>
            </a:pPr>
            <a:r>
              <a:rPr lang="en-US" b="1" dirty="0"/>
              <a:t>Identify the risks. </a:t>
            </a:r>
          </a:p>
          <a:p>
            <a:pPr lvl="1">
              <a:buFont typeface="Wingdings" panose="05000000000000000000" pitchFamily="2" charset="2"/>
              <a:buChar char="q"/>
            </a:pPr>
            <a:r>
              <a:rPr lang="en-US" dirty="0"/>
              <a:t>Risk identification lists each risk and </a:t>
            </a:r>
            <a:r>
              <a:rPr lang="en-US" b="1" dirty="0"/>
              <a:t>assesses the likelihood </a:t>
            </a:r>
            <a:r>
              <a:rPr lang="en-US" dirty="0"/>
              <a:t>that it could affect the project. The details would depend on the specific project, but most lists would include a means of identification, and a brief description of the risk, what might cause it to occur, </a:t>
            </a:r>
            <a:r>
              <a:rPr lang="en-US" b="1" dirty="0"/>
              <a:t>who would be responsible for responding</a:t>
            </a:r>
            <a:r>
              <a:rPr lang="en-US" dirty="0"/>
              <a:t>, and the </a:t>
            </a:r>
            <a:r>
              <a:rPr lang="en-US" b="1" dirty="0"/>
              <a:t>potential impact of the risk</a:t>
            </a:r>
            <a:r>
              <a:rPr lang="en-US" dirty="0"/>
              <a:t>.</a:t>
            </a:r>
          </a:p>
        </p:txBody>
      </p:sp>
    </p:spTree>
    <p:extLst>
      <p:ext uri="{BB962C8B-B14F-4D97-AF65-F5344CB8AC3E}">
        <p14:creationId xmlns:p14="http://schemas.microsoft.com/office/powerpoint/2010/main" val="2947303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a:t>
            </a:r>
            <a:br>
              <a:rPr lang="en-US" dirty="0"/>
            </a:br>
            <a:r>
              <a:rPr lang="en-US" dirty="0">
                <a:solidFill>
                  <a:srgbClr val="0070C0"/>
                </a:solidFill>
              </a:rPr>
              <a:t>(continued)</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b="1" dirty="0"/>
              <a:t>Analyze the risks. </a:t>
            </a:r>
          </a:p>
          <a:p>
            <a:pPr marL="449263" indent="0">
              <a:buNone/>
            </a:pPr>
            <a:r>
              <a:rPr lang="en-US" dirty="0"/>
              <a:t>This typically is a two-step process: Qualitative risk analysis and quantitative risk analysis. </a:t>
            </a:r>
          </a:p>
          <a:p>
            <a:pPr lvl="1">
              <a:buFont typeface="Wingdings" panose="05000000000000000000" pitchFamily="2" charset="2"/>
              <a:buChar char="q"/>
            </a:pPr>
            <a:r>
              <a:rPr lang="en-US" sz="2200" b="1" dirty="0"/>
              <a:t>Qualitative risk analysis </a:t>
            </a:r>
            <a:r>
              <a:rPr lang="en-US" sz="2200" dirty="0"/>
              <a:t>evaluates each risk by </a:t>
            </a:r>
            <a:r>
              <a:rPr lang="en-US" sz="2200" b="1" dirty="0"/>
              <a:t>estimating the probability</a:t>
            </a:r>
            <a:r>
              <a:rPr lang="en-US" sz="2200" dirty="0"/>
              <a:t> that it will occur and the </a:t>
            </a:r>
            <a:r>
              <a:rPr lang="en-US" sz="2200" b="1" dirty="0"/>
              <a:t>degree of impact</a:t>
            </a:r>
            <a:r>
              <a:rPr lang="en-US" sz="2200" dirty="0"/>
              <a:t>. Project managers can use a formula to weigh risk and impact values.</a:t>
            </a:r>
          </a:p>
          <a:p>
            <a:pPr lvl="1">
              <a:buFont typeface="Wingdings" panose="05000000000000000000" pitchFamily="2" charset="2"/>
              <a:buChar char="q"/>
            </a:pPr>
            <a:r>
              <a:rPr lang="en-US" sz="2200" b="1" dirty="0"/>
              <a:t>Quantitative risk analysis </a:t>
            </a:r>
            <a:r>
              <a:rPr lang="en-US" sz="2200" dirty="0"/>
              <a:t>is to understand the actual impact in terms of currency, time, project scope, or quality. Quantitative risk analysis can involve a modeling process called </a:t>
            </a:r>
            <a:r>
              <a:rPr lang="en-US" sz="2200" b="1" dirty="0"/>
              <a:t>what-if analysis</a:t>
            </a:r>
            <a:r>
              <a:rPr lang="en-US" sz="2200" dirty="0"/>
              <a:t>, which allows a project manager to vary one or more element(s) in a model to measure the effect on other elements.</a:t>
            </a:r>
          </a:p>
        </p:txBody>
      </p:sp>
    </p:spTree>
    <p:extLst>
      <p:ext uri="{BB962C8B-B14F-4D97-AF65-F5344CB8AC3E}">
        <p14:creationId xmlns:p14="http://schemas.microsoft.com/office/powerpoint/2010/main" val="9304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a:t>
            </a:r>
            <a:br>
              <a:rPr lang="en-US" dirty="0"/>
            </a:br>
            <a:r>
              <a:rPr lang="en-US" dirty="0">
                <a:solidFill>
                  <a:srgbClr val="0070C0"/>
                </a:solidFill>
              </a:rPr>
              <a:t>(continued)</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n-US" b="1" dirty="0"/>
              <a:t>Create a risk response plan. </a:t>
            </a:r>
          </a:p>
          <a:p>
            <a:pPr lvl="1">
              <a:buFont typeface="Wingdings" panose="05000000000000000000" pitchFamily="2" charset="2"/>
              <a:buChar char="q"/>
            </a:pPr>
            <a:r>
              <a:rPr lang="en-US" sz="2400" dirty="0"/>
              <a:t>A risk response plan is a </a:t>
            </a:r>
            <a:r>
              <a:rPr lang="en-US" sz="2400" dirty="0">
                <a:solidFill>
                  <a:srgbClr val="0070C0"/>
                </a:solidFill>
              </a:rPr>
              <a:t>proactive effort to anticipate  risk and describe an action plan to deal with it. </a:t>
            </a:r>
            <a:r>
              <a:rPr lang="en-US" sz="2400" dirty="0"/>
              <a:t>An effective risk response plan can reduce the overall impact by triggering timely and appropriate </a:t>
            </a:r>
            <a:r>
              <a:rPr lang="en-MY" sz="2400" dirty="0"/>
              <a:t>action.</a:t>
            </a:r>
          </a:p>
          <a:p>
            <a:pPr lvl="1">
              <a:buFont typeface="Wingdings" panose="05000000000000000000" pitchFamily="2" charset="2"/>
              <a:buChar char="q"/>
            </a:pPr>
            <a:endParaRPr lang="en-MY" sz="2400" dirty="0"/>
          </a:p>
          <a:p>
            <a:pPr marL="457200" indent="-457200">
              <a:buFont typeface="+mj-lt"/>
              <a:buAutoNum type="arabicPeriod" startAt="5"/>
            </a:pPr>
            <a:r>
              <a:rPr lang="en-US" b="1" dirty="0"/>
              <a:t>Monitor risks. </a:t>
            </a:r>
          </a:p>
          <a:p>
            <a:pPr lvl="1">
              <a:buFont typeface="Wingdings" panose="05000000000000000000" pitchFamily="2" charset="2"/>
              <a:buChar char="q"/>
            </a:pPr>
            <a:r>
              <a:rPr lang="en-US" sz="2400" dirty="0"/>
              <a:t>This activity is ongoing throughout the risk management process. It is important to conduct a </a:t>
            </a:r>
            <a:r>
              <a:rPr lang="en-US" sz="2400" dirty="0">
                <a:solidFill>
                  <a:srgbClr val="0070C0"/>
                </a:solidFill>
              </a:rPr>
              <a:t>continuous tracking </a:t>
            </a:r>
            <a:r>
              <a:rPr lang="en-US" sz="2400" dirty="0"/>
              <a:t>process that can </a:t>
            </a:r>
            <a:r>
              <a:rPr lang="en-US" sz="2400" dirty="0">
                <a:solidFill>
                  <a:srgbClr val="0070C0"/>
                </a:solidFill>
              </a:rPr>
              <a:t>identify new risks, notice changes in existing risks, and update </a:t>
            </a:r>
            <a:r>
              <a:rPr lang="en-US" sz="2400" dirty="0"/>
              <a:t>any other areas of the risk management </a:t>
            </a:r>
            <a:r>
              <a:rPr lang="en-MY" sz="2400" dirty="0"/>
              <a:t>plan.</a:t>
            </a:r>
            <a:endParaRPr lang="en-US" sz="2400" dirty="0"/>
          </a:p>
        </p:txBody>
      </p:sp>
    </p:spTree>
    <p:extLst>
      <p:ext uri="{BB962C8B-B14F-4D97-AF65-F5344CB8AC3E}">
        <p14:creationId xmlns:p14="http://schemas.microsoft.com/office/powerpoint/2010/main" val="352860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ttp://www.prince2primer.com/wp-content/uploads/2012/06/risk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9294" y="4793642"/>
            <a:ext cx="1344706" cy="157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a:xfrm>
            <a:off x="582028" y="0"/>
            <a:ext cx="7042150" cy="939938"/>
          </a:xfrm>
        </p:spPr>
        <p:txBody>
          <a:bodyPr/>
          <a:lstStyle/>
          <a:p>
            <a:r>
              <a:rPr lang="en-US" dirty="0"/>
              <a:t>Risk Management Strategies</a:t>
            </a:r>
          </a:p>
        </p:txBody>
      </p:sp>
      <p:sp>
        <p:nvSpPr>
          <p:cNvPr id="22531" name="Rectangle 3"/>
          <p:cNvSpPr>
            <a:spLocks noGrp="1" noChangeArrowheads="1"/>
          </p:cNvSpPr>
          <p:nvPr>
            <p:ph idx="1"/>
          </p:nvPr>
        </p:nvSpPr>
        <p:spPr>
          <a:xfrm>
            <a:off x="299198" y="1392100"/>
            <a:ext cx="8172450" cy="4525962"/>
          </a:xfrm>
        </p:spPr>
        <p:txBody>
          <a:bodyPr/>
          <a:lstStyle/>
          <a:p>
            <a:pPr>
              <a:buFont typeface="Wingdings" panose="05000000000000000000" pitchFamily="2" charset="2"/>
              <a:buChar char="q"/>
            </a:pPr>
            <a:r>
              <a:rPr lang="en-US" sz="2000" b="1" dirty="0"/>
              <a:t>Risk Transfers</a:t>
            </a:r>
          </a:p>
          <a:p>
            <a:pPr lvl="1">
              <a:buFont typeface="Arial" pitchFamily="34" charset="0"/>
              <a:buChar char="•"/>
            </a:pPr>
            <a:r>
              <a:rPr lang="en-US" dirty="0"/>
              <a:t>Accept that the risk </a:t>
            </a:r>
            <a:r>
              <a:rPr lang="en-US" b="1" dirty="0"/>
              <a:t>MAY </a:t>
            </a:r>
            <a:r>
              <a:rPr lang="en-US" dirty="0"/>
              <a:t>happen. Transferring the risk to a vendor or customer (who are aware of the risk but willing to face it if it comes).</a:t>
            </a:r>
          </a:p>
          <a:p>
            <a:pPr>
              <a:buFont typeface="Wingdings" panose="05000000000000000000" pitchFamily="2" charset="2"/>
              <a:buChar char="q"/>
            </a:pPr>
            <a:r>
              <a:rPr lang="en-US" sz="2000" b="1" dirty="0"/>
              <a:t>Risk Avoidance</a:t>
            </a:r>
          </a:p>
          <a:p>
            <a:pPr lvl="1">
              <a:buFont typeface="Arial" pitchFamily="34" charset="0"/>
              <a:buChar char="•"/>
            </a:pPr>
            <a:r>
              <a:rPr lang="en-US" dirty="0"/>
              <a:t>Accept that the risk </a:t>
            </a:r>
            <a:r>
              <a:rPr lang="en-US" b="1" dirty="0"/>
              <a:t>MAY </a:t>
            </a:r>
            <a:r>
              <a:rPr lang="en-US" dirty="0"/>
              <a:t>happen and take an alternative path to avoid the risk from happening. </a:t>
            </a:r>
          </a:p>
          <a:p>
            <a:pPr lvl="1">
              <a:buFont typeface="Arial" pitchFamily="34" charset="0"/>
              <a:buChar char="•"/>
            </a:pPr>
            <a:r>
              <a:rPr lang="en-US" dirty="0"/>
              <a:t>The original design may change.</a:t>
            </a:r>
          </a:p>
          <a:p>
            <a:pPr>
              <a:buFont typeface="Wingdings" panose="05000000000000000000" pitchFamily="2" charset="2"/>
              <a:buChar char="q"/>
            </a:pPr>
            <a:r>
              <a:rPr lang="en-US" sz="2000" b="1" dirty="0"/>
              <a:t>Risk Reduction</a:t>
            </a:r>
          </a:p>
          <a:p>
            <a:pPr lvl="1">
              <a:buFont typeface="Arial" pitchFamily="34" charset="0"/>
              <a:buChar char="•"/>
            </a:pPr>
            <a:r>
              <a:rPr lang="en-US" dirty="0"/>
              <a:t>Accept that the risk </a:t>
            </a:r>
            <a:r>
              <a:rPr lang="en-US" b="1" dirty="0"/>
              <a:t>WILL </a:t>
            </a:r>
            <a:r>
              <a:rPr lang="en-US" dirty="0"/>
              <a:t>happen and take additional steps to reduce the risk form occurring. </a:t>
            </a:r>
          </a:p>
          <a:p>
            <a:pPr lvl="1">
              <a:buFont typeface="Arial" pitchFamily="34" charset="0"/>
              <a:buChar char="•"/>
            </a:pPr>
            <a:r>
              <a:rPr lang="en-US" dirty="0"/>
              <a:t>May increase cost and delay in delivery time.</a:t>
            </a:r>
          </a:p>
          <a:p>
            <a:pPr>
              <a:buFont typeface="Wingdings" panose="05000000000000000000" pitchFamily="2" charset="2"/>
              <a:buChar char="q"/>
            </a:pPr>
            <a:r>
              <a:rPr lang="en-US" sz="2000" b="1" dirty="0"/>
              <a:t>Risk Acceptance</a:t>
            </a:r>
          </a:p>
          <a:p>
            <a:pPr lvl="1">
              <a:buFont typeface="Arial" pitchFamily="34" charset="0"/>
              <a:buChar char="•"/>
            </a:pPr>
            <a:r>
              <a:rPr lang="en-US" dirty="0"/>
              <a:t>Accept that the risk </a:t>
            </a:r>
            <a:r>
              <a:rPr lang="en-US" b="1" dirty="0"/>
              <a:t>WILL</a:t>
            </a:r>
            <a:r>
              <a:rPr lang="en-US" dirty="0"/>
              <a:t> happen and implement a total solution. </a:t>
            </a:r>
          </a:p>
          <a:p>
            <a:pPr lvl="1">
              <a:buFont typeface="Arial" pitchFamily="34" charset="0"/>
              <a:buChar char="•"/>
            </a:pPr>
            <a:r>
              <a:rPr lang="en-US" dirty="0"/>
              <a:t>Costly and time-consuming.</a:t>
            </a:r>
          </a:p>
        </p:txBody>
      </p:sp>
    </p:spTree>
    <p:extLst>
      <p:ext uri="{BB962C8B-B14F-4D97-AF65-F5344CB8AC3E}">
        <p14:creationId xmlns:p14="http://schemas.microsoft.com/office/powerpoint/2010/main" val="22869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lnSpc>
                <a:spcPct val="110000"/>
              </a:lnSpc>
              <a:spcBef>
                <a:spcPts val="0"/>
              </a:spcBef>
              <a:spcAft>
                <a:spcPts val="300"/>
              </a:spcAft>
              <a:defRPr/>
            </a:pPr>
            <a:r>
              <a:rPr lang="en-US" b="1" dirty="0">
                <a:solidFill>
                  <a:schemeClr val="tx1"/>
                </a:solidFill>
                <a:latin typeface="+mn-lt"/>
              </a:rPr>
              <a:t>Summary</a:t>
            </a:r>
            <a:endParaRPr lang="en-US" dirty="0">
              <a:solidFill>
                <a:schemeClr val="tx1"/>
              </a:solidFill>
              <a:latin typeface="+mn-lt"/>
            </a:endParaRPr>
          </a:p>
        </p:txBody>
      </p:sp>
      <p:sp>
        <p:nvSpPr>
          <p:cNvPr id="46084" name="Rectangle 3"/>
          <p:cNvSpPr>
            <a:spLocks noGrp="1" noChangeArrowheads="1"/>
          </p:cNvSpPr>
          <p:nvPr>
            <p:ph type="body" idx="1"/>
          </p:nvPr>
        </p:nvSpPr>
        <p:spPr>
          <a:xfrm>
            <a:off x="363894" y="1709737"/>
            <a:ext cx="8537510" cy="4033337"/>
          </a:xfrm>
        </p:spPr>
        <p:txBody>
          <a:bodyPr/>
          <a:lstStyle/>
          <a:p>
            <a:pPr algn="l">
              <a:buFont typeface="Wingdings" panose="05000000000000000000" pitchFamily="2" charset="2"/>
              <a:buChar char="q"/>
            </a:pPr>
            <a:r>
              <a:rPr lang="en-US" sz="2000" b="0" i="0" dirty="0">
                <a:solidFill>
                  <a:srgbClr val="373A3C"/>
                </a:solidFill>
                <a:effectLst/>
                <a:latin typeface="-apple-system"/>
              </a:rPr>
              <a:t>Requirement Engineering (RE) is a process of gathering, analyzing, and finalizing requirements for the project.</a:t>
            </a:r>
          </a:p>
          <a:p>
            <a:pPr algn="l">
              <a:buFont typeface="Wingdings" panose="05000000000000000000" pitchFamily="2" charset="2"/>
              <a:buChar char="q"/>
            </a:pPr>
            <a:r>
              <a:rPr lang="en-US" sz="2000" b="0" i="0" dirty="0">
                <a:solidFill>
                  <a:srgbClr val="373A3C"/>
                </a:solidFill>
                <a:effectLst/>
                <a:latin typeface="-apple-system"/>
              </a:rPr>
              <a:t>During the RE, analysts use various techniques to collect data about the old system and the new system to be built such as interviews, surveys, observation, document reviews, and research.</a:t>
            </a:r>
          </a:p>
          <a:p>
            <a:pPr algn="l">
              <a:buFont typeface="Wingdings" panose="05000000000000000000" pitchFamily="2" charset="2"/>
              <a:buChar char="q"/>
            </a:pPr>
            <a:r>
              <a:rPr lang="en-US" sz="2000" b="0" i="0" dirty="0">
                <a:solidFill>
                  <a:srgbClr val="373A3C"/>
                </a:solidFill>
                <a:effectLst/>
                <a:latin typeface="-apple-system"/>
              </a:rPr>
              <a:t>Analysts also can prepare the various type of questions during the RE including open-ended, close-ended, and range of questions.</a:t>
            </a:r>
          </a:p>
          <a:p>
            <a:pPr algn="l">
              <a:buFont typeface="Wingdings" panose="05000000000000000000" pitchFamily="2" charset="2"/>
              <a:buChar char="q"/>
            </a:pPr>
            <a:r>
              <a:rPr lang="en-US" sz="2000" b="0" i="0" dirty="0">
                <a:solidFill>
                  <a:srgbClr val="373A3C"/>
                </a:solidFill>
                <a:effectLst/>
                <a:latin typeface="-apple-system"/>
              </a:rPr>
              <a:t>Risk management is the process of identifying, analyzing, anticipating, and monitoring risks to minimize their impact on the project.</a:t>
            </a:r>
          </a:p>
          <a:p>
            <a:pPr algn="l">
              <a:buFont typeface="Wingdings" panose="05000000000000000000" pitchFamily="2" charset="2"/>
              <a:buChar char="q"/>
            </a:pPr>
            <a:r>
              <a:rPr lang="en-US" sz="2000" b="0" i="0" dirty="0">
                <a:solidFill>
                  <a:srgbClr val="373A3C"/>
                </a:solidFill>
                <a:effectLst/>
                <a:latin typeface="-apple-system"/>
              </a:rPr>
              <a:t>Steps in risk management include developing a risk management plan, identifying the risks, risk analysis, creating a risk response plan, and monitoring risks.</a:t>
            </a:r>
          </a:p>
          <a:p>
            <a:pPr algn="l">
              <a:buFont typeface="Wingdings" panose="05000000000000000000" pitchFamily="2" charset="2"/>
              <a:buChar char="q"/>
            </a:pPr>
            <a:r>
              <a:rPr lang="en-US" sz="2000" b="0" i="0" dirty="0">
                <a:solidFill>
                  <a:srgbClr val="373A3C"/>
                </a:solidFill>
                <a:effectLst/>
                <a:latin typeface="-apple-system"/>
              </a:rPr>
              <a:t>Some strategies to handle project risks include risk transfers, risk avoidance, risk reduction, and risk acceptance.</a:t>
            </a:r>
          </a:p>
        </p:txBody>
      </p:sp>
    </p:spTree>
    <p:extLst>
      <p:ext uri="{BB962C8B-B14F-4D97-AF65-F5344CB8AC3E}">
        <p14:creationId xmlns:p14="http://schemas.microsoft.com/office/powerpoint/2010/main" val="2760702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535507"/>
            <a:ext cx="7042150" cy="1143000"/>
          </a:xfrm>
        </p:spPr>
        <p:txBody>
          <a:bodyPr/>
          <a:lstStyle/>
          <a:p>
            <a:r>
              <a:rPr lang="en-US" dirty="0">
                <a:latin typeface="+mn-lt"/>
              </a:rPr>
              <a:t>Question &amp; Answer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mn-lt"/>
              </a:rPr>
              <a:t>Learning Outcome</a:t>
            </a:r>
          </a:p>
        </p:txBody>
      </p:sp>
      <p:sp>
        <p:nvSpPr>
          <p:cNvPr id="108547" name="Rectangle 3"/>
          <p:cNvSpPr>
            <a:spLocks noGrp="1" noChangeArrowheads="1"/>
          </p:cNvSpPr>
          <p:nvPr>
            <p:ph idx="1"/>
          </p:nvPr>
        </p:nvSpPr>
        <p:spPr>
          <a:xfrm>
            <a:off x="485775" y="1607097"/>
            <a:ext cx="8229600" cy="4525962"/>
          </a:xfrm>
        </p:spPr>
        <p:txBody>
          <a:bodyPr/>
          <a:lstStyle/>
          <a:p>
            <a:pPr marL="0" indent="0">
              <a:buNone/>
            </a:pPr>
            <a:r>
              <a:rPr lang="en-US" sz="2200" dirty="0">
                <a:latin typeface="+mn-lt"/>
              </a:rPr>
              <a:t>At the end of the module, you should be able to:</a:t>
            </a:r>
          </a:p>
          <a:p>
            <a:pPr marL="630238" indent="-269875">
              <a:buFont typeface="+mj-lt"/>
              <a:buAutoNum type="arabicPeriod"/>
            </a:pPr>
            <a:r>
              <a:rPr lang="en-US" sz="2200" dirty="0"/>
              <a:t>Explain the purpose of requirement engineering and its activities.</a:t>
            </a:r>
          </a:p>
          <a:p>
            <a:pPr marL="630238" indent="-269875">
              <a:buFont typeface="+mj-lt"/>
              <a:buAutoNum type="arabicPeriod"/>
            </a:pPr>
            <a:r>
              <a:rPr lang="en-US" sz="2200" dirty="0"/>
              <a:t>Describe various </a:t>
            </a:r>
            <a:r>
              <a:rPr lang="en-MY" sz="2200" dirty="0"/>
              <a:t>requirement </a:t>
            </a:r>
            <a:r>
              <a:rPr lang="en-US" sz="2200" dirty="0"/>
              <a:t>engineering</a:t>
            </a:r>
            <a:r>
              <a:rPr lang="en-MY" sz="2200" dirty="0"/>
              <a:t> techniques</a:t>
            </a:r>
            <a:r>
              <a:rPr lang="en-US" sz="2200" dirty="0"/>
              <a:t>.</a:t>
            </a:r>
          </a:p>
          <a:p>
            <a:pPr marL="630238" indent="-269875">
              <a:buFont typeface="+mj-lt"/>
              <a:buAutoNum type="arabicPeriod"/>
            </a:pPr>
            <a:r>
              <a:rPr lang="en-US" sz="2200" dirty="0"/>
              <a:t>Discuss the importance of project risk </a:t>
            </a:r>
            <a:r>
              <a:rPr lang="en-MY" sz="2200" dirty="0"/>
              <a:t>management.</a:t>
            </a:r>
          </a:p>
          <a:p>
            <a:pPr marL="630238" indent="-269875">
              <a:buFont typeface="+mj-lt"/>
              <a:buAutoNum type="arabicPeriod"/>
            </a:pPr>
            <a:endParaRPr lang="en-US" sz="22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Next Session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mn-lt"/>
              </a:rPr>
              <a:t>System Analysis</a:t>
            </a:r>
          </a:p>
        </p:txBody>
      </p:sp>
    </p:spTree>
    <p:extLst>
      <p:ext uri="{BB962C8B-B14F-4D97-AF65-F5344CB8AC3E}">
        <p14:creationId xmlns:p14="http://schemas.microsoft.com/office/powerpoint/2010/main" val="188777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latin typeface="+mn-lt"/>
              </a:rPr>
              <a:t>Key Terms you must be able to use</a:t>
            </a:r>
          </a:p>
        </p:txBody>
      </p:sp>
      <p:sp>
        <p:nvSpPr>
          <p:cNvPr id="16387" name="Rectangle 3"/>
          <p:cNvSpPr>
            <a:spLocks noGrp="1" noChangeArrowheads="1"/>
          </p:cNvSpPr>
          <p:nvPr>
            <p:ph idx="1"/>
          </p:nvPr>
        </p:nvSpPr>
        <p:spPr/>
        <p:txBody>
          <a:bodyPr/>
          <a:lstStyle/>
          <a:p>
            <a:pPr marL="0" indent="0">
              <a:buNone/>
            </a:pPr>
            <a:r>
              <a:rPr lang="en-US" dirty="0">
                <a:latin typeface="+mn-lt"/>
              </a:rPr>
              <a:t>If you have mastered this topic, you should be able to use the following terms correctly in your assignment and exam:</a:t>
            </a:r>
          </a:p>
          <a:p>
            <a:pPr marL="719138" indent="-358775">
              <a:buFont typeface="Wingdings" panose="05000000000000000000" pitchFamily="2" charset="2"/>
              <a:buChar char="q"/>
            </a:pPr>
            <a:r>
              <a:rPr lang="en-US" dirty="0"/>
              <a:t>Requirement Engineering purpose and activities.</a:t>
            </a:r>
          </a:p>
          <a:p>
            <a:pPr marL="719138" indent="-358775">
              <a:buFont typeface="Wingdings" panose="05000000000000000000" pitchFamily="2" charset="2"/>
              <a:buChar char="q"/>
            </a:pPr>
            <a:r>
              <a:rPr lang="en-US" dirty="0"/>
              <a:t>Requirement Engineering </a:t>
            </a:r>
            <a:r>
              <a:rPr lang="en-MY" dirty="0"/>
              <a:t>techniques</a:t>
            </a:r>
            <a:r>
              <a:rPr lang="en-US" dirty="0"/>
              <a:t>.</a:t>
            </a:r>
          </a:p>
          <a:p>
            <a:pPr marL="719138" indent="-358775">
              <a:buFont typeface="Wingdings" panose="05000000000000000000" pitchFamily="2" charset="2"/>
              <a:buChar char="q"/>
            </a:pPr>
            <a:r>
              <a:rPr lang="en-US" dirty="0"/>
              <a:t>Project risk </a:t>
            </a:r>
            <a:r>
              <a:rPr lang="en-MY" dirty="0"/>
              <a:t>management.</a:t>
            </a:r>
          </a:p>
          <a:p>
            <a:pPr marL="719138" lvl="0" indent="-358775">
              <a:buFont typeface="Wingdings" panose="05000000000000000000" pitchFamily="2" charset="2"/>
              <a:buChar char="q"/>
              <a:tabLst>
                <a:tab pos="809625" algn="l"/>
              </a:tabLst>
            </a:pPr>
            <a:endParaRPr lang="en-US" dirty="0"/>
          </a:p>
        </p:txBody>
      </p:sp>
    </p:spTree>
    <p:extLst>
      <p:ext uri="{BB962C8B-B14F-4D97-AF65-F5344CB8AC3E}">
        <p14:creationId xmlns:p14="http://schemas.microsoft.com/office/powerpoint/2010/main" val="18247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CDD4-0A7F-4E18-AAAE-DE703AD26FC3}"/>
              </a:ext>
            </a:extLst>
          </p:cNvPr>
          <p:cNvSpPr>
            <a:spLocks noGrp="1"/>
          </p:cNvSpPr>
          <p:nvPr>
            <p:ph type="title"/>
          </p:nvPr>
        </p:nvSpPr>
        <p:spPr>
          <a:xfrm>
            <a:off x="934954" y="2664912"/>
            <a:ext cx="7042150" cy="1143000"/>
          </a:xfrm>
        </p:spPr>
        <p:txBody>
          <a:bodyPr/>
          <a:lstStyle/>
          <a:p>
            <a:r>
              <a:rPr lang="en-US" sz="3600" dirty="0"/>
              <a:t>Requirement Engineering </a:t>
            </a:r>
            <a:br>
              <a:rPr lang="en-US" sz="3600" dirty="0"/>
            </a:br>
            <a:r>
              <a:rPr lang="en-US" sz="3600" dirty="0"/>
              <a:t>purpose and activities</a:t>
            </a:r>
            <a:endParaRPr lang="en-MY" sz="3600" dirty="0"/>
          </a:p>
        </p:txBody>
      </p:sp>
    </p:spTree>
    <p:extLst>
      <p:ext uri="{BB962C8B-B14F-4D97-AF65-F5344CB8AC3E}">
        <p14:creationId xmlns:p14="http://schemas.microsoft.com/office/powerpoint/2010/main" val="199013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lnSpc>
                <a:spcPct val="110000"/>
              </a:lnSpc>
              <a:spcBef>
                <a:spcPts val="0"/>
              </a:spcBef>
              <a:spcAft>
                <a:spcPts val="300"/>
              </a:spcAft>
              <a:defRPr/>
            </a:pPr>
            <a:r>
              <a:rPr lang="en-US" dirty="0">
                <a:solidFill>
                  <a:schemeClr val="tx1"/>
                </a:solidFill>
                <a:latin typeface="+mn-lt"/>
              </a:rPr>
              <a:t>Requirement Engineering (RE) </a:t>
            </a:r>
            <a:br>
              <a:rPr lang="en-US" dirty="0">
                <a:solidFill>
                  <a:schemeClr val="tx1"/>
                </a:solidFill>
                <a:latin typeface="+mn-lt"/>
              </a:rPr>
            </a:br>
            <a:endParaRPr lang="en-US" sz="2400" dirty="0">
              <a:solidFill>
                <a:srgbClr val="0070C0"/>
              </a:solidFill>
              <a:latin typeface="+mn-lt"/>
            </a:endParaRPr>
          </a:p>
        </p:txBody>
      </p:sp>
      <p:sp>
        <p:nvSpPr>
          <p:cNvPr id="18435" name="Rectangle 3"/>
          <p:cNvSpPr>
            <a:spLocks noGrp="1" noChangeArrowheads="1"/>
          </p:cNvSpPr>
          <p:nvPr>
            <p:ph type="body" idx="1"/>
          </p:nvPr>
        </p:nvSpPr>
        <p:spPr>
          <a:xfrm>
            <a:off x="248770" y="1417638"/>
            <a:ext cx="8646459" cy="4873625"/>
          </a:xfrm>
        </p:spPr>
        <p:txBody>
          <a:bodyPr/>
          <a:lstStyle/>
          <a:p>
            <a:pPr>
              <a:buFont typeface="Wingdings" panose="05000000000000000000" pitchFamily="2" charset="2"/>
              <a:buChar char="q"/>
            </a:pPr>
            <a:r>
              <a:rPr lang="en-US" sz="2200" dirty="0"/>
              <a:t>Requirement Engineering (RE) is a process of gathering, analyzing and finalizing requirements for the project.</a:t>
            </a:r>
          </a:p>
          <a:p>
            <a:pPr lvl="1">
              <a:buFont typeface="Wingdings" panose="05000000000000000000" pitchFamily="2" charset="2"/>
              <a:buChar char="§"/>
            </a:pPr>
            <a:r>
              <a:rPr lang="en-US" sz="2200" dirty="0"/>
              <a:t>AKA: </a:t>
            </a:r>
            <a:r>
              <a:rPr lang="en-US" sz="2200" dirty="0">
                <a:solidFill>
                  <a:srgbClr val="0070C0"/>
                </a:solidFill>
              </a:rPr>
              <a:t>Requirement Gathering, System Investigation.</a:t>
            </a:r>
          </a:p>
          <a:p>
            <a:pPr>
              <a:buFont typeface="Wingdings" panose="05000000000000000000" pitchFamily="2" charset="2"/>
              <a:buChar char="q"/>
            </a:pPr>
            <a:r>
              <a:rPr lang="en-US" sz="2200" dirty="0"/>
              <a:t>Requirements consist of a guideline of what the new information system should do to archive its objectives.</a:t>
            </a:r>
          </a:p>
          <a:p>
            <a:pPr lvl="1">
              <a:buFont typeface="Wingdings" panose="05000000000000000000" pitchFamily="2" charset="2"/>
              <a:buChar char="§"/>
            </a:pPr>
            <a:r>
              <a:rPr lang="en-US" sz="2200" dirty="0"/>
              <a:t>High-Level Requirement.</a:t>
            </a:r>
          </a:p>
          <a:p>
            <a:pPr lvl="2">
              <a:buFont typeface="Courier New" panose="02070309020205020404" pitchFamily="49" charset="0"/>
              <a:buChar char="o"/>
            </a:pPr>
            <a:r>
              <a:rPr lang="en-US" sz="2200" dirty="0"/>
              <a:t>The overall goal of the system.</a:t>
            </a:r>
          </a:p>
          <a:p>
            <a:pPr lvl="2">
              <a:buFont typeface="Courier New" panose="02070309020205020404" pitchFamily="49" charset="0"/>
              <a:buChar char="o"/>
            </a:pPr>
            <a:r>
              <a:rPr lang="en-US" sz="2200" dirty="0"/>
              <a:t>Determined at the initial planning stage by the analyst</a:t>
            </a:r>
          </a:p>
          <a:p>
            <a:pPr lvl="1">
              <a:buFont typeface="Wingdings" panose="05000000000000000000" pitchFamily="2" charset="2"/>
              <a:buChar char="§"/>
            </a:pPr>
            <a:r>
              <a:rPr lang="en-US" sz="2200" dirty="0"/>
              <a:t>Low-Level Requirements</a:t>
            </a:r>
          </a:p>
          <a:p>
            <a:pPr lvl="2">
              <a:buFont typeface="Courier New" panose="02070309020205020404" pitchFamily="49" charset="0"/>
              <a:buChar char="o"/>
            </a:pPr>
            <a:r>
              <a:rPr lang="en-US" sz="2200" dirty="0"/>
              <a:t>More detailed functions</a:t>
            </a:r>
          </a:p>
          <a:p>
            <a:pPr lvl="2">
              <a:buFont typeface="Courier New" panose="02070309020205020404" pitchFamily="49" charset="0"/>
              <a:buChar char="o"/>
            </a:pPr>
            <a:r>
              <a:rPr lang="en-US" sz="2200" dirty="0"/>
              <a:t>Determined by gathering requirements</a:t>
            </a:r>
          </a:p>
          <a:p>
            <a:pPr marL="914400" lvl="2" indent="0">
              <a:buNone/>
            </a:pPr>
            <a:r>
              <a:rPr lang="en-US" sz="2200" dirty="0"/>
              <a:t>    from various sources.</a:t>
            </a:r>
          </a:p>
          <a:p>
            <a:pPr>
              <a:lnSpc>
                <a:spcPct val="110000"/>
              </a:lnSpc>
              <a:buFont typeface="Wingdings" panose="05000000000000000000" pitchFamily="2" charset="2"/>
              <a:buChar char="q"/>
            </a:pPr>
            <a:r>
              <a:rPr lang="en-US" sz="2200" dirty="0"/>
              <a:t>Output: </a:t>
            </a:r>
            <a:r>
              <a:rPr lang="en-US" sz="2200" b="1" dirty="0">
                <a:solidFill>
                  <a:srgbClr val="0070C0"/>
                </a:solidFill>
              </a:rPr>
              <a:t>System</a:t>
            </a:r>
            <a:r>
              <a:rPr lang="en-US" sz="2200" dirty="0"/>
              <a:t> </a:t>
            </a:r>
            <a:r>
              <a:rPr lang="en-US" sz="2200" b="1" dirty="0">
                <a:solidFill>
                  <a:srgbClr val="0070C0"/>
                </a:solidFill>
              </a:rPr>
              <a:t>Requirement Specification (SRS)</a:t>
            </a:r>
          </a:p>
        </p:txBody>
      </p:sp>
      <p:pic>
        <p:nvPicPr>
          <p:cNvPr id="6146" name="Picture 2" descr="Image result for requirement"/>
          <p:cNvPicPr>
            <a:picLocks noChangeAspect="1" noChangeArrowheads="1"/>
          </p:cNvPicPr>
          <p:nvPr/>
        </p:nvPicPr>
        <p:blipFill rotWithShape="1">
          <a:blip r:embed="rId3">
            <a:extLst>
              <a:ext uri="{28A0092B-C50C-407E-A947-70E740481C1C}">
                <a14:useLocalDpi xmlns:a14="http://schemas.microsoft.com/office/drawing/2010/main" val="0"/>
              </a:ext>
            </a:extLst>
          </a:blip>
          <a:srcRect b="15009"/>
          <a:stretch/>
        </p:blipFill>
        <p:spPr bwMode="auto">
          <a:xfrm>
            <a:off x="6774161" y="4713891"/>
            <a:ext cx="2121068" cy="157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5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0716"/>
            <a:ext cx="7042150" cy="1143000"/>
          </a:xfrm>
        </p:spPr>
        <p:txBody>
          <a:bodyPr/>
          <a:lstStyle/>
          <a:p>
            <a:r>
              <a:rPr lang="en-US" dirty="0">
                <a:solidFill>
                  <a:schemeClr val="tx1"/>
                </a:solidFill>
              </a:rPr>
              <a:t>Requirement Engineering (RE) </a:t>
            </a:r>
            <a:br>
              <a:rPr lang="en-US" dirty="0">
                <a:solidFill>
                  <a:schemeClr val="tx1"/>
                </a:solidFill>
              </a:rPr>
            </a:br>
            <a:r>
              <a:rPr lang="en-US" sz="2400" dirty="0">
                <a:solidFill>
                  <a:srgbClr val="0070C0"/>
                </a:solidFill>
              </a:rPr>
              <a:t>Purpose</a:t>
            </a:r>
            <a:endParaRPr lang="en-US" dirty="0">
              <a:latin typeface="+mn-lt"/>
            </a:endParaRPr>
          </a:p>
        </p:txBody>
      </p:sp>
      <p:sp>
        <p:nvSpPr>
          <p:cNvPr id="3" name="Content Placeholder 2"/>
          <p:cNvSpPr>
            <a:spLocks noGrp="1"/>
          </p:cNvSpPr>
          <p:nvPr>
            <p:ph idx="1"/>
          </p:nvPr>
        </p:nvSpPr>
        <p:spPr>
          <a:xfrm>
            <a:off x="243681" y="1417638"/>
            <a:ext cx="8656637" cy="4828146"/>
          </a:xfrm>
        </p:spPr>
        <p:txBody>
          <a:bodyPr/>
          <a:lstStyle/>
          <a:p>
            <a:pPr marL="342900" lvl="1" indent="-342900">
              <a:buFont typeface="Wingdings" panose="05000000000000000000" pitchFamily="2" charset="2"/>
              <a:buChar char="q"/>
            </a:pPr>
            <a:r>
              <a:rPr lang="en-US" dirty="0"/>
              <a:t>Basically, asking the following questions to gather facts, </a:t>
            </a:r>
            <a:r>
              <a:rPr lang="en-US" b="1" dirty="0"/>
              <a:t>WHO, WHAT,  WHERE , WHEN,  HOW , WHY.</a:t>
            </a:r>
          </a:p>
          <a:p>
            <a:pPr>
              <a:buFont typeface="Wingdings" panose="05000000000000000000" pitchFamily="2" charset="2"/>
              <a:buChar char="q"/>
            </a:pPr>
            <a:r>
              <a:rPr lang="en-US" sz="2000" dirty="0"/>
              <a:t>For each of those questions, you also must ask another very important question: </a:t>
            </a:r>
            <a:r>
              <a:rPr lang="en-US" sz="2000" i="1" dirty="0"/>
              <a:t>why</a:t>
            </a:r>
            <a:r>
              <a:rPr lang="en-US" sz="2000" dirty="0"/>
              <a:t>. Some examples of these questions are:</a:t>
            </a:r>
          </a:p>
          <a:p>
            <a:pPr marL="800100" lvl="1" indent="-342900">
              <a:buFont typeface="+mj-lt"/>
              <a:buAutoNum type="arabicPeriod"/>
            </a:pPr>
            <a:r>
              <a:rPr lang="en-US" sz="1800" i="1" dirty="0"/>
              <a:t>Who</a:t>
            </a:r>
            <a:r>
              <a:rPr lang="en-US" sz="1800" dirty="0"/>
              <a:t>? Who performs each of the procedures within the system? Why? Are the correct people performing the activity? Could other people perform the tasks </a:t>
            </a:r>
            <a:r>
              <a:rPr lang="en-MY" sz="1800" dirty="0"/>
              <a:t>more effectively?</a:t>
            </a:r>
          </a:p>
          <a:p>
            <a:pPr marL="800100" lvl="1" indent="-342900">
              <a:buFont typeface="+mj-lt"/>
              <a:buAutoNum type="arabicPeriod"/>
            </a:pPr>
            <a:r>
              <a:rPr lang="en-US" sz="1800" i="1" dirty="0"/>
              <a:t>What</a:t>
            </a:r>
            <a:r>
              <a:rPr lang="en-US" sz="1800" dirty="0"/>
              <a:t>? What is being done? What procedures are being followed? Why is that process necessary? Often, procedures are followed for many years, and no one knows why. You should question why a procedure is being followed at all.</a:t>
            </a:r>
          </a:p>
          <a:p>
            <a:pPr marL="800100" lvl="1" indent="-342900">
              <a:buFont typeface="+mj-lt"/>
              <a:buAutoNum type="arabicPeriod"/>
            </a:pPr>
            <a:r>
              <a:rPr lang="en-US" sz="1800" i="1" dirty="0"/>
              <a:t>Where</a:t>
            </a:r>
            <a:r>
              <a:rPr lang="en-US" sz="1800" dirty="0"/>
              <a:t>? Where are operations being performed? Why? Where could they be performed? Could they be performed more efficiently elsewhere?</a:t>
            </a:r>
          </a:p>
          <a:p>
            <a:pPr marL="800100" lvl="1" indent="-342900">
              <a:buFont typeface="+mj-lt"/>
              <a:buAutoNum type="arabicPeriod"/>
            </a:pPr>
            <a:r>
              <a:rPr lang="en-US" sz="1800" i="1" dirty="0"/>
              <a:t>When</a:t>
            </a:r>
            <a:r>
              <a:rPr lang="en-US" sz="1800" dirty="0"/>
              <a:t>? When is a procedure performed? Why is it being performed at this time? Is this the best time?</a:t>
            </a:r>
          </a:p>
          <a:p>
            <a:pPr marL="800100" lvl="1" indent="-342900">
              <a:buFont typeface="+mj-lt"/>
              <a:buAutoNum type="arabicPeriod"/>
            </a:pPr>
            <a:r>
              <a:rPr lang="en-US" sz="1800" i="1" dirty="0"/>
              <a:t>How</a:t>
            </a:r>
            <a:r>
              <a:rPr lang="en-US" sz="1800" dirty="0"/>
              <a:t>? How is a procedure performed? Why is it performed in that manner? Could it be performed better, more efficiently, or less expensively in some other </a:t>
            </a:r>
            <a:r>
              <a:rPr lang="en-MY" sz="1800" dirty="0"/>
              <a:t>manner?</a:t>
            </a:r>
            <a:endParaRPr lang="en-US" sz="1800" dirty="0"/>
          </a:p>
          <a:p>
            <a:pPr marL="457200" lvl="1" indent="0">
              <a:buNone/>
            </a:pPr>
            <a:endParaRPr lang="en-US" dirty="0">
              <a:latin typeface="+mn-lt"/>
            </a:endParaRPr>
          </a:p>
        </p:txBody>
      </p:sp>
    </p:spTree>
    <p:extLst>
      <p:ext uri="{BB962C8B-B14F-4D97-AF65-F5344CB8AC3E}">
        <p14:creationId xmlns:p14="http://schemas.microsoft.com/office/powerpoint/2010/main" val="96244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lnSpc>
                <a:spcPct val="110000"/>
              </a:lnSpc>
              <a:spcBef>
                <a:spcPts val="0"/>
              </a:spcBef>
              <a:spcAft>
                <a:spcPts val="300"/>
              </a:spcAft>
              <a:defRPr/>
            </a:pPr>
            <a:r>
              <a:rPr lang="en-US" dirty="0">
                <a:solidFill>
                  <a:schemeClr val="tx1"/>
                </a:solidFill>
                <a:latin typeface="+mn-lt"/>
              </a:rPr>
              <a:t>Requirement Engineering (RE) </a:t>
            </a:r>
            <a:br>
              <a:rPr lang="en-US" dirty="0">
                <a:solidFill>
                  <a:schemeClr val="tx1"/>
                </a:solidFill>
                <a:latin typeface="+mn-lt"/>
              </a:rPr>
            </a:br>
            <a:r>
              <a:rPr lang="en-US" sz="2400" dirty="0">
                <a:solidFill>
                  <a:srgbClr val="0070C0"/>
                </a:solidFill>
                <a:latin typeface="+mn-lt"/>
              </a:rPr>
              <a:t>Main Activities</a:t>
            </a:r>
          </a:p>
        </p:txBody>
      </p:sp>
      <p:sp>
        <p:nvSpPr>
          <p:cNvPr id="18435" name="Rectangle 3"/>
          <p:cNvSpPr>
            <a:spLocks noGrp="1" noChangeArrowheads="1"/>
          </p:cNvSpPr>
          <p:nvPr>
            <p:ph type="body" idx="1"/>
          </p:nvPr>
        </p:nvSpPr>
        <p:spPr>
          <a:xfrm>
            <a:off x="317159" y="1417638"/>
            <a:ext cx="8341065" cy="4873625"/>
          </a:xfrm>
        </p:spPr>
        <p:txBody>
          <a:bodyPr/>
          <a:lstStyle/>
          <a:p>
            <a:pPr marL="0" indent="0">
              <a:buNone/>
            </a:pPr>
            <a:r>
              <a:rPr lang="en-US" b="1" dirty="0">
                <a:effectLst/>
                <a:ea typeface="Times New Roman" panose="02020603050405020304" pitchFamily="18" charset="0"/>
                <a:cs typeface="Times New Roman" panose="02020603050405020304" pitchFamily="18" charset="0"/>
              </a:rPr>
              <a:t>Main activities that are involved in the RE:</a:t>
            </a:r>
          </a:p>
          <a:p>
            <a:pPr marL="0" indent="0">
              <a:buNone/>
            </a:pPr>
            <a:endParaRPr lang="en-US" dirty="0">
              <a:effectLst/>
              <a:ea typeface="Times New Roman" panose="02020603050405020304" pitchFamily="18" charset="0"/>
              <a:cs typeface="Times New Roman" panose="02020603050405020304" pitchFamily="18" charset="0"/>
            </a:endParaRPr>
          </a:p>
          <a:p>
            <a:pPr marL="0" indent="0">
              <a:buNone/>
            </a:pPr>
            <a:endParaRPr lang="en-US" dirty="0">
              <a:effectLst/>
              <a:ea typeface="Times New Roman" panose="02020603050405020304" pitchFamily="18" charset="0"/>
              <a:cs typeface="Times New Roman" panose="02020603050405020304" pitchFamily="18" charset="0"/>
            </a:endParaRPr>
          </a:p>
          <a:p>
            <a:pPr marL="0" indent="0">
              <a:buNone/>
            </a:pPr>
            <a:endParaRPr lang="en-US" dirty="0">
              <a:effectLst/>
              <a:ea typeface="Times New Roman" panose="02020603050405020304" pitchFamily="18" charset="0"/>
              <a:cs typeface="Times New Roman" panose="02020603050405020304" pitchFamily="18" charset="0"/>
            </a:endParaRPr>
          </a:p>
          <a:p>
            <a:pPr marL="457200" lvl="1" indent="-457200">
              <a:buFont typeface="+mj-lt"/>
              <a:buAutoNum type="arabicPeriod"/>
            </a:pPr>
            <a:r>
              <a:rPr lang="en-US" sz="2400" dirty="0"/>
              <a:t>Requirement Elicitation</a:t>
            </a:r>
          </a:p>
          <a:p>
            <a:pPr marL="800100" lvl="3" indent="-342900">
              <a:spcBef>
                <a:spcPts val="0"/>
              </a:spcBef>
              <a:spcAft>
                <a:spcPts val="300"/>
              </a:spcAft>
              <a:buFont typeface="Wingdings" panose="05000000000000000000" pitchFamily="2" charset="2"/>
              <a:buChar char="§"/>
            </a:pPr>
            <a:r>
              <a:rPr lang="en-US" sz="2200" dirty="0"/>
              <a:t>Collect data about the old system and the new system to be built</a:t>
            </a:r>
          </a:p>
          <a:p>
            <a:pPr marL="457200" lvl="1" indent="-457200">
              <a:buFont typeface="+mj-lt"/>
              <a:buAutoNum type="arabicPeriod"/>
            </a:pPr>
            <a:r>
              <a:rPr lang="en-US" sz="2400" dirty="0"/>
              <a:t>Requirement Compilation</a:t>
            </a:r>
          </a:p>
          <a:p>
            <a:pPr marL="800100" lvl="4" indent="-342900">
              <a:spcBef>
                <a:spcPts val="0"/>
              </a:spcBef>
              <a:spcAft>
                <a:spcPts val="300"/>
              </a:spcAft>
              <a:buFont typeface="Wingdings" panose="05000000000000000000" pitchFamily="2" charset="2"/>
              <a:buChar char="§"/>
            </a:pPr>
            <a:r>
              <a:rPr lang="en-US" sz="2200" dirty="0"/>
              <a:t>Gathering / merging the collected data into one location</a:t>
            </a:r>
          </a:p>
          <a:p>
            <a:pPr marL="457200" lvl="1" indent="-457200">
              <a:buFont typeface="+mj-lt"/>
              <a:buAutoNum type="arabicPeriod"/>
            </a:pPr>
            <a:r>
              <a:rPr lang="en-US" sz="2400" dirty="0"/>
              <a:t>Requirement Validation and Analysis</a:t>
            </a:r>
          </a:p>
          <a:p>
            <a:pPr marL="800100" lvl="3" indent="-342900">
              <a:buFont typeface="Wingdings" panose="05000000000000000000" pitchFamily="2" charset="2"/>
              <a:buChar char="§"/>
            </a:pPr>
            <a:r>
              <a:rPr lang="en-US" sz="2200" dirty="0"/>
              <a:t>Narrowing / filtering, keeping only</a:t>
            </a:r>
          </a:p>
          <a:p>
            <a:pPr marL="457200" lvl="3" indent="0">
              <a:buNone/>
            </a:pPr>
            <a:r>
              <a:rPr lang="en-US" sz="2200" dirty="0"/>
              <a:t>      important and achievable requirements.</a:t>
            </a:r>
          </a:p>
        </p:txBody>
      </p:sp>
      <p:graphicFrame>
        <p:nvGraphicFramePr>
          <p:cNvPr id="2" name="Diagram 1">
            <a:extLst>
              <a:ext uri="{FF2B5EF4-FFF2-40B4-BE49-F238E27FC236}">
                <a16:creationId xmlns:a16="http://schemas.microsoft.com/office/drawing/2014/main" id="{D56CB304-B143-49D9-BE66-D7A5802B17F5}"/>
              </a:ext>
            </a:extLst>
          </p:cNvPr>
          <p:cNvGraphicFramePr/>
          <p:nvPr>
            <p:extLst>
              <p:ext uri="{D42A27DB-BD31-4B8C-83A1-F6EECF244321}">
                <p14:modId xmlns:p14="http://schemas.microsoft.com/office/powerpoint/2010/main" val="663516930"/>
              </p:ext>
            </p:extLst>
          </p:nvPr>
        </p:nvGraphicFramePr>
        <p:xfrm>
          <a:off x="653505" y="1903750"/>
          <a:ext cx="8173333" cy="1079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22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CDD4-0A7F-4E18-AAAE-DE703AD26FC3}"/>
              </a:ext>
            </a:extLst>
          </p:cNvPr>
          <p:cNvSpPr>
            <a:spLocks noGrp="1"/>
          </p:cNvSpPr>
          <p:nvPr>
            <p:ph type="title"/>
          </p:nvPr>
        </p:nvSpPr>
        <p:spPr>
          <a:xfrm>
            <a:off x="934954" y="2664912"/>
            <a:ext cx="7042150" cy="1143000"/>
          </a:xfrm>
        </p:spPr>
        <p:txBody>
          <a:bodyPr/>
          <a:lstStyle/>
          <a:p>
            <a:r>
              <a:rPr lang="en-US" sz="3600" dirty="0"/>
              <a:t>Requirement Engineering </a:t>
            </a:r>
            <a:br>
              <a:rPr lang="en-US" sz="3600" dirty="0"/>
            </a:br>
            <a:r>
              <a:rPr lang="en-US" sz="3600" dirty="0"/>
              <a:t>Techniques</a:t>
            </a:r>
            <a:endParaRPr lang="en-MY" sz="3600" dirty="0"/>
          </a:p>
        </p:txBody>
      </p:sp>
    </p:spTree>
    <p:extLst>
      <p:ext uri="{BB962C8B-B14F-4D97-AF65-F5344CB8AC3E}">
        <p14:creationId xmlns:p14="http://schemas.microsoft.com/office/powerpoint/2010/main" val="2430513535"/>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C3DB09-FAF1-441E-89C1-8EC3B2645978}"/>
</file>

<file path=customXml/itemProps2.xml><?xml version="1.0" encoding="utf-8"?>
<ds:datastoreItem xmlns:ds="http://schemas.openxmlformats.org/officeDocument/2006/customXml" ds:itemID="{0FD0280E-4F93-46C5-80A1-71250950EBA5}"/>
</file>

<file path=customXml/itemProps3.xml><?xml version="1.0" encoding="utf-8"?>
<ds:datastoreItem xmlns:ds="http://schemas.openxmlformats.org/officeDocument/2006/customXml" ds:itemID="{920F544D-C560-443C-9AD0-1A87D9911285}"/>
</file>

<file path=docProps/app.xml><?xml version="1.0" encoding="utf-8"?>
<Properties xmlns="http://schemas.openxmlformats.org/officeDocument/2006/extended-properties" xmlns:vt="http://schemas.openxmlformats.org/officeDocument/2006/docPropsVTypes">
  <Template>APUtemplate-Level_2</Template>
  <TotalTime>13922</TotalTime>
  <Pages>11</Pages>
  <Words>2444</Words>
  <Application>Microsoft Office PowerPoint</Application>
  <PresentationFormat>On-screen Show (4:3)</PresentationFormat>
  <Paragraphs>179</Paragraphs>
  <Slides>30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vt:lpstr>
      <vt:lpstr>Calibri</vt:lpstr>
      <vt:lpstr>Candara</vt:lpstr>
      <vt:lpstr>Courier New</vt:lpstr>
      <vt:lpstr>Wingdings</vt:lpstr>
      <vt:lpstr>APUtemplate-Level_2</vt:lpstr>
      <vt:lpstr>System Development Methods CT00046-3-2</vt:lpstr>
      <vt:lpstr>Topic &amp; Structure of the Lesson</vt:lpstr>
      <vt:lpstr>Learning Outcome</vt:lpstr>
      <vt:lpstr>Key Terms you must be able to use</vt:lpstr>
      <vt:lpstr>Requirement Engineering  purpose and activities</vt:lpstr>
      <vt:lpstr>Requirement Engineering (RE)  </vt:lpstr>
      <vt:lpstr>Requirement Engineering (RE)  Purpose</vt:lpstr>
      <vt:lpstr>Requirement Engineering (RE)  Main Activities</vt:lpstr>
      <vt:lpstr>Requirement Engineering  Techniques</vt:lpstr>
      <vt:lpstr>Requirement Engineering (RE)  Techniques</vt:lpstr>
      <vt:lpstr>Requirement Engineering (RE)  Interviews</vt:lpstr>
      <vt:lpstr>Requirement Engineering (RE)  Interviews (continued)</vt:lpstr>
      <vt:lpstr>Requirement Engineering (RE)  Interviews (continued)</vt:lpstr>
      <vt:lpstr>Requirement Engineering (RE)  Interviews (continued)</vt:lpstr>
      <vt:lpstr>Requirement Engineering (RE)  Questionnaires / Survey</vt:lpstr>
      <vt:lpstr>Requirement Engineering (RE)  Questionnaires / Survey (continued)</vt:lpstr>
      <vt:lpstr>Requirement Engineering (RE)  Research</vt:lpstr>
      <vt:lpstr>Requirement Engineering (RE)  Observation</vt:lpstr>
      <vt:lpstr>Requirement Engineering (RE)  Document Review</vt:lpstr>
      <vt:lpstr>Requirement Engineering (RE)  Sampling</vt:lpstr>
      <vt:lpstr>Requirement Engineering (RE)  Sampling (continued)</vt:lpstr>
      <vt:lpstr>Project risk management</vt:lpstr>
      <vt:lpstr>Risk Management </vt:lpstr>
      <vt:lpstr>Risk Management (continued)</vt:lpstr>
      <vt:lpstr>Risk Management (continued)</vt:lpstr>
      <vt:lpstr>Risk Management (continued)</vt:lpstr>
      <vt:lpstr>Risk Management Strategies</vt:lpstr>
      <vt:lpstr>Summary</vt:lpstr>
      <vt:lpstr>Question &amp; Answer</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195</cp:revision>
  <cp:lastPrinted>1995-11-02T09:23:42Z</cp:lastPrinted>
  <dcterms:created xsi:type="dcterms:W3CDTF">2014-01-17T09:12:04Z</dcterms:created>
  <dcterms:modified xsi:type="dcterms:W3CDTF">2022-02-08T04:56:42Z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