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8"/>
  </p:notesMasterIdLst>
  <p:handoutMasterIdLst>
    <p:handoutMasterId r:id="rId29"/>
  </p:handoutMasterIdLst>
  <p:sldIdLst>
    <p:sldId id="256" r:id="rId2"/>
    <p:sldId id="258" r:id="rId3"/>
    <p:sldId id="290" r:id="rId4"/>
    <p:sldId id="268" r:id="rId5"/>
    <p:sldId id="321" r:id="rId6"/>
    <p:sldId id="358" r:id="rId7"/>
    <p:sldId id="357" r:id="rId8"/>
    <p:sldId id="344" r:id="rId9"/>
    <p:sldId id="364" r:id="rId10"/>
    <p:sldId id="280" r:id="rId11"/>
    <p:sldId id="341" r:id="rId12"/>
    <p:sldId id="342" r:id="rId13"/>
    <p:sldId id="343" r:id="rId14"/>
    <p:sldId id="363" r:id="rId15"/>
    <p:sldId id="346" r:id="rId16"/>
    <p:sldId id="347" r:id="rId17"/>
    <p:sldId id="348" r:id="rId18"/>
    <p:sldId id="349" r:id="rId19"/>
    <p:sldId id="284" r:id="rId20"/>
    <p:sldId id="350" r:id="rId21"/>
    <p:sldId id="323" r:id="rId22"/>
    <p:sldId id="270" r:id="rId23"/>
    <p:sldId id="283" r:id="rId24"/>
    <p:sldId id="397" r:id="rId25"/>
    <p:sldId id="266" r:id="rId26"/>
    <p:sldId id="282" r:id="rId2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D1D3CA"/>
    <a:srgbClr val="A2FFA3"/>
    <a:srgbClr val="FFFF66"/>
    <a:srgbClr val="A2C1FE"/>
    <a:srgbClr val="C1CEFF"/>
    <a:srgbClr val="FFFF99"/>
    <a:srgbClr val="FCFEB9"/>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3" autoAdjust="0"/>
    <p:restoredTop sz="94249" autoAdjust="0"/>
  </p:normalViewPr>
  <p:slideViewPr>
    <p:cSldViewPr snapToGrid="0">
      <p:cViewPr varScale="1">
        <p:scale>
          <a:sx n="87" d="100"/>
          <a:sy n="87" d="100"/>
        </p:scale>
        <p:origin x="1195" y="82"/>
      </p:cViewPr>
      <p:guideLst>
        <p:guide orient="horz" pos="2160"/>
        <p:guide pos="2880"/>
      </p:guideLst>
    </p:cSldViewPr>
  </p:slideViewPr>
  <p:outlineViewPr>
    <p:cViewPr>
      <p:scale>
        <a:sx n="33" d="100"/>
        <a:sy n="33" d="100"/>
      </p:scale>
      <p:origin x="0" y="2766"/>
    </p:cViewPr>
  </p:outlineViewPr>
  <p:notesTextViewPr>
    <p:cViewPr>
      <p:scale>
        <a:sx n="100" d="100"/>
        <a:sy n="100" d="100"/>
      </p:scale>
      <p:origin x="0" y="0"/>
    </p:cViewPr>
  </p:notesTextViewPr>
  <p:sorterViewPr>
    <p:cViewPr>
      <p:scale>
        <a:sx n="100" d="100"/>
        <a:sy n="100" d="100"/>
      </p:scale>
      <p:origin x="0" y="307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6002D953-699B-4CA1-9D0D-DCE56549FEBF}"/>
    <pc:docChg chg="custSel addSld modSld">
      <pc:chgData name="Dr. Dewi Octaviani" userId="b13860d7-3077-45d3-9be2-c1aa2c085ab3" providerId="ADAL" clId="{6002D953-699B-4CA1-9D0D-DCE56549FEBF}" dt="2022-02-08T04:58:52.391" v="17" actId="6549"/>
      <pc:docMkLst>
        <pc:docMk/>
      </pc:docMkLst>
      <pc:sldChg chg="modSp mod">
        <pc:chgData name="Dr. Dewi Octaviani" userId="b13860d7-3077-45d3-9be2-c1aa2c085ab3" providerId="ADAL" clId="{6002D953-699B-4CA1-9D0D-DCE56549FEBF}" dt="2022-02-08T04:57:47.281" v="9" actId="20577"/>
        <pc:sldMkLst>
          <pc:docMk/>
          <pc:sldMk cId="0" sldId="256"/>
        </pc:sldMkLst>
        <pc:spChg chg="mod">
          <ac:chgData name="Dr. Dewi Octaviani" userId="b13860d7-3077-45d3-9be2-c1aa2c085ab3" providerId="ADAL" clId="{6002D953-699B-4CA1-9D0D-DCE56549FEBF}" dt="2022-02-08T04:57:47.281" v="9" actId="20577"/>
          <ac:spMkLst>
            <pc:docMk/>
            <pc:sldMk cId="0" sldId="256"/>
            <ac:spMk id="3" creationId="{00000000-0000-0000-0000-000000000000}"/>
          </ac:spMkLst>
        </pc:spChg>
      </pc:sldChg>
      <pc:sldChg chg="modSp add mod">
        <pc:chgData name="Dr. Dewi Octaviani" userId="b13860d7-3077-45d3-9be2-c1aa2c085ab3" providerId="ADAL" clId="{6002D953-699B-4CA1-9D0D-DCE56549FEBF}" dt="2022-02-08T04:58:52.391" v="17" actId="6549"/>
        <pc:sldMkLst>
          <pc:docMk/>
          <pc:sldMk cId="2760702316" sldId="397"/>
        </pc:sldMkLst>
        <pc:spChg chg="mod">
          <ac:chgData name="Dr. Dewi Octaviani" userId="b13860d7-3077-45d3-9be2-c1aa2c085ab3" providerId="ADAL" clId="{6002D953-699B-4CA1-9D0D-DCE56549FEBF}" dt="2022-02-08T04:58:52.391" v="17" actId="6549"/>
          <ac:spMkLst>
            <pc:docMk/>
            <pc:sldMk cId="2760702316" sldId="397"/>
            <ac:spMk id="4608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i="0" dirty="0">
              <a:solidFill>
                <a:srgbClr val="454545"/>
              </a:solidFill>
              <a:effectLst/>
              <a:latin typeface="Arial" panose="020B0604020202020204" pitchFamily="34" charset="0"/>
            </a:endParaRPr>
          </a:p>
        </p:txBody>
      </p:sp>
    </p:spTree>
    <p:extLst>
      <p:ext uri="{BB962C8B-B14F-4D97-AF65-F5344CB8AC3E}">
        <p14:creationId xmlns:p14="http://schemas.microsoft.com/office/powerpoint/2010/main" val="293572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576005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3284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68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48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21212"/>
              </a:solidFill>
              <a:effectLst/>
              <a:latin typeface="Noto Sans"/>
            </a:endParaRPr>
          </a:p>
        </p:txBody>
      </p:sp>
    </p:spTree>
    <p:extLst>
      <p:ext uri="{BB962C8B-B14F-4D97-AF65-F5344CB8AC3E}">
        <p14:creationId xmlns:p14="http://schemas.microsoft.com/office/powerpoint/2010/main" val="401425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21212"/>
              </a:solidFill>
              <a:effectLst/>
              <a:latin typeface="Noto Sans"/>
            </a:endParaRPr>
          </a:p>
        </p:txBody>
      </p:sp>
    </p:spTree>
    <p:extLst>
      <p:ext uri="{BB962C8B-B14F-4D97-AF65-F5344CB8AC3E}">
        <p14:creationId xmlns:p14="http://schemas.microsoft.com/office/powerpoint/2010/main" val="178374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5124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3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618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i="0" dirty="0">
              <a:solidFill>
                <a:srgbClr val="454545"/>
              </a:solidFill>
              <a:effectLst/>
              <a:latin typeface="Arial" panose="020B0604020202020204" pitchFamily="34" charset="0"/>
            </a:endParaRPr>
          </a:p>
        </p:txBody>
      </p:sp>
    </p:spTree>
    <p:extLst>
      <p:ext uri="{BB962C8B-B14F-4D97-AF65-F5344CB8AC3E}">
        <p14:creationId xmlns:p14="http://schemas.microsoft.com/office/powerpoint/2010/main" val="3996384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i="0" dirty="0">
              <a:solidFill>
                <a:srgbClr val="454545"/>
              </a:solidFill>
              <a:effectLst/>
              <a:latin typeface="Arial" panose="020B0604020202020204" pitchFamily="34" charset="0"/>
            </a:endParaRPr>
          </a:p>
        </p:txBody>
      </p:sp>
    </p:spTree>
    <p:extLst>
      <p:ext uri="{BB962C8B-B14F-4D97-AF65-F5344CB8AC3E}">
        <p14:creationId xmlns:p14="http://schemas.microsoft.com/office/powerpoint/2010/main" val="3753696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457200" y="6248400"/>
            <a:ext cx="1219200" cy="457200"/>
          </a:xfrm>
          <a:prstGeom prst="rect">
            <a:avLst/>
          </a:prstGeom>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xfrm>
            <a:off x="1828800" y="6248400"/>
            <a:ext cx="5486400" cy="457200"/>
          </a:xfrm>
          <a:prstGeom prst="rect">
            <a:avLst/>
          </a:prstGeom>
          <a:ln/>
        </p:spPr>
        <p:txBody>
          <a:bodyPr/>
          <a:lstStyle>
            <a:lvl1pPr>
              <a:defRPr/>
            </a:lvl1pPr>
          </a:lstStyle>
          <a:p>
            <a:pPr>
              <a:defRPr/>
            </a:pPr>
            <a:r>
              <a:rPr lang="en-US" altLang="en-US"/>
              <a:t>Systems Analysis and Design in a Changing World, 6th Edition</a:t>
            </a:r>
          </a:p>
        </p:txBody>
      </p:sp>
      <p:sp>
        <p:nvSpPr>
          <p:cNvPr id="7" name="Rectangle 7"/>
          <p:cNvSpPr>
            <a:spLocks noGrp="1" noChangeArrowheads="1"/>
          </p:cNvSpPr>
          <p:nvPr>
            <p:ph type="sldNum" sz="quarter" idx="12"/>
          </p:nvPr>
        </p:nvSpPr>
        <p:spPr>
          <a:xfrm>
            <a:off x="7543800" y="6248400"/>
            <a:ext cx="1143000" cy="457200"/>
          </a:xfrm>
          <a:prstGeom prst="rect">
            <a:avLst/>
          </a:prstGeom>
          <a:ln/>
        </p:spPr>
        <p:txBody>
          <a:bodyPr/>
          <a:lstStyle>
            <a:lvl1pPr>
              <a:defRPr/>
            </a:lvl1pPr>
          </a:lstStyle>
          <a:p>
            <a:pPr>
              <a:defRPr/>
            </a:pPr>
            <a:fld id="{F8EBE9B2-837B-4E75-B232-812493BAE69B}" type="slidenum">
              <a:rPr lang="en-US" altLang="en-US"/>
              <a:pPr>
                <a:defRPr/>
              </a:pPr>
              <a:t>‹#›</a:t>
            </a:fld>
            <a:endParaRPr lang="en-US" altLang="en-US"/>
          </a:p>
        </p:txBody>
      </p:sp>
    </p:spTree>
    <p:extLst>
      <p:ext uri="{BB962C8B-B14F-4D97-AF65-F5344CB8AC3E}">
        <p14:creationId xmlns:p14="http://schemas.microsoft.com/office/powerpoint/2010/main" val="410834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7"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8"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 id="2147483702" r:id="rId5"/>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gZ0FVeReXd8&amp;ab_channel=LeanVlo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Development Methods</a:t>
            </a:r>
            <a:br>
              <a:rPr lang="en-US" dirty="0"/>
            </a:br>
            <a:r>
              <a:rPr lang="en-US" sz="2400" dirty="0"/>
              <a:t>CT00046-3-2</a:t>
            </a:r>
            <a:endParaRPr lang="en-US" dirty="0"/>
          </a:p>
        </p:txBody>
      </p:sp>
      <p:sp>
        <p:nvSpPr>
          <p:cNvPr id="3" name="Subtitle 2"/>
          <p:cNvSpPr>
            <a:spLocks noGrp="1"/>
          </p:cNvSpPr>
          <p:nvPr>
            <p:ph type="subTitle" idx="1"/>
          </p:nvPr>
        </p:nvSpPr>
        <p:spPr/>
        <p:txBody>
          <a:bodyPr/>
          <a:lstStyle/>
          <a:p>
            <a:r>
              <a:rPr lang="en-US" b="1" dirty="0"/>
              <a:t>System Analysis – 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Analysis Techniques</a:t>
            </a:r>
            <a:br>
              <a:rPr lang="en-US" dirty="0"/>
            </a:br>
            <a:r>
              <a:rPr lang="en-US" dirty="0">
                <a:solidFill>
                  <a:schemeClr val="accent6"/>
                </a:solidFill>
              </a:rPr>
              <a:t>Business Intelligence Analysis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200" dirty="0"/>
              <a:t>Business intelligence analysis relies heavily on aggregation, focusing on business information.</a:t>
            </a:r>
          </a:p>
          <a:p>
            <a:pPr lvl="1">
              <a:buFont typeface="Wingdings" panose="05000000000000000000" pitchFamily="2" charset="2"/>
              <a:buChar char="§"/>
            </a:pPr>
            <a:r>
              <a:rPr lang="en-US" sz="2200" dirty="0"/>
              <a:t>Using business analysis techniques to find benefits of data to the business.  </a:t>
            </a:r>
          </a:p>
          <a:p>
            <a:pPr>
              <a:buFont typeface="Wingdings" panose="05000000000000000000" pitchFamily="2" charset="2"/>
              <a:buChar char="q"/>
            </a:pPr>
            <a:r>
              <a:rPr lang="en-US" sz="2200" dirty="0"/>
              <a:t>Approach:</a:t>
            </a:r>
          </a:p>
          <a:p>
            <a:pPr lvl="1">
              <a:buFont typeface="Wingdings" panose="05000000000000000000" pitchFamily="2" charset="2"/>
              <a:buChar char="§"/>
            </a:pPr>
            <a:r>
              <a:rPr lang="en-US" sz="2200" dirty="0"/>
              <a:t>Seeking product / service opportunities, examples: SWOT analysis, Fishbone analysis, PEST analysis, etc.</a:t>
            </a:r>
          </a:p>
          <a:p>
            <a:pPr>
              <a:buFont typeface="Wingdings" panose="05000000000000000000" pitchFamily="2" charset="2"/>
              <a:buChar char="q"/>
            </a:pPr>
            <a:r>
              <a:rPr lang="en-US" sz="2200" dirty="0"/>
              <a:t>Output:</a:t>
            </a:r>
          </a:p>
          <a:p>
            <a:pPr lvl="1">
              <a:buFont typeface="Wingdings" panose="05000000000000000000" pitchFamily="2" charset="2"/>
              <a:buChar char="§"/>
            </a:pPr>
            <a:r>
              <a:rPr lang="en-US" sz="2200" dirty="0"/>
              <a:t>Clearer information for business decisions.</a:t>
            </a:r>
          </a:p>
          <a:p>
            <a:pPr lvl="1"/>
            <a:endParaRPr lang="en-US" sz="2200" dirty="0"/>
          </a:p>
        </p:txBody>
      </p:sp>
      <p:pic>
        <p:nvPicPr>
          <p:cNvPr id="4" name="Picture 10" descr="Image result for data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806" y="5096434"/>
            <a:ext cx="1354194" cy="142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2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DED4AFF-23D8-4D51-9AE5-3D4DF2C50CDB}"/>
              </a:ext>
            </a:extLst>
          </p:cNvPr>
          <p:cNvSpPr txBox="1">
            <a:spLocks noChangeArrowheads="1"/>
          </p:cNvSpPr>
          <p:nvPr/>
        </p:nvSpPr>
        <p:spPr bwMode="auto">
          <a:xfrm>
            <a:off x="443133" y="-19685"/>
            <a:ext cx="7543800" cy="1295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spcAft>
                <a:spcPts val="600"/>
              </a:spcAft>
            </a:pPr>
            <a:r>
              <a:rPr lang="en-US" b="1" kern="0">
                <a:latin typeface="+mj-lt"/>
                <a:ea typeface="+mj-ea"/>
                <a:cs typeface="+mj-cs"/>
              </a:rPr>
              <a:t>SWOT Analysis</a:t>
            </a:r>
          </a:p>
        </p:txBody>
      </p:sp>
      <p:sp>
        <p:nvSpPr>
          <p:cNvPr id="3" name="Content Placeholder 2">
            <a:extLst>
              <a:ext uri="{FF2B5EF4-FFF2-40B4-BE49-F238E27FC236}">
                <a16:creationId xmlns:a16="http://schemas.microsoft.com/office/drawing/2014/main" id="{EC4BE383-8787-4466-AB0C-87A48526DB23}"/>
              </a:ext>
            </a:extLst>
          </p:cNvPr>
          <p:cNvSpPr>
            <a:spLocks noGrp="1"/>
          </p:cNvSpPr>
          <p:nvPr>
            <p:ph type="body" sz="half" idx="1"/>
          </p:nvPr>
        </p:nvSpPr>
        <p:spPr>
          <a:xfrm>
            <a:off x="0" y="1103958"/>
            <a:ext cx="4536831" cy="5047713"/>
          </a:xfrm>
        </p:spPr>
        <p:txBody>
          <a:bodyPr vert="horz" wrap="square" lIns="91440" tIns="45720" rIns="91440" bIns="45720" numCol="1" anchor="t" anchorCtr="0" compatLnSpc="1">
            <a:prstTxWarp prst="textNoShape">
              <a:avLst/>
            </a:prstTxWarp>
            <a:noAutofit/>
          </a:bodyPr>
          <a:lstStyle/>
          <a:p>
            <a:pPr>
              <a:lnSpc>
                <a:spcPct val="90000"/>
              </a:lnSpc>
              <a:buFont typeface="Wingdings" panose="05000000000000000000" pitchFamily="2" charset="2"/>
              <a:buChar char="q"/>
            </a:pPr>
            <a:r>
              <a:rPr lang="en-US" sz="2000" dirty="0"/>
              <a:t>A </a:t>
            </a:r>
            <a:r>
              <a:rPr lang="en-US" sz="2000" b="1" dirty="0"/>
              <a:t>SWOT analysis </a:t>
            </a:r>
            <a:r>
              <a:rPr lang="en-US" sz="2000" dirty="0"/>
              <a:t>stands for strengths, weaknesses, opportunities, and threats. A SWOT analysis usually starts with a broad overview. The first step is for top management to respond to questions like these:</a:t>
            </a:r>
          </a:p>
          <a:p>
            <a:pPr lvl="1">
              <a:lnSpc>
                <a:spcPct val="90000"/>
              </a:lnSpc>
              <a:buFont typeface="Wingdings" panose="05000000000000000000" pitchFamily="2" charset="2"/>
              <a:buChar char="§"/>
            </a:pPr>
            <a:r>
              <a:rPr lang="en-US" dirty="0"/>
              <a:t>What are our strengths, and how can we use them to achieve our business goals?</a:t>
            </a:r>
          </a:p>
          <a:p>
            <a:pPr lvl="1">
              <a:lnSpc>
                <a:spcPct val="90000"/>
              </a:lnSpc>
              <a:buFont typeface="Wingdings" panose="05000000000000000000" pitchFamily="2" charset="2"/>
              <a:buChar char="§"/>
            </a:pPr>
            <a:r>
              <a:rPr lang="en-US" dirty="0"/>
              <a:t>What are our weaknesses, and how can we reduce or eliminate them?</a:t>
            </a:r>
          </a:p>
          <a:p>
            <a:pPr lvl="1">
              <a:lnSpc>
                <a:spcPct val="90000"/>
              </a:lnSpc>
              <a:buFont typeface="Wingdings" panose="05000000000000000000" pitchFamily="2" charset="2"/>
              <a:buChar char="§"/>
            </a:pPr>
            <a:r>
              <a:rPr lang="en-US" dirty="0"/>
              <a:t>What are our opportunities, and how do we plan to take advantage of them?</a:t>
            </a:r>
          </a:p>
          <a:p>
            <a:pPr lvl="1">
              <a:lnSpc>
                <a:spcPct val="90000"/>
              </a:lnSpc>
              <a:buFont typeface="Wingdings" panose="05000000000000000000" pitchFamily="2" charset="2"/>
              <a:buChar char="§"/>
            </a:pPr>
            <a:r>
              <a:rPr lang="en-US" dirty="0"/>
              <a:t>What are our threats, and how can we assess, manage, and respond to the possible risks?</a:t>
            </a:r>
          </a:p>
        </p:txBody>
      </p:sp>
      <p:pic>
        <p:nvPicPr>
          <p:cNvPr id="2" name="Picture 1">
            <a:extLst>
              <a:ext uri="{FF2B5EF4-FFF2-40B4-BE49-F238E27FC236}">
                <a16:creationId xmlns:a16="http://schemas.microsoft.com/office/drawing/2014/main" id="{EB06ED34-647A-4097-A681-6D5693BD6896}"/>
              </a:ext>
            </a:extLst>
          </p:cNvPr>
          <p:cNvPicPr>
            <a:picLocks noChangeAspect="1"/>
          </p:cNvPicPr>
          <p:nvPr/>
        </p:nvPicPr>
        <p:blipFill>
          <a:blip r:embed="rId2"/>
          <a:stretch>
            <a:fillRect/>
          </a:stretch>
        </p:blipFill>
        <p:spPr>
          <a:xfrm>
            <a:off x="4232914" y="1938971"/>
            <a:ext cx="4875917" cy="3903388"/>
          </a:xfrm>
          <a:prstGeom prst="rect">
            <a:avLst/>
          </a:prstGeom>
          <a:noFill/>
        </p:spPr>
      </p:pic>
      <p:sp>
        <p:nvSpPr>
          <p:cNvPr id="4" name="Rectangle 3">
            <a:extLst>
              <a:ext uri="{FF2B5EF4-FFF2-40B4-BE49-F238E27FC236}">
                <a16:creationId xmlns:a16="http://schemas.microsoft.com/office/drawing/2014/main" id="{75DC8B51-F310-4C9B-B2F8-77E03CF68B3D}"/>
              </a:ext>
            </a:extLst>
          </p:cNvPr>
          <p:cNvSpPr/>
          <p:nvPr/>
        </p:nvSpPr>
        <p:spPr>
          <a:xfrm>
            <a:off x="4384872" y="5859284"/>
            <a:ext cx="4572000" cy="584775"/>
          </a:xfrm>
          <a:prstGeom prst="rect">
            <a:avLst/>
          </a:prstGeom>
        </p:spPr>
        <p:txBody>
          <a:bodyPr>
            <a:spAutoFit/>
          </a:bodyPr>
          <a:lstStyle/>
          <a:p>
            <a:pPr algn="ctr"/>
            <a:r>
              <a:rPr lang="en-MY" sz="1600" dirty="0">
                <a:latin typeface="SabonLTStd-Roman"/>
              </a:rPr>
              <a:t>Sample of typical strengths, weaknesses,</a:t>
            </a:r>
          </a:p>
          <a:p>
            <a:pPr algn="ctr"/>
            <a:r>
              <a:rPr lang="en-MY" sz="1600" dirty="0">
                <a:latin typeface="SabonLTStd-Roman"/>
              </a:rPr>
              <a:t>opportunities, and threats.</a:t>
            </a:r>
            <a:endParaRPr lang="en-MY" sz="1600" dirty="0"/>
          </a:p>
        </p:txBody>
      </p:sp>
    </p:spTree>
    <p:extLst>
      <p:ext uri="{BB962C8B-B14F-4D97-AF65-F5344CB8AC3E}">
        <p14:creationId xmlns:p14="http://schemas.microsoft.com/office/powerpoint/2010/main" val="296869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DED4AFF-23D8-4D51-9AE5-3D4DF2C50CDB}"/>
              </a:ext>
            </a:extLst>
          </p:cNvPr>
          <p:cNvSpPr txBox="1">
            <a:spLocks noChangeArrowheads="1"/>
          </p:cNvSpPr>
          <p:nvPr/>
        </p:nvSpPr>
        <p:spPr bwMode="auto">
          <a:xfrm>
            <a:off x="443133" y="-19685"/>
            <a:ext cx="7543800" cy="1295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spcAft>
                <a:spcPts val="600"/>
              </a:spcAft>
            </a:pPr>
            <a:r>
              <a:rPr lang="en-US" b="1" kern="0" dirty="0">
                <a:latin typeface="+mj-lt"/>
                <a:ea typeface="+mj-ea"/>
                <a:cs typeface="+mj-cs"/>
              </a:rPr>
              <a:t>Fishbone Analysis</a:t>
            </a:r>
          </a:p>
        </p:txBody>
      </p:sp>
      <p:sp>
        <p:nvSpPr>
          <p:cNvPr id="3" name="Content Placeholder 2">
            <a:extLst>
              <a:ext uri="{FF2B5EF4-FFF2-40B4-BE49-F238E27FC236}">
                <a16:creationId xmlns:a16="http://schemas.microsoft.com/office/drawing/2014/main" id="{EC4BE383-8787-4466-AB0C-87A48526DB23}"/>
              </a:ext>
            </a:extLst>
          </p:cNvPr>
          <p:cNvSpPr>
            <a:spLocks noGrp="1"/>
          </p:cNvSpPr>
          <p:nvPr>
            <p:ph type="body" sz="half" idx="1"/>
          </p:nvPr>
        </p:nvSpPr>
        <p:spPr>
          <a:xfrm>
            <a:off x="334107" y="1584032"/>
            <a:ext cx="8475785" cy="4873039"/>
          </a:xfrm>
        </p:spPr>
        <p:txBody>
          <a:bodyPr vert="horz" wrap="square" lIns="91440" tIns="45720" rIns="91440" bIns="45720" numCol="1" anchor="t" anchorCtr="0" compatLnSpc="1">
            <a:prstTxWarp prst="textNoShape">
              <a:avLst/>
            </a:prstTxWarp>
            <a:noAutofit/>
          </a:bodyPr>
          <a:lstStyle/>
          <a:p>
            <a:pPr>
              <a:buFont typeface="Wingdings" panose="05000000000000000000" pitchFamily="2" charset="2"/>
              <a:buChar char="q"/>
            </a:pPr>
            <a:r>
              <a:rPr lang="en-MY" dirty="0"/>
              <a:t>Fishbone </a:t>
            </a:r>
            <a:r>
              <a:rPr lang="en-US" dirty="0"/>
              <a:t>is an analysis that represents the possible causes of a problem as a graphical outline. An analyst first states the problem and draws a main bone with sub-bones that represent possible causes of the problem.</a:t>
            </a:r>
          </a:p>
          <a:p>
            <a:pPr>
              <a:buFont typeface="Wingdings" panose="05000000000000000000" pitchFamily="2" charset="2"/>
              <a:buChar char="q"/>
            </a:pPr>
            <a:r>
              <a:rPr lang="en-US" dirty="0"/>
              <a:t>For example, the problem is </a:t>
            </a:r>
            <a:r>
              <a:rPr lang="en-US" i="1" dirty="0"/>
              <a:t>unhappy workers</a:t>
            </a:r>
            <a:r>
              <a:rPr lang="en-US" dirty="0"/>
              <a:t>, and the analyst has identified four areas to investigate: </a:t>
            </a:r>
            <a:r>
              <a:rPr lang="en-US" b="1" i="1" dirty="0"/>
              <a:t>environment</a:t>
            </a:r>
            <a:r>
              <a:rPr lang="en-US" b="1" dirty="0"/>
              <a:t>, </a:t>
            </a:r>
            <a:r>
              <a:rPr lang="en-US" b="1" i="1" dirty="0"/>
              <a:t>workers</a:t>
            </a:r>
            <a:r>
              <a:rPr lang="en-US" b="1" dirty="0"/>
              <a:t>, </a:t>
            </a:r>
            <a:r>
              <a:rPr lang="en-US" b="1" i="1" dirty="0"/>
              <a:t>management</a:t>
            </a:r>
            <a:r>
              <a:rPr lang="en-US" b="1" dirty="0"/>
              <a:t>, and </a:t>
            </a:r>
            <a:r>
              <a:rPr lang="en-US" b="1" i="1" dirty="0"/>
              <a:t>machines</a:t>
            </a:r>
            <a:r>
              <a:rPr lang="en-US" dirty="0"/>
              <a:t>.</a:t>
            </a:r>
          </a:p>
          <a:p>
            <a:pPr>
              <a:buFont typeface="Wingdings" panose="05000000000000000000" pitchFamily="2" charset="2"/>
              <a:buChar char="q"/>
            </a:pPr>
            <a:r>
              <a:rPr lang="en-US" dirty="0"/>
              <a:t>In each area, the analyst identifies possible causes and draws them as horizontal sub-bones.</a:t>
            </a:r>
          </a:p>
        </p:txBody>
      </p:sp>
    </p:spTree>
    <p:extLst>
      <p:ext uri="{BB962C8B-B14F-4D97-AF65-F5344CB8AC3E}">
        <p14:creationId xmlns:p14="http://schemas.microsoft.com/office/powerpoint/2010/main" val="813084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DED4AFF-23D8-4D51-9AE5-3D4DF2C50CDB}"/>
              </a:ext>
            </a:extLst>
          </p:cNvPr>
          <p:cNvSpPr txBox="1">
            <a:spLocks noChangeArrowheads="1"/>
          </p:cNvSpPr>
          <p:nvPr/>
        </p:nvSpPr>
        <p:spPr bwMode="auto">
          <a:xfrm>
            <a:off x="457200" y="122238"/>
            <a:ext cx="7543800" cy="1295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spcAft>
                <a:spcPts val="600"/>
              </a:spcAft>
            </a:pPr>
            <a:r>
              <a:rPr lang="en-US" b="1" kern="0" dirty="0">
                <a:latin typeface="+mj-lt"/>
                <a:ea typeface="+mj-ea"/>
                <a:cs typeface="+mj-cs"/>
              </a:rPr>
              <a:t>Fishbone Analysis</a:t>
            </a:r>
          </a:p>
          <a:p>
            <a:pPr>
              <a:spcAft>
                <a:spcPts val="600"/>
              </a:spcAft>
            </a:pPr>
            <a:r>
              <a:rPr lang="en-US" b="1" kern="0" dirty="0">
                <a:solidFill>
                  <a:srgbClr val="0070C0"/>
                </a:solidFill>
                <a:latin typeface="+mj-lt"/>
                <a:ea typeface="+mj-ea"/>
                <a:cs typeface="+mj-cs"/>
              </a:rPr>
              <a:t>(continued)</a:t>
            </a:r>
          </a:p>
        </p:txBody>
      </p:sp>
      <p:sp>
        <p:nvSpPr>
          <p:cNvPr id="3" name="Content Placeholder 2">
            <a:extLst>
              <a:ext uri="{FF2B5EF4-FFF2-40B4-BE49-F238E27FC236}">
                <a16:creationId xmlns:a16="http://schemas.microsoft.com/office/drawing/2014/main" id="{EC4BE383-8787-4466-AB0C-87A48526DB23}"/>
              </a:ext>
            </a:extLst>
          </p:cNvPr>
          <p:cNvSpPr>
            <a:spLocks noGrp="1"/>
          </p:cNvSpPr>
          <p:nvPr>
            <p:ph type="body" sz="half" idx="1"/>
          </p:nvPr>
        </p:nvSpPr>
        <p:spPr>
          <a:xfrm>
            <a:off x="0" y="1417638"/>
            <a:ext cx="4038600" cy="4411662"/>
          </a:xfrm>
        </p:spPr>
        <p:txBody>
          <a:bodyPr vert="horz" wrap="square" lIns="91440" tIns="45720" rIns="91440" bIns="45720" numCol="1" anchor="t" anchorCtr="0" compatLnSpc="1">
            <a:prstTxWarp prst="textNoShape">
              <a:avLst/>
            </a:prstTxWarp>
            <a:noAutofit/>
          </a:bodyPr>
          <a:lstStyle/>
          <a:p>
            <a:pPr>
              <a:lnSpc>
                <a:spcPct val="90000"/>
              </a:lnSpc>
              <a:buFont typeface="Wingdings" panose="05000000000000000000" pitchFamily="2" charset="2"/>
              <a:buChar char="q"/>
            </a:pPr>
            <a:r>
              <a:rPr lang="en-US" sz="2000" dirty="0"/>
              <a:t>For example, </a:t>
            </a:r>
            <a:r>
              <a:rPr lang="en-US" sz="2000" i="1" dirty="0"/>
              <a:t>too hot </a:t>
            </a:r>
            <a:r>
              <a:rPr lang="en-US" sz="2000" dirty="0"/>
              <a:t>is a possible cause in the </a:t>
            </a:r>
            <a:r>
              <a:rPr lang="en-US" sz="2000" i="1" dirty="0"/>
              <a:t>environment </a:t>
            </a:r>
            <a:r>
              <a:rPr lang="en-US" sz="2000" dirty="0"/>
              <a:t>bone. For each cause, the analyst must dig deeper and ask the question: </a:t>
            </a:r>
          </a:p>
          <a:p>
            <a:pPr lvl="1">
              <a:lnSpc>
                <a:spcPct val="90000"/>
              </a:lnSpc>
              <a:buFont typeface="Wingdings" panose="05000000000000000000" pitchFamily="2" charset="2"/>
              <a:buChar char="§"/>
            </a:pPr>
            <a:r>
              <a:rPr lang="en-US" dirty="0"/>
              <a:t>What could be causing </a:t>
            </a:r>
            <a:r>
              <a:rPr lang="en-US" i="1" dirty="0"/>
              <a:t>this </a:t>
            </a:r>
            <a:r>
              <a:rPr lang="en-US" dirty="0"/>
              <a:t>symptom to occur? W</a:t>
            </a:r>
            <a:r>
              <a:rPr lang="en-US" i="1" dirty="0"/>
              <a:t>hy </a:t>
            </a:r>
            <a:r>
              <a:rPr lang="en-US" dirty="0"/>
              <a:t>is it too hot? </a:t>
            </a:r>
          </a:p>
          <a:p>
            <a:pPr>
              <a:lnSpc>
                <a:spcPct val="90000"/>
              </a:lnSpc>
              <a:buFont typeface="Wingdings" panose="05000000000000000000" pitchFamily="2" charset="2"/>
              <a:buChar char="q"/>
            </a:pPr>
            <a:r>
              <a:rPr lang="en-US" sz="2000" dirty="0"/>
              <a:t>If the answer is insufficient air conditioning capacity, the analyst indicates this as a sub-bone to the </a:t>
            </a:r>
            <a:r>
              <a:rPr lang="en-US" sz="2000" i="1" dirty="0"/>
              <a:t>too hot </a:t>
            </a:r>
            <a:r>
              <a:rPr lang="en-US" sz="2000" dirty="0"/>
              <a:t>cause. In this manner, the analyst adds additional sub-bones to the diagram, until he or she uncovers root causes of a problem, rather than just the symptoms.</a:t>
            </a:r>
          </a:p>
        </p:txBody>
      </p:sp>
      <p:pic>
        <p:nvPicPr>
          <p:cNvPr id="2" name="Picture 1">
            <a:extLst>
              <a:ext uri="{FF2B5EF4-FFF2-40B4-BE49-F238E27FC236}">
                <a16:creationId xmlns:a16="http://schemas.microsoft.com/office/drawing/2014/main" id="{7F3EF7D9-EDDF-4E79-A63B-0A68AD646FC1}"/>
              </a:ext>
            </a:extLst>
          </p:cNvPr>
          <p:cNvPicPr>
            <a:picLocks noChangeAspect="1"/>
          </p:cNvPicPr>
          <p:nvPr/>
        </p:nvPicPr>
        <p:blipFill>
          <a:blip r:embed="rId2"/>
          <a:stretch>
            <a:fillRect/>
          </a:stretch>
        </p:blipFill>
        <p:spPr>
          <a:xfrm>
            <a:off x="3869788" y="2101221"/>
            <a:ext cx="5274212" cy="3507953"/>
          </a:xfrm>
          <a:prstGeom prst="rect">
            <a:avLst/>
          </a:prstGeom>
          <a:noFill/>
        </p:spPr>
      </p:pic>
      <p:sp>
        <p:nvSpPr>
          <p:cNvPr id="4" name="Rectangle 3">
            <a:extLst>
              <a:ext uri="{FF2B5EF4-FFF2-40B4-BE49-F238E27FC236}">
                <a16:creationId xmlns:a16="http://schemas.microsoft.com/office/drawing/2014/main" id="{D0CFCE0F-5DCE-4754-8DDD-4D610521CB81}"/>
              </a:ext>
            </a:extLst>
          </p:cNvPr>
          <p:cNvSpPr/>
          <p:nvPr/>
        </p:nvSpPr>
        <p:spPr>
          <a:xfrm>
            <a:off x="4305300" y="5646426"/>
            <a:ext cx="4572000" cy="369332"/>
          </a:xfrm>
          <a:prstGeom prst="rect">
            <a:avLst/>
          </a:prstGeom>
        </p:spPr>
        <p:txBody>
          <a:bodyPr>
            <a:spAutoFit/>
          </a:bodyPr>
          <a:lstStyle/>
          <a:p>
            <a:pPr algn="ctr"/>
            <a:r>
              <a:rPr lang="en-MY" dirty="0">
                <a:latin typeface="SabonLTStd-Roman"/>
              </a:rPr>
              <a:t>Sample of fishbone analysis</a:t>
            </a:r>
            <a:endParaRPr lang="en-MY" dirty="0"/>
          </a:p>
        </p:txBody>
      </p:sp>
    </p:spTree>
    <p:extLst>
      <p:ext uri="{BB962C8B-B14F-4D97-AF65-F5344CB8AC3E}">
        <p14:creationId xmlns:p14="http://schemas.microsoft.com/office/powerpoint/2010/main" val="422923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988907-372E-4761-A87A-B7AEFC871D96}"/>
              </a:ext>
            </a:extLst>
          </p:cNvPr>
          <p:cNvSpPr>
            <a:spLocks noGrp="1"/>
          </p:cNvSpPr>
          <p:nvPr>
            <p:ph type="title"/>
          </p:nvPr>
        </p:nvSpPr>
        <p:spPr/>
        <p:txBody>
          <a:bodyPr/>
          <a:lstStyle/>
          <a:p>
            <a:endParaRPr lang="en-MY"/>
          </a:p>
        </p:txBody>
      </p:sp>
      <p:sp>
        <p:nvSpPr>
          <p:cNvPr id="7" name="Content Placeholder 6">
            <a:extLst>
              <a:ext uri="{FF2B5EF4-FFF2-40B4-BE49-F238E27FC236}">
                <a16:creationId xmlns:a16="http://schemas.microsoft.com/office/drawing/2014/main" id="{74B523F4-A79A-4373-8EF6-EDF0F3D7CC52}"/>
              </a:ext>
            </a:extLst>
          </p:cNvPr>
          <p:cNvSpPr>
            <a:spLocks noGrp="1"/>
          </p:cNvSpPr>
          <p:nvPr>
            <p:ph idx="1"/>
          </p:nvPr>
        </p:nvSpPr>
        <p:spPr/>
        <p:txBody>
          <a:bodyPr/>
          <a:lstStyle/>
          <a:p>
            <a:r>
              <a:rPr lang="en-US" dirty="0"/>
              <a:t>Watch the following video about PEST analysis that helps to understand macro external factors in a business.</a:t>
            </a:r>
          </a:p>
          <a:p>
            <a:endParaRPr lang="en-US" dirty="0"/>
          </a:p>
          <a:p>
            <a:r>
              <a:rPr lang="en-MY" dirty="0">
                <a:hlinkClick r:id="rId2"/>
              </a:rPr>
              <a:t>https://www.youtube.com/watch?v=gZ0FVeReXd8&amp;ab_channel=LeanVlog</a:t>
            </a:r>
            <a:r>
              <a:rPr lang="en-MY" dirty="0"/>
              <a:t> </a:t>
            </a:r>
          </a:p>
        </p:txBody>
      </p:sp>
      <p:sp>
        <p:nvSpPr>
          <p:cNvPr id="5" name="Slide Number Placeholder 4">
            <a:extLst>
              <a:ext uri="{FF2B5EF4-FFF2-40B4-BE49-F238E27FC236}">
                <a16:creationId xmlns:a16="http://schemas.microsoft.com/office/drawing/2014/main" id="{61F936D3-C14E-446A-A2F2-D77C6EB7A15D}"/>
              </a:ext>
            </a:extLst>
          </p:cNvPr>
          <p:cNvSpPr>
            <a:spLocks noGrp="1"/>
          </p:cNvSpPr>
          <p:nvPr>
            <p:ph type="sldNum" sz="quarter" idx="4294967295"/>
          </p:nvPr>
        </p:nvSpPr>
        <p:spPr>
          <a:xfrm>
            <a:off x="8001000" y="6248400"/>
            <a:ext cx="1143000" cy="457200"/>
          </a:xfrm>
          <a:prstGeom prst="rect">
            <a:avLst/>
          </a:prstGeom>
        </p:spPr>
        <p:txBody>
          <a:bodyPr/>
          <a:lstStyle/>
          <a:p>
            <a:pPr>
              <a:defRPr/>
            </a:pPr>
            <a:fld id="{F8EBE9B2-837B-4E75-B232-812493BAE69B}" type="slidenum">
              <a:rPr lang="en-US" altLang="en-US" smtClean="0"/>
              <a:pPr>
                <a:defRPr/>
              </a:pPr>
              <a:t>14</a:t>
            </a:fld>
            <a:endParaRPr lang="en-US" altLang="en-US"/>
          </a:p>
        </p:txBody>
      </p:sp>
    </p:spTree>
    <p:extLst>
      <p:ext uri="{BB962C8B-B14F-4D97-AF65-F5344CB8AC3E}">
        <p14:creationId xmlns:p14="http://schemas.microsoft.com/office/powerpoint/2010/main" val="3259834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7" y="39687"/>
            <a:ext cx="7042150" cy="1143000"/>
          </a:xfrm>
        </p:spPr>
        <p:txBody>
          <a:bodyPr/>
          <a:lstStyle/>
          <a:p>
            <a:r>
              <a:rPr lang="en-US" dirty="0"/>
              <a:t>System Analysis Techniques</a:t>
            </a:r>
            <a:br>
              <a:rPr lang="en-US" dirty="0"/>
            </a:br>
            <a:r>
              <a:rPr lang="en-US" dirty="0">
                <a:solidFill>
                  <a:schemeClr val="accent6"/>
                </a:solidFill>
              </a:rPr>
              <a:t>Data Mining Analysis</a:t>
            </a:r>
          </a:p>
        </p:txBody>
      </p:sp>
      <p:sp>
        <p:nvSpPr>
          <p:cNvPr id="3" name="Content Placeholder 2"/>
          <p:cNvSpPr>
            <a:spLocks noGrp="1"/>
          </p:cNvSpPr>
          <p:nvPr>
            <p:ph idx="1"/>
          </p:nvPr>
        </p:nvSpPr>
        <p:spPr>
          <a:xfrm>
            <a:off x="485775" y="1879918"/>
            <a:ext cx="8544095" cy="4525962"/>
          </a:xfrm>
        </p:spPr>
        <p:txBody>
          <a:bodyPr/>
          <a:lstStyle/>
          <a:p>
            <a:pPr>
              <a:buFont typeface="Wingdings" panose="05000000000000000000" pitchFamily="2" charset="2"/>
              <a:buChar char="q"/>
            </a:pPr>
            <a:r>
              <a:rPr lang="en-US" sz="2200" dirty="0"/>
              <a:t>Digging through a large amount of data to find relevant / logical information / relationships. (aka Data Analytics)</a:t>
            </a:r>
          </a:p>
          <a:p>
            <a:pPr>
              <a:buFont typeface="Wingdings" panose="05000000000000000000" pitchFamily="2" charset="2"/>
              <a:buChar char="q"/>
            </a:pPr>
            <a:r>
              <a:rPr lang="en-US" sz="2200" dirty="0"/>
              <a:t>Popular Data Mining techniques include Correlation, aggregation, regression, associations, etc.</a:t>
            </a:r>
          </a:p>
          <a:p>
            <a:pPr>
              <a:buFont typeface="Wingdings" panose="05000000000000000000" pitchFamily="2" charset="2"/>
              <a:buChar char="q"/>
            </a:pPr>
            <a:r>
              <a:rPr lang="en-US" sz="2200" dirty="0"/>
              <a:t>Focuses on modeling and knowledge discovery for “</a:t>
            </a:r>
            <a:r>
              <a:rPr lang="en-US" sz="2200" b="1" dirty="0"/>
              <a:t>predictive analysis”.</a:t>
            </a:r>
          </a:p>
          <a:p>
            <a:pPr>
              <a:buFont typeface="Wingdings" panose="05000000000000000000" pitchFamily="2" charset="2"/>
              <a:buChar char="q"/>
            </a:pPr>
            <a:r>
              <a:rPr lang="en-US" sz="2200" dirty="0"/>
              <a:t>Output of data mining:</a:t>
            </a:r>
          </a:p>
          <a:p>
            <a:pPr lvl="1">
              <a:buFont typeface="Wingdings" panose="05000000000000000000" pitchFamily="2" charset="2"/>
              <a:buChar char="§"/>
            </a:pPr>
            <a:r>
              <a:rPr lang="en-US" sz="2200" dirty="0"/>
              <a:t>Quantitative and Qualitative presented in tabular or visual form.</a:t>
            </a:r>
          </a:p>
        </p:txBody>
      </p:sp>
      <p:sp>
        <p:nvSpPr>
          <p:cNvPr id="5" name="AutoShape 2" descr="https://upload.wikimedia.org/wikipedia/commons/thumb/9/9b/Social_Network_Analysis_Visualization.png/250px-Social_Network_Analysis_Visualization.png"/>
          <p:cNvSpPr>
            <a:spLocks noChangeAspect="1" noChangeArrowheads="1"/>
          </p:cNvSpPr>
          <p:nvPr/>
        </p:nvSpPr>
        <p:spPr bwMode="auto">
          <a:xfrm>
            <a:off x="155575" y="-846138"/>
            <a:ext cx="2381250" cy="1771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438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519" y="257923"/>
            <a:ext cx="7042150" cy="1143000"/>
          </a:xfrm>
        </p:spPr>
        <p:txBody>
          <a:bodyPr/>
          <a:lstStyle/>
          <a:p>
            <a:r>
              <a:rPr lang="en-US" dirty="0"/>
              <a:t>System Analysis Techniques</a:t>
            </a:r>
            <a:br>
              <a:rPr lang="en-US" dirty="0"/>
            </a:br>
            <a:r>
              <a:rPr lang="en-US" dirty="0">
                <a:solidFill>
                  <a:schemeClr val="accent6"/>
                </a:solidFill>
              </a:rPr>
              <a:t>Data Mining Analysis </a:t>
            </a:r>
            <a:br>
              <a:rPr lang="en-US" dirty="0">
                <a:solidFill>
                  <a:schemeClr val="accent6"/>
                </a:solidFill>
              </a:rPr>
            </a:br>
            <a:r>
              <a:rPr lang="en-US" dirty="0">
                <a:solidFill>
                  <a:schemeClr val="accent6"/>
                </a:solidFill>
              </a:rPr>
              <a:t>(continued)</a:t>
            </a:r>
          </a:p>
        </p:txBody>
      </p:sp>
      <p:sp>
        <p:nvSpPr>
          <p:cNvPr id="3" name="Content Placeholder 2"/>
          <p:cNvSpPr>
            <a:spLocks noGrp="1"/>
          </p:cNvSpPr>
          <p:nvPr>
            <p:ph idx="1"/>
          </p:nvPr>
        </p:nvSpPr>
        <p:spPr>
          <a:xfrm>
            <a:off x="457200" y="1876332"/>
            <a:ext cx="8229600" cy="4525962"/>
          </a:xfrm>
        </p:spPr>
        <p:txBody>
          <a:bodyPr/>
          <a:lstStyle/>
          <a:p>
            <a:pPr marL="0" indent="0">
              <a:buNone/>
            </a:pPr>
            <a:r>
              <a:rPr lang="en-US" b="1" dirty="0"/>
              <a:t>Data Mining Analysis Examples: </a:t>
            </a:r>
          </a:p>
          <a:p>
            <a:pPr marL="0" indent="0">
              <a:buNone/>
            </a:pPr>
            <a:endParaRPr lang="en-US" sz="2200" b="1" dirty="0"/>
          </a:p>
          <a:p>
            <a:pPr marR="0" lvl="0" algn="l" defTabSz="914400" rtl="0" eaLnBrk="0" fontAlgn="base" latinLnBrk="0" hangingPunct="0">
              <a:lnSpc>
                <a:spcPct val="100000"/>
              </a:lnSpc>
              <a:spcBef>
                <a:spcPct val="30000"/>
              </a:spcBef>
              <a:spcAft>
                <a:spcPct val="0"/>
              </a:spcAft>
              <a:buClrTx/>
              <a:buSzTx/>
              <a:buFont typeface="Wingdings" panose="05000000000000000000" pitchFamily="2" charset="2"/>
              <a:buChar char="q"/>
              <a:tabLst/>
              <a:defRPr/>
            </a:pPr>
            <a:r>
              <a:rPr lang="en-US" sz="2200" b="1" i="0" dirty="0">
                <a:effectLst/>
              </a:rPr>
              <a:t>Aggregation:</a:t>
            </a:r>
            <a:r>
              <a:rPr lang="en-US" sz="2200" b="0" i="0" dirty="0">
                <a:effectLst/>
              </a:rPr>
              <a:t> to get more information about specific groups based on specific variables such as age, profession, or income.</a:t>
            </a:r>
          </a:p>
          <a:p>
            <a:pPr marR="0" lvl="1" algn="l" defTabSz="914400" rtl="0" eaLnBrk="0" fontAlgn="base" latinLnBrk="0" hangingPunct="0">
              <a:lnSpc>
                <a:spcPct val="100000"/>
              </a:lnSpc>
              <a:spcBef>
                <a:spcPct val="30000"/>
              </a:spcBef>
              <a:spcAft>
                <a:spcPct val="0"/>
              </a:spcAft>
              <a:buClrTx/>
              <a:buSzTx/>
              <a:buFont typeface="Wingdings" panose="05000000000000000000" pitchFamily="2" charset="2"/>
              <a:buChar char="§"/>
              <a:tabLst/>
              <a:defRPr/>
            </a:pPr>
            <a:r>
              <a:rPr lang="en-US" sz="2200" b="0" i="0" dirty="0">
                <a:effectLst/>
              </a:rPr>
              <a:t>Example: a car class can be defined to contain other classes such as engine class, seat class, wheels class etc.</a:t>
            </a:r>
          </a:p>
          <a:p>
            <a:pPr algn="l" fontAlgn="base">
              <a:buFont typeface="Wingdings" panose="05000000000000000000" pitchFamily="2" charset="2"/>
              <a:buChar char="q"/>
            </a:pPr>
            <a:r>
              <a:rPr lang="en-US" sz="2200" b="1" i="0" dirty="0">
                <a:effectLst/>
              </a:rPr>
              <a:t>Regression:</a:t>
            </a:r>
            <a:r>
              <a:rPr lang="en-US" sz="2200" b="0" i="0" dirty="0">
                <a:effectLst/>
              </a:rPr>
              <a:t> to identify the likelihood of a certain variable, given the presence of other variables. </a:t>
            </a:r>
          </a:p>
          <a:p>
            <a:pPr lvl="1">
              <a:buFont typeface="Wingdings" panose="05000000000000000000" pitchFamily="2" charset="2"/>
              <a:buChar char="§"/>
            </a:pPr>
            <a:r>
              <a:rPr lang="en-US" sz="2200" dirty="0"/>
              <a:t>Example: you </a:t>
            </a:r>
            <a:r>
              <a:rPr lang="en-US" sz="2200" b="0" i="0" dirty="0">
                <a:effectLst/>
              </a:rPr>
              <a:t>could use it to project a certain price, based on other factors like availability, consumer demand, and competition. </a:t>
            </a:r>
          </a:p>
        </p:txBody>
      </p:sp>
      <p:sp>
        <p:nvSpPr>
          <p:cNvPr id="5" name="AutoShape 2" descr="https://upload.wikimedia.org/wikipedia/commons/thumb/9/9b/Social_Network_Analysis_Visualization.png/250px-Social_Network_Analysis_Visualization.png"/>
          <p:cNvSpPr>
            <a:spLocks noChangeAspect="1" noChangeArrowheads="1"/>
          </p:cNvSpPr>
          <p:nvPr/>
        </p:nvSpPr>
        <p:spPr bwMode="auto">
          <a:xfrm>
            <a:off x="155575" y="-846138"/>
            <a:ext cx="2381250" cy="1771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72718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681" y="1417638"/>
            <a:ext cx="8656637" cy="5165724"/>
          </a:xfrm>
        </p:spPr>
        <p:txBody>
          <a:bodyPr/>
          <a:lstStyle/>
          <a:p>
            <a:pPr algn="l" fontAlgn="base">
              <a:buFont typeface="Wingdings" panose="05000000000000000000" pitchFamily="2" charset="2"/>
              <a:buChar char="q"/>
            </a:pPr>
            <a:r>
              <a:rPr lang="en-US" sz="2200" b="1" i="0" dirty="0">
                <a:effectLst/>
              </a:rPr>
              <a:t>Association: </a:t>
            </a:r>
            <a:r>
              <a:rPr lang="en-US" sz="2200" b="0" i="0" dirty="0">
                <a:effectLst/>
              </a:rPr>
              <a:t>related to tracking patterns, look for specific events or attributes that are highly correlated with another event or attribute.</a:t>
            </a:r>
          </a:p>
          <a:p>
            <a:pPr lvl="1">
              <a:buFont typeface="Wingdings" panose="05000000000000000000" pitchFamily="2" charset="2"/>
              <a:buChar char="§"/>
            </a:pPr>
            <a:r>
              <a:rPr lang="en-US" sz="2200" dirty="0"/>
              <a:t>Example: you </a:t>
            </a:r>
            <a:r>
              <a:rPr lang="en-US" sz="2200" b="0" i="0" dirty="0">
                <a:effectLst/>
              </a:rPr>
              <a:t>might notice that when your customers buy a specific item, they also often buy a second, related item. This could help in product inventory management.</a:t>
            </a:r>
          </a:p>
          <a:p>
            <a:pPr algn="l" fontAlgn="base">
              <a:buFont typeface="Wingdings" panose="05000000000000000000" pitchFamily="2" charset="2"/>
              <a:buChar char="q"/>
            </a:pPr>
            <a:r>
              <a:rPr lang="en-US" sz="2200" b="1" i="0" dirty="0">
                <a:effectLst/>
              </a:rPr>
              <a:t>Clustering:</a:t>
            </a:r>
            <a:r>
              <a:rPr lang="en-US" sz="2200" b="0" i="0" dirty="0">
                <a:effectLst/>
              </a:rPr>
              <a:t> grouping chunks of data together based on their similarities. </a:t>
            </a:r>
          </a:p>
          <a:p>
            <a:pPr lvl="1">
              <a:buFont typeface="Wingdings" panose="05000000000000000000" pitchFamily="2" charset="2"/>
              <a:buChar char="§"/>
            </a:pPr>
            <a:r>
              <a:rPr lang="en-US" sz="2200" dirty="0"/>
              <a:t>Example: </a:t>
            </a:r>
            <a:r>
              <a:rPr lang="en-US" sz="2200" b="0" i="0" dirty="0">
                <a:effectLst/>
              </a:rPr>
              <a:t>to cluster different demographics of your audience into different packets based on the income they have, or how often they tend to shop at your store.</a:t>
            </a:r>
          </a:p>
          <a:p>
            <a:pPr algn="l" fontAlgn="base">
              <a:buFont typeface="Wingdings" panose="05000000000000000000" pitchFamily="2" charset="2"/>
              <a:buChar char="q"/>
            </a:pPr>
            <a:r>
              <a:rPr lang="en-US" sz="2200" b="1" i="0" dirty="0">
                <a:effectLst/>
              </a:rPr>
              <a:t>Prediction: </a:t>
            </a:r>
            <a:r>
              <a:rPr lang="en-US" sz="2200" b="0" i="0" dirty="0">
                <a:effectLst/>
              </a:rPr>
              <a:t>recognizing and understanding historical trends to predict what will happen in the future. </a:t>
            </a:r>
          </a:p>
          <a:p>
            <a:pPr lvl="1">
              <a:buFont typeface="Wingdings" panose="05000000000000000000" pitchFamily="2" charset="2"/>
              <a:buChar char="§"/>
            </a:pPr>
            <a:r>
              <a:rPr lang="en-US" sz="2200" dirty="0"/>
              <a:t>Example: </a:t>
            </a:r>
            <a:r>
              <a:rPr lang="en-US" sz="2200" b="0" i="0" dirty="0">
                <a:effectLst/>
              </a:rPr>
              <a:t>study review consumers’ credit histories and past purchases to predict whether they’ll be a credit risk in the future.</a:t>
            </a:r>
          </a:p>
        </p:txBody>
      </p:sp>
      <p:sp>
        <p:nvSpPr>
          <p:cNvPr id="5" name="AutoShape 2" descr="https://upload.wikimedia.org/wikipedia/commons/thumb/9/9b/Social_Network_Analysis_Visualization.png/250px-Social_Network_Analysis_Visualization.png"/>
          <p:cNvSpPr>
            <a:spLocks noChangeAspect="1" noChangeArrowheads="1"/>
          </p:cNvSpPr>
          <p:nvPr/>
        </p:nvSpPr>
        <p:spPr bwMode="auto">
          <a:xfrm>
            <a:off x="155575" y="-846138"/>
            <a:ext cx="2381250" cy="1771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a:extLst>
              <a:ext uri="{FF2B5EF4-FFF2-40B4-BE49-F238E27FC236}">
                <a16:creationId xmlns:a16="http://schemas.microsoft.com/office/drawing/2014/main" id="{B73E32F5-4B72-4259-8648-6BDA9484E724}"/>
              </a:ext>
            </a:extLst>
          </p:cNvPr>
          <p:cNvSpPr txBox="1">
            <a:spLocks/>
          </p:cNvSpPr>
          <p:nvPr/>
        </p:nvSpPr>
        <p:spPr bwMode="auto">
          <a:xfrm>
            <a:off x="795263" y="39687"/>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kern="0" dirty="0"/>
              <a:t>System Analysis Techniques</a:t>
            </a:r>
            <a:br>
              <a:rPr lang="en-US" kern="0" dirty="0"/>
            </a:br>
            <a:r>
              <a:rPr lang="en-US" kern="0" dirty="0">
                <a:solidFill>
                  <a:schemeClr val="accent6"/>
                </a:solidFill>
              </a:rPr>
              <a:t>Data Mining Analysis </a:t>
            </a:r>
            <a:br>
              <a:rPr lang="en-US" kern="0" dirty="0">
                <a:solidFill>
                  <a:schemeClr val="accent6"/>
                </a:solidFill>
              </a:rPr>
            </a:br>
            <a:r>
              <a:rPr lang="en-US" kern="0" dirty="0">
                <a:solidFill>
                  <a:schemeClr val="accent6"/>
                </a:solidFill>
              </a:rPr>
              <a:t>(continued)</a:t>
            </a:r>
          </a:p>
        </p:txBody>
      </p:sp>
    </p:spTree>
    <p:extLst>
      <p:ext uri="{BB962C8B-B14F-4D97-AF65-F5344CB8AC3E}">
        <p14:creationId xmlns:p14="http://schemas.microsoft.com/office/powerpoint/2010/main" val="315336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System Analysis Techniques</a:t>
            </a:r>
            <a:br>
              <a:rPr lang="en-US" dirty="0"/>
            </a:br>
            <a:r>
              <a:rPr lang="en-US" dirty="0">
                <a:solidFill>
                  <a:schemeClr val="accent6"/>
                </a:solidFill>
              </a:rPr>
              <a:t>Statistical Analysis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Using numeric data to find/predict data relationships.</a:t>
            </a:r>
          </a:p>
          <a:p>
            <a:pPr>
              <a:buFont typeface="Wingdings" panose="05000000000000000000" pitchFamily="2" charset="2"/>
              <a:buChar char="q"/>
            </a:pPr>
            <a:r>
              <a:rPr lang="en-US" dirty="0"/>
              <a:t>Popular Statistical Analysis techniques:</a:t>
            </a:r>
          </a:p>
          <a:p>
            <a:pPr lvl="1">
              <a:buFont typeface="Wingdings" panose="05000000000000000000" pitchFamily="2" charset="2"/>
              <a:buChar char="§"/>
            </a:pPr>
            <a:r>
              <a:rPr lang="en-US" dirty="0"/>
              <a:t>Statistical summary: Min, Median, Mode, Comparison, etc.</a:t>
            </a:r>
          </a:p>
          <a:p>
            <a:pPr lvl="1">
              <a:buFont typeface="Wingdings" panose="05000000000000000000" pitchFamily="2" charset="2"/>
              <a:buChar char="§"/>
            </a:pPr>
            <a:r>
              <a:rPr lang="en-US" dirty="0"/>
              <a:t>Correlation analysis: to evaluate the strength of the relationship between two / more quantitative variables, taller people tend to be heavier.</a:t>
            </a:r>
          </a:p>
          <a:p>
            <a:pPr>
              <a:buFont typeface="Wingdings" panose="05000000000000000000" pitchFamily="2" charset="2"/>
              <a:buChar char="q"/>
            </a:pPr>
            <a:r>
              <a:rPr lang="en-US" dirty="0"/>
              <a:t>Focuses on calculating statistics of events, examples:</a:t>
            </a:r>
          </a:p>
          <a:p>
            <a:pPr lvl="1">
              <a:buFont typeface="Wingdings" panose="05000000000000000000" pitchFamily="2" charset="2"/>
              <a:buChar char="§"/>
            </a:pPr>
            <a:r>
              <a:rPr lang="en-US" dirty="0"/>
              <a:t>Study of the stock market, sales, weather based on the previous record.</a:t>
            </a:r>
          </a:p>
          <a:p>
            <a:pPr lvl="1">
              <a:buFont typeface="Wingdings" panose="05000000000000000000" pitchFamily="2" charset="2"/>
              <a:buChar char="§"/>
            </a:pPr>
            <a:r>
              <a:rPr lang="en-US" dirty="0"/>
              <a:t>The reaction of various drugs on cancer patients.</a:t>
            </a:r>
          </a:p>
          <a:p>
            <a:pPr>
              <a:buFont typeface="Wingdings" panose="05000000000000000000" pitchFamily="2" charset="2"/>
              <a:buChar char="q"/>
            </a:pPr>
            <a:r>
              <a:rPr lang="en-US" dirty="0"/>
              <a:t>Output: Quantitative data used for prediction/forecasting and confirmation of facts.</a:t>
            </a:r>
          </a:p>
        </p:txBody>
      </p:sp>
    </p:spTree>
    <p:extLst>
      <p:ext uri="{BB962C8B-B14F-4D97-AF65-F5344CB8AC3E}">
        <p14:creationId xmlns:p14="http://schemas.microsoft.com/office/powerpoint/2010/main" val="214038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data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785099"/>
            <a:ext cx="2286000" cy="17240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53061" y="0"/>
            <a:ext cx="7042150" cy="1143000"/>
          </a:xfrm>
        </p:spPr>
        <p:txBody>
          <a:bodyPr/>
          <a:lstStyle/>
          <a:p>
            <a:r>
              <a:rPr lang="en-US" dirty="0"/>
              <a:t>System Analysis Tools</a:t>
            </a:r>
          </a:p>
        </p:txBody>
      </p:sp>
      <p:sp>
        <p:nvSpPr>
          <p:cNvPr id="3" name="Content Placeholder 2"/>
          <p:cNvSpPr>
            <a:spLocks noGrp="1"/>
          </p:cNvSpPr>
          <p:nvPr>
            <p:ph idx="1"/>
          </p:nvPr>
        </p:nvSpPr>
        <p:spPr>
          <a:xfrm>
            <a:off x="485775" y="1417638"/>
            <a:ext cx="8229600" cy="5091486"/>
          </a:xfrm>
        </p:spPr>
        <p:txBody>
          <a:bodyPr/>
          <a:lstStyle/>
          <a:p>
            <a:pPr>
              <a:buFont typeface="Wingdings" panose="05000000000000000000" pitchFamily="2" charset="2"/>
              <a:buChar char="q"/>
            </a:pPr>
            <a:r>
              <a:rPr lang="en-US" dirty="0"/>
              <a:t>Tools used to collect, store, inspect, cleanse, transform, modeling and present data in a useful manner.</a:t>
            </a:r>
          </a:p>
          <a:p>
            <a:pPr>
              <a:buFont typeface="Wingdings" panose="05000000000000000000" pitchFamily="2" charset="2"/>
              <a:buChar char="q"/>
            </a:pPr>
            <a:r>
              <a:rPr lang="en-US" dirty="0"/>
              <a:t>Advantages</a:t>
            </a:r>
          </a:p>
          <a:p>
            <a:pPr lvl="1">
              <a:buFont typeface="Wingdings" panose="05000000000000000000" pitchFamily="2" charset="2"/>
              <a:buChar char="§"/>
            </a:pPr>
            <a:r>
              <a:rPr lang="en-US" dirty="0"/>
              <a:t>Fast and accurate</a:t>
            </a:r>
          </a:p>
          <a:p>
            <a:pPr lvl="1">
              <a:buFont typeface="Wingdings" panose="05000000000000000000" pitchFamily="2" charset="2"/>
              <a:buChar char="§"/>
            </a:pPr>
            <a:r>
              <a:rPr lang="en-US" dirty="0"/>
              <a:t>Present data in various forms for better understanding.</a:t>
            </a:r>
          </a:p>
          <a:p>
            <a:pPr lvl="1">
              <a:buFont typeface="Wingdings" panose="05000000000000000000" pitchFamily="2" charset="2"/>
              <a:buChar char="§"/>
            </a:pPr>
            <a:r>
              <a:rPr lang="en-US" dirty="0"/>
              <a:t>Help to create better product/service for users</a:t>
            </a:r>
          </a:p>
          <a:p>
            <a:pPr>
              <a:buFont typeface="Wingdings" panose="05000000000000000000" pitchFamily="2" charset="2"/>
              <a:buChar char="q"/>
            </a:pPr>
            <a:r>
              <a:rPr lang="en-US" dirty="0"/>
              <a:t>Disadvantages</a:t>
            </a:r>
          </a:p>
          <a:p>
            <a:pPr lvl="1">
              <a:buFont typeface="Wingdings" panose="05000000000000000000" pitchFamily="2" charset="2"/>
              <a:buChar char="§"/>
            </a:pPr>
            <a:r>
              <a:rPr lang="en-US" dirty="0"/>
              <a:t>Analysis techniques are many and often confusing</a:t>
            </a:r>
          </a:p>
          <a:p>
            <a:pPr lvl="1">
              <a:buFont typeface="Wingdings" panose="05000000000000000000" pitchFamily="2" charset="2"/>
              <a:buChar char="§"/>
            </a:pPr>
            <a:r>
              <a:rPr lang="en-US" dirty="0"/>
              <a:t>Need specific format of data for input</a:t>
            </a:r>
          </a:p>
          <a:p>
            <a:pPr lvl="1">
              <a:buFont typeface="Wingdings" panose="05000000000000000000" pitchFamily="2" charset="2"/>
              <a:buChar char="§"/>
            </a:pPr>
            <a:r>
              <a:rPr lang="en-US" dirty="0"/>
              <a:t>Some tools are expensive</a:t>
            </a:r>
          </a:p>
        </p:txBody>
      </p:sp>
    </p:spTree>
    <p:extLst>
      <p:ext uri="{BB962C8B-B14F-4D97-AF65-F5344CB8AC3E}">
        <p14:creationId xmlns:p14="http://schemas.microsoft.com/office/powerpoint/2010/main" val="213904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Topic &amp; Structure of the Lesson</a:t>
            </a:r>
          </a:p>
        </p:txBody>
      </p:sp>
      <p:sp>
        <p:nvSpPr>
          <p:cNvPr id="14339" name="Rectangle 3"/>
          <p:cNvSpPr>
            <a:spLocks noGrp="1" noChangeArrowheads="1"/>
          </p:cNvSpPr>
          <p:nvPr>
            <p:ph idx="1"/>
          </p:nvPr>
        </p:nvSpPr>
        <p:spPr/>
        <p:txBody>
          <a:bodyPr/>
          <a:lstStyle/>
          <a:p>
            <a:pPr marL="447675" lvl="1" indent="-447675">
              <a:buFont typeface="Wingdings" panose="05000000000000000000" pitchFamily="2" charset="2"/>
              <a:buChar char="q"/>
            </a:pPr>
            <a:r>
              <a:rPr lang="en-US" sz="2400" dirty="0"/>
              <a:t>System analysis techniques and tools</a:t>
            </a:r>
          </a:p>
          <a:p>
            <a:pPr marL="447675" lvl="1" indent="-447675">
              <a:buFont typeface="Wingdings" panose="05000000000000000000" pitchFamily="2" charset="2"/>
              <a:buChar char="q"/>
            </a:pPr>
            <a:r>
              <a:rPr lang="en-US" sz="2400" dirty="0"/>
              <a:t>System analysis benefits and setbacks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20" y="63500"/>
            <a:ext cx="7042150" cy="1143000"/>
          </a:xfrm>
        </p:spPr>
        <p:txBody>
          <a:bodyPr/>
          <a:lstStyle/>
          <a:p>
            <a:r>
              <a:rPr lang="en-US" dirty="0"/>
              <a:t>Popular System Analysis Tools</a:t>
            </a:r>
          </a:p>
        </p:txBody>
      </p:sp>
      <p:sp>
        <p:nvSpPr>
          <p:cNvPr id="3" name="Content Placeholder 2"/>
          <p:cNvSpPr>
            <a:spLocks noGrp="1"/>
          </p:cNvSpPr>
          <p:nvPr>
            <p:ph idx="1"/>
          </p:nvPr>
        </p:nvSpPr>
        <p:spPr/>
        <p:txBody>
          <a:bodyPr/>
          <a:lstStyle/>
          <a:p>
            <a:endParaRPr lang="en-US" dirty="0"/>
          </a:p>
        </p:txBody>
      </p:sp>
      <p:pic>
        <p:nvPicPr>
          <p:cNvPr id="1026" name="Picture 2" descr="http://trainedat.com/wp-content/uploads/2016/02/All-the-Tools-for-Data-related-Technologies-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337"/>
          <a:stretch/>
        </p:blipFill>
        <p:spPr bwMode="auto">
          <a:xfrm>
            <a:off x="427037" y="1307724"/>
            <a:ext cx="61245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trainedat.com/wp-content/uploads/2016/02/All-the-Tools-for-Data-related-Technologies-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6264" b="45732"/>
          <a:stretch/>
        </p:blipFill>
        <p:spPr bwMode="auto">
          <a:xfrm>
            <a:off x="2804272" y="2575111"/>
            <a:ext cx="6124575" cy="11026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trainedat.com/wp-content/uploads/2016/02/All-the-Tools-for-Data-related-Technologies-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8699" b="63517"/>
          <a:stretch/>
        </p:blipFill>
        <p:spPr bwMode="auto">
          <a:xfrm>
            <a:off x="458694" y="3926541"/>
            <a:ext cx="6124575" cy="10892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trainedat.com/wp-content/uploads/2016/02/All-the-Tools-for-Data-related-Technologies-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2336" b="5489"/>
          <a:stretch/>
        </p:blipFill>
        <p:spPr bwMode="auto">
          <a:xfrm>
            <a:off x="2647763" y="5096436"/>
            <a:ext cx="6124575" cy="135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293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DB81-5AB5-4460-8583-65621540C2F1}"/>
              </a:ext>
            </a:extLst>
          </p:cNvPr>
          <p:cNvSpPr>
            <a:spLocks noGrp="1"/>
          </p:cNvSpPr>
          <p:nvPr>
            <p:ph type="title"/>
          </p:nvPr>
        </p:nvSpPr>
        <p:spPr>
          <a:xfrm>
            <a:off x="1050925" y="2407334"/>
            <a:ext cx="7042150" cy="1143000"/>
          </a:xfrm>
        </p:spPr>
        <p:txBody>
          <a:bodyPr/>
          <a:lstStyle/>
          <a:p>
            <a:pPr lvl="1"/>
            <a:r>
              <a:rPr lang="en-US" sz="2400" b="1" dirty="0"/>
              <a:t>System analysis benefits and setbacks</a:t>
            </a:r>
          </a:p>
        </p:txBody>
      </p:sp>
    </p:spTree>
    <p:extLst>
      <p:ext uri="{BB962C8B-B14F-4D97-AF65-F5344CB8AC3E}">
        <p14:creationId xmlns:p14="http://schemas.microsoft.com/office/powerpoint/2010/main" val="142204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System Analysis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Knowledge discovery</a:t>
            </a:r>
          </a:p>
          <a:p>
            <a:pPr>
              <a:buFont typeface="Wingdings" panose="05000000000000000000" pitchFamily="2" charset="2"/>
              <a:buChar char="q"/>
            </a:pPr>
            <a:r>
              <a:rPr lang="en-US" dirty="0"/>
              <a:t>Problem's source / cause discovery</a:t>
            </a:r>
          </a:p>
          <a:p>
            <a:pPr>
              <a:buFont typeface="Wingdings" panose="05000000000000000000" pitchFamily="2" charset="2"/>
              <a:buChar char="q"/>
            </a:pPr>
            <a:r>
              <a:rPr lang="en-US" dirty="0"/>
              <a:t>Obtain proof to support a theory </a:t>
            </a:r>
          </a:p>
          <a:p>
            <a:pPr>
              <a:buFont typeface="Wingdings" panose="05000000000000000000" pitchFamily="2" charset="2"/>
              <a:buChar char="q"/>
            </a:pPr>
            <a:r>
              <a:rPr lang="en-US" dirty="0"/>
              <a:t>Verify assumptions with real facts</a:t>
            </a:r>
          </a:p>
          <a:p>
            <a:pPr>
              <a:buFont typeface="Wingdings" panose="05000000000000000000" pitchFamily="2" charset="2"/>
              <a:buChar char="q"/>
            </a:pPr>
            <a:r>
              <a:rPr lang="en-US" dirty="0"/>
              <a:t>Filter and keep only important/relevant data</a:t>
            </a:r>
          </a:p>
          <a:p>
            <a:pPr>
              <a:buFont typeface="Wingdings" panose="05000000000000000000" pitchFamily="2" charset="2"/>
              <a:buChar char="q"/>
            </a:pPr>
            <a:r>
              <a:rPr lang="en-US" dirty="0"/>
              <a:t>See the relationship between facts and figures</a:t>
            </a:r>
          </a:p>
          <a:p>
            <a:pPr>
              <a:buFont typeface="Wingdings" panose="05000000000000000000" pitchFamily="2" charset="2"/>
              <a:buChar char="q"/>
            </a:pPr>
            <a:r>
              <a:rPr lang="en-US" dirty="0"/>
              <a:t>View data in a different way to obtain ideas</a:t>
            </a:r>
          </a:p>
        </p:txBody>
      </p:sp>
      <p:pic>
        <p:nvPicPr>
          <p:cNvPr id="4098" name="Picture 2" descr="Image result for data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450" y="4663889"/>
            <a:ext cx="24955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9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Setbacks of System Analysis</a:t>
            </a:r>
          </a:p>
        </p:txBody>
      </p:sp>
      <p:sp>
        <p:nvSpPr>
          <p:cNvPr id="3" name="Content Placeholder 2"/>
          <p:cNvSpPr>
            <a:spLocks noGrp="1"/>
          </p:cNvSpPr>
          <p:nvPr>
            <p:ph idx="1"/>
          </p:nvPr>
        </p:nvSpPr>
        <p:spPr>
          <a:xfrm>
            <a:off x="603445" y="1697038"/>
            <a:ext cx="8656637" cy="4525962"/>
          </a:xfrm>
        </p:spPr>
        <p:txBody>
          <a:bodyPr/>
          <a:lstStyle/>
          <a:p>
            <a:pPr>
              <a:buFont typeface="Wingdings" panose="05000000000000000000" pitchFamily="2" charset="2"/>
              <a:buChar char="q"/>
            </a:pPr>
            <a:r>
              <a:rPr lang="en-US" dirty="0"/>
              <a:t>Insufficient data collected</a:t>
            </a:r>
          </a:p>
          <a:p>
            <a:pPr>
              <a:buFont typeface="Wingdings" panose="05000000000000000000" pitchFamily="2" charset="2"/>
              <a:buChar char="q"/>
            </a:pPr>
            <a:r>
              <a:rPr lang="en-US" dirty="0"/>
              <a:t>Unreliable and invalid data</a:t>
            </a:r>
          </a:p>
          <a:p>
            <a:pPr>
              <a:buFont typeface="Wingdings" panose="05000000000000000000" pitchFamily="2" charset="2"/>
              <a:buChar char="q"/>
            </a:pPr>
            <a:r>
              <a:rPr lang="en-US" dirty="0"/>
              <a:t>Incorrect analysis methods used</a:t>
            </a:r>
          </a:p>
          <a:p>
            <a:pPr>
              <a:buFont typeface="Wingdings" panose="05000000000000000000" pitchFamily="2" charset="2"/>
              <a:buChar char="q"/>
            </a:pPr>
            <a:r>
              <a:rPr lang="en-US" dirty="0"/>
              <a:t>Difficult to use analysis tools</a:t>
            </a:r>
          </a:p>
          <a:p>
            <a:pPr>
              <a:buFont typeface="Wingdings" panose="05000000000000000000" pitchFamily="2" charset="2"/>
              <a:buChar char="q"/>
            </a:pPr>
            <a:r>
              <a:rPr lang="en-US" dirty="0"/>
              <a:t>Lack of scope / objective of output</a:t>
            </a:r>
          </a:p>
          <a:p>
            <a:pPr>
              <a:buFont typeface="Wingdings" panose="05000000000000000000" pitchFamily="2" charset="2"/>
              <a:buChar char="q"/>
            </a:pPr>
            <a:r>
              <a:rPr lang="en-US" dirty="0"/>
              <a:t>Biased inference – leads to inaccurate facts/recommendations. </a:t>
            </a:r>
          </a:p>
          <a:p>
            <a:pPr>
              <a:buFont typeface="Wingdings" panose="05000000000000000000" pitchFamily="2" charset="2"/>
              <a:buChar char="q"/>
            </a:pPr>
            <a:r>
              <a:rPr lang="en-US" dirty="0"/>
              <a:t>Analyst (architect) - lack analysis skills</a:t>
            </a:r>
          </a:p>
          <a:p>
            <a:pPr>
              <a:buFont typeface="Wingdings" panose="05000000000000000000" pitchFamily="2" charset="2"/>
              <a:buChar char="q"/>
            </a:pPr>
            <a:r>
              <a:rPr lang="en-US" dirty="0"/>
              <a:t>External issues / hindrance</a:t>
            </a:r>
          </a:p>
        </p:txBody>
      </p:sp>
      <p:pic>
        <p:nvPicPr>
          <p:cNvPr id="4" name="Picture 2" descr="Image result for data analysis"/>
          <p:cNvPicPr>
            <a:picLocks noChangeAspect="1" noChangeArrowheads="1"/>
          </p:cNvPicPr>
          <p:nvPr/>
        </p:nvPicPr>
        <p:blipFill rotWithShape="1">
          <a:blip r:embed="rId3">
            <a:extLst>
              <a:ext uri="{28A0092B-C50C-407E-A947-70E740481C1C}">
                <a14:useLocalDpi xmlns:a14="http://schemas.microsoft.com/office/drawing/2010/main" val="0"/>
              </a:ext>
            </a:extLst>
          </a:blip>
          <a:srcRect l="11067" b="9862"/>
          <a:stretch/>
        </p:blipFill>
        <p:spPr bwMode="auto">
          <a:xfrm>
            <a:off x="6118412" y="4624058"/>
            <a:ext cx="3025588" cy="197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927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lnSpc>
                <a:spcPct val="110000"/>
              </a:lnSpc>
              <a:spcBef>
                <a:spcPts val="0"/>
              </a:spcBef>
              <a:spcAft>
                <a:spcPts val="300"/>
              </a:spcAft>
              <a:defRPr/>
            </a:pPr>
            <a:r>
              <a:rPr lang="en-US" b="1" dirty="0">
                <a:solidFill>
                  <a:schemeClr val="tx1"/>
                </a:solidFill>
                <a:latin typeface="+mn-lt"/>
              </a:rPr>
              <a:t>Summary</a:t>
            </a:r>
            <a:endParaRPr lang="en-US" dirty="0">
              <a:solidFill>
                <a:schemeClr val="tx1"/>
              </a:solidFill>
              <a:latin typeface="+mn-lt"/>
            </a:endParaRPr>
          </a:p>
        </p:txBody>
      </p:sp>
      <p:sp>
        <p:nvSpPr>
          <p:cNvPr id="46084" name="Rectangle 3"/>
          <p:cNvSpPr>
            <a:spLocks noGrp="1" noChangeArrowheads="1"/>
          </p:cNvSpPr>
          <p:nvPr>
            <p:ph type="body" idx="1"/>
          </p:nvPr>
        </p:nvSpPr>
        <p:spPr>
          <a:xfrm>
            <a:off x="303245" y="1560268"/>
            <a:ext cx="8537510" cy="4033337"/>
          </a:xfrm>
        </p:spPr>
        <p:txBody>
          <a:bodyPr/>
          <a:lstStyle/>
          <a:p>
            <a:pPr algn="l">
              <a:buFont typeface="Wingdings" panose="05000000000000000000" pitchFamily="2" charset="2"/>
              <a:buChar char="q"/>
            </a:pPr>
            <a:r>
              <a:rPr lang="en-US" sz="2000" b="0" i="0">
                <a:solidFill>
                  <a:srgbClr val="373A3C"/>
                </a:solidFill>
                <a:effectLst/>
                <a:latin typeface="-apple-system"/>
              </a:rPr>
              <a:t>Quantitative </a:t>
            </a:r>
            <a:r>
              <a:rPr lang="en-US" sz="2000" b="0" i="0" dirty="0">
                <a:solidFill>
                  <a:srgbClr val="373A3C"/>
                </a:solidFill>
                <a:effectLst/>
                <a:latin typeface="-apple-system"/>
              </a:rPr>
              <a:t>research is associated with numerical analysis where data is collected, classified, and then computed. Whilst qualitative research is descriptive which can be observed but not measured.</a:t>
            </a:r>
          </a:p>
          <a:p>
            <a:pPr algn="l">
              <a:buFont typeface="Wingdings" panose="05000000000000000000" pitchFamily="2" charset="2"/>
              <a:buChar char="q"/>
            </a:pPr>
            <a:r>
              <a:rPr lang="en-US" sz="2000" b="0" i="0" dirty="0">
                <a:solidFill>
                  <a:srgbClr val="373A3C"/>
                </a:solidFill>
                <a:effectLst/>
                <a:latin typeface="-apple-system"/>
              </a:rPr>
              <a:t>Project analysis helps to </a:t>
            </a:r>
            <a:r>
              <a:rPr lang="en-US" sz="2000" b="0" i="0" dirty="0" err="1">
                <a:solidFill>
                  <a:srgbClr val="373A3C"/>
                </a:solidFill>
                <a:effectLst/>
                <a:latin typeface="-apple-system"/>
              </a:rPr>
              <a:t>analyse</a:t>
            </a:r>
            <a:r>
              <a:rPr lang="en-US" sz="2000" b="0" i="0" dirty="0">
                <a:solidFill>
                  <a:srgbClr val="373A3C"/>
                </a:solidFill>
                <a:effectLst/>
                <a:latin typeface="-apple-system"/>
              </a:rPr>
              <a:t> factors influencing the project.</a:t>
            </a:r>
          </a:p>
          <a:p>
            <a:pPr algn="l">
              <a:buFont typeface="Wingdings" panose="05000000000000000000" pitchFamily="2" charset="2"/>
              <a:buChar char="q"/>
            </a:pPr>
            <a:r>
              <a:rPr lang="en-US" sz="2000" b="0" i="0" dirty="0">
                <a:solidFill>
                  <a:srgbClr val="373A3C"/>
                </a:solidFill>
                <a:effectLst/>
                <a:latin typeface="-apple-system"/>
              </a:rPr>
              <a:t>The business analysis focuses on business information by identifying the causes of the problem, strengths, weaknesses, opportunities, and threats of a business.</a:t>
            </a:r>
          </a:p>
          <a:p>
            <a:pPr algn="l">
              <a:buFont typeface="Wingdings" panose="05000000000000000000" pitchFamily="2" charset="2"/>
              <a:buChar char="q"/>
            </a:pPr>
            <a:r>
              <a:rPr lang="en-US" sz="2000" b="0" i="0" dirty="0">
                <a:solidFill>
                  <a:srgbClr val="373A3C"/>
                </a:solidFill>
                <a:effectLst/>
                <a:latin typeface="-apple-system"/>
              </a:rPr>
              <a:t>Data mining analysis helps to dig through a large amount of data to find relevant / logical information/relationships.</a:t>
            </a:r>
          </a:p>
          <a:p>
            <a:pPr algn="l">
              <a:buFont typeface="Wingdings" panose="05000000000000000000" pitchFamily="2" charset="2"/>
              <a:buChar char="q"/>
            </a:pPr>
            <a:r>
              <a:rPr lang="en-US" sz="2000" b="0" i="0" dirty="0">
                <a:solidFill>
                  <a:srgbClr val="373A3C"/>
                </a:solidFill>
                <a:effectLst/>
                <a:latin typeface="-apple-system"/>
              </a:rPr>
              <a:t>Statistical analysis using numeric data to find/predict data relationships and confirmation of facts.</a:t>
            </a:r>
            <a:br>
              <a:rPr lang="en-US" sz="2000" dirty="0"/>
            </a:br>
            <a:endParaRPr lang="en-US" sz="2800" b="0" i="0" dirty="0">
              <a:solidFill>
                <a:srgbClr val="373A3C"/>
              </a:solidFill>
              <a:effectLst/>
              <a:latin typeface="-apple-system"/>
            </a:endParaRPr>
          </a:p>
        </p:txBody>
      </p:sp>
    </p:spTree>
    <p:extLst>
      <p:ext uri="{BB962C8B-B14F-4D97-AF65-F5344CB8AC3E}">
        <p14:creationId xmlns:p14="http://schemas.microsoft.com/office/powerpoint/2010/main" val="2760702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23658" y="2910261"/>
            <a:ext cx="7042150" cy="1143000"/>
          </a:xfrm>
        </p:spPr>
        <p:txBody>
          <a:bodyPr/>
          <a:lstStyle/>
          <a:p>
            <a:r>
              <a:rPr lang="en-US" dirty="0"/>
              <a:t>Question &amp; Answer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Session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System Design</a:t>
            </a:r>
          </a:p>
        </p:txBody>
      </p:sp>
    </p:spTree>
    <p:extLst>
      <p:ext uri="{BB962C8B-B14F-4D97-AF65-F5344CB8AC3E}">
        <p14:creationId xmlns:p14="http://schemas.microsoft.com/office/powerpoint/2010/main" val="390790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latin typeface="+mn-lt"/>
              </a:rPr>
              <a:t>Learning Outcome</a:t>
            </a:r>
          </a:p>
        </p:txBody>
      </p:sp>
      <p:sp>
        <p:nvSpPr>
          <p:cNvPr id="108547" name="Rectangle 3"/>
          <p:cNvSpPr>
            <a:spLocks noGrp="1" noChangeArrowheads="1"/>
          </p:cNvSpPr>
          <p:nvPr>
            <p:ph idx="1"/>
          </p:nvPr>
        </p:nvSpPr>
        <p:spPr>
          <a:xfrm>
            <a:off x="306986" y="1725173"/>
            <a:ext cx="8530028" cy="4525962"/>
          </a:xfrm>
        </p:spPr>
        <p:txBody>
          <a:bodyPr/>
          <a:lstStyle/>
          <a:p>
            <a:pPr marL="0" indent="0">
              <a:buNone/>
            </a:pPr>
            <a:r>
              <a:rPr lang="en-US" dirty="0">
                <a:latin typeface="+mn-lt"/>
              </a:rPr>
              <a:t>At the end of the module, you should be able to:</a:t>
            </a:r>
          </a:p>
          <a:p>
            <a:endParaRPr lang="en-US" dirty="0">
              <a:latin typeface="+mn-lt"/>
            </a:endParaRPr>
          </a:p>
          <a:p>
            <a:pPr marL="914400" lvl="1" indent="-457200">
              <a:buFont typeface="+mj-lt"/>
              <a:buAutoNum type="arabicPeriod"/>
            </a:pPr>
            <a:r>
              <a:rPr lang="en-US" sz="2400" dirty="0"/>
              <a:t>Explain the various system analysis techniques and tools.</a:t>
            </a:r>
          </a:p>
          <a:p>
            <a:pPr marL="914400" lvl="1" indent="-457200">
              <a:buFont typeface="+mj-lt"/>
              <a:buAutoNum type="arabicPeriod"/>
            </a:pPr>
            <a:r>
              <a:rPr lang="en-US" sz="2400" dirty="0"/>
              <a:t>Describe system analysis benefits and setbacks.</a:t>
            </a:r>
          </a:p>
          <a:p>
            <a:pPr lvl="1">
              <a:buFont typeface="Wingdings" panose="05000000000000000000" pitchFamily="2" charset="2"/>
              <a:buChar char="q"/>
            </a:pPr>
            <a:endParaRPr lang="en-US" sz="2400" dirty="0"/>
          </a:p>
        </p:txBody>
      </p:sp>
    </p:spTree>
    <p:extLst>
      <p:ext uri="{BB962C8B-B14F-4D97-AF65-F5344CB8AC3E}">
        <p14:creationId xmlns:p14="http://schemas.microsoft.com/office/powerpoint/2010/main" val="141328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Key Terms you must be able to use</a:t>
            </a:r>
          </a:p>
        </p:txBody>
      </p:sp>
      <p:sp>
        <p:nvSpPr>
          <p:cNvPr id="16387" name="Rectangle 3"/>
          <p:cNvSpPr>
            <a:spLocks noGrp="1" noChangeArrowheads="1"/>
          </p:cNvSpPr>
          <p:nvPr>
            <p:ph idx="1"/>
          </p:nvPr>
        </p:nvSpPr>
        <p:spPr/>
        <p:txBody>
          <a:bodyPr/>
          <a:lstStyle/>
          <a:p>
            <a:pPr marL="0" indent="0">
              <a:buNone/>
            </a:pPr>
            <a:r>
              <a:rPr lang="en-US" dirty="0"/>
              <a:t>If you have mastered this topic, you should be able to use the following terms correctly in your assignments and exams:</a:t>
            </a:r>
          </a:p>
          <a:p>
            <a:pPr lvl="1"/>
            <a:endParaRPr lang="en-US" sz="2400" dirty="0"/>
          </a:p>
          <a:p>
            <a:pPr marL="801688" lvl="1" indent="-436563">
              <a:buFont typeface="Wingdings" panose="05000000000000000000" pitchFamily="2" charset="2"/>
              <a:buChar char="q"/>
            </a:pPr>
            <a:r>
              <a:rPr lang="en-US" sz="2400" dirty="0"/>
              <a:t>System analysis techniques and tools.</a:t>
            </a:r>
          </a:p>
          <a:p>
            <a:pPr marL="801688" lvl="1" indent="-436563">
              <a:buFont typeface="Wingdings" panose="05000000000000000000" pitchFamily="2" charset="2"/>
              <a:buChar char="q"/>
            </a:pPr>
            <a:r>
              <a:rPr lang="en-US" sz="2400" dirty="0"/>
              <a:t>System analysis benefits and setbacks</a:t>
            </a:r>
          </a:p>
          <a:p>
            <a:pPr marL="801688" lvl="1" indent="-436563">
              <a:buFont typeface="Wingdings" panose="05000000000000000000" pitchFamily="2" charset="2"/>
              <a:buChar char="q"/>
            </a:pPr>
            <a:endParaRPr lang="en-US" sz="2400" dirty="0"/>
          </a:p>
        </p:txBody>
      </p:sp>
    </p:spTree>
    <p:extLst>
      <p:ext uri="{BB962C8B-B14F-4D97-AF65-F5344CB8AC3E}">
        <p14:creationId xmlns:p14="http://schemas.microsoft.com/office/powerpoint/2010/main" val="182479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DB81-5AB5-4460-8583-65621540C2F1}"/>
              </a:ext>
            </a:extLst>
          </p:cNvPr>
          <p:cNvSpPr>
            <a:spLocks noGrp="1"/>
          </p:cNvSpPr>
          <p:nvPr>
            <p:ph type="title"/>
          </p:nvPr>
        </p:nvSpPr>
        <p:spPr>
          <a:xfrm>
            <a:off x="1050925" y="2393266"/>
            <a:ext cx="7042150" cy="1143000"/>
          </a:xfrm>
        </p:spPr>
        <p:txBody>
          <a:bodyPr/>
          <a:lstStyle/>
          <a:p>
            <a:pPr lvl="1"/>
            <a:r>
              <a:rPr lang="en-US" sz="2400" b="1" dirty="0"/>
              <a:t>System analysis techniques and tools</a:t>
            </a:r>
          </a:p>
        </p:txBody>
      </p:sp>
    </p:spTree>
    <p:extLst>
      <p:ext uri="{BB962C8B-B14F-4D97-AF65-F5344CB8AC3E}">
        <p14:creationId xmlns:p14="http://schemas.microsoft.com/office/powerpoint/2010/main" val="244877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vs Qualitative </a:t>
            </a:r>
            <a:br>
              <a:rPr lang="en-US" dirty="0"/>
            </a:br>
            <a:r>
              <a:rPr lang="en-US" dirty="0"/>
              <a:t>Research and Analysis</a:t>
            </a:r>
          </a:p>
        </p:txBody>
      </p:sp>
      <p:sp>
        <p:nvSpPr>
          <p:cNvPr id="3" name="Content Placeholder 2"/>
          <p:cNvSpPr>
            <a:spLocks noGrp="1"/>
          </p:cNvSpPr>
          <p:nvPr>
            <p:ph idx="1"/>
          </p:nvPr>
        </p:nvSpPr>
        <p:spPr>
          <a:xfrm>
            <a:off x="243681" y="1950256"/>
            <a:ext cx="8656637" cy="4525962"/>
          </a:xfrm>
        </p:spPr>
        <p:txBody>
          <a:bodyPr/>
          <a:lstStyle/>
          <a:p>
            <a:pPr>
              <a:buFont typeface="Wingdings" panose="05000000000000000000" pitchFamily="2" charset="2"/>
              <a:buChar char="q"/>
            </a:pPr>
            <a:r>
              <a:rPr lang="en-US" sz="2000" dirty="0"/>
              <a:t>In general, research and analysis use quantitative and/or qualitative data.</a:t>
            </a:r>
          </a:p>
          <a:p>
            <a:pPr>
              <a:buFont typeface="Wingdings" panose="05000000000000000000" pitchFamily="2" charset="2"/>
              <a:buChar char="q"/>
            </a:pPr>
            <a:r>
              <a:rPr lang="en-US" sz="2000" b="1" i="0" dirty="0">
                <a:solidFill>
                  <a:srgbClr val="000000"/>
                </a:solidFill>
                <a:effectLst/>
              </a:rPr>
              <a:t>Quantitative </a:t>
            </a:r>
          </a:p>
          <a:p>
            <a:pPr lvl="1" indent="-342900">
              <a:buFont typeface="Wingdings" panose="05000000000000000000" pitchFamily="2" charset="2"/>
              <a:buChar char="§"/>
            </a:pPr>
            <a:r>
              <a:rPr lang="en-US" b="0" i="0" dirty="0">
                <a:solidFill>
                  <a:srgbClr val="000000"/>
                </a:solidFill>
                <a:effectLst/>
              </a:rPr>
              <a:t>Associated with numerical analysis where data is collected, classified, and then computed.</a:t>
            </a:r>
          </a:p>
          <a:p>
            <a:pPr lvl="1" indent="-342900">
              <a:buFont typeface="Wingdings" panose="05000000000000000000" pitchFamily="2" charset="2"/>
              <a:buChar char="§"/>
            </a:pPr>
            <a:r>
              <a:rPr lang="en-US" b="0" i="0" dirty="0">
                <a:solidFill>
                  <a:srgbClr val="000000"/>
                </a:solidFill>
                <a:effectLst/>
              </a:rPr>
              <a:t>Data is chosen randomly in large samples and then analyzed. </a:t>
            </a:r>
          </a:p>
          <a:p>
            <a:pPr lvl="1" indent="-342900">
              <a:buFont typeface="Wingdings" panose="05000000000000000000" pitchFamily="2" charset="2"/>
              <a:buChar char="§"/>
            </a:pPr>
            <a:r>
              <a:rPr lang="en-US" b="0" i="0" dirty="0">
                <a:solidFill>
                  <a:srgbClr val="000000"/>
                </a:solidFill>
                <a:effectLst/>
              </a:rPr>
              <a:t>Use of </a:t>
            </a:r>
            <a:r>
              <a:rPr lang="en-US" b="0" i="0" dirty="0">
                <a:solidFill>
                  <a:srgbClr val="222222"/>
                </a:solidFill>
                <a:effectLst/>
              </a:rPr>
              <a:t>structured data - highly organized and easily understood by machine language. </a:t>
            </a:r>
            <a:endParaRPr lang="en-US" b="0" i="0" dirty="0">
              <a:solidFill>
                <a:srgbClr val="000000"/>
              </a:solidFill>
              <a:effectLst/>
            </a:endParaRPr>
          </a:p>
          <a:p>
            <a:pPr>
              <a:buFont typeface="Wingdings" panose="05000000000000000000" pitchFamily="2" charset="2"/>
              <a:buChar char="q"/>
            </a:pPr>
            <a:r>
              <a:rPr lang="en-US" sz="2000" b="1" dirty="0"/>
              <a:t>Qualitative </a:t>
            </a:r>
            <a:endParaRPr lang="en-US" sz="2000" b="1" dirty="0">
              <a:solidFill>
                <a:srgbClr val="000000"/>
              </a:solidFill>
            </a:endParaRPr>
          </a:p>
          <a:p>
            <a:pPr lvl="1" indent="-342900">
              <a:buFont typeface="Wingdings" panose="05000000000000000000" pitchFamily="2" charset="2"/>
              <a:buChar char="§"/>
            </a:pPr>
            <a:r>
              <a:rPr lang="en-US" dirty="0">
                <a:solidFill>
                  <a:srgbClr val="121212"/>
                </a:solidFill>
              </a:rPr>
              <a:t>Involving an interpretation to its subject matter. </a:t>
            </a:r>
          </a:p>
          <a:p>
            <a:pPr lvl="1" indent="-342900">
              <a:buFont typeface="Wingdings" panose="05000000000000000000" pitchFamily="2" charset="2"/>
              <a:buChar char="§"/>
            </a:pPr>
            <a:r>
              <a:rPr lang="en-US" dirty="0">
                <a:solidFill>
                  <a:srgbClr val="121212"/>
                </a:solidFill>
              </a:rPr>
              <a:t>Study things in their natural settings, attempting to make sense of, or interpret phenomena.</a:t>
            </a:r>
          </a:p>
          <a:p>
            <a:pPr lvl="1" indent="-342900">
              <a:buFont typeface="Wingdings" panose="05000000000000000000" pitchFamily="2" charset="2"/>
              <a:buChar char="§"/>
            </a:pPr>
            <a:r>
              <a:rPr lang="en-US" dirty="0">
                <a:solidFill>
                  <a:srgbClr val="121212"/>
                </a:solidFill>
              </a:rPr>
              <a:t>Qualitative data is descriptive which can be observed but not measured.</a:t>
            </a:r>
            <a:br>
              <a:rPr lang="en-US" b="0" i="0" dirty="0">
                <a:solidFill>
                  <a:srgbClr val="000000"/>
                </a:solidFill>
                <a:effectLst/>
              </a:rPr>
            </a:br>
            <a:endParaRPr lang="en-US" b="0" i="0" dirty="0">
              <a:solidFill>
                <a:srgbClr val="000000"/>
              </a:solidFill>
              <a:effectLst/>
            </a:endParaRPr>
          </a:p>
          <a:p>
            <a:endParaRPr lang="en-US" sz="2000" dirty="0"/>
          </a:p>
        </p:txBody>
      </p:sp>
    </p:spTree>
    <p:extLst>
      <p:ext uri="{BB962C8B-B14F-4D97-AF65-F5344CB8AC3E}">
        <p14:creationId xmlns:p14="http://schemas.microsoft.com/office/powerpoint/2010/main" val="202536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6" y="235324"/>
            <a:ext cx="7042150" cy="1143000"/>
          </a:xfrm>
        </p:spPr>
        <p:txBody>
          <a:bodyPr/>
          <a:lstStyle/>
          <a:p>
            <a:r>
              <a:rPr lang="en-US" dirty="0"/>
              <a:t>Quantitative vs Qualitative </a:t>
            </a:r>
            <a:br>
              <a:rPr lang="en-US" dirty="0"/>
            </a:br>
            <a:r>
              <a:rPr lang="en-US" dirty="0"/>
              <a:t>Research and Analysis</a:t>
            </a:r>
          </a:p>
        </p:txBody>
      </p:sp>
      <p:sp>
        <p:nvSpPr>
          <p:cNvPr id="3" name="Content Placeholder 2"/>
          <p:cNvSpPr>
            <a:spLocks noGrp="1"/>
          </p:cNvSpPr>
          <p:nvPr>
            <p:ph idx="1"/>
          </p:nvPr>
        </p:nvSpPr>
        <p:spPr/>
        <p:txBody>
          <a:bodyPr/>
          <a:lstStyle/>
          <a:p>
            <a:endParaRPr lang="en-US"/>
          </a:p>
        </p:txBody>
      </p:sp>
      <p:pic>
        <p:nvPicPr>
          <p:cNvPr id="1026" name="Picture 2" descr="http://www.mymarketresearchmethods.com/wp-content/uploads/2011/10/quantitative-vs-qualitative-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b="10242"/>
          <a:stretch/>
        </p:blipFill>
        <p:spPr bwMode="auto">
          <a:xfrm>
            <a:off x="437963" y="1736071"/>
            <a:ext cx="8289178" cy="4315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2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384" y="63500"/>
            <a:ext cx="7042150" cy="1143000"/>
          </a:xfrm>
        </p:spPr>
        <p:txBody>
          <a:bodyPr/>
          <a:lstStyle/>
          <a:p>
            <a:r>
              <a:rPr lang="en-US" dirty="0"/>
              <a:t>System Analysis Techniques</a:t>
            </a:r>
            <a:endParaRPr lang="en-US" dirty="0">
              <a:solidFill>
                <a:schemeClr val="accent6"/>
              </a:solidFill>
            </a:endParaRPr>
          </a:p>
        </p:txBody>
      </p:sp>
      <p:sp>
        <p:nvSpPr>
          <p:cNvPr id="3" name="Content Placeholder 2"/>
          <p:cNvSpPr>
            <a:spLocks noGrp="1"/>
          </p:cNvSpPr>
          <p:nvPr>
            <p:ph idx="1"/>
          </p:nvPr>
        </p:nvSpPr>
        <p:spPr>
          <a:xfrm>
            <a:off x="357475" y="1640767"/>
            <a:ext cx="8654134" cy="3958175"/>
          </a:xfrm>
        </p:spPr>
        <p:txBody>
          <a:bodyPr/>
          <a:lstStyle/>
          <a:p>
            <a:pPr>
              <a:buFont typeface="Wingdings" panose="05000000000000000000" pitchFamily="2" charset="2"/>
              <a:buChar char="q"/>
            </a:pPr>
            <a:r>
              <a:rPr lang="en-US" dirty="0"/>
              <a:t>Project Analysis</a:t>
            </a:r>
          </a:p>
          <a:p>
            <a:pPr>
              <a:buFont typeface="Wingdings" panose="05000000000000000000" pitchFamily="2" charset="2"/>
              <a:buChar char="q"/>
            </a:pPr>
            <a:r>
              <a:rPr lang="en-US" dirty="0"/>
              <a:t>Business Intelligence Analysis</a:t>
            </a:r>
          </a:p>
          <a:p>
            <a:pPr>
              <a:buFont typeface="Wingdings" panose="05000000000000000000" pitchFamily="2" charset="2"/>
              <a:buChar char="q"/>
            </a:pPr>
            <a:r>
              <a:rPr lang="en-US" dirty="0"/>
              <a:t>Data Mining Analysis</a:t>
            </a:r>
          </a:p>
          <a:p>
            <a:pPr>
              <a:buFont typeface="Wingdings" panose="05000000000000000000" pitchFamily="2" charset="2"/>
              <a:buChar char="q"/>
            </a:pPr>
            <a:r>
              <a:rPr lang="en-US" dirty="0"/>
              <a:t>Statistical Analysis</a:t>
            </a:r>
          </a:p>
        </p:txBody>
      </p:sp>
    </p:spTree>
    <p:extLst>
      <p:ext uri="{BB962C8B-B14F-4D97-AF65-F5344CB8AC3E}">
        <p14:creationId xmlns:p14="http://schemas.microsoft.com/office/powerpoint/2010/main" val="271313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384" y="63500"/>
            <a:ext cx="7042150" cy="1143000"/>
          </a:xfrm>
        </p:spPr>
        <p:txBody>
          <a:bodyPr/>
          <a:lstStyle/>
          <a:p>
            <a:r>
              <a:rPr lang="en-US" dirty="0"/>
              <a:t>System Analysis Techniques</a:t>
            </a:r>
            <a:br>
              <a:rPr lang="en-US" dirty="0"/>
            </a:br>
            <a:r>
              <a:rPr lang="en-US" dirty="0">
                <a:solidFill>
                  <a:schemeClr val="accent6"/>
                </a:solidFill>
              </a:rPr>
              <a:t>Project Analysis</a:t>
            </a:r>
          </a:p>
        </p:txBody>
      </p:sp>
      <p:sp>
        <p:nvSpPr>
          <p:cNvPr id="3" name="Content Placeholder 2"/>
          <p:cNvSpPr>
            <a:spLocks noGrp="1"/>
          </p:cNvSpPr>
          <p:nvPr>
            <p:ph idx="1"/>
          </p:nvPr>
        </p:nvSpPr>
        <p:spPr>
          <a:xfrm>
            <a:off x="244933" y="1500090"/>
            <a:ext cx="8654134" cy="4717830"/>
          </a:xfrm>
        </p:spPr>
        <p:txBody>
          <a:bodyPr/>
          <a:lstStyle/>
          <a:p>
            <a:pPr>
              <a:buFont typeface="Wingdings" panose="05000000000000000000" pitchFamily="2" charset="2"/>
              <a:buChar char="q"/>
            </a:pPr>
            <a:r>
              <a:rPr lang="en-US" sz="2200" dirty="0"/>
              <a:t>Analysis of factors influencing the project. Used by project managers to plan large / multiple projects. Tools enable to analyze and determine the most efficient use of resources, examples:</a:t>
            </a:r>
          </a:p>
          <a:p>
            <a:pPr lvl="1">
              <a:buFont typeface="Wingdings" panose="05000000000000000000" pitchFamily="2" charset="2"/>
              <a:buChar char="§"/>
            </a:pPr>
            <a:r>
              <a:rPr lang="en-US" b="1" dirty="0"/>
              <a:t>Financial Analysis </a:t>
            </a:r>
            <a:r>
              <a:rPr lang="en-US" dirty="0"/>
              <a:t>explains how to use three main cost analysis: payback analysis, return on investment (ROI), and net present value (NPV).</a:t>
            </a:r>
          </a:p>
          <a:p>
            <a:pPr lvl="2">
              <a:buFont typeface="Courier New" panose="02070309020205020404" pitchFamily="49" charset="0"/>
              <a:buChar char="o"/>
            </a:pPr>
            <a:r>
              <a:rPr lang="en-US" sz="2000" b="1" dirty="0"/>
              <a:t>Payback analysis </a:t>
            </a:r>
            <a:r>
              <a:rPr lang="en-US" sz="2000" dirty="0"/>
              <a:t>determines how long it takes an information system to pay for itself through reduced costs and increased benefits.</a:t>
            </a:r>
          </a:p>
          <a:p>
            <a:pPr lvl="2">
              <a:buFont typeface="Courier New" panose="02070309020205020404" pitchFamily="49" charset="0"/>
              <a:buChar char="o"/>
            </a:pPr>
            <a:r>
              <a:rPr lang="en-US" sz="2000" b="1" dirty="0"/>
              <a:t>Return on investment (ROI) </a:t>
            </a:r>
            <a:r>
              <a:rPr lang="en-US" sz="2000" dirty="0"/>
              <a:t>is a percentage rate that compares the total net benefits (the return) received from a project to the total costs (the investment) of the project.</a:t>
            </a:r>
          </a:p>
          <a:p>
            <a:pPr lvl="2">
              <a:buFont typeface="Courier New" panose="02070309020205020404" pitchFamily="49" charset="0"/>
              <a:buChar char="o"/>
            </a:pPr>
            <a:r>
              <a:rPr lang="en-US" sz="2000" dirty="0"/>
              <a:t>The </a:t>
            </a:r>
            <a:r>
              <a:rPr lang="en-US" sz="2000" b="1" dirty="0"/>
              <a:t>net present value (NPV) </a:t>
            </a:r>
            <a:r>
              <a:rPr lang="en-US" sz="2000" dirty="0"/>
              <a:t>of a project is the total value of the benefits minus the total value of the costs, with both costs and benefits adjusted to reflect the point in time at which they occur.</a:t>
            </a:r>
          </a:p>
          <a:p>
            <a:pPr lvl="1">
              <a:buFont typeface="Wingdings" panose="05000000000000000000" pitchFamily="2" charset="2"/>
              <a:buChar char="§"/>
            </a:pPr>
            <a:r>
              <a:rPr lang="en-US" b="1" dirty="0"/>
              <a:t>Risk Analysis </a:t>
            </a:r>
            <a:r>
              <a:rPr lang="en-US" dirty="0"/>
              <a:t>to identify risks and develop acceptable resolutions.</a:t>
            </a:r>
          </a:p>
          <a:p>
            <a:pPr lvl="1"/>
            <a:endParaRPr lang="en-US" sz="2200" dirty="0"/>
          </a:p>
          <a:p>
            <a:pPr marL="457200" lvl="1" indent="0">
              <a:buNone/>
            </a:pPr>
            <a:endParaRPr lang="en-US" sz="2200" dirty="0"/>
          </a:p>
        </p:txBody>
      </p:sp>
    </p:spTree>
    <p:extLst>
      <p:ext uri="{BB962C8B-B14F-4D97-AF65-F5344CB8AC3E}">
        <p14:creationId xmlns:p14="http://schemas.microsoft.com/office/powerpoint/2010/main" val="2203715373"/>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A0062E-1E8E-4404-99C5-AB92ECD64CC0}"/>
</file>

<file path=customXml/itemProps2.xml><?xml version="1.0" encoding="utf-8"?>
<ds:datastoreItem xmlns:ds="http://schemas.openxmlformats.org/officeDocument/2006/customXml" ds:itemID="{7F35F346-351A-4D9D-AB4F-EBE1D734276A}"/>
</file>

<file path=customXml/itemProps3.xml><?xml version="1.0" encoding="utf-8"?>
<ds:datastoreItem xmlns:ds="http://schemas.openxmlformats.org/officeDocument/2006/customXml" ds:itemID="{9F2EAEDE-82D0-4951-81ED-CC7968AA647C}"/>
</file>

<file path=docProps/app.xml><?xml version="1.0" encoding="utf-8"?>
<Properties xmlns="http://schemas.openxmlformats.org/officeDocument/2006/extended-properties" xmlns:vt="http://schemas.openxmlformats.org/officeDocument/2006/docPropsVTypes">
  <Template>APUtemplate-Level_2</Template>
  <TotalTime>4247</TotalTime>
  <Pages>11</Pages>
  <Words>1518</Words>
  <Application>Microsoft Office PowerPoint</Application>
  <PresentationFormat>On-screen Show (4:3)</PresentationFormat>
  <Paragraphs>135</Paragraphs>
  <Slides>26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Calibri</vt:lpstr>
      <vt:lpstr>Candara</vt:lpstr>
      <vt:lpstr>Courier New</vt:lpstr>
      <vt:lpstr>Noto Sans</vt:lpstr>
      <vt:lpstr>SabonLTStd-Roman</vt:lpstr>
      <vt:lpstr>Wingdings</vt:lpstr>
      <vt:lpstr>APUtemplate-Level_2</vt:lpstr>
      <vt:lpstr>System Development Methods CT00046-3-2</vt:lpstr>
      <vt:lpstr>Topic &amp; Structure of the Lesson</vt:lpstr>
      <vt:lpstr>Learning Outcome</vt:lpstr>
      <vt:lpstr>Key Terms you must be able to use</vt:lpstr>
      <vt:lpstr>System analysis techniques and tools</vt:lpstr>
      <vt:lpstr>Quantitative vs Qualitative  Research and Analysis</vt:lpstr>
      <vt:lpstr>Quantitative vs Qualitative  Research and Analysis</vt:lpstr>
      <vt:lpstr>System Analysis Techniques</vt:lpstr>
      <vt:lpstr>System Analysis Techniques Project Analysis</vt:lpstr>
      <vt:lpstr>System Analysis Techniques Business Intelligence Analysis</vt:lpstr>
      <vt:lpstr>PowerPoint Presentation</vt:lpstr>
      <vt:lpstr>PowerPoint Presentation</vt:lpstr>
      <vt:lpstr>PowerPoint Presentation</vt:lpstr>
      <vt:lpstr>PowerPoint Presentation</vt:lpstr>
      <vt:lpstr>System Analysis Techniques Data Mining Analysis</vt:lpstr>
      <vt:lpstr>System Analysis Techniques Data Mining Analysis  (continued)</vt:lpstr>
      <vt:lpstr>PowerPoint Presentation</vt:lpstr>
      <vt:lpstr>Popular System Analysis Techniques Statistical Analysis</vt:lpstr>
      <vt:lpstr>System Analysis Tools</vt:lpstr>
      <vt:lpstr>Popular System Analysis Tools</vt:lpstr>
      <vt:lpstr>System analysis benefits and setbacks</vt:lpstr>
      <vt:lpstr>Benefits of System Analysis</vt:lpstr>
      <vt:lpstr>Setbacks of System Analysis</vt:lpstr>
      <vt:lpstr>Summary</vt:lpstr>
      <vt:lpstr>Question &amp; Answer</vt:lpstr>
      <vt:lpstr>Next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209</cp:revision>
  <cp:lastPrinted>1995-11-02T09:23:42Z</cp:lastPrinted>
  <dcterms:created xsi:type="dcterms:W3CDTF">2014-01-17T09:12:04Z</dcterms:created>
  <dcterms:modified xsi:type="dcterms:W3CDTF">2022-02-08T04:58:53Z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0x010100D93759E64F674747BAB54C2BC72449C3</vt:lpwstr>
  </property>
</Properties>
</file>