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302" r:id="rId5"/>
    <p:sldId id="657" r:id="rId6"/>
    <p:sldId id="329" r:id="rId7"/>
    <p:sldId id="328" r:id="rId8"/>
    <p:sldId id="384" r:id="rId9"/>
    <p:sldId id="333" r:id="rId10"/>
    <p:sldId id="338" r:id="rId11"/>
    <p:sldId id="337" r:id="rId12"/>
    <p:sldId id="336" r:id="rId13"/>
    <p:sldId id="616" r:id="rId14"/>
    <p:sldId id="653" r:id="rId15"/>
    <p:sldId id="317" r:id="rId16"/>
    <p:sldId id="655" r:id="rId17"/>
    <p:sldId id="617" r:id="rId18"/>
    <p:sldId id="654" r:id="rId19"/>
    <p:sldId id="658" r:id="rId20"/>
    <p:sldId id="266" r:id="rId21"/>
    <p:sldId id="267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CE"/>
    <a:srgbClr val="FCFEB9"/>
    <a:srgbClr val="FF0000"/>
    <a:srgbClr val="FFFF99"/>
    <a:srgbClr val="A2C1FE"/>
    <a:srgbClr val="A2FFA3"/>
    <a:srgbClr val="FFFF66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356B4752-2C4D-402D-B107-7AF5C81E6E75}"/>
    <pc:docChg chg="modSld sldOrd">
      <pc:chgData name="Dr. Dewi Octaviani" userId="b13860d7-3077-45d3-9be2-c1aa2c085ab3" providerId="ADAL" clId="{356B4752-2C4D-402D-B107-7AF5C81E6E75}" dt="2022-02-08T05:00:00.119" v="1"/>
      <pc:docMkLst>
        <pc:docMk/>
      </pc:docMkLst>
      <pc:sldChg chg="ord">
        <pc:chgData name="Dr. Dewi Octaviani" userId="b13860d7-3077-45d3-9be2-c1aa2c085ab3" providerId="ADAL" clId="{356B4752-2C4D-402D-B107-7AF5C81E6E75}" dt="2022-02-08T05:00:00.119" v="1"/>
        <pc:sldMkLst>
          <pc:docMk/>
          <pc:sldMk cId="1856475265" sldId="6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3631-690E-4F13-854B-CE936137F4F6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7F9EF-2851-4E27-B2E1-0D9E1632CF1C}">
      <dgm:prSet custT="1"/>
      <dgm:spPr/>
      <dgm:t>
        <a:bodyPr/>
        <a:lstStyle/>
        <a:p>
          <a:pPr rtl="0"/>
          <a:r>
            <a:rPr lang="en-MY" sz="2400" dirty="0"/>
            <a:t>Understand the Business</a:t>
          </a:r>
          <a:endParaRPr lang="en-US" sz="2400" dirty="0"/>
        </a:p>
      </dgm:t>
    </dgm:pt>
    <dgm:pt modelId="{93485C80-E76B-465C-93A8-7158DA783EAA}" type="parTrans" cxnId="{058A42CA-DD38-4C7D-9B4C-ADEC5CDC3A54}">
      <dgm:prSet/>
      <dgm:spPr/>
      <dgm:t>
        <a:bodyPr/>
        <a:lstStyle/>
        <a:p>
          <a:endParaRPr lang="en-US" sz="1600"/>
        </a:p>
      </dgm:t>
    </dgm:pt>
    <dgm:pt modelId="{1474108B-5D92-4FAE-992E-526C56F540B3}" type="sibTrans" cxnId="{058A42CA-DD38-4C7D-9B4C-ADEC5CDC3A54}">
      <dgm:prSet/>
      <dgm:spPr/>
      <dgm:t>
        <a:bodyPr/>
        <a:lstStyle/>
        <a:p>
          <a:endParaRPr lang="en-US" sz="1600"/>
        </a:p>
      </dgm:t>
    </dgm:pt>
    <dgm:pt modelId="{B80F0245-A49A-4B67-8ED9-F78ED263E96D}">
      <dgm:prSet custT="1"/>
      <dgm:spPr/>
      <dgm:t>
        <a:bodyPr/>
        <a:lstStyle/>
        <a:p>
          <a:pPr rtl="0"/>
          <a:r>
            <a:rPr lang="en-US" sz="1800" dirty="0"/>
            <a:t>Understand the underlying business functions and how the system supports individual, departmental, and enterprise goals. </a:t>
          </a:r>
        </a:p>
      </dgm:t>
    </dgm:pt>
    <dgm:pt modelId="{3AFF0B19-B02F-44C6-B944-306CBCC9DA36}" type="parTrans" cxnId="{5FE28AB1-C1AB-40B1-AFA8-009162A5497B}">
      <dgm:prSet/>
      <dgm:spPr/>
      <dgm:t>
        <a:bodyPr/>
        <a:lstStyle/>
        <a:p>
          <a:endParaRPr lang="en-US" sz="1600"/>
        </a:p>
      </dgm:t>
    </dgm:pt>
    <dgm:pt modelId="{313620FC-830A-4511-AB13-FC77A5138CFF}" type="sibTrans" cxnId="{5FE28AB1-C1AB-40B1-AFA8-009162A5497B}">
      <dgm:prSet/>
      <dgm:spPr/>
      <dgm:t>
        <a:bodyPr/>
        <a:lstStyle/>
        <a:p>
          <a:endParaRPr lang="en-US" sz="1600"/>
        </a:p>
      </dgm:t>
    </dgm:pt>
    <dgm:pt modelId="{1947CB8F-27B4-467D-8A8D-017D609D8A19}">
      <dgm:prSet custT="1"/>
      <dgm:spPr/>
      <dgm:t>
        <a:bodyPr/>
        <a:lstStyle/>
        <a:p>
          <a:pPr rtl="0"/>
          <a:r>
            <a:rPr lang="en-MY" sz="2400" dirty="0"/>
            <a:t>Maximize Graphical Effectiveness</a:t>
          </a:r>
          <a:endParaRPr lang="en-US" sz="2400" dirty="0"/>
        </a:p>
      </dgm:t>
    </dgm:pt>
    <dgm:pt modelId="{3B79365A-9510-45E1-B9A4-76EB430317E1}" type="parTrans" cxnId="{7D8BDEC9-1440-415A-A4BC-F51896B36AC4}">
      <dgm:prSet/>
      <dgm:spPr/>
      <dgm:t>
        <a:bodyPr/>
        <a:lstStyle/>
        <a:p>
          <a:endParaRPr lang="en-US" sz="1600"/>
        </a:p>
      </dgm:t>
    </dgm:pt>
    <dgm:pt modelId="{8FC9DB76-002A-4F8E-9719-4893C1D94C05}" type="sibTrans" cxnId="{7D8BDEC9-1440-415A-A4BC-F51896B36AC4}">
      <dgm:prSet/>
      <dgm:spPr/>
      <dgm:t>
        <a:bodyPr/>
        <a:lstStyle/>
        <a:p>
          <a:endParaRPr lang="en-US" sz="1600"/>
        </a:p>
      </dgm:t>
    </dgm:pt>
    <dgm:pt modelId="{18303CBC-CB46-4BE5-869C-9EA985EA7309}">
      <dgm:prSet custT="1"/>
      <dgm:spPr/>
      <dgm:t>
        <a:bodyPr/>
        <a:lstStyle/>
        <a:p>
          <a:pPr rtl="0"/>
          <a:r>
            <a:rPr lang="en-US" sz="1800" dirty="0"/>
            <a:t>A well-designed interface can help users learn a new system rapidly and</a:t>
          </a:r>
          <a:r>
            <a:rPr lang="en-MY" sz="1800" dirty="0"/>
            <a:t> be more productive.</a:t>
          </a:r>
          <a:endParaRPr lang="en-US" sz="1800" dirty="0"/>
        </a:p>
      </dgm:t>
    </dgm:pt>
    <dgm:pt modelId="{59F175BC-597A-4C55-B962-E427D7C3FC16}" type="parTrans" cxnId="{8C000DD2-5367-4840-86E3-FDCBD6F6B8B3}">
      <dgm:prSet/>
      <dgm:spPr/>
      <dgm:t>
        <a:bodyPr/>
        <a:lstStyle/>
        <a:p>
          <a:endParaRPr lang="en-US" sz="1600"/>
        </a:p>
      </dgm:t>
    </dgm:pt>
    <dgm:pt modelId="{90746CF9-107A-47DA-B459-D7F7C56DDEDC}" type="sibTrans" cxnId="{8C000DD2-5367-4840-86E3-FDCBD6F6B8B3}">
      <dgm:prSet/>
      <dgm:spPr/>
      <dgm:t>
        <a:bodyPr/>
        <a:lstStyle/>
        <a:p>
          <a:endParaRPr lang="en-US" sz="1600"/>
        </a:p>
      </dgm:t>
    </dgm:pt>
    <dgm:pt modelId="{F5DCC09B-1979-4120-BF42-25DEAC5CAC30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MY" sz="2400" dirty="0"/>
            <a:t>Think Like a User</a:t>
          </a:r>
          <a:endParaRPr lang="en-US" sz="2400" dirty="0"/>
        </a:p>
      </dgm:t>
    </dgm:pt>
    <dgm:pt modelId="{7906E9ED-DD8B-4E4C-8769-B5D2F6A19DED}" type="parTrans" cxnId="{FBEDF580-C161-41E6-B58A-49E77325D40B}">
      <dgm:prSet/>
      <dgm:spPr/>
      <dgm:t>
        <a:bodyPr/>
        <a:lstStyle/>
        <a:p>
          <a:endParaRPr lang="en-US" sz="1600"/>
        </a:p>
      </dgm:t>
    </dgm:pt>
    <dgm:pt modelId="{85C74D34-8240-4397-8E0C-35A0F210F735}" type="sibTrans" cxnId="{FBEDF580-C161-41E6-B58A-49E77325D40B}">
      <dgm:prSet/>
      <dgm:spPr/>
      <dgm:t>
        <a:bodyPr/>
        <a:lstStyle/>
        <a:p>
          <a:endParaRPr lang="en-US" sz="1600"/>
        </a:p>
      </dgm:t>
    </dgm:pt>
    <dgm:pt modelId="{E0574FFD-2B91-4372-8C0C-541A09E7C3FF}">
      <dgm:prSet custT="1"/>
      <dgm:spPr/>
      <dgm:t>
        <a:bodyPr/>
        <a:lstStyle/>
        <a:p>
          <a:pPr rtl="0"/>
          <a:r>
            <a:rPr lang="en-US" sz="1800" dirty="0"/>
            <a:t>The interface should be flexible enough to accommodate novices as well as experienced users.</a:t>
          </a:r>
        </a:p>
      </dgm:t>
    </dgm:pt>
    <dgm:pt modelId="{E2728A87-E3A4-4352-AA83-F3802F097A0C}" type="parTrans" cxnId="{350329F4-4307-4194-A485-494CE9BC4C9D}">
      <dgm:prSet/>
      <dgm:spPr/>
      <dgm:t>
        <a:bodyPr/>
        <a:lstStyle/>
        <a:p>
          <a:endParaRPr lang="en-US" sz="1600"/>
        </a:p>
      </dgm:t>
    </dgm:pt>
    <dgm:pt modelId="{4CC819D4-3083-4127-8DF0-38A0A74A96BB}" type="sibTrans" cxnId="{350329F4-4307-4194-A485-494CE9BC4C9D}">
      <dgm:prSet/>
      <dgm:spPr/>
      <dgm:t>
        <a:bodyPr/>
        <a:lstStyle/>
        <a:p>
          <a:endParaRPr lang="en-US" sz="1600"/>
        </a:p>
      </dgm:t>
    </dgm:pt>
    <dgm:pt modelId="{3797AD84-C56B-4F35-9B3E-542980F519A8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MY" sz="2400" dirty="0"/>
            <a:t>Use Models and Prototypes</a:t>
          </a:r>
          <a:endParaRPr lang="en-US" sz="2400" dirty="0"/>
        </a:p>
      </dgm:t>
    </dgm:pt>
    <dgm:pt modelId="{2A185749-A4F3-45CD-A8F5-533521937F89}" type="parTrans" cxnId="{338C8779-B7C9-4913-B83C-94F8199E335A}">
      <dgm:prSet/>
      <dgm:spPr/>
      <dgm:t>
        <a:bodyPr/>
        <a:lstStyle/>
        <a:p>
          <a:endParaRPr lang="en-US" sz="1600"/>
        </a:p>
      </dgm:t>
    </dgm:pt>
    <dgm:pt modelId="{EFE75ADE-810D-40F3-A802-343490F08529}" type="sibTrans" cxnId="{338C8779-B7C9-4913-B83C-94F8199E335A}">
      <dgm:prSet/>
      <dgm:spPr/>
      <dgm:t>
        <a:bodyPr/>
        <a:lstStyle/>
        <a:p>
          <a:endParaRPr lang="en-US" sz="1600"/>
        </a:p>
      </dgm:t>
    </dgm:pt>
    <dgm:pt modelId="{02AE91AA-6CC3-4147-8A19-7DB7E2B9EA9C}">
      <dgm:prSet custT="1"/>
      <dgm:spPr/>
      <dgm:t>
        <a:bodyPr/>
        <a:lstStyle/>
        <a:p>
          <a:pPr rtl="0"/>
          <a:r>
            <a:rPr lang="en-US" sz="1800" dirty="0"/>
            <a:t>Construct models and prototypes for user approval. </a:t>
          </a:r>
        </a:p>
      </dgm:t>
    </dgm:pt>
    <dgm:pt modelId="{00AB5981-FC5A-4D74-9DF9-0CFDA43DCDD8}" type="parTrans" cxnId="{8EA9FA6B-DEB6-4591-989E-140A45BA9B72}">
      <dgm:prSet/>
      <dgm:spPr/>
      <dgm:t>
        <a:bodyPr/>
        <a:lstStyle/>
        <a:p>
          <a:endParaRPr lang="en-US" sz="1600"/>
        </a:p>
      </dgm:t>
    </dgm:pt>
    <dgm:pt modelId="{73A8BBF4-339A-4AEF-8AFD-1F1C45D2F40F}" type="sibTrans" cxnId="{8EA9FA6B-DEB6-4591-989E-140A45BA9B72}">
      <dgm:prSet/>
      <dgm:spPr/>
      <dgm:t>
        <a:bodyPr/>
        <a:lstStyle/>
        <a:p>
          <a:endParaRPr lang="en-US" sz="1600"/>
        </a:p>
      </dgm:t>
    </dgm:pt>
    <dgm:pt modelId="{CA671337-C993-4F89-816B-6BE7B3235391}">
      <dgm:prSet custT="1"/>
      <dgm:spPr/>
      <dgm:t>
        <a:bodyPr/>
        <a:lstStyle/>
        <a:p>
          <a:pPr rtl="0"/>
          <a:r>
            <a:rPr lang="en-US" sz="1800" dirty="0"/>
            <a:t>The overall objective is to design an interface that helps users to perform their jobs.</a:t>
          </a:r>
        </a:p>
      </dgm:t>
    </dgm:pt>
    <dgm:pt modelId="{915970E2-9167-4015-8039-70BCD89642A7}" type="parTrans" cxnId="{7F65C730-B9D6-46CD-B753-A5C16A529621}">
      <dgm:prSet/>
      <dgm:spPr/>
      <dgm:t>
        <a:bodyPr/>
        <a:lstStyle/>
        <a:p>
          <a:endParaRPr lang="en-MY"/>
        </a:p>
      </dgm:t>
    </dgm:pt>
    <dgm:pt modelId="{5EB8E39A-63BF-40A7-B515-D220ED3EB2B4}" type="sibTrans" cxnId="{7F65C730-B9D6-46CD-B753-A5C16A529621}">
      <dgm:prSet/>
      <dgm:spPr/>
      <dgm:t>
        <a:bodyPr/>
        <a:lstStyle/>
        <a:p>
          <a:endParaRPr lang="en-MY"/>
        </a:p>
      </dgm:t>
    </dgm:pt>
    <dgm:pt modelId="{A756CEBA-0751-4F01-A171-37A6B23B376F}">
      <dgm:prSet custT="1"/>
      <dgm:spPr/>
      <dgm:t>
        <a:bodyPr/>
        <a:lstStyle/>
        <a:p>
          <a:pPr rtl="0"/>
          <a:r>
            <a:rPr lang="en-US" sz="1800" dirty="0"/>
            <a:t>An interface designer should obtain as much feedback as possible, as early as possible.</a:t>
          </a:r>
        </a:p>
      </dgm:t>
    </dgm:pt>
    <dgm:pt modelId="{DB60FF6F-D702-4ADB-A393-2D67FFACC0F0}" type="parTrans" cxnId="{812B8108-EEAF-4385-B606-7BA910DE78B1}">
      <dgm:prSet/>
      <dgm:spPr/>
      <dgm:t>
        <a:bodyPr/>
        <a:lstStyle/>
        <a:p>
          <a:endParaRPr lang="en-MY"/>
        </a:p>
      </dgm:t>
    </dgm:pt>
    <dgm:pt modelId="{7C7C664C-149D-42CA-AEBD-F03D087A352A}" type="sibTrans" cxnId="{812B8108-EEAF-4385-B606-7BA910DE78B1}">
      <dgm:prSet/>
      <dgm:spPr/>
      <dgm:t>
        <a:bodyPr/>
        <a:lstStyle/>
        <a:p>
          <a:endParaRPr lang="en-MY"/>
        </a:p>
      </dgm:t>
    </dgm:pt>
    <dgm:pt modelId="{A7E225EF-176A-44AB-9C88-1E39D401A55E}" type="pres">
      <dgm:prSet presAssocID="{13683631-690E-4F13-854B-CE936137F4F6}" presName="linear" presStyleCnt="0">
        <dgm:presLayoutVars>
          <dgm:animLvl val="lvl"/>
          <dgm:resizeHandles val="exact"/>
        </dgm:presLayoutVars>
      </dgm:prSet>
      <dgm:spPr/>
    </dgm:pt>
    <dgm:pt modelId="{2FD35BCD-9D39-4FF1-AE40-BACECCE8F7E7}" type="pres">
      <dgm:prSet presAssocID="{5197F9EF-2851-4E27-B2E1-0D9E1632CF1C}" presName="parentText" presStyleLbl="node1" presStyleIdx="0" presStyleCnt="4" custLinFactNeighborX="835">
        <dgm:presLayoutVars>
          <dgm:chMax val="0"/>
          <dgm:bulletEnabled val="1"/>
        </dgm:presLayoutVars>
      </dgm:prSet>
      <dgm:spPr/>
    </dgm:pt>
    <dgm:pt modelId="{9CC52805-893E-4E09-9CBA-0C857FC09A4A}" type="pres">
      <dgm:prSet presAssocID="{5197F9EF-2851-4E27-B2E1-0D9E1632CF1C}" presName="childText" presStyleLbl="revTx" presStyleIdx="0" presStyleCnt="4">
        <dgm:presLayoutVars>
          <dgm:bulletEnabled val="1"/>
        </dgm:presLayoutVars>
      </dgm:prSet>
      <dgm:spPr/>
    </dgm:pt>
    <dgm:pt modelId="{C2269883-08B1-4255-8C60-034344227941}" type="pres">
      <dgm:prSet presAssocID="{1947CB8F-27B4-467D-8A8D-017D609D8A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7DA05D-412A-4DC0-BEAA-2827DE6B075E}" type="pres">
      <dgm:prSet presAssocID="{1947CB8F-27B4-467D-8A8D-017D609D8A19}" presName="childText" presStyleLbl="revTx" presStyleIdx="1" presStyleCnt="4">
        <dgm:presLayoutVars>
          <dgm:bulletEnabled val="1"/>
        </dgm:presLayoutVars>
      </dgm:prSet>
      <dgm:spPr/>
    </dgm:pt>
    <dgm:pt modelId="{F90D7F23-AFD8-4D36-B0EF-B5DCDE82F623}" type="pres">
      <dgm:prSet presAssocID="{F5DCC09B-1979-4120-BF42-25DEAC5CAC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F3B47C-C090-4199-BF7C-E765221865BE}" type="pres">
      <dgm:prSet presAssocID="{F5DCC09B-1979-4120-BF42-25DEAC5CAC30}" presName="childText" presStyleLbl="revTx" presStyleIdx="2" presStyleCnt="4">
        <dgm:presLayoutVars>
          <dgm:bulletEnabled val="1"/>
        </dgm:presLayoutVars>
      </dgm:prSet>
      <dgm:spPr/>
    </dgm:pt>
    <dgm:pt modelId="{9824B7C5-E5FF-4BC5-8461-B9709EDB61E9}" type="pres">
      <dgm:prSet presAssocID="{3797AD84-C56B-4F35-9B3E-542980F519A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6E0C69-05AF-42CF-8A0F-9D0DF5E604C1}" type="pres">
      <dgm:prSet presAssocID="{3797AD84-C56B-4F35-9B3E-542980F519A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12B8108-EEAF-4385-B606-7BA910DE78B1}" srcId="{3797AD84-C56B-4F35-9B3E-542980F519A8}" destId="{A756CEBA-0751-4F01-A171-37A6B23B376F}" srcOrd="1" destOrd="0" parTransId="{DB60FF6F-D702-4ADB-A393-2D67FFACC0F0}" sibTransId="{7C7C664C-149D-42CA-AEBD-F03D087A352A}"/>
    <dgm:cxn modelId="{114AB816-1386-4B25-AE23-2A1D809196A1}" type="presOf" srcId="{02AE91AA-6CC3-4147-8A19-7DB7E2B9EA9C}" destId="{8F6E0C69-05AF-42CF-8A0F-9D0DF5E604C1}" srcOrd="0" destOrd="0" presId="urn:microsoft.com/office/officeart/2005/8/layout/vList2"/>
    <dgm:cxn modelId="{80B97A22-2207-4A81-8BB8-5B4BFFE81883}" type="presOf" srcId="{E0574FFD-2B91-4372-8C0C-541A09E7C3FF}" destId="{20F3B47C-C090-4199-BF7C-E765221865BE}" srcOrd="0" destOrd="0" presId="urn:microsoft.com/office/officeart/2005/8/layout/vList2"/>
    <dgm:cxn modelId="{71A0BD2B-CC1C-4A54-AFCE-B838A33E929D}" type="presOf" srcId="{18303CBC-CB46-4BE5-869C-9EA985EA7309}" destId="{017DA05D-412A-4DC0-BEAA-2827DE6B075E}" srcOrd="0" destOrd="0" presId="urn:microsoft.com/office/officeart/2005/8/layout/vList2"/>
    <dgm:cxn modelId="{7F65C730-B9D6-46CD-B753-A5C16A529621}" srcId="{5197F9EF-2851-4E27-B2E1-0D9E1632CF1C}" destId="{CA671337-C993-4F89-816B-6BE7B3235391}" srcOrd="1" destOrd="0" parTransId="{915970E2-9167-4015-8039-70BCD89642A7}" sibTransId="{5EB8E39A-63BF-40A7-B515-D220ED3EB2B4}"/>
    <dgm:cxn modelId="{E4621C3F-22E5-4503-AB69-F8D2D98B9CE3}" type="presOf" srcId="{5197F9EF-2851-4E27-B2E1-0D9E1632CF1C}" destId="{2FD35BCD-9D39-4FF1-AE40-BACECCE8F7E7}" srcOrd="0" destOrd="0" presId="urn:microsoft.com/office/officeart/2005/8/layout/vList2"/>
    <dgm:cxn modelId="{28A4634B-3B2E-45BA-A54D-F792FF683A0F}" type="presOf" srcId="{3797AD84-C56B-4F35-9B3E-542980F519A8}" destId="{9824B7C5-E5FF-4BC5-8461-B9709EDB61E9}" srcOrd="0" destOrd="0" presId="urn:microsoft.com/office/officeart/2005/8/layout/vList2"/>
    <dgm:cxn modelId="{8EA9FA6B-DEB6-4591-989E-140A45BA9B72}" srcId="{3797AD84-C56B-4F35-9B3E-542980F519A8}" destId="{02AE91AA-6CC3-4147-8A19-7DB7E2B9EA9C}" srcOrd="0" destOrd="0" parTransId="{00AB5981-FC5A-4D74-9DF9-0CFDA43DCDD8}" sibTransId="{73A8BBF4-339A-4AEF-8AFD-1F1C45D2F40F}"/>
    <dgm:cxn modelId="{E8B2966D-C36D-41EE-A0C0-DFCAC1D71926}" type="presOf" srcId="{B80F0245-A49A-4B67-8ED9-F78ED263E96D}" destId="{9CC52805-893E-4E09-9CBA-0C857FC09A4A}" srcOrd="0" destOrd="0" presId="urn:microsoft.com/office/officeart/2005/8/layout/vList2"/>
    <dgm:cxn modelId="{B197BE74-B269-4AB9-9982-6E2C39E88AB6}" type="presOf" srcId="{A756CEBA-0751-4F01-A171-37A6B23B376F}" destId="{8F6E0C69-05AF-42CF-8A0F-9D0DF5E604C1}" srcOrd="0" destOrd="1" presId="urn:microsoft.com/office/officeart/2005/8/layout/vList2"/>
    <dgm:cxn modelId="{338C8779-B7C9-4913-B83C-94F8199E335A}" srcId="{13683631-690E-4F13-854B-CE936137F4F6}" destId="{3797AD84-C56B-4F35-9B3E-542980F519A8}" srcOrd="3" destOrd="0" parTransId="{2A185749-A4F3-45CD-A8F5-533521937F89}" sibTransId="{EFE75ADE-810D-40F3-A802-343490F08529}"/>
    <dgm:cxn modelId="{DBC4565A-5794-4202-8837-B4C589C869CB}" type="presOf" srcId="{13683631-690E-4F13-854B-CE936137F4F6}" destId="{A7E225EF-176A-44AB-9C88-1E39D401A55E}" srcOrd="0" destOrd="0" presId="urn:microsoft.com/office/officeart/2005/8/layout/vList2"/>
    <dgm:cxn modelId="{FBEDF580-C161-41E6-B58A-49E77325D40B}" srcId="{13683631-690E-4F13-854B-CE936137F4F6}" destId="{F5DCC09B-1979-4120-BF42-25DEAC5CAC30}" srcOrd="2" destOrd="0" parTransId="{7906E9ED-DD8B-4E4C-8769-B5D2F6A19DED}" sibTransId="{85C74D34-8240-4397-8E0C-35A0F210F735}"/>
    <dgm:cxn modelId="{C8D3E89B-DBCA-4BCC-8CA7-F4B63FF6239A}" type="presOf" srcId="{1947CB8F-27B4-467D-8A8D-017D609D8A19}" destId="{C2269883-08B1-4255-8C60-034344227941}" srcOrd="0" destOrd="0" presId="urn:microsoft.com/office/officeart/2005/8/layout/vList2"/>
    <dgm:cxn modelId="{88462E9D-F1E2-42B8-A88A-1AA81717C37F}" type="presOf" srcId="{CA671337-C993-4F89-816B-6BE7B3235391}" destId="{9CC52805-893E-4E09-9CBA-0C857FC09A4A}" srcOrd="0" destOrd="1" presId="urn:microsoft.com/office/officeart/2005/8/layout/vList2"/>
    <dgm:cxn modelId="{5FE28AB1-C1AB-40B1-AFA8-009162A5497B}" srcId="{5197F9EF-2851-4E27-B2E1-0D9E1632CF1C}" destId="{B80F0245-A49A-4B67-8ED9-F78ED263E96D}" srcOrd="0" destOrd="0" parTransId="{3AFF0B19-B02F-44C6-B944-306CBCC9DA36}" sibTransId="{313620FC-830A-4511-AB13-FC77A5138CFF}"/>
    <dgm:cxn modelId="{7D8BDEC9-1440-415A-A4BC-F51896B36AC4}" srcId="{13683631-690E-4F13-854B-CE936137F4F6}" destId="{1947CB8F-27B4-467D-8A8D-017D609D8A19}" srcOrd="1" destOrd="0" parTransId="{3B79365A-9510-45E1-B9A4-76EB430317E1}" sibTransId="{8FC9DB76-002A-4F8E-9719-4893C1D94C05}"/>
    <dgm:cxn modelId="{058A42CA-DD38-4C7D-9B4C-ADEC5CDC3A54}" srcId="{13683631-690E-4F13-854B-CE936137F4F6}" destId="{5197F9EF-2851-4E27-B2E1-0D9E1632CF1C}" srcOrd="0" destOrd="0" parTransId="{93485C80-E76B-465C-93A8-7158DA783EAA}" sibTransId="{1474108B-5D92-4FAE-992E-526C56F540B3}"/>
    <dgm:cxn modelId="{8C000DD2-5367-4840-86E3-FDCBD6F6B8B3}" srcId="{1947CB8F-27B4-467D-8A8D-017D609D8A19}" destId="{18303CBC-CB46-4BE5-869C-9EA985EA7309}" srcOrd="0" destOrd="0" parTransId="{59F175BC-597A-4C55-B962-E427D7C3FC16}" sibTransId="{90746CF9-107A-47DA-B459-D7F7C56DDEDC}"/>
    <dgm:cxn modelId="{A0946ED9-D408-4D7C-A4F9-8E5EE839A4B5}" type="presOf" srcId="{F5DCC09B-1979-4120-BF42-25DEAC5CAC30}" destId="{F90D7F23-AFD8-4D36-B0EF-B5DCDE82F623}" srcOrd="0" destOrd="0" presId="urn:microsoft.com/office/officeart/2005/8/layout/vList2"/>
    <dgm:cxn modelId="{350329F4-4307-4194-A485-494CE9BC4C9D}" srcId="{F5DCC09B-1979-4120-BF42-25DEAC5CAC30}" destId="{E0574FFD-2B91-4372-8C0C-541A09E7C3FF}" srcOrd="0" destOrd="0" parTransId="{E2728A87-E3A4-4352-AA83-F3802F097A0C}" sibTransId="{4CC819D4-3083-4127-8DF0-38A0A74A96BB}"/>
    <dgm:cxn modelId="{F14C7CFA-2ABD-41B1-8E96-421343AE7D12}" type="presParOf" srcId="{A7E225EF-176A-44AB-9C88-1E39D401A55E}" destId="{2FD35BCD-9D39-4FF1-AE40-BACECCE8F7E7}" srcOrd="0" destOrd="0" presId="urn:microsoft.com/office/officeart/2005/8/layout/vList2"/>
    <dgm:cxn modelId="{F8BDCE58-D538-44B6-B1D0-9D11CA14FF9F}" type="presParOf" srcId="{A7E225EF-176A-44AB-9C88-1E39D401A55E}" destId="{9CC52805-893E-4E09-9CBA-0C857FC09A4A}" srcOrd="1" destOrd="0" presId="urn:microsoft.com/office/officeart/2005/8/layout/vList2"/>
    <dgm:cxn modelId="{92854DDA-8B40-49DE-9D5B-73DE1EB3B873}" type="presParOf" srcId="{A7E225EF-176A-44AB-9C88-1E39D401A55E}" destId="{C2269883-08B1-4255-8C60-034344227941}" srcOrd="2" destOrd="0" presId="urn:microsoft.com/office/officeart/2005/8/layout/vList2"/>
    <dgm:cxn modelId="{4E587647-DCC0-43DF-8F1D-B24A4C37E4E0}" type="presParOf" srcId="{A7E225EF-176A-44AB-9C88-1E39D401A55E}" destId="{017DA05D-412A-4DC0-BEAA-2827DE6B075E}" srcOrd="3" destOrd="0" presId="urn:microsoft.com/office/officeart/2005/8/layout/vList2"/>
    <dgm:cxn modelId="{8E060F3F-D253-459C-A390-44F0B01787E6}" type="presParOf" srcId="{A7E225EF-176A-44AB-9C88-1E39D401A55E}" destId="{F90D7F23-AFD8-4D36-B0EF-B5DCDE82F623}" srcOrd="4" destOrd="0" presId="urn:microsoft.com/office/officeart/2005/8/layout/vList2"/>
    <dgm:cxn modelId="{80A9C494-7656-413C-B97C-DFDBF197C905}" type="presParOf" srcId="{A7E225EF-176A-44AB-9C88-1E39D401A55E}" destId="{20F3B47C-C090-4199-BF7C-E765221865BE}" srcOrd="5" destOrd="0" presId="urn:microsoft.com/office/officeart/2005/8/layout/vList2"/>
    <dgm:cxn modelId="{7BA48FDD-C3F9-4152-A911-E7889D34D8E9}" type="presParOf" srcId="{A7E225EF-176A-44AB-9C88-1E39D401A55E}" destId="{9824B7C5-E5FF-4BC5-8461-B9709EDB61E9}" srcOrd="6" destOrd="0" presId="urn:microsoft.com/office/officeart/2005/8/layout/vList2"/>
    <dgm:cxn modelId="{8AF2C5DD-5A6F-4B6F-AD35-B576D2BF647B}" type="presParOf" srcId="{A7E225EF-176A-44AB-9C88-1E39D401A55E}" destId="{8F6E0C69-05AF-42CF-8A0F-9D0DF5E604C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83631-690E-4F13-854B-CE936137F4F6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7F9EF-2851-4E27-B2E1-0D9E1632CF1C}">
      <dgm:prSet custT="1"/>
      <dgm:spPr/>
      <dgm:t>
        <a:bodyPr/>
        <a:lstStyle/>
        <a:p>
          <a:pPr rtl="0"/>
          <a:r>
            <a:rPr lang="en-MY" sz="2400" dirty="0"/>
            <a:t>Focus on Usability</a:t>
          </a:r>
          <a:endParaRPr lang="en-US" sz="2400" dirty="0"/>
        </a:p>
      </dgm:t>
    </dgm:pt>
    <dgm:pt modelId="{93485C80-E76B-465C-93A8-7158DA783EAA}" type="parTrans" cxnId="{058A42CA-DD38-4C7D-9B4C-ADEC5CDC3A54}">
      <dgm:prSet/>
      <dgm:spPr/>
      <dgm:t>
        <a:bodyPr/>
        <a:lstStyle/>
        <a:p>
          <a:endParaRPr lang="en-US" sz="1600"/>
        </a:p>
      </dgm:t>
    </dgm:pt>
    <dgm:pt modelId="{1474108B-5D92-4FAE-992E-526C56F540B3}" type="sibTrans" cxnId="{058A42CA-DD38-4C7D-9B4C-ADEC5CDC3A54}">
      <dgm:prSet/>
      <dgm:spPr/>
      <dgm:t>
        <a:bodyPr/>
        <a:lstStyle/>
        <a:p>
          <a:endParaRPr lang="en-US" sz="1600"/>
        </a:p>
      </dgm:t>
    </dgm:pt>
    <dgm:pt modelId="{B80F0245-A49A-4B67-8ED9-F78ED263E96D}">
      <dgm:prSet custT="1"/>
      <dgm:spPr/>
      <dgm:t>
        <a:bodyPr/>
        <a:lstStyle/>
        <a:p>
          <a:pPr rtl="0"/>
          <a:r>
            <a:rPr lang="en-US" sz="1800" dirty="0"/>
            <a:t>Include all tasks, commands, and communications between users </a:t>
          </a:r>
          <a:r>
            <a:rPr lang="en-MY" sz="1800" dirty="0"/>
            <a:t>and the information system.</a:t>
          </a:r>
          <a:endParaRPr lang="en-US" sz="1800" dirty="0"/>
        </a:p>
      </dgm:t>
    </dgm:pt>
    <dgm:pt modelId="{3AFF0B19-B02F-44C6-B944-306CBCC9DA36}" type="parTrans" cxnId="{5FE28AB1-C1AB-40B1-AFA8-009162A5497B}">
      <dgm:prSet/>
      <dgm:spPr/>
      <dgm:t>
        <a:bodyPr/>
        <a:lstStyle/>
        <a:p>
          <a:endParaRPr lang="en-US" sz="1600"/>
        </a:p>
      </dgm:t>
    </dgm:pt>
    <dgm:pt modelId="{313620FC-830A-4511-AB13-FC77A5138CFF}" type="sibTrans" cxnId="{5FE28AB1-C1AB-40B1-AFA8-009162A5497B}">
      <dgm:prSet/>
      <dgm:spPr/>
      <dgm:t>
        <a:bodyPr/>
        <a:lstStyle/>
        <a:p>
          <a:endParaRPr lang="en-US" sz="1600"/>
        </a:p>
      </dgm:t>
    </dgm:pt>
    <dgm:pt modelId="{1947CB8F-27B4-467D-8A8D-017D609D8A19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MY" sz="2400" dirty="0"/>
            <a:t>Invite Feedback</a:t>
          </a:r>
          <a:endParaRPr lang="en-US" sz="2400" dirty="0"/>
        </a:p>
      </dgm:t>
    </dgm:pt>
    <dgm:pt modelId="{3B79365A-9510-45E1-B9A4-76EB430317E1}" type="parTrans" cxnId="{7D8BDEC9-1440-415A-A4BC-F51896B36AC4}">
      <dgm:prSet/>
      <dgm:spPr/>
      <dgm:t>
        <a:bodyPr/>
        <a:lstStyle/>
        <a:p>
          <a:endParaRPr lang="en-US" sz="1600"/>
        </a:p>
      </dgm:t>
    </dgm:pt>
    <dgm:pt modelId="{8FC9DB76-002A-4F8E-9719-4893C1D94C05}" type="sibTrans" cxnId="{7D8BDEC9-1440-415A-A4BC-F51896B36AC4}">
      <dgm:prSet/>
      <dgm:spPr/>
      <dgm:t>
        <a:bodyPr/>
        <a:lstStyle/>
        <a:p>
          <a:endParaRPr lang="en-US" sz="1600"/>
        </a:p>
      </dgm:t>
    </dgm:pt>
    <dgm:pt modelId="{18303CBC-CB46-4BE5-869C-9EA985EA7309}">
      <dgm:prSet custT="1"/>
      <dgm:spPr/>
      <dgm:t>
        <a:bodyPr/>
        <a:lstStyle/>
        <a:p>
          <a:pPr rtl="0"/>
          <a:r>
            <a:rPr lang="en-US" sz="1800" dirty="0"/>
            <a:t>Even after the system is operational, it is important to monitor system usage and solicit user suggestions. </a:t>
          </a:r>
        </a:p>
      </dgm:t>
    </dgm:pt>
    <dgm:pt modelId="{59F175BC-597A-4C55-B962-E427D7C3FC16}" type="parTrans" cxnId="{8C000DD2-5367-4840-86E3-FDCBD6F6B8B3}">
      <dgm:prSet/>
      <dgm:spPr/>
      <dgm:t>
        <a:bodyPr/>
        <a:lstStyle/>
        <a:p>
          <a:endParaRPr lang="en-US" sz="1600"/>
        </a:p>
      </dgm:t>
    </dgm:pt>
    <dgm:pt modelId="{90746CF9-107A-47DA-B459-D7F7C56DDEDC}" type="sibTrans" cxnId="{8C000DD2-5367-4840-86E3-FDCBD6F6B8B3}">
      <dgm:prSet/>
      <dgm:spPr/>
      <dgm:t>
        <a:bodyPr/>
        <a:lstStyle/>
        <a:p>
          <a:endParaRPr lang="en-US" sz="1600"/>
        </a:p>
      </dgm:t>
    </dgm:pt>
    <dgm:pt modelId="{F5DCC09B-1979-4120-BF42-25DEAC5CAC30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MY" sz="2400" dirty="0"/>
            <a:t>Document Everything</a:t>
          </a:r>
          <a:endParaRPr lang="en-US" sz="2400" dirty="0"/>
        </a:p>
      </dgm:t>
    </dgm:pt>
    <dgm:pt modelId="{7906E9ED-DD8B-4E4C-8769-B5D2F6A19DED}" type="parTrans" cxnId="{FBEDF580-C161-41E6-B58A-49E77325D40B}">
      <dgm:prSet/>
      <dgm:spPr/>
      <dgm:t>
        <a:bodyPr/>
        <a:lstStyle/>
        <a:p>
          <a:endParaRPr lang="en-US" sz="1600"/>
        </a:p>
      </dgm:t>
    </dgm:pt>
    <dgm:pt modelId="{85C74D34-8240-4397-8E0C-35A0F210F735}" type="sibTrans" cxnId="{FBEDF580-C161-41E6-B58A-49E77325D40B}">
      <dgm:prSet/>
      <dgm:spPr/>
      <dgm:t>
        <a:bodyPr/>
        <a:lstStyle/>
        <a:p>
          <a:endParaRPr lang="en-US" sz="1600"/>
        </a:p>
      </dgm:t>
    </dgm:pt>
    <dgm:pt modelId="{E0574FFD-2B91-4372-8C0C-541A09E7C3FF}">
      <dgm:prSet custT="1"/>
      <dgm:spPr/>
      <dgm:t>
        <a:bodyPr/>
        <a:lstStyle/>
        <a:p>
          <a:pPr rtl="0"/>
          <a:r>
            <a:rPr lang="en-US" sz="1800" dirty="0"/>
            <a:t>Document all screen designs for later use by programmers. </a:t>
          </a:r>
        </a:p>
      </dgm:t>
    </dgm:pt>
    <dgm:pt modelId="{E2728A87-E3A4-4352-AA83-F3802F097A0C}" type="parTrans" cxnId="{350329F4-4307-4194-A485-494CE9BC4C9D}">
      <dgm:prSet/>
      <dgm:spPr/>
      <dgm:t>
        <a:bodyPr/>
        <a:lstStyle/>
        <a:p>
          <a:endParaRPr lang="en-US" sz="1600"/>
        </a:p>
      </dgm:t>
    </dgm:pt>
    <dgm:pt modelId="{4CC819D4-3083-4127-8DF0-38A0A74A96BB}" type="sibTrans" cxnId="{350329F4-4307-4194-A485-494CE9BC4C9D}">
      <dgm:prSet/>
      <dgm:spPr/>
      <dgm:t>
        <a:bodyPr/>
        <a:lstStyle/>
        <a:p>
          <a:endParaRPr lang="en-US" sz="1600"/>
        </a:p>
      </dgm:t>
    </dgm:pt>
    <dgm:pt modelId="{7F267DFE-4E13-407E-B76B-6BA77050657F}">
      <dgm:prSet custT="1"/>
      <dgm:spPr/>
      <dgm:t>
        <a:bodyPr/>
        <a:lstStyle/>
        <a:p>
          <a:pPr rtl="0"/>
          <a:r>
            <a:rPr lang="en-US" sz="1800" dirty="0"/>
            <a:t>You can determine if system features are being used as intended by observing and surveying users.</a:t>
          </a:r>
        </a:p>
      </dgm:t>
    </dgm:pt>
    <dgm:pt modelId="{5E47E455-E893-49E5-AA35-77F0F9C5CD4D}" type="parTrans" cxnId="{A7F81B23-A00A-47AF-A5F5-74AE26C8992B}">
      <dgm:prSet/>
      <dgm:spPr/>
      <dgm:t>
        <a:bodyPr/>
        <a:lstStyle/>
        <a:p>
          <a:endParaRPr lang="en-MY"/>
        </a:p>
      </dgm:t>
    </dgm:pt>
    <dgm:pt modelId="{31B701C5-904F-4F9E-932E-B5E03B4AF2B3}" type="sibTrans" cxnId="{A7F81B23-A00A-47AF-A5F5-74AE26C8992B}">
      <dgm:prSet/>
      <dgm:spPr/>
      <dgm:t>
        <a:bodyPr/>
        <a:lstStyle/>
        <a:p>
          <a:endParaRPr lang="en-MY"/>
        </a:p>
      </dgm:t>
    </dgm:pt>
    <dgm:pt modelId="{FDA52842-16C6-4CFF-9E47-23B9C1CE440A}">
      <dgm:prSet custT="1"/>
      <dgm:spPr/>
      <dgm:t>
        <a:bodyPr/>
        <a:lstStyle/>
        <a:p>
          <a:pPr rtl="0"/>
          <a:r>
            <a:rPr lang="en-US" sz="1800" dirty="0"/>
            <a:t>User-approved sketches and storyboards also can be used to document the user interface.</a:t>
          </a:r>
          <a:endParaRPr lang="en-MY" sz="1800" dirty="0"/>
        </a:p>
      </dgm:t>
    </dgm:pt>
    <dgm:pt modelId="{5FCCBE9D-2431-4F52-AF37-4D2BD0123130}" type="parTrans" cxnId="{C2372C96-BE1B-48F3-B52A-D3F20E3B172A}">
      <dgm:prSet/>
      <dgm:spPr/>
      <dgm:t>
        <a:bodyPr/>
        <a:lstStyle/>
        <a:p>
          <a:endParaRPr lang="en-MY"/>
        </a:p>
      </dgm:t>
    </dgm:pt>
    <dgm:pt modelId="{70910DD1-E32C-4F1D-B577-C228B285D0E9}" type="sibTrans" cxnId="{C2372C96-BE1B-48F3-B52A-D3F20E3B172A}">
      <dgm:prSet/>
      <dgm:spPr/>
      <dgm:t>
        <a:bodyPr/>
        <a:lstStyle/>
        <a:p>
          <a:endParaRPr lang="en-MY"/>
        </a:p>
      </dgm:t>
    </dgm:pt>
    <dgm:pt modelId="{62D8592E-FC29-4F1F-8317-44CFCE81CDE5}">
      <dgm:prSet custT="1"/>
      <dgm:spPr/>
      <dgm:t>
        <a:bodyPr/>
        <a:lstStyle/>
        <a:p>
          <a:pPr rtl="0"/>
          <a:r>
            <a:rPr lang="en-US" sz="1800" dirty="0"/>
            <a:t>If you are using a CASE tool or screen generator, number the screen designs and save them in a hierarchy like a menu tree.</a:t>
          </a:r>
        </a:p>
      </dgm:t>
    </dgm:pt>
    <dgm:pt modelId="{9E811799-3737-4DAB-ACA4-F5F9D71DF4D4}" type="parTrans" cxnId="{3478DAF7-C476-43A3-9B8D-354ABB2982A3}">
      <dgm:prSet/>
      <dgm:spPr/>
      <dgm:t>
        <a:bodyPr/>
        <a:lstStyle/>
        <a:p>
          <a:endParaRPr lang="en-MY"/>
        </a:p>
      </dgm:t>
    </dgm:pt>
    <dgm:pt modelId="{B3ED72CE-357A-4208-BFC8-B83BB82C80D5}" type="sibTrans" cxnId="{3478DAF7-C476-43A3-9B8D-354ABB2982A3}">
      <dgm:prSet/>
      <dgm:spPr/>
      <dgm:t>
        <a:bodyPr/>
        <a:lstStyle/>
        <a:p>
          <a:endParaRPr lang="en-MY"/>
        </a:p>
      </dgm:t>
    </dgm:pt>
    <dgm:pt modelId="{A7E225EF-176A-44AB-9C88-1E39D401A55E}" type="pres">
      <dgm:prSet presAssocID="{13683631-690E-4F13-854B-CE936137F4F6}" presName="linear" presStyleCnt="0">
        <dgm:presLayoutVars>
          <dgm:animLvl val="lvl"/>
          <dgm:resizeHandles val="exact"/>
        </dgm:presLayoutVars>
      </dgm:prSet>
      <dgm:spPr/>
    </dgm:pt>
    <dgm:pt modelId="{2FD35BCD-9D39-4FF1-AE40-BACECCE8F7E7}" type="pres">
      <dgm:prSet presAssocID="{5197F9EF-2851-4E27-B2E1-0D9E1632CF1C}" presName="parentText" presStyleLbl="node1" presStyleIdx="0" presStyleCnt="3" custLinFactNeighborX="835">
        <dgm:presLayoutVars>
          <dgm:chMax val="0"/>
          <dgm:bulletEnabled val="1"/>
        </dgm:presLayoutVars>
      </dgm:prSet>
      <dgm:spPr/>
    </dgm:pt>
    <dgm:pt modelId="{9CC52805-893E-4E09-9CBA-0C857FC09A4A}" type="pres">
      <dgm:prSet presAssocID="{5197F9EF-2851-4E27-B2E1-0D9E1632CF1C}" presName="childText" presStyleLbl="revTx" presStyleIdx="0" presStyleCnt="3">
        <dgm:presLayoutVars>
          <dgm:bulletEnabled val="1"/>
        </dgm:presLayoutVars>
      </dgm:prSet>
      <dgm:spPr/>
    </dgm:pt>
    <dgm:pt modelId="{C2269883-08B1-4255-8C60-034344227941}" type="pres">
      <dgm:prSet presAssocID="{1947CB8F-27B4-467D-8A8D-017D609D8A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7DA05D-412A-4DC0-BEAA-2827DE6B075E}" type="pres">
      <dgm:prSet presAssocID="{1947CB8F-27B4-467D-8A8D-017D609D8A19}" presName="childText" presStyleLbl="revTx" presStyleIdx="1" presStyleCnt="3">
        <dgm:presLayoutVars>
          <dgm:bulletEnabled val="1"/>
        </dgm:presLayoutVars>
      </dgm:prSet>
      <dgm:spPr/>
    </dgm:pt>
    <dgm:pt modelId="{F90D7F23-AFD8-4D36-B0EF-B5DCDE82F623}" type="pres">
      <dgm:prSet presAssocID="{F5DCC09B-1979-4120-BF42-25DEAC5CAC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F3B47C-C090-4199-BF7C-E765221865BE}" type="pres">
      <dgm:prSet presAssocID="{F5DCC09B-1979-4120-BF42-25DEAC5CAC3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D4AED16-A874-4DFF-AF7D-D039B495E001}" type="presOf" srcId="{FDA52842-16C6-4CFF-9E47-23B9C1CE440A}" destId="{20F3B47C-C090-4199-BF7C-E765221865BE}" srcOrd="0" destOrd="2" presId="urn:microsoft.com/office/officeart/2005/8/layout/vList2"/>
    <dgm:cxn modelId="{80B97A22-2207-4A81-8BB8-5B4BFFE81883}" type="presOf" srcId="{E0574FFD-2B91-4372-8C0C-541A09E7C3FF}" destId="{20F3B47C-C090-4199-BF7C-E765221865BE}" srcOrd="0" destOrd="0" presId="urn:microsoft.com/office/officeart/2005/8/layout/vList2"/>
    <dgm:cxn modelId="{A7F81B23-A00A-47AF-A5F5-74AE26C8992B}" srcId="{1947CB8F-27B4-467D-8A8D-017D609D8A19}" destId="{7F267DFE-4E13-407E-B76B-6BA77050657F}" srcOrd="1" destOrd="0" parTransId="{5E47E455-E893-49E5-AA35-77F0F9C5CD4D}" sibTransId="{31B701C5-904F-4F9E-932E-B5E03B4AF2B3}"/>
    <dgm:cxn modelId="{71A0BD2B-CC1C-4A54-AFCE-B838A33E929D}" type="presOf" srcId="{18303CBC-CB46-4BE5-869C-9EA985EA7309}" destId="{017DA05D-412A-4DC0-BEAA-2827DE6B075E}" srcOrd="0" destOrd="0" presId="urn:microsoft.com/office/officeart/2005/8/layout/vList2"/>
    <dgm:cxn modelId="{E4621C3F-22E5-4503-AB69-F8D2D98B9CE3}" type="presOf" srcId="{5197F9EF-2851-4E27-B2E1-0D9E1632CF1C}" destId="{2FD35BCD-9D39-4FF1-AE40-BACECCE8F7E7}" srcOrd="0" destOrd="0" presId="urn:microsoft.com/office/officeart/2005/8/layout/vList2"/>
    <dgm:cxn modelId="{E5ADBF40-AF10-4FE4-A0FD-45DC6F477CC1}" type="presOf" srcId="{62D8592E-FC29-4F1F-8317-44CFCE81CDE5}" destId="{20F3B47C-C090-4199-BF7C-E765221865BE}" srcOrd="0" destOrd="1" presId="urn:microsoft.com/office/officeart/2005/8/layout/vList2"/>
    <dgm:cxn modelId="{E8B2966D-C36D-41EE-A0C0-DFCAC1D71926}" type="presOf" srcId="{B80F0245-A49A-4B67-8ED9-F78ED263E96D}" destId="{9CC52805-893E-4E09-9CBA-0C857FC09A4A}" srcOrd="0" destOrd="0" presId="urn:microsoft.com/office/officeart/2005/8/layout/vList2"/>
    <dgm:cxn modelId="{DBC4565A-5794-4202-8837-B4C589C869CB}" type="presOf" srcId="{13683631-690E-4F13-854B-CE936137F4F6}" destId="{A7E225EF-176A-44AB-9C88-1E39D401A55E}" srcOrd="0" destOrd="0" presId="urn:microsoft.com/office/officeart/2005/8/layout/vList2"/>
    <dgm:cxn modelId="{FBEDF580-C161-41E6-B58A-49E77325D40B}" srcId="{13683631-690E-4F13-854B-CE936137F4F6}" destId="{F5DCC09B-1979-4120-BF42-25DEAC5CAC30}" srcOrd="2" destOrd="0" parTransId="{7906E9ED-DD8B-4E4C-8769-B5D2F6A19DED}" sibTransId="{85C74D34-8240-4397-8E0C-35A0F210F735}"/>
    <dgm:cxn modelId="{C2372C96-BE1B-48F3-B52A-D3F20E3B172A}" srcId="{F5DCC09B-1979-4120-BF42-25DEAC5CAC30}" destId="{FDA52842-16C6-4CFF-9E47-23B9C1CE440A}" srcOrd="2" destOrd="0" parTransId="{5FCCBE9D-2431-4F52-AF37-4D2BD0123130}" sibTransId="{70910DD1-E32C-4F1D-B577-C228B285D0E9}"/>
    <dgm:cxn modelId="{C8D3E89B-DBCA-4BCC-8CA7-F4B63FF6239A}" type="presOf" srcId="{1947CB8F-27B4-467D-8A8D-017D609D8A19}" destId="{C2269883-08B1-4255-8C60-034344227941}" srcOrd="0" destOrd="0" presId="urn:microsoft.com/office/officeart/2005/8/layout/vList2"/>
    <dgm:cxn modelId="{5FE28AB1-C1AB-40B1-AFA8-009162A5497B}" srcId="{5197F9EF-2851-4E27-B2E1-0D9E1632CF1C}" destId="{B80F0245-A49A-4B67-8ED9-F78ED263E96D}" srcOrd="0" destOrd="0" parTransId="{3AFF0B19-B02F-44C6-B944-306CBCC9DA36}" sibTransId="{313620FC-830A-4511-AB13-FC77A5138CFF}"/>
    <dgm:cxn modelId="{1196D4C6-3C54-4D44-8F89-B1A4BDD671DE}" type="presOf" srcId="{7F267DFE-4E13-407E-B76B-6BA77050657F}" destId="{017DA05D-412A-4DC0-BEAA-2827DE6B075E}" srcOrd="0" destOrd="1" presId="urn:microsoft.com/office/officeart/2005/8/layout/vList2"/>
    <dgm:cxn modelId="{7D8BDEC9-1440-415A-A4BC-F51896B36AC4}" srcId="{13683631-690E-4F13-854B-CE936137F4F6}" destId="{1947CB8F-27B4-467D-8A8D-017D609D8A19}" srcOrd="1" destOrd="0" parTransId="{3B79365A-9510-45E1-B9A4-76EB430317E1}" sibTransId="{8FC9DB76-002A-4F8E-9719-4893C1D94C05}"/>
    <dgm:cxn modelId="{058A42CA-DD38-4C7D-9B4C-ADEC5CDC3A54}" srcId="{13683631-690E-4F13-854B-CE936137F4F6}" destId="{5197F9EF-2851-4E27-B2E1-0D9E1632CF1C}" srcOrd="0" destOrd="0" parTransId="{93485C80-E76B-465C-93A8-7158DA783EAA}" sibTransId="{1474108B-5D92-4FAE-992E-526C56F540B3}"/>
    <dgm:cxn modelId="{8C000DD2-5367-4840-86E3-FDCBD6F6B8B3}" srcId="{1947CB8F-27B4-467D-8A8D-017D609D8A19}" destId="{18303CBC-CB46-4BE5-869C-9EA985EA7309}" srcOrd="0" destOrd="0" parTransId="{59F175BC-597A-4C55-B962-E427D7C3FC16}" sibTransId="{90746CF9-107A-47DA-B459-D7F7C56DDEDC}"/>
    <dgm:cxn modelId="{A0946ED9-D408-4D7C-A4F9-8E5EE839A4B5}" type="presOf" srcId="{F5DCC09B-1979-4120-BF42-25DEAC5CAC30}" destId="{F90D7F23-AFD8-4D36-B0EF-B5DCDE82F623}" srcOrd="0" destOrd="0" presId="urn:microsoft.com/office/officeart/2005/8/layout/vList2"/>
    <dgm:cxn modelId="{350329F4-4307-4194-A485-494CE9BC4C9D}" srcId="{F5DCC09B-1979-4120-BF42-25DEAC5CAC30}" destId="{E0574FFD-2B91-4372-8C0C-541A09E7C3FF}" srcOrd="0" destOrd="0" parTransId="{E2728A87-E3A4-4352-AA83-F3802F097A0C}" sibTransId="{4CC819D4-3083-4127-8DF0-38A0A74A96BB}"/>
    <dgm:cxn modelId="{3478DAF7-C476-43A3-9B8D-354ABB2982A3}" srcId="{F5DCC09B-1979-4120-BF42-25DEAC5CAC30}" destId="{62D8592E-FC29-4F1F-8317-44CFCE81CDE5}" srcOrd="1" destOrd="0" parTransId="{9E811799-3737-4DAB-ACA4-F5F9D71DF4D4}" sibTransId="{B3ED72CE-357A-4208-BFC8-B83BB82C80D5}"/>
    <dgm:cxn modelId="{F14C7CFA-2ABD-41B1-8E96-421343AE7D12}" type="presParOf" srcId="{A7E225EF-176A-44AB-9C88-1E39D401A55E}" destId="{2FD35BCD-9D39-4FF1-AE40-BACECCE8F7E7}" srcOrd="0" destOrd="0" presId="urn:microsoft.com/office/officeart/2005/8/layout/vList2"/>
    <dgm:cxn modelId="{F8BDCE58-D538-44B6-B1D0-9D11CA14FF9F}" type="presParOf" srcId="{A7E225EF-176A-44AB-9C88-1E39D401A55E}" destId="{9CC52805-893E-4E09-9CBA-0C857FC09A4A}" srcOrd="1" destOrd="0" presId="urn:microsoft.com/office/officeart/2005/8/layout/vList2"/>
    <dgm:cxn modelId="{92854DDA-8B40-49DE-9D5B-73DE1EB3B873}" type="presParOf" srcId="{A7E225EF-176A-44AB-9C88-1E39D401A55E}" destId="{C2269883-08B1-4255-8C60-034344227941}" srcOrd="2" destOrd="0" presId="urn:microsoft.com/office/officeart/2005/8/layout/vList2"/>
    <dgm:cxn modelId="{4E587647-DCC0-43DF-8F1D-B24A4C37E4E0}" type="presParOf" srcId="{A7E225EF-176A-44AB-9C88-1E39D401A55E}" destId="{017DA05D-412A-4DC0-BEAA-2827DE6B075E}" srcOrd="3" destOrd="0" presId="urn:microsoft.com/office/officeart/2005/8/layout/vList2"/>
    <dgm:cxn modelId="{8E060F3F-D253-459C-A390-44F0B01787E6}" type="presParOf" srcId="{A7E225EF-176A-44AB-9C88-1E39D401A55E}" destId="{F90D7F23-AFD8-4D36-B0EF-B5DCDE82F623}" srcOrd="4" destOrd="0" presId="urn:microsoft.com/office/officeart/2005/8/layout/vList2"/>
    <dgm:cxn modelId="{80A9C494-7656-413C-B97C-DFDBF197C905}" type="presParOf" srcId="{A7E225EF-176A-44AB-9C88-1E39D401A55E}" destId="{20F3B47C-C090-4199-BF7C-E765221865B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35BCD-9D39-4FF1-AE40-BACECCE8F7E7}">
      <dsp:nvSpPr>
        <dsp:cNvPr id="0" name=""/>
        <dsp:cNvSpPr/>
      </dsp:nvSpPr>
      <dsp:spPr>
        <a:xfrm>
          <a:off x="0" y="24122"/>
          <a:ext cx="8750509" cy="599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Understand the Business</a:t>
          </a:r>
          <a:endParaRPr lang="en-US" sz="2400" kern="1200" dirty="0"/>
        </a:p>
      </dsp:txBody>
      <dsp:txXfrm>
        <a:off x="29243" y="53365"/>
        <a:ext cx="8692023" cy="540554"/>
      </dsp:txXfrm>
    </dsp:sp>
    <dsp:sp modelId="{9CC52805-893E-4E09-9CBA-0C857FC09A4A}">
      <dsp:nvSpPr>
        <dsp:cNvPr id="0" name=""/>
        <dsp:cNvSpPr/>
      </dsp:nvSpPr>
      <dsp:spPr>
        <a:xfrm>
          <a:off x="0" y="623162"/>
          <a:ext cx="8750509" cy="861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2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Understand the underlying business functions and how the system supports individual, departmental, and enterprise goals.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 overall objective is to design an interface that helps users to perform their jobs.</a:t>
          </a:r>
        </a:p>
      </dsp:txBody>
      <dsp:txXfrm>
        <a:off x="0" y="623162"/>
        <a:ext cx="8750509" cy="861120"/>
      </dsp:txXfrm>
    </dsp:sp>
    <dsp:sp modelId="{C2269883-08B1-4255-8C60-034344227941}">
      <dsp:nvSpPr>
        <dsp:cNvPr id="0" name=""/>
        <dsp:cNvSpPr/>
      </dsp:nvSpPr>
      <dsp:spPr>
        <a:xfrm>
          <a:off x="0" y="1484282"/>
          <a:ext cx="8750509" cy="599040"/>
        </a:xfrm>
        <a:prstGeom prst="roundRect">
          <a:avLst/>
        </a:prstGeom>
        <a:solidFill>
          <a:schemeClr val="accent2">
            <a:hueOff val="-4800000"/>
            <a:satOff val="-16668"/>
            <a:lumOff val="200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Maximize Graphical Effectiveness</a:t>
          </a:r>
          <a:endParaRPr lang="en-US" sz="2400" kern="1200" dirty="0"/>
        </a:p>
      </dsp:txBody>
      <dsp:txXfrm>
        <a:off x="29243" y="1513525"/>
        <a:ext cx="8692023" cy="540554"/>
      </dsp:txXfrm>
    </dsp:sp>
    <dsp:sp modelId="{017DA05D-412A-4DC0-BEAA-2827DE6B075E}">
      <dsp:nvSpPr>
        <dsp:cNvPr id="0" name=""/>
        <dsp:cNvSpPr/>
      </dsp:nvSpPr>
      <dsp:spPr>
        <a:xfrm>
          <a:off x="0" y="2083322"/>
          <a:ext cx="8750509" cy="563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2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 well-designed interface can help users learn a new system rapidly and</a:t>
          </a:r>
          <a:r>
            <a:rPr lang="en-MY" sz="1800" kern="1200" dirty="0"/>
            <a:t> be more productive.</a:t>
          </a:r>
          <a:endParaRPr lang="en-US" sz="1800" kern="1200" dirty="0"/>
        </a:p>
      </dsp:txBody>
      <dsp:txXfrm>
        <a:off x="0" y="2083322"/>
        <a:ext cx="8750509" cy="563040"/>
      </dsp:txXfrm>
    </dsp:sp>
    <dsp:sp modelId="{F90D7F23-AFD8-4D36-B0EF-B5DCDE82F623}">
      <dsp:nvSpPr>
        <dsp:cNvPr id="0" name=""/>
        <dsp:cNvSpPr/>
      </dsp:nvSpPr>
      <dsp:spPr>
        <a:xfrm>
          <a:off x="0" y="2646362"/>
          <a:ext cx="8750509" cy="5990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Think Like a User</a:t>
          </a:r>
          <a:endParaRPr lang="en-US" sz="2400" kern="1200" dirty="0"/>
        </a:p>
      </dsp:txBody>
      <dsp:txXfrm>
        <a:off x="29243" y="2675605"/>
        <a:ext cx="8692023" cy="540554"/>
      </dsp:txXfrm>
    </dsp:sp>
    <dsp:sp modelId="{20F3B47C-C090-4199-BF7C-E765221865BE}">
      <dsp:nvSpPr>
        <dsp:cNvPr id="0" name=""/>
        <dsp:cNvSpPr/>
      </dsp:nvSpPr>
      <dsp:spPr>
        <a:xfrm>
          <a:off x="0" y="3245402"/>
          <a:ext cx="8750509" cy="563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2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 interface should be flexible enough to accommodate novices as well as experienced users.</a:t>
          </a:r>
        </a:p>
      </dsp:txBody>
      <dsp:txXfrm>
        <a:off x="0" y="3245402"/>
        <a:ext cx="8750509" cy="563040"/>
      </dsp:txXfrm>
    </dsp:sp>
    <dsp:sp modelId="{9824B7C5-E5FF-4BC5-8461-B9709EDB61E9}">
      <dsp:nvSpPr>
        <dsp:cNvPr id="0" name=""/>
        <dsp:cNvSpPr/>
      </dsp:nvSpPr>
      <dsp:spPr>
        <a:xfrm>
          <a:off x="0" y="3808442"/>
          <a:ext cx="8750509" cy="599040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Use Models and Prototypes</a:t>
          </a:r>
          <a:endParaRPr lang="en-US" sz="2400" kern="1200" dirty="0"/>
        </a:p>
      </dsp:txBody>
      <dsp:txXfrm>
        <a:off x="29243" y="3837685"/>
        <a:ext cx="8692023" cy="540554"/>
      </dsp:txXfrm>
    </dsp:sp>
    <dsp:sp modelId="{8F6E0C69-05AF-42CF-8A0F-9D0DF5E604C1}">
      <dsp:nvSpPr>
        <dsp:cNvPr id="0" name=""/>
        <dsp:cNvSpPr/>
      </dsp:nvSpPr>
      <dsp:spPr>
        <a:xfrm>
          <a:off x="0" y="4407482"/>
          <a:ext cx="8750509" cy="861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2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Construct models and prototypes for user approval.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An interface designer should obtain as much feedback as possible, as early as possible.</a:t>
          </a:r>
        </a:p>
      </dsp:txBody>
      <dsp:txXfrm>
        <a:off x="0" y="4407482"/>
        <a:ext cx="8750509" cy="86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35BCD-9D39-4FF1-AE40-BACECCE8F7E7}">
      <dsp:nvSpPr>
        <dsp:cNvPr id="0" name=""/>
        <dsp:cNvSpPr/>
      </dsp:nvSpPr>
      <dsp:spPr>
        <a:xfrm>
          <a:off x="0" y="37307"/>
          <a:ext cx="8750509" cy="69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Focus on Usability</a:t>
          </a:r>
          <a:endParaRPr lang="en-US" sz="2400" kern="1200" dirty="0"/>
        </a:p>
      </dsp:txBody>
      <dsp:txXfrm>
        <a:off x="33812" y="71119"/>
        <a:ext cx="8682885" cy="625016"/>
      </dsp:txXfrm>
    </dsp:sp>
    <dsp:sp modelId="{9CC52805-893E-4E09-9CBA-0C857FC09A4A}">
      <dsp:nvSpPr>
        <dsp:cNvPr id="0" name=""/>
        <dsp:cNvSpPr/>
      </dsp:nvSpPr>
      <dsp:spPr>
        <a:xfrm>
          <a:off x="0" y="729947"/>
          <a:ext cx="8750509" cy="6127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2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Include all tasks, commands, and communications between users </a:t>
          </a:r>
          <a:r>
            <a:rPr lang="en-MY" sz="1800" kern="1200" dirty="0"/>
            <a:t>and the information system.</a:t>
          </a:r>
          <a:endParaRPr lang="en-US" sz="1800" kern="1200" dirty="0"/>
        </a:p>
      </dsp:txBody>
      <dsp:txXfrm>
        <a:off x="0" y="729947"/>
        <a:ext cx="8750509" cy="612720"/>
      </dsp:txXfrm>
    </dsp:sp>
    <dsp:sp modelId="{C2269883-08B1-4255-8C60-034344227941}">
      <dsp:nvSpPr>
        <dsp:cNvPr id="0" name=""/>
        <dsp:cNvSpPr/>
      </dsp:nvSpPr>
      <dsp:spPr>
        <a:xfrm>
          <a:off x="0" y="1342667"/>
          <a:ext cx="8750509" cy="692640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Invite Feedback</a:t>
          </a:r>
          <a:endParaRPr lang="en-US" sz="2400" kern="1200" dirty="0"/>
        </a:p>
      </dsp:txBody>
      <dsp:txXfrm>
        <a:off x="33812" y="1376479"/>
        <a:ext cx="8682885" cy="625016"/>
      </dsp:txXfrm>
    </dsp:sp>
    <dsp:sp modelId="{017DA05D-412A-4DC0-BEAA-2827DE6B075E}">
      <dsp:nvSpPr>
        <dsp:cNvPr id="0" name=""/>
        <dsp:cNvSpPr/>
      </dsp:nvSpPr>
      <dsp:spPr>
        <a:xfrm>
          <a:off x="0" y="2035307"/>
          <a:ext cx="8750509" cy="111055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2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Even after the system is operational, it is important to monitor system usage and solicit user suggestions.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You can determine if system features are being used as intended by observing and surveying users.</a:t>
          </a:r>
        </a:p>
      </dsp:txBody>
      <dsp:txXfrm>
        <a:off x="0" y="2035307"/>
        <a:ext cx="8750509" cy="1110555"/>
      </dsp:txXfrm>
    </dsp:sp>
    <dsp:sp modelId="{F90D7F23-AFD8-4D36-B0EF-B5DCDE82F623}">
      <dsp:nvSpPr>
        <dsp:cNvPr id="0" name=""/>
        <dsp:cNvSpPr/>
      </dsp:nvSpPr>
      <dsp:spPr>
        <a:xfrm>
          <a:off x="0" y="3145862"/>
          <a:ext cx="8750509" cy="69264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Document Everything</a:t>
          </a:r>
          <a:endParaRPr lang="en-US" sz="2400" kern="1200" dirty="0"/>
        </a:p>
      </dsp:txBody>
      <dsp:txXfrm>
        <a:off x="33812" y="3179674"/>
        <a:ext cx="8682885" cy="625016"/>
      </dsp:txXfrm>
    </dsp:sp>
    <dsp:sp modelId="{20F3B47C-C090-4199-BF7C-E765221865BE}">
      <dsp:nvSpPr>
        <dsp:cNvPr id="0" name=""/>
        <dsp:cNvSpPr/>
      </dsp:nvSpPr>
      <dsp:spPr>
        <a:xfrm>
          <a:off x="0" y="3838502"/>
          <a:ext cx="8750509" cy="141691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2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Document all screen designs for later use by programmers.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If you are using a CASE tool or screen generator, number the screen designs and save them in a hierarchy like a menu tree.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User-approved sketches and storyboards also can be used to document the user interface.</a:t>
          </a:r>
          <a:endParaRPr lang="en-MY" sz="1800" kern="1200" dirty="0"/>
        </a:p>
      </dsp:txBody>
      <dsp:txXfrm>
        <a:off x="0" y="3838502"/>
        <a:ext cx="8750509" cy="141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5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4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2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4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 Development Methods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System Design – 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" y="1667020"/>
            <a:ext cx="8656638" cy="4525962"/>
          </a:xfrm>
        </p:spPr>
        <p:txBody>
          <a:bodyPr/>
          <a:lstStyle/>
          <a:p>
            <a:pPr>
              <a:spcBef>
                <a:spcPts val="300"/>
              </a:spcBef>
            </a:pPr>
            <a:endParaRPr lang="en-US" dirty="0"/>
          </a:p>
        </p:txBody>
      </p:sp>
      <p:pic>
        <p:nvPicPr>
          <p:cNvPr id="4" name="Picture 2" descr="Hierarchy of UML 2.2 Diagrams, shown as a class diagram">
            <a:extLst>
              <a:ext uri="{FF2B5EF4-FFF2-40B4-BE49-F238E27FC236}">
                <a16:creationId xmlns:a16="http://schemas.microsoft.com/office/drawing/2014/main" id="{12DEC261-7CBE-4418-9346-3727EC95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2" y="2212329"/>
            <a:ext cx="8700247" cy="38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0E7A58-A309-44B4-B09C-F1D8120200A0}"/>
              </a:ext>
            </a:extLst>
          </p:cNvPr>
          <p:cNvSpPr txBox="1">
            <a:spLocks/>
          </p:cNvSpPr>
          <p:nvPr/>
        </p:nvSpPr>
        <p:spPr bwMode="auto">
          <a:xfrm>
            <a:off x="605696" y="9351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/>
              <a:t>Unified Modeling Language (UML) </a:t>
            </a:r>
            <a:br>
              <a:rPr lang="en-US" sz="3200" kern="0"/>
            </a:br>
            <a:r>
              <a:rPr lang="en-US" sz="2400" kern="0">
                <a:solidFill>
                  <a:srgbClr val="0070C0"/>
                </a:solidFill>
              </a:rPr>
              <a:t>TWO different views of UML modeling</a:t>
            </a:r>
            <a:endParaRPr lang="en-US" sz="32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6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04" y="-12151"/>
            <a:ext cx="7042150" cy="1143000"/>
          </a:xfrm>
        </p:spPr>
        <p:txBody>
          <a:bodyPr/>
          <a:lstStyle/>
          <a:p>
            <a:r>
              <a:rPr lang="en-US" sz="3200" dirty="0"/>
              <a:t>Examples of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77" y="1417638"/>
            <a:ext cx="8700247" cy="4525962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 err="1">
                <a:effectLst/>
              </a:rPr>
              <a:t>Behaviour</a:t>
            </a:r>
            <a:r>
              <a:rPr lang="en-US" b="1" i="0" dirty="0">
                <a:effectLst/>
              </a:rPr>
              <a:t> Diagrams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An Activity diagram represents workflows in a graphical way.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Describes the business workflow or the operational workflow of any component in a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A State machine diagram is similar to an activity diagram.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Known as a state diagram or state chart diagram.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Describes the behavior of objects that act differently according to the state they are in now.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A Use case diagram gives a graphic overview of the actors involved in a system,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Shows different functions needed by those actors and how these different functions interact.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A Sequence diagram shows how objects interact with each other and the order in which those interactions occur. </a:t>
            </a:r>
          </a:p>
        </p:txBody>
      </p:sp>
    </p:spTree>
    <p:extLst>
      <p:ext uri="{BB962C8B-B14F-4D97-AF65-F5344CB8AC3E}">
        <p14:creationId xmlns:p14="http://schemas.microsoft.com/office/powerpoint/2010/main" val="397879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04" y="-12151"/>
            <a:ext cx="7042150" cy="1143000"/>
          </a:xfrm>
        </p:spPr>
        <p:txBody>
          <a:bodyPr/>
          <a:lstStyle/>
          <a:p>
            <a:r>
              <a:rPr lang="en-US" sz="3200" dirty="0"/>
              <a:t>Examples of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76" y="1517390"/>
            <a:ext cx="8922124" cy="4525962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Structure Diagrams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A class diagram is the main building block of any object-oriented solution.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shows the classes in a system, attributes, and operations of each class and the relationship between each class.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A component diagram displays the structural relationship of components of a software system.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Mostly used when working with complex systems with many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A deployment diagram shows the hardware of your system and the software in that hardware.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Useful when your software solution is deployed across multiple machines with each having a unique configuration.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</a:rPr>
              <a:t>Object Diagram referred to as Instance diagram - very similar to class diagrams.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Show the relationship between objects, but they use real-world examples.</a:t>
            </a:r>
          </a:p>
        </p:txBody>
      </p:sp>
    </p:spTree>
    <p:extLst>
      <p:ext uri="{BB962C8B-B14F-4D97-AF65-F5344CB8AC3E}">
        <p14:creationId xmlns:p14="http://schemas.microsoft.com/office/powerpoint/2010/main" val="398208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48" y="2539219"/>
            <a:ext cx="7755450" cy="1143000"/>
          </a:xfrm>
        </p:spPr>
        <p:txBody>
          <a:bodyPr/>
          <a:lstStyle/>
          <a:p>
            <a:r>
              <a:rPr lang="en-US" dirty="0"/>
              <a:t>Concept of user interface design </a:t>
            </a:r>
            <a:r>
              <a:rPr lang="en-MY" dirty="0"/>
              <a:t>and human-computer interaction, including </a:t>
            </a:r>
            <a:r>
              <a:rPr lang="en-US" dirty="0"/>
              <a:t>basic principles of user-centered design.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876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6726" y="1474169"/>
            <a:ext cx="8431785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A </a:t>
            </a:r>
            <a:r>
              <a:rPr lang="en-US" sz="2200" b="1" dirty="0"/>
              <a:t>user interface (UI) </a:t>
            </a:r>
            <a:r>
              <a:rPr lang="en-US" sz="2200" dirty="0"/>
              <a:t>describes how users interact with a computer system, and consists of all the hardware, software, screens, menus, functions, output, and features that affect two-way communications between the user and the computer.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Three aspects of the user interface: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7284" y="3400399"/>
            <a:ext cx="7457789" cy="3118657"/>
            <a:chOff x="2149272" y="2694029"/>
            <a:chExt cx="5036671" cy="3011634"/>
          </a:xfrm>
        </p:grpSpPr>
        <p:sp>
          <p:nvSpPr>
            <p:cNvPr id="12" name="Freeform 11"/>
            <p:cNvSpPr/>
            <p:nvPr/>
          </p:nvSpPr>
          <p:spPr>
            <a:xfrm>
              <a:off x="3501564" y="2694029"/>
              <a:ext cx="2786522" cy="1067538"/>
            </a:xfrm>
            <a:custGeom>
              <a:avLst/>
              <a:gdLst>
                <a:gd name="connsiteX0" fmla="*/ 0 w 2701684"/>
                <a:gd name="connsiteY0" fmla="*/ 111029 h 1110287"/>
                <a:gd name="connsiteX1" fmla="*/ 111029 w 2701684"/>
                <a:gd name="connsiteY1" fmla="*/ 0 h 1110287"/>
                <a:gd name="connsiteX2" fmla="*/ 2590655 w 2701684"/>
                <a:gd name="connsiteY2" fmla="*/ 0 h 1110287"/>
                <a:gd name="connsiteX3" fmla="*/ 2701684 w 2701684"/>
                <a:gd name="connsiteY3" fmla="*/ 111029 h 1110287"/>
                <a:gd name="connsiteX4" fmla="*/ 2701684 w 2701684"/>
                <a:gd name="connsiteY4" fmla="*/ 999258 h 1110287"/>
                <a:gd name="connsiteX5" fmla="*/ 2590655 w 2701684"/>
                <a:gd name="connsiteY5" fmla="*/ 1110287 h 1110287"/>
                <a:gd name="connsiteX6" fmla="*/ 111029 w 2701684"/>
                <a:gd name="connsiteY6" fmla="*/ 1110287 h 1110287"/>
                <a:gd name="connsiteX7" fmla="*/ 0 w 2701684"/>
                <a:gd name="connsiteY7" fmla="*/ 999258 h 1110287"/>
                <a:gd name="connsiteX8" fmla="*/ 0 w 2701684"/>
                <a:gd name="connsiteY8" fmla="*/ 111029 h 111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1684" h="1110287">
                  <a:moveTo>
                    <a:pt x="0" y="111029"/>
                  </a:moveTo>
                  <a:cubicBezTo>
                    <a:pt x="0" y="49709"/>
                    <a:pt x="49709" y="0"/>
                    <a:pt x="111029" y="0"/>
                  </a:cubicBezTo>
                  <a:lnTo>
                    <a:pt x="2590655" y="0"/>
                  </a:lnTo>
                  <a:cubicBezTo>
                    <a:pt x="2651975" y="0"/>
                    <a:pt x="2701684" y="49709"/>
                    <a:pt x="2701684" y="111029"/>
                  </a:cubicBezTo>
                  <a:lnTo>
                    <a:pt x="2701684" y="999258"/>
                  </a:lnTo>
                  <a:cubicBezTo>
                    <a:pt x="2701684" y="1060578"/>
                    <a:pt x="2651975" y="1110287"/>
                    <a:pt x="2590655" y="1110287"/>
                  </a:cubicBezTo>
                  <a:lnTo>
                    <a:pt x="111029" y="1110287"/>
                  </a:lnTo>
                  <a:cubicBezTo>
                    <a:pt x="49709" y="1110287"/>
                    <a:pt x="0" y="1060578"/>
                    <a:pt x="0" y="999258"/>
                  </a:cubicBezTo>
                  <a:lnTo>
                    <a:pt x="0" y="11102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959" tIns="123959" rIns="123959" bIns="123959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Perceptual Aspects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What the user sees, hears, touches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/>
                <a:t>Screen objects, buttons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3558485">
              <a:off x="5115298" y="3960527"/>
              <a:ext cx="546419" cy="273963"/>
            </a:xfrm>
            <a:custGeom>
              <a:avLst/>
              <a:gdLst>
                <a:gd name="connsiteX0" fmla="*/ 0 w 546419"/>
                <a:gd name="connsiteY0" fmla="*/ 136982 h 273963"/>
                <a:gd name="connsiteX1" fmla="*/ 136982 w 546419"/>
                <a:gd name="connsiteY1" fmla="*/ 0 h 273963"/>
                <a:gd name="connsiteX2" fmla="*/ 136982 w 546419"/>
                <a:gd name="connsiteY2" fmla="*/ 54793 h 273963"/>
                <a:gd name="connsiteX3" fmla="*/ 409438 w 546419"/>
                <a:gd name="connsiteY3" fmla="*/ 54793 h 273963"/>
                <a:gd name="connsiteX4" fmla="*/ 409438 w 546419"/>
                <a:gd name="connsiteY4" fmla="*/ 0 h 273963"/>
                <a:gd name="connsiteX5" fmla="*/ 546419 w 546419"/>
                <a:gd name="connsiteY5" fmla="*/ 136982 h 273963"/>
                <a:gd name="connsiteX6" fmla="*/ 409438 w 546419"/>
                <a:gd name="connsiteY6" fmla="*/ 273963 h 273963"/>
                <a:gd name="connsiteX7" fmla="*/ 409438 w 546419"/>
                <a:gd name="connsiteY7" fmla="*/ 219170 h 273963"/>
                <a:gd name="connsiteX8" fmla="*/ 136982 w 546419"/>
                <a:gd name="connsiteY8" fmla="*/ 219170 h 273963"/>
                <a:gd name="connsiteX9" fmla="*/ 136982 w 546419"/>
                <a:gd name="connsiteY9" fmla="*/ 273963 h 273963"/>
                <a:gd name="connsiteX10" fmla="*/ 0 w 546419"/>
                <a:gd name="connsiteY10" fmla="*/ 136982 h 27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419" h="273963">
                  <a:moveTo>
                    <a:pt x="0" y="136982"/>
                  </a:moveTo>
                  <a:lnTo>
                    <a:pt x="136982" y="0"/>
                  </a:lnTo>
                  <a:lnTo>
                    <a:pt x="136982" y="54793"/>
                  </a:lnTo>
                  <a:lnTo>
                    <a:pt x="409438" y="54793"/>
                  </a:lnTo>
                  <a:lnTo>
                    <a:pt x="409438" y="0"/>
                  </a:lnTo>
                  <a:lnTo>
                    <a:pt x="546419" y="136982"/>
                  </a:lnTo>
                  <a:lnTo>
                    <a:pt x="409438" y="273963"/>
                  </a:lnTo>
                  <a:lnTo>
                    <a:pt x="409438" y="219170"/>
                  </a:lnTo>
                  <a:lnTo>
                    <a:pt x="136982" y="219170"/>
                  </a:lnTo>
                  <a:lnTo>
                    <a:pt x="136982" y="273963"/>
                  </a:lnTo>
                  <a:lnTo>
                    <a:pt x="0" y="13698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189" tIns="54792" rIns="82188" bIns="5479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34943" y="4655297"/>
              <a:ext cx="2151000" cy="1050366"/>
            </a:xfrm>
            <a:custGeom>
              <a:avLst/>
              <a:gdLst>
                <a:gd name="connsiteX0" fmla="*/ 0 w 1565504"/>
                <a:gd name="connsiteY0" fmla="*/ 78275 h 782752"/>
                <a:gd name="connsiteX1" fmla="*/ 78275 w 1565504"/>
                <a:gd name="connsiteY1" fmla="*/ 0 h 782752"/>
                <a:gd name="connsiteX2" fmla="*/ 1487229 w 1565504"/>
                <a:gd name="connsiteY2" fmla="*/ 0 h 782752"/>
                <a:gd name="connsiteX3" fmla="*/ 1565504 w 1565504"/>
                <a:gd name="connsiteY3" fmla="*/ 78275 h 782752"/>
                <a:gd name="connsiteX4" fmla="*/ 1565504 w 1565504"/>
                <a:gd name="connsiteY4" fmla="*/ 704477 h 782752"/>
                <a:gd name="connsiteX5" fmla="*/ 1487229 w 1565504"/>
                <a:gd name="connsiteY5" fmla="*/ 782752 h 782752"/>
                <a:gd name="connsiteX6" fmla="*/ 78275 w 1565504"/>
                <a:gd name="connsiteY6" fmla="*/ 782752 h 782752"/>
                <a:gd name="connsiteX7" fmla="*/ 0 w 1565504"/>
                <a:gd name="connsiteY7" fmla="*/ 704477 h 782752"/>
                <a:gd name="connsiteX8" fmla="*/ 0 w 1565504"/>
                <a:gd name="connsiteY8" fmla="*/ 78275 h 78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504" h="782752">
                  <a:moveTo>
                    <a:pt x="0" y="78275"/>
                  </a:moveTo>
                  <a:cubicBezTo>
                    <a:pt x="0" y="35045"/>
                    <a:pt x="35045" y="0"/>
                    <a:pt x="78275" y="0"/>
                  </a:cubicBezTo>
                  <a:lnTo>
                    <a:pt x="1487229" y="0"/>
                  </a:lnTo>
                  <a:cubicBezTo>
                    <a:pt x="1530459" y="0"/>
                    <a:pt x="1565504" y="35045"/>
                    <a:pt x="1565504" y="78275"/>
                  </a:cubicBezTo>
                  <a:lnTo>
                    <a:pt x="1565504" y="704477"/>
                  </a:lnTo>
                  <a:cubicBezTo>
                    <a:pt x="1565504" y="747707"/>
                    <a:pt x="1530459" y="782752"/>
                    <a:pt x="1487229" y="782752"/>
                  </a:cubicBezTo>
                  <a:lnTo>
                    <a:pt x="78275" y="782752"/>
                  </a:lnTo>
                  <a:cubicBezTo>
                    <a:pt x="35045" y="782752"/>
                    <a:pt x="0" y="747707"/>
                    <a:pt x="0" y="704477"/>
                  </a:cubicBezTo>
                  <a:lnTo>
                    <a:pt x="0" y="7827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6" tIns="72456" rIns="72456" bIns="72456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Conceptual Aspects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What the user understands about the system</a:t>
              </a:r>
            </a:p>
          </p:txBody>
        </p:sp>
        <p:sp>
          <p:nvSpPr>
            <p:cNvPr id="15" name="Freeform 14"/>
            <p:cNvSpPr/>
            <p:nvPr/>
          </p:nvSpPr>
          <p:spPr>
            <a:xfrm rot="45526">
              <a:off x="4431301" y="5016674"/>
              <a:ext cx="546419" cy="273964"/>
            </a:xfrm>
            <a:custGeom>
              <a:avLst/>
              <a:gdLst>
                <a:gd name="connsiteX0" fmla="*/ 0 w 546419"/>
                <a:gd name="connsiteY0" fmla="*/ 136982 h 273963"/>
                <a:gd name="connsiteX1" fmla="*/ 136982 w 546419"/>
                <a:gd name="connsiteY1" fmla="*/ 0 h 273963"/>
                <a:gd name="connsiteX2" fmla="*/ 136982 w 546419"/>
                <a:gd name="connsiteY2" fmla="*/ 54793 h 273963"/>
                <a:gd name="connsiteX3" fmla="*/ 409438 w 546419"/>
                <a:gd name="connsiteY3" fmla="*/ 54793 h 273963"/>
                <a:gd name="connsiteX4" fmla="*/ 409438 w 546419"/>
                <a:gd name="connsiteY4" fmla="*/ 0 h 273963"/>
                <a:gd name="connsiteX5" fmla="*/ 546419 w 546419"/>
                <a:gd name="connsiteY5" fmla="*/ 136982 h 273963"/>
                <a:gd name="connsiteX6" fmla="*/ 409438 w 546419"/>
                <a:gd name="connsiteY6" fmla="*/ 273963 h 273963"/>
                <a:gd name="connsiteX7" fmla="*/ 409438 w 546419"/>
                <a:gd name="connsiteY7" fmla="*/ 219170 h 273963"/>
                <a:gd name="connsiteX8" fmla="*/ 136982 w 546419"/>
                <a:gd name="connsiteY8" fmla="*/ 219170 h 273963"/>
                <a:gd name="connsiteX9" fmla="*/ 136982 w 546419"/>
                <a:gd name="connsiteY9" fmla="*/ 273963 h 273963"/>
                <a:gd name="connsiteX10" fmla="*/ 0 w 546419"/>
                <a:gd name="connsiteY10" fmla="*/ 136982 h 27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419" h="273963">
                  <a:moveTo>
                    <a:pt x="546419" y="136981"/>
                  </a:moveTo>
                  <a:lnTo>
                    <a:pt x="409437" y="273963"/>
                  </a:lnTo>
                  <a:lnTo>
                    <a:pt x="409437" y="219170"/>
                  </a:lnTo>
                  <a:lnTo>
                    <a:pt x="136981" y="219170"/>
                  </a:lnTo>
                  <a:lnTo>
                    <a:pt x="136981" y="273963"/>
                  </a:lnTo>
                  <a:lnTo>
                    <a:pt x="0" y="136981"/>
                  </a:lnTo>
                  <a:lnTo>
                    <a:pt x="136981" y="0"/>
                  </a:lnTo>
                  <a:lnTo>
                    <a:pt x="136981" y="54793"/>
                  </a:lnTo>
                  <a:lnTo>
                    <a:pt x="409437" y="54793"/>
                  </a:lnTo>
                  <a:lnTo>
                    <a:pt x="409437" y="0"/>
                  </a:lnTo>
                  <a:lnTo>
                    <a:pt x="546419" y="136981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189" tIns="54793" rIns="82188" bIns="5479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49272" y="4655298"/>
              <a:ext cx="2150999" cy="1050365"/>
            </a:xfrm>
            <a:custGeom>
              <a:avLst/>
              <a:gdLst>
                <a:gd name="connsiteX0" fmla="*/ 0 w 2346847"/>
                <a:gd name="connsiteY0" fmla="*/ 78275 h 782752"/>
                <a:gd name="connsiteX1" fmla="*/ 78275 w 2346847"/>
                <a:gd name="connsiteY1" fmla="*/ 0 h 782752"/>
                <a:gd name="connsiteX2" fmla="*/ 2268572 w 2346847"/>
                <a:gd name="connsiteY2" fmla="*/ 0 h 782752"/>
                <a:gd name="connsiteX3" fmla="*/ 2346847 w 2346847"/>
                <a:gd name="connsiteY3" fmla="*/ 78275 h 782752"/>
                <a:gd name="connsiteX4" fmla="*/ 2346847 w 2346847"/>
                <a:gd name="connsiteY4" fmla="*/ 704477 h 782752"/>
                <a:gd name="connsiteX5" fmla="*/ 2268572 w 2346847"/>
                <a:gd name="connsiteY5" fmla="*/ 782752 h 782752"/>
                <a:gd name="connsiteX6" fmla="*/ 78275 w 2346847"/>
                <a:gd name="connsiteY6" fmla="*/ 782752 h 782752"/>
                <a:gd name="connsiteX7" fmla="*/ 0 w 2346847"/>
                <a:gd name="connsiteY7" fmla="*/ 704477 h 782752"/>
                <a:gd name="connsiteX8" fmla="*/ 0 w 2346847"/>
                <a:gd name="connsiteY8" fmla="*/ 78275 h 78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6847" h="782752">
                  <a:moveTo>
                    <a:pt x="0" y="78275"/>
                  </a:moveTo>
                  <a:cubicBezTo>
                    <a:pt x="0" y="35045"/>
                    <a:pt x="35045" y="0"/>
                    <a:pt x="78275" y="0"/>
                  </a:cubicBezTo>
                  <a:lnTo>
                    <a:pt x="2268572" y="0"/>
                  </a:lnTo>
                  <a:cubicBezTo>
                    <a:pt x="2311802" y="0"/>
                    <a:pt x="2346847" y="35045"/>
                    <a:pt x="2346847" y="78275"/>
                  </a:cubicBezTo>
                  <a:lnTo>
                    <a:pt x="2346847" y="704477"/>
                  </a:lnTo>
                  <a:cubicBezTo>
                    <a:pt x="2346847" y="747707"/>
                    <a:pt x="2311802" y="782752"/>
                    <a:pt x="2268572" y="782752"/>
                  </a:cubicBezTo>
                  <a:lnTo>
                    <a:pt x="78275" y="782752"/>
                  </a:lnTo>
                  <a:cubicBezTo>
                    <a:pt x="35045" y="782752"/>
                    <a:pt x="0" y="747707"/>
                    <a:pt x="0" y="704477"/>
                  </a:cubicBezTo>
                  <a:lnTo>
                    <a:pt x="0" y="78275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126" tIns="99126" rIns="99126" bIns="99126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Physical Aspects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/>
                <a:t>Devices used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Documents, Forms</a:t>
              </a:r>
            </a:p>
          </p:txBody>
        </p:sp>
        <p:sp>
          <p:nvSpPr>
            <p:cNvPr id="17" name="Freeform 16"/>
            <p:cNvSpPr/>
            <p:nvPr/>
          </p:nvSpPr>
          <p:spPr>
            <a:xfrm rot="18088718">
              <a:off x="3647584" y="3960918"/>
              <a:ext cx="546419" cy="273963"/>
            </a:xfrm>
            <a:custGeom>
              <a:avLst/>
              <a:gdLst>
                <a:gd name="connsiteX0" fmla="*/ 0 w 546419"/>
                <a:gd name="connsiteY0" fmla="*/ 136982 h 273963"/>
                <a:gd name="connsiteX1" fmla="*/ 136982 w 546419"/>
                <a:gd name="connsiteY1" fmla="*/ 0 h 273963"/>
                <a:gd name="connsiteX2" fmla="*/ 136982 w 546419"/>
                <a:gd name="connsiteY2" fmla="*/ 54793 h 273963"/>
                <a:gd name="connsiteX3" fmla="*/ 409438 w 546419"/>
                <a:gd name="connsiteY3" fmla="*/ 54793 h 273963"/>
                <a:gd name="connsiteX4" fmla="*/ 409438 w 546419"/>
                <a:gd name="connsiteY4" fmla="*/ 0 h 273963"/>
                <a:gd name="connsiteX5" fmla="*/ 546419 w 546419"/>
                <a:gd name="connsiteY5" fmla="*/ 136982 h 273963"/>
                <a:gd name="connsiteX6" fmla="*/ 409438 w 546419"/>
                <a:gd name="connsiteY6" fmla="*/ 273963 h 273963"/>
                <a:gd name="connsiteX7" fmla="*/ 409438 w 546419"/>
                <a:gd name="connsiteY7" fmla="*/ 219170 h 273963"/>
                <a:gd name="connsiteX8" fmla="*/ 136982 w 546419"/>
                <a:gd name="connsiteY8" fmla="*/ 219170 h 273963"/>
                <a:gd name="connsiteX9" fmla="*/ 136982 w 546419"/>
                <a:gd name="connsiteY9" fmla="*/ 273963 h 273963"/>
                <a:gd name="connsiteX10" fmla="*/ 0 w 546419"/>
                <a:gd name="connsiteY10" fmla="*/ 136982 h 27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419" h="273963">
                  <a:moveTo>
                    <a:pt x="0" y="136982"/>
                  </a:moveTo>
                  <a:lnTo>
                    <a:pt x="136982" y="0"/>
                  </a:lnTo>
                  <a:lnTo>
                    <a:pt x="136982" y="54793"/>
                  </a:lnTo>
                  <a:lnTo>
                    <a:pt x="409438" y="54793"/>
                  </a:lnTo>
                  <a:lnTo>
                    <a:pt x="409438" y="0"/>
                  </a:lnTo>
                  <a:lnTo>
                    <a:pt x="546419" y="136982"/>
                  </a:lnTo>
                  <a:lnTo>
                    <a:pt x="409438" y="273963"/>
                  </a:lnTo>
                  <a:lnTo>
                    <a:pt x="409438" y="219170"/>
                  </a:lnTo>
                  <a:lnTo>
                    <a:pt x="136982" y="219170"/>
                  </a:lnTo>
                  <a:lnTo>
                    <a:pt x="136982" y="273963"/>
                  </a:lnTo>
                  <a:lnTo>
                    <a:pt x="0" y="13698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188" tIns="54793" rIns="82189" bIns="54792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201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2188182"/>
              </p:ext>
            </p:extLst>
          </p:nvPr>
        </p:nvGraphicFramePr>
        <p:xfrm>
          <a:off x="196745" y="1357678"/>
          <a:ext cx="8750509" cy="529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202ABA2-70DE-4384-922B-318A5E4B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831" y="0"/>
            <a:ext cx="8153400" cy="1020762"/>
          </a:xfrm>
        </p:spPr>
        <p:txBody>
          <a:bodyPr/>
          <a:lstStyle/>
          <a:p>
            <a:r>
              <a:rPr lang="en-US" dirty="0"/>
              <a:t>User-Centered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276582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63059156"/>
              </p:ext>
            </p:extLst>
          </p:nvPr>
        </p:nvGraphicFramePr>
        <p:xfrm>
          <a:off x="196745" y="1357678"/>
          <a:ext cx="8750509" cy="529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202ABA2-70DE-4384-922B-318A5E4B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831" y="0"/>
            <a:ext cx="8153400" cy="1020762"/>
          </a:xfrm>
        </p:spPr>
        <p:txBody>
          <a:bodyPr/>
          <a:lstStyle/>
          <a:p>
            <a:r>
              <a:rPr lang="en-US" dirty="0"/>
              <a:t>User-Centered Design Principles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72585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sz="3200" dirty="0"/>
              <a:t>Human Computer Interaction (HCI)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806876"/>
            <a:ext cx="8423881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user interface is based on basic principles of human-computer interaction. </a:t>
            </a:r>
            <a:r>
              <a:rPr lang="en-US" b="1" dirty="0"/>
              <a:t>Human-computer interaction (HCI) </a:t>
            </a:r>
            <a:r>
              <a:rPr lang="en-US" dirty="0"/>
              <a:t>describes the relationship between computers and people who use them to perform their jobs.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HCI concepts apply to everything from PC desktops to global networks. In its broadest sense, a user interface includes all the communications and instructions necessary to enter input to the system and to obtain output in the form of screen displays or printed reports.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Concepts of creating software that is safe and pleasant to use.</a:t>
            </a:r>
          </a:p>
          <a:p>
            <a:pPr lvl="1">
              <a:spcBef>
                <a:spcPts val="3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65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dirty="0"/>
              <a:t>Human Computer Interaction (HCI)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59" y="1597014"/>
            <a:ext cx="8604059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a systems analyst, you will design user interfaces for in-house developed software and customize interfaces for various commercial packages and user productivity applications. Your main objective is to create a user-friendly design that is easy to learn and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Things to consider in HCI: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Users' abilities/ disabilities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User’s age group (interest, legal contents, etc.)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User’s computer literacy (Novice, Intermediate, Expert)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User’s Socio-culture (perception of color, language, religious sensitivity, etc.)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Purpose of Software (Command line, GUI, Interactive, 3D, etc.)</a:t>
            </a:r>
          </a:p>
          <a:p>
            <a:pPr lvl="1">
              <a:spcBef>
                <a:spcPts val="300"/>
              </a:spcBef>
            </a:pPr>
            <a:endParaRPr lang="en-US" sz="2400" dirty="0"/>
          </a:p>
          <a:p>
            <a:pPr lvl="1">
              <a:spcBef>
                <a:spcPts val="3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54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6" y="19050"/>
            <a:ext cx="70421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Summary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8588" y="1551440"/>
            <a:ext cx="8706824" cy="50744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Unified Modeling Language (UML) is a method of visualizing and documenting software systems design. UML uses object-oriented design concepts, but it is independent of any specific programming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UML static diagrams emphasize the static structure of the system using objects, attributes, operations, and relationships. Used for data and process-oriented development approach.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UML behavioral diagrams emphasize the dynamic behavior of the system by showing collaborations among objects and changes to the internal states of objects. Used for a user and some process-oriented development approach.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System user interface is based on basic principles of human-computer interaction that describe the relationship between computers and people who use them to perform their jobs.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user-centered design aim is to design an interface that helps users to perform their jobs and based on perceptual, physical, and conceptual aspects.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0292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 6 (of  25)</a:t>
            </a:r>
          </a:p>
        </p:txBody>
      </p:sp>
    </p:spTree>
    <p:extLst>
      <p:ext uri="{BB962C8B-B14F-4D97-AF65-F5344CB8AC3E}">
        <p14:creationId xmlns:p14="http://schemas.microsoft.com/office/powerpoint/2010/main" val="18564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Unified Modeling Language (UML) and examples of UML diagrams.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Concept of user interface design </a:t>
            </a:r>
            <a:r>
              <a:rPr lang="en-MY" dirty="0"/>
              <a:t>and Human-Computer Interaction (HCI), including </a:t>
            </a:r>
            <a:r>
              <a:rPr lang="en-US" dirty="0"/>
              <a:t>basic principles of user-centered design.</a:t>
            </a:r>
            <a:endParaRPr lang="en-M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Question &amp; Answer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System </a:t>
            </a:r>
            <a:r>
              <a:rPr lang="en-US" dirty="0"/>
              <a:t>Implementation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Learning Outcomes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350864" y="1720655"/>
            <a:ext cx="8229600" cy="4314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end of the module,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the Unified Modeling Language (UML) and examples of UML diagrams.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the concept of user interface design </a:t>
            </a:r>
            <a:r>
              <a:rPr lang="en-MY" dirty="0"/>
              <a:t>and human-computer interaction, including </a:t>
            </a:r>
            <a:r>
              <a:rPr lang="en-US" dirty="0"/>
              <a:t>basic principles of user-centered design.</a:t>
            </a: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260570"/>
            <a:ext cx="7042150" cy="1143000"/>
          </a:xfrm>
        </p:spPr>
        <p:txBody>
          <a:bodyPr/>
          <a:lstStyle/>
          <a:p>
            <a:r>
              <a:rPr lang="en-US" dirty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mastered this topic, you should be able to use the following terms correctly in your assignments and exams: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UML and UML diagrams.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Concept of user interface design, </a:t>
            </a:r>
            <a:r>
              <a:rPr lang="en-MY" dirty="0"/>
              <a:t>human-computer interaction, and </a:t>
            </a:r>
            <a:r>
              <a:rPr lang="en-US" dirty="0"/>
              <a:t>basic principles of user-centered design.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93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48" y="2539219"/>
            <a:ext cx="7755450" cy="1143000"/>
          </a:xfrm>
        </p:spPr>
        <p:txBody>
          <a:bodyPr/>
          <a:lstStyle/>
          <a:p>
            <a:r>
              <a:rPr lang="en-US" dirty="0"/>
              <a:t>Unified Modeling Language (UML) </a:t>
            </a:r>
            <a:br>
              <a:rPr lang="en-US" dirty="0"/>
            </a:br>
            <a:r>
              <a:rPr lang="en-US" dirty="0"/>
              <a:t>and examples of UML diagrams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777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55" y="0"/>
            <a:ext cx="7042150" cy="1143000"/>
          </a:xfrm>
        </p:spPr>
        <p:txBody>
          <a:bodyPr/>
          <a:lstStyle/>
          <a:p>
            <a:r>
              <a:rPr lang="en-US" sz="3200" dirty="0"/>
              <a:t>Influence of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46957" cy="4525962"/>
          </a:xfrm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Process Centered Design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Designing software based on automation of the process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Examples: Ticketing Machine, Manufacturing process, Hotel booking, etc.</a:t>
            </a:r>
          </a:p>
          <a:p>
            <a:pPr lvl="1"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Data Centered Design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Designing software based on processing large data.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Examples: Big Data, Shopping, Immigration system, flight management.</a:t>
            </a:r>
          </a:p>
          <a:p>
            <a:pPr lvl="1"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User Centered Design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Designing software based on human behavior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Examples: AI, games, social sites, navigation applications, etc.</a:t>
            </a:r>
          </a:p>
        </p:txBody>
      </p:sp>
    </p:spTree>
    <p:extLst>
      <p:ext uri="{BB962C8B-B14F-4D97-AF65-F5344CB8AC3E}">
        <p14:creationId xmlns:p14="http://schemas.microsoft.com/office/powerpoint/2010/main" val="136917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04" y="-12151"/>
            <a:ext cx="7042150" cy="1143000"/>
          </a:xfrm>
        </p:spPr>
        <p:txBody>
          <a:bodyPr/>
          <a:lstStyle/>
          <a:p>
            <a:r>
              <a:rPr lang="en-US" sz="3200" dirty="0"/>
              <a:t>Unified Modeling Language 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76" y="1852353"/>
            <a:ext cx="8700247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Unified Modeling Language (UML) </a:t>
            </a:r>
            <a:r>
              <a:rPr lang="en-US" dirty="0"/>
              <a:t>is a widely used method of visualizing and documenting </a:t>
            </a:r>
            <a:r>
              <a:rPr lang="en-MY" dirty="0"/>
              <a:t>software systems design.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UML uses object-oriented design concepts, </a:t>
            </a:r>
            <a:r>
              <a:rPr lang="en-US" dirty="0"/>
              <a:t>but it is independent of </a:t>
            </a:r>
            <a:r>
              <a:rPr lang="en-MY" dirty="0"/>
              <a:t>any specific programming language </a:t>
            </a:r>
            <a:r>
              <a:rPr lang="en-US" dirty="0"/>
              <a:t>and can be used to </a:t>
            </a:r>
            <a:r>
              <a:rPr lang="en-MY" dirty="0"/>
              <a:t>describe business processes and requirements generally.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UML can be used to design, discuss, present and event test a software component before its built.</a:t>
            </a:r>
          </a:p>
        </p:txBody>
      </p:sp>
    </p:spTree>
    <p:extLst>
      <p:ext uri="{BB962C8B-B14F-4D97-AF65-F5344CB8AC3E}">
        <p14:creationId xmlns:p14="http://schemas.microsoft.com/office/powerpoint/2010/main" val="22210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19099" r="17860" b="19411"/>
          <a:stretch/>
        </p:blipFill>
        <p:spPr bwMode="auto">
          <a:xfrm>
            <a:off x="266700" y="1171270"/>
            <a:ext cx="8610600" cy="543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C6E56D6E-346B-4763-BD11-AC9FCA0D2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Unified Modeling Language (UML)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Traditional versus Object-Oriented Approaches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96" y="93518"/>
            <a:ext cx="7042150" cy="1143000"/>
          </a:xfrm>
        </p:spPr>
        <p:txBody>
          <a:bodyPr/>
          <a:lstStyle/>
          <a:p>
            <a:r>
              <a:rPr lang="en-US" sz="3200" dirty="0"/>
              <a:t>Unified Modeling Language (UML) </a:t>
            </a:r>
            <a:br>
              <a:rPr lang="en-US" sz="3200" dirty="0"/>
            </a:br>
            <a:r>
              <a:rPr lang="en-US" sz="2400" dirty="0">
                <a:solidFill>
                  <a:srgbClr val="0070C0"/>
                </a:solidFill>
              </a:rPr>
              <a:t>TWO different views of UML diagrams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0" y="1667020"/>
            <a:ext cx="8900319" cy="4525962"/>
          </a:xfrm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Static / Structural view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Emphasizes the static structure of the system using objects, attributes, operations and relationships. 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Used for data and process-oriented development approach.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Presented through - class and entity relationship diagrams.</a:t>
            </a:r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dirty="0"/>
              <a:t>Dynamic / Behavioral view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Emphasizes the dynamic behavior of the system by showing collaborations among objects and changes to the internal states of objects. 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Used for a user and some process-oriented development approach.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Presented through sequence diagrams, activity diagrams and state machine diagrams.</a:t>
            </a:r>
          </a:p>
          <a:p>
            <a:pPr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8981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0B1B80-F96D-4C84-BD5A-910DADCD5A17}"/>
</file>

<file path=customXml/itemProps2.xml><?xml version="1.0" encoding="utf-8"?>
<ds:datastoreItem xmlns:ds="http://schemas.openxmlformats.org/officeDocument/2006/customXml" ds:itemID="{0A65059B-D009-4BC6-A0D2-2E98154499B3}"/>
</file>

<file path=customXml/itemProps3.xml><?xml version="1.0" encoding="utf-8"?>
<ds:datastoreItem xmlns:ds="http://schemas.openxmlformats.org/officeDocument/2006/customXml" ds:itemID="{E7486240-4A90-47D2-802B-2BA201B7F58D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7244</TotalTime>
  <Pages>11</Pages>
  <Words>1363</Words>
  <Application>Microsoft Office PowerPoint</Application>
  <PresentationFormat>On-screen Show (4:3)</PresentationFormat>
  <Paragraphs>118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Candara</vt:lpstr>
      <vt:lpstr>Wingdings</vt:lpstr>
      <vt:lpstr>APUtemplate-Level_2</vt:lpstr>
      <vt:lpstr>System Development Methods CT00046-3-2</vt:lpstr>
      <vt:lpstr>Topic &amp; Structure of the Lesson</vt:lpstr>
      <vt:lpstr>Learning Outcomes</vt:lpstr>
      <vt:lpstr>Key Terms you must be able to use</vt:lpstr>
      <vt:lpstr>Unified Modeling Language (UML)  and examples of UML diagrams</vt:lpstr>
      <vt:lpstr>Influence of Software Design</vt:lpstr>
      <vt:lpstr>Unified Modeling Language (UML)</vt:lpstr>
      <vt:lpstr>Unified Modeling Language (UML) Traditional versus Object-Oriented Approaches</vt:lpstr>
      <vt:lpstr>Unified Modeling Language (UML)  TWO different views of UML diagrams</vt:lpstr>
      <vt:lpstr>PowerPoint Presentation</vt:lpstr>
      <vt:lpstr>Examples of UML Diagrams</vt:lpstr>
      <vt:lpstr>Examples of UML Diagrams</vt:lpstr>
      <vt:lpstr>Concept of user interface design and human-computer interaction, including basic principles of user-centered design.</vt:lpstr>
      <vt:lpstr>User Interface Design</vt:lpstr>
      <vt:lpstr>User-Centered Design Principles</vt:lpstr>
      <vt:lpstr>User-Centered Design Principles (continued)</vt:lpstr>
      <vt:lpstr>Human Computer Interaction (HCI)</vt:lpstr>
      <vt:lpstr>Human Computer Interaction (HCI) (continued)</vt:lpstr>
      <vt:lpstr>Summary</vt:lpstr>
      <vt:lpstr>Question &amp; Answer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145</cp:revision>
  <cp:lastPrinted>1995-11-02T09:23:42Z</cp:lastPrinted>
  <dcterms:created xsi:type="dcterms:W3CDTF">2014-01-17T09:12:04Z</dcterms:created>
  <dcterms:modified xsi:type="dcterms:W3CDTF">2022-02-08T05:00:18Z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