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8" r:id="rId3"/>
    <p:sldId id="259" r:id="rId4"/>
    <p:sldId id="268" r:id="rId5"/>
    <p:sldId id="675" r:id="rId6"/>
    <p:sldId id="269" r:id="rId7"/>
    <p:sldId id="301" r:id="rId8"/>
    <p:sldId id="302" r:id="rId9"/>
    <p:sldId id="676" r:id="rId10"/>
    <p:sldId id="298" r:id="rId11"/>
    <p:sldId id="299" r:id="rId12"/>
    <p:sldId id="274" r:id="rId13"/>
    <p:sldId id="677" r:id="rId14"/>
    <p:sldId id="283" r:id="rId15"/>
    <p:sldId id="674" r:id="rId16"/>
    <p:sldId id="284" r:id="rId17"/>
    <p:sldId id="285" r:id="rId18"/>
    <p:sldId id="286" r:id="rId19"/>
    <p:sldId id="288" r:id="rId20"/>
    <p:sldId id="681" r:id="rId21"/>
    <p:sldId id="678" r:id="rId22"/>
    <p:sldId id="679" r:id="rId23"/>
    <p:sldId id="680" r:id="rId24"/>
    <p:sldId id="291" r:id="rId25"/>
    <p:sldId id="292" r:id="rId26"/>
    <p:sldId id="300" r:id="rId27"/>
    <p:sldId id="293" r:id="rId28"/>
    <p:sldId id="294" r:id="rId29"/>
    <p:sldId id="671" r:id="rId30"/>
    <p:sldId id="295" r:id="rId31"/>
    <p:sldId id="658" r:id="rId32"/>
    <p:sldId id="266" r:id="rId33"/>
    <p:sldId id="267" r:id="rId34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 autoAdjust="0"/>
    <p:restoredTop sz="94249" autoAdjust="0"/>
  </p:normalViewPr>
  <p:slideViewPr>
    <p:cSldViewPr snapToGrid="0">
      <p:cViewPr varScale="1">
        <p:scale>
          <a:sx n="87" d="100"/>
          <a:sy n="87" d="100"/>
        </p:scale>
        <p:origin x="133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Dewi Octaviani" userId="b13860d7-3077-45d3-9be2-c1aa2c085ab3" providerId="ADAL" clId="{751612AA-5E2C-432E-A8C2-32B220C9FB44}"/>
    <pc:docChg chg="addSld modSld">
      <pc:chgData name="Dr. Dewi Octaviani" userId="b13860d7-3077-45d3-9be2-c1aa2c085ab3" providerId="ADAL" clId="{751612AA-5E2C-432E-A8C2-32B220C9FB44}" dt="2022-02-08T05:00:56.394" v="6" actId="12"/>
      <pc:docMkLst>
        <pc:docMk/>
      </pc:docMkLst>
      <pc:sldChg chg="modSp add mod">
        <pc:chgData name="Dr. Dewi Octaviani" userId="b13860d7-3077-45d3-9be2-c1aa2c085ab3" providerId="ADAL" clId="{751612AA-5E2C-432E-A8C2-32B220C9FB44}" dt="2022-02-08T05:00:56.394" v="6" actId="12"/>
        <pc:sldMkLst>
          <pc:docMk/>
          <pc:sldMk cId="1856475265" sldId="658"/>
        </pc:sldMkLst>
        <pc:spChg chg="mod">
          <ac:chgData name="Dr. Dewi Octaviani" userId="b13860d7-3077-45d3-9be2-c1aa2c085ab3" providerId="ADAL" clId="{751612AA-5E2C-432E-A8C2-32B220C9FB44}" dt="2022-02-08T05:00:56.394" v="6" actId="12"/>
          <ac:spMkLst>
            <pc:docMk/>
            <pc:sldMk cId="1856475265" sldId="658"/>
            <ac:spMk id="29699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3D5E0-420D-4EBC-B3EB-E61F5D2CA4E0}" type="doc">
      <dgm:prSet loTypeId="urn:microsoft.com/office/officeart/2005/8/layout/arrow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3CB3A0C-D235-4395-A6A6-634E720D16C2}">
      <dgm:prSet phldrT="[Text]" custT="1"/>
      <dgm:spPr/>
      <dgm:t>
        <a:bodyPr/>
        <a:lstStyle/>
        <a:p>
          <a:r>
            <a:rPr lang="en-US" sz="2400" dirty="0"/>
            <a:t>Verification</a:t>
          </a:r>
        </a:p>
      </dgm:t>
    </dgm:pt>
    <dgm:pt modelId="{B060AEE8-9E61-4B83-8F74-C135C08DB59C}" type="parTrans" cxnId="{EB2352D3-AF7F-4100-8001-E00F9C6780A5}">
      <dgm:prSet/>
      <dgm:spPr/>
      <dgm:t>
        <a:bodyPr/>
        <a:lstStyle/>
        <a:p>
          <a:endParaRPr lang="en-US"/>
        </a:p>
      </dgm:t>
    </dgm:pt>
    <dgm:pt modelId="{A2916BEC-477E-45C3-A136-EF912D02E95E}" type="sibTrans" cxnId="{EB2352D3-AF7F-4100-8001-E00F9C6780A5}">
      <dgm:prSet/>
      <dgm:spPr/>
      <dgm:t>
        <a:bodyPr/>
        <a:lstStyle/>
        <a:p>
          <a:endParaRPr lang="en-US"/>
        </a:p>
      </dgm:t>
    </dgm:pt>
    <dgm:pt modelId="{326C50A2-9C1F-4F5F-8F89-701D125A2FAB}">
      <dgm:prSet phldrT="[Text]"/>
      <dgm:spPr/>
      <dgm:t>
        <a:bodyPr/>
        <a:lstStyle/>
        <a:p>
          <a:r>
            <a:rPr lang="en-US" dirty="0"/>
            <a:t>Validation</a:t>
          </a:r>
        </a:p>
      </dgm:t>
    </dgm:pt>
    <dgm:pt modelId="{48B52D20-9569-45E1-AD50-D7FE76C9C2A9}" type="parTrans" cxnId="{2A3B4F7C-19A8-4A77-A228-5C978976E911}">
      <dgm:prSet/>
      <dgm:spPr/>
      <dgm:t>
        <a:bodyPr/>
        <a:lstStyle/>
        <a:p>
          <a:endParaRPr lang="en-US"/>
        </a:p>
      </dgm:t>
    </dgm:pt>
    <dgm:pt modelId="{E842F0F7-15ED-4707-87FB-CDC12D1A988A}" type="sibTrans" cxnId="{2A3B4F7C-19A8-4A77-A228-5C978976E911}">
      <dgm:prSet/>
      <dgm:spPr/>
      <dgm:t>
        <a:bodyPr/>
        <a:lstStyle/>
        <a:p>
          <a:endParaRPr lang="en-US"/>
        </a:p>
      </dgm:t>
    </dgm:pt>
    <dgm:pt modelId="{9A694199-1C74-4534-A99A-34D244833F1E}">
      <dgm:prSet phldrT="[Text]" custT="1"/>
      <dgm:spPr/>
      <dgm:t>
        <a:bodyPr/>
        <a:lstStyle/>
        <a:p>
          <a:r>
            <a:rPr lang="en-US" sz="2000" dirty="0"/>
            <a:t>Ensuring the correct </a:t>
          </a:r>
          <a:r>
            <a:rPr lang="en-US" sz="2000" b="1" dirty="0"/>
            <a:t>processes, tools </a:t>
          </a:r>
          <a:r>
            <a:rPr lang="en-US" sz="2000" b="0" dirty="0"/>
            <a:t>and </a:t>
          </a:r>
          <a:r>
            <a:rPr lang="en-US" sz="2000" b="1" dirty="0"/>
            <a:t>resources </a:t>
          </a:r>
          <a:r>
            <a:rPr lang="en-US" sz="2000" b="0" dirty="0"/>
            <a:t>are used in building the product</a:t>
          </a:r>
          <a:endParaRPr lang="en-US" sz="2000" dirty="0"/>
        </a:p>
      </dgm:t>
    </dgm:pt>
    <dgm:pt modelId="{DB1B1617-9718-4A1B-933A-80247E0DB0AA}" type="parTrans" cxnId="{9D766F06-B22F-43B6-B46F-F680CFDD868E}">
      <dgm:prSet/>
      <dgm:spPr/>
      <dgm:t>
        <a:bodyPr/>
        <a:lstStyle/>
        <a:p>
          <a:endParaRPr lang="en-US"/>
        </a:p>
      </dgm:t>
    </dgm:pt>
    <dgm:pt modelId="{006DA72C-A13A-41D3-A18F-77B41B4D96D9}" type="sibTrans" cxnId="{9D766F06-B22F-43B6-B46F-F680CFDD868E}">
      <dgm:prSet/>
      <dgm:spPr/>
      <dgm:t>
        <a:bodyPr/>
        <a:lstStyle/>
        <a:p>
          <a:endParaRPr lang="en-US"/>
        </a:p>
      </dgm:t>
    </dgm:pt>
    <dgm:pt modelId="{73C6DDA8-0F63-4BE8-B165-542672D835A5}">
      <dgm:prSet phldrT="[Text]" custT="1"/>
      <dgm:spPr/>
      <dgm:t>
        <a:bodyPr/>
        <a:lstStyle/>
        <a:p>
          <a:r>
            <a:rPr lang="en-US" sz="2000" dirty="0"/>
            <a:t>Are we “building the </a:t>
          </a:r>
          <a:r>
            <a:rPr lang="en-US" sz="2000" b="1" dirty="0"/>
            <a:t>thing, right</a:t>
          </a:r>
          <a:r>
            <a:rPr lang="en-US" sz="2000" dirty="0"/>
            <a:t>?”</a:t>
          </a:r>
        </a:p>
      </dgm:t>
    </dgm:pt>
    <dgm:pt modelId="{C6F16875-DACC-4A4E-8D15-AA06293681CC}" type="parTrans" cxnId="{943AC977-7DA7-433B-8E22-992608F1D0B2}">
      <dgm:prSet/>
      <dgm:spPr/>
      <dgm:t>
        <a:bodyPr/>
        <a:lstStyle/>
        <a:p>
          <a:endParaRPr lang="en-US"/>
        </a:p>
      </dgm:t>
    </dgm:pt>
    <dgm:pt modelId="{B7BF08BD-95AA-42F2-B146-C0C28A5B352E}" type="sibTrans" cxnId="{943AC977-7DA7-433B-8E22-992608F1D0B2}">
      <dgm:prSet/>
      <dgm:spPr/>
      <dgm:t>
        <a:bodyPr/>
        <a:lstStyle/>
        <a:p>
          <a:endParaRPr lang="en-US"/>
        </a:p>
      </dgm:t>
    </dgm:pt>
    <dgm:pt modelId="{011388AF-B7CF-4990-82D4-CAA025AE95E4}">
      <dgm:prSet phldrT="[Text]"/>
      <dgm:spPr/>
      <dgm:t>
        <a:bodyPr/>
        <a:lstStyle/>
        <a:p>
          <a:r>
            <a:rPr lang="en-US" dirty="0"/>
            <a:t>To evaluate whether the product meets the </a:t>
          </a:r>
          <a:r>
            <a:rPr lang="en-US" b="1" dirty="0"/>
            <a:t>customer requirements</a:t>
          </a:r>
        </a:p>
      </dgm:t>
    </dgm:pt>
    <dgm:pt modelId="{53AC5BC9-5BA0-46FF-A17E-6B778A70BA08}" type="parTrans" cxnId="{C4ECD3EB-C10D-4312-A6CF-46465E876F17}">
      <dgm:prSet/>
      <dgm:spPr/>
      <dgm:t>
        <a:bodyPr/>
        <a:lstStyle/>
        <a:p>
          <a:endParaRPr lang="en-US"/>
        </a:p>
      </dgm:t>
    </dgm:pt>
    <dgm:pt modelId="{5E83C044-F429-45B6-9873-68FAC920EB32}" type="sibTrans" cxnId="{C4ECD3EB-C10D-4312-A6CF-46465E876F17}">
      <dgm:prSet/>
      <dgm:spPr/>
      <dgm:t>
        <a:bodyPr/>
        <a:lstStyle/>
        <a:p>
          <a:endParaRPr lang="en-US"/>
        </a:p>
      </dgm:t>
    </dgm:pt>
    <dgm:pt modelId="{E580A344-8276-46A5-9507-758E00CB1B1F}">
      <dgm:prSet phldrT="[Text]"/>
      <dgm:spPr/>
      <dgm:t>
        <a:bodyPr/>
        <a:lstStyle/>
        <a:p>
          <a:r>
            <a:rPr lang="en-US" dirty="0"/>
            <a:t>Are we “building the </a:t>
          </a:r>
          <a:r>
            <a:rPr lang="en-US" b="1" dirty="0"/>
            <a:t>right thing?</a:t>
          </a:r>
          <a:r>
            <a:rPr lang="en-US" b="0" dirty="0"/>
            <a:t>”</a:t>
          </a:r>
          <a:endParaRPr lang="en-US" dirty="0"/>
        </a:p>
      </dgm:t>
    </dgm:pt>
    <dgm:pt modelId="{FA368131-02B3-4381-9D2E-60B044D94731}" type="parTrans" cxnId="{7F3A4917-8A8E-46C8-9D89-7FF286FC412C}">
      <dgm:prSet/>
      <dgm:spPr/>
      <dgm:t>
        <a:bodyPr/>
        <a:lstStyle/>
        <a:p>
          <a:endParaRPr lang="en-US"/>
        </a:p>
      </dgm:t>
    </dgm:pt>
    <dgm:pt modelId="{D080B8B1-774E-4F2B-98C1-8F2E51AC196E}" type="sibTrans" cxnId="{7F3A4917-8A8E-46C8-9D89-7FF286FC412C}">
      <dgm:prSet/>
      <dgm:spPr/>
      <dgm:t>
        <a:bodyPr/>
        <a:lstStyle/>
        <a:p>
          <a:endParaRPr lang="en-US"/>
        </a:p>
      </dgm:t>
    </dgm:pt>
    <dgm:pt modelId="{DFF86E3A-C86A-4CBA-917E-BDA3C29807C6}" type="pres">
      <dgm:prSet presAssocID="{9013D5E0-420D-4EBC-B3EB-E61F5D2CA4E0}" presName="compositeShape" presStyleCnt="0">
        <dgm:presLayoutVars>
          <dgm:chMax val="2"/>
          <dgm:dir/>
          <dgm:resizeHandles val="exact"/>
        </dgm:presLayoutVars>
      </dgm:prSet>
      <dgm:spPr/>
    </dgm:pt>
    <dgm:pt modelId="{1EAD7379-3DA3-41A0-BEB8-383E9DA4E4B0}" type="pres">
      <dgm:prSet presAssocID="{9013D5E0-420D-4EBC-B3EB-E61F5D2CA4E0}" presName="divider" presStyleLbl="fgShp" presStyleIdx="0" presStyleCnt="1"/>
      <dgm:spPr>
        <a:solidFill>
          <a:schemeClr val="accent6">
            <a:lumMod val="40000"/>
            <a:lumOff val="60000"/>
          </a:schemeClr>
        </a:solidFill>
      </dgm:spPr>
    </dgm:pt>
    <dgm:pt modelId="{9C1DE089-6C14-4049-AB5B-79F9F03858FE}" type="pres">
      <dgm:prSet presAssocID="{23CB3A0C-D235-4395-A6A6-634E720D16C2}" presName="downArrow" presStyleLbl="node1" presStyleIdx="0" presStyleCnt="2"/>
      <dgm:spPr>
        <a:solidFill>
          <a:srgbClr val="00B0F0"/>
        </a:solidFill>
      </dgm:spPr>
    </dgm:pt>
    <dgm:pt modelId="{FC2FFF7B-7C29-412B-8A06-D53A14EFA9FC}" type="pres">
      <dgm:prSet presAssocID="{23CB3A0C-D235-4395-A6A6-634E720D16C2}" presName="downArrowText" presStyleLbl="revTx" presStyleIdx="0" presStyleCnt="2" custScaleX="159720">
        <dgm:presLayoutVars>
          <dgm:bulletEnabled val="1"/>
        </dgm:presLayoutVars>
      </dgm:prSet>
      <dgm:spPr/>
    </dgm:pt>
    <dgm:pt modelId="{4474AF47-B3D6-4981-8CAB-3BA868E7DAB5}" type="pres">
      <dgm:prSet presAssocID="{326C50A2-9C1F-4F5F-8F89-701D125A2FAB}" presName="upArrow" presStyleLbl="node1" presStyleIdx="1" presStyleCnt="2"/>
      <dgm:spPr>
        <a:solidFill>
          <a:srgbClr val="FFC000"/>
        </a:solidFill>
      </dgm:spPr>
    </dgm:pt>
    <dgm:pt modelId="{288CF858-216E-4223-87A4-3A674FA1B471}" type="pres">
      <dgm:prSet presAssocID="{326C50A2-9C1F-4F5F-8F89-701D125A2FAB}" presName="upArrowText" presStyleLbl="revTx" presStyleIdx="1" presStyleCnt="2" custScaleX="164946">
        <dgm:presLayoutVars>
          <dgm:bulletEnabled val="1"/>
        </dgm:presLayoutVars>
      </dgm:prSet>
      <dgm:spPr/>
    </dgm:pt>
  </dgm:ptLst>
  <dgm:cxnLst>
    <dgm:cxn modelId="{9D766F06-B22F-43B6-B46F-F680CFDD868E}" srcId="{23CB3A0C-D235-4395-A6A6-634E720D16C2}" destId="{9A694199-1C74-4534-A99A-34D244833F1E}" srcOrd="0" destOrd="0" parTransId="{DB1B1617-9718-4A1B-933A-80247E0DB0AA}" sibTransId="{006DA72C-A13A-41D3-A18F-77B41B4D96D9}"/>
    <dgm:cxn modelId="{B6FF810A-F3D9-4966-8039-CFA0DA2B9425}" type="presOf" srcId="{326C50A2-9C1F-4F5F-8F89-701D125A2FAB}" destId="{288CF858-216E-4223-87A4-3A674FA1B471}" srcOrd="0" destOrd="0" presId="urn:microsoft.com/office/officeart/2005/8/layout/arrow3"/>
    <dgm:cxn modelId="{7F3A4917-8A8E-46C8-9D89-7FF286FC412C}" srcId="{326C50A2-9C1F-4F5F-8F89-701D125A2FAB}" destId="{E580A344-8276-46A5-9507-758E00CB1B1F}" srcOrd="1" destOrd="0" parTransId="{FA368131-02B3-4381-9D2E-60B044D94731}" sibTransId="{D080B8B1-774E-4F2B-98C1-8F2E51AC196E}"/>
    <dgm:cxn modelId="{1EAFEE64-D9B6-4F1F-BEB2-480A721C0F0E}" type="presOf" srcId="{73C6DDA8-0F63-4BE8-B165-542672D835A5}" destId="{FC2FFF7B-7C29-412B-8A06-D53A14EFA9FC}" srcOrd="0" destOrd="2" presId="urn:microsoft.com/office/officeart/2005/8/layout/arrow3"/>
    <dgm:cxn modelId="{13AB6765-7401-48AE-8378-6B9278F231D6}" type="presOf" srcId="{9A694199-1C74-4534-A99A-34D244833F1E}" destId="{FC2FFF7B-7C29-412B-8A06-D53A14EFA9FC}" srcOrd="0" destOrd="1" presId="urn:microsoft.com/office/officeart/2005/8/layout/arrow3"/>
    <dgm:cxn modelId="{EA9CC945-7136-4063-95EE-E615589A08E5}" type="presOf" srcId="{E580A344-8276-46A5-9507-758E00CB1B1F}" destId="{288CF858-216E-4223-87A4-3A674FA1B471}" srcOrd="0" destOrd="2" presId="urn:microsoft.com/office/officeart/2005/8/layout/arrow3"/>
    <dgm:cxn modelId="{9AD4774B-0776-4981-9D16-79CCF8AFD777}" type="presOf" srcId="{011388AF-B7CF-4990-82D4-CAA025AE95E4}" destId="{288CF858-216E-4223-87A4-3A674FA1B471}" srcOrd="0" destOrd="1" presId="urn:microsoft.com/office/officeart/2005/8/layout/arrow3"/>
    <dgm:cxn modelId="{943AC977-7DA7-433B-8E22-992608F1D0B2}" srcId="{23CB3A0C-D235-4395-A6A6-634E720D16C2}" destId="{73C6DDA8-0F63-4BE8-B165-542672D835A5}" srcOrd="1" destOrd="0" parTransId="{C6F16875-DACC-4A4E-8D15-AA06293681CC}" sibTransId="{B7BF08BD-95AA-42F2-B146-C0C28A5B352E}"/>
    <dgm:cxn modelId="{2A3B4F7C-19A8-4A77-A228-5C978976E911}" srcId="{9013D5E0-420D-4EBC-B3EB-E61F5D2CA4E0}" destId="{326C50A2-9C1F-4F5F-8F89-701D125A2FAB}" srcOrd="1" destOrd="0" parTransId="{48B52D20-9569-45E1-AD50-D7FE76C9C2A9}" sibTransId="{E842F0F7-15ED-4707-87FB-CDC12D1A988A}"/>
    <dgm:cxn modelId="{EB2352D3-AF7F-4100-8001-E00F9C6780A5}" srcId="{9013D5E0-420D-4EBC-B3EB-E61F5D2CA4E0}" destId="{23CB3A0C-D235-4395-A6A6-634E720D16C2}" srcOrd="0" destOrd="0" parTransId="{B060AEE8-9E61-4B83-8F74-C135C08DB59C}" sibTransId="{A2916BEC-477E-45C3-A136-EF912D02E95E}"/>
    <dgm:cxn modelId="{044481DC-ADEF-4072-9819-1B38B53D2DB7}" type="presOf" srcId="{9013D5E0-420D-4EBC-B3EB-E61F5D2CA4E0}" destId="{DFF86E3A-C86A-4CBA-917E-BDA3C29807C6}" srcOrd="0" destOrd="0" presId="urn:microsoft.com/office/officeart/2005/8/layout/arrow3"/>
    <dgm:cxn modelId="{C4ECD3EB-C10D-4312-A6CF-46465E876F17}" srcId="{326C50A2-9C1F-4F5F-8F89-701D125A2FAB}" destId="{011388AF-B7CF-4990-82D4-CAA025AE95E4}" srcOrd="0" destOrd="0" parTransId="{53AC5BC9-5BA0-46FF-A17E-6B778A70BA08}" sibTransId="{5E83C044-F429-45B6-9873-68FAC920EB32}"/>
    <dgm:cxn modelId="{2BDB2BF3-D0F4-4020-9061-80069DD5071E}" type="presOf" srcId="{23CB3A0C-D235-4395-A6A6-634E720D16C2}" destId="{FC2FFF7B-7C29-412B-8A06-D53A14EFA9FC}" srcOrd="0" destOrd="0" presId="urn:microsoft.com/office/officeart/2005/8/layout/arrow3"/>
    <dgm:cxn modelId="{5F72DDA8-4540-4555-94E2-2D77129AAFB3}" type="presParOf" srcId="{DFF86E3A-C86A-4CBA-917E-BDA3C29807C6}" destId="{1EAD7379-3DA3-41A0-BEB8-383E9DA4E4B0}" srcOrd="0" destOrd="0" presId="urn:microsoft.com/office/officeart/2005/8/layout/arrow3"/>
    <dgm:cxn modelId="{2CD52813-D344-4832-AE6F-D9FB39C47FE8}" type="presParOf" srcId="{DFF86E3A-C86A-4CBA-917E-BDA3C29807C6}" destId="{9C1DE089-6C14-4049-AB5B-79F9F03858FE}" srcOrd="1" destOrd="0" presId="urn:microsoft.com/office/officeart/2005/8/layout/arrow3"/>
    <dgm:cxn modelId="{07352498-AB6E-47A8-951F-31B96830BE83}" type="presParOf" srcId="{DFF86E3A-C86A-4CBA-917E-BDA3C29807C6}" destId="{FC2FFF7B-7C29-412B-8A06-D53A14EFA9FC}" srcOrd="2" destOrd="0" presId="urn:microsoft.com/office/officeart/2005/8/layout/arrow3"/>
    <dgm:cxn modelId="{43243BB1-93AC-4DA5-9170-3BF985769694}" type="presParOf" srcId="{DFF86E3A-C86A-4CBA-917E-BDA3C29807C6}" destId="{4474AF47-B3D6-4981-8CAB-3BA868E7DAB5}" srcOrd="3" destOrd="0" presId="urn:microsoft.com/office/officeart/2005/8/layout/arrow3"/>
    <dgm:cxn modelId="{A07E7427-4F5E-44D6-A8C8-2401AC8A4397}" type="presParOf" srcId="{DFF86E3A-C86A-4CBA-917E-BDA3C29807C6}" destId="{288CF858-216E-4223-87A4-3A674FA1B471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8F1ABC-B002-4FEF-8410-B13B357E60E0}" type="doc">
      <dgm:prSet loTypeId="urn:diagrams.loki3.com/BracketList+Icon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5F4132D-262D-446D-A009-425FA968F21C}">
      <dgm:prSet phldrT="[Text]"/>
      <dgm:spPr/>
      <dgm:t>
        <a:bodyPr/>
        <a:lstStyle/>
        <a:p>
          <a:r>
            <a:rPr lang="en-US" b="1" dirty="0"/>
            <a:t>Test case</a:t>
          </a:r>
        </a:p>
      </dgm:t>
    </dgm:pt>
    <dgm:pt modelId="{35726B60-A502-427B-A30C-955C5F2F46BB}" type="parTrans" cxnId="{FBDC743F-255E-4BAB-900F-D672C3CD0364}">
      <dgm:prSet/>
      <dgm:spPr/>
      <dgm:t>
        <a:bodyPr/>
        <a:lstStyle/>
        <a:p>
          <a:endParaRPr lang="en-US"/>
        </a:p>
      </dgm:t>
    </dgm:pt>
    <dgm:pt modelId="{02FE2516-481A-4A23-8114-696E0BB09B75}" type="sibTrans" cxnId="{FBDC743F-255E-4BAB-900F-D672C3CD0364}">
      <dgm:prSet/>
      <dgm:spPr/>
      <dgm:t>
        <a:bodyPr/>
        <a:lstStyle/>
        <a:p>
          <a:endParaRPr lang="en-US"/>
        </a:p>
      </dgm:t>
    </dgm:pt>
    <dgm:pt modelId="{5F37B5CB-048B-43C7-A8CD-79FA19FC7341}">
      <dgm:prSet/>
      <dgm:spPr/>
      <dgm:t>
        <a:bodyPr/>
        <a:lstStyle/>
        <a:p>
          <a:r>
            <a:rPr lang="en-US" b="1" dirty="0"/>
            <a:t>Test data</a:t>
          </a:r>
        </a:p>
      </dgm:t>
    </dgm:pt>
    <dgm:pt modelId="{A1C23D28-745B-4A31-8240-AE2258EAC2A0}" type="parTrans" cxnId="{A6656B69-B045-4D01-B87F-6FE76F55D964}">
      <dgm:prSet/>
      <dgm:spPr/>
      <dgm:t>
        <a:bodyPr/>
        <a:lstStyle/>
        <a:p>
          <a:endParaRPr lang="en-US"/>
        </a:p>
      </dgm:t>
    </dgm:pt>
    <dgm:pt modelId="{9DEACA37-EAD9-4B51-B917-151692152934}" type="sibTrans" cxnId="{A6656B69-B045-4D01-B87F-6FE76F55D964}">
      <dgm:prSet/>
      <dgm:spPr/>
      <dgm:t>
        <a:bodyPr/>
        <a:lstStyle/>
        <a:p>
          <a:endParaRPr lang="en-US"/>
        </a:p>
      </dgm:t>
    </dgm:pt>
    <dgm:pt modelId="{E683C77F-DB0C-4D67-B770-3617B70B06AE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The data that will be used for a test case</a:t>
          </a:r>
        </a:p>
      </dgm:t>
    </dgm:pt>
    <dgm:pt modelId="{A0B41B3D-DF8D-4FBC-8A4B-A5677FFC01BA}" type="parTrans" cxnId="{E96D798F-8E8C-4AC9-9D4D-0371599FB358}">
      <dgm:prSet/>
      <dgm:spPr/>
      <dgm:t>
        <a:bodyPr/>
        <a:lstStyle/>
        <a:p>
          <a:endParaRPr lang="en-US"/>
        </a:p>
      </dgm:t>
    </dgm:pt>
    <dgm:pt modelId="{FE2F446B-4E64-4613-82B3-6B43DC33D1F6}" type="sibTrans" cxnId="{E96D798F-8E8C-4AC9-9D4D-0371599FB358}">
      <dgm:prSet/>
      <dgm:spPr/>
      <dgm:t>
        <a:bodyPr/>
        <a:lstStyle/>
        <a:p>
          <a:endParaRPr lang="en-US"/>
        </a:p>
      </dgm:t>
    </dgm:pt>
    <dgm:pt modelId="{19853A23-5FE8-4605-B96D-1E0C5D1EDB8E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a formal description of:</a:t>
          </a:r>
        </a:p>
      </dgm:t>
    </dgm:pt>
    <dgm:pt modelId="{1094C0DC-2F00-4B46-BEFD-F43AFC359F70}" type="parTrans" cxnId="{AFB9C5BE-E056-4A37-9783-C62AB23D623A}">
      <dgm:prSet/>
      <dgm:spPr/>
      <dgm:t>
        <a:bodyPr/>
        <a:lstStyle/>
        <a:p>
          <a:endParaRPr lang="en-US"/>
        </a:p>
      </dgm:t>
    </dgm:pt>
    <dgm:pt modelId="{9266AF1C-17E0-44F9-BC32-D4227CEE808F}" type="sibTrans" cxnId="{AFB9C5BE-E056-4A37-9783-C62AB23D623A}">
      <dgm:prSet/>
      <dgm:spPr/>
      <dgm:t>
        <a:bodyPr/>
        <a:lstStyle/>
        <a:p>
          <a:endParaRPr lang="en-US"/>
        </a:p>
      </dgm:t>
    </dgm:pt>
    <dgm:pt modelId="{1599FA5E-9461-4D61-AD73-BDAEEDC12637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a set of starting states and events used to test a module, group of modules, or entire system</a:t>
          </a:r>
        </a:p>
      </dgm:t>
    </dgm:pt>
    <dgm:pt modelId="{C22D791C-74FB-4258-8142-655A359223CB}" type="parTrans" cxnId="{98AD3DA0-19E3-4255-8A60-F39F3F1EB83A}">
      <dgm:prSet/>
      <dgm:spPr/>
      <dgm:t>
        <a:bodyPr/>
        <a:lstStyle/>
        <a:p>
          <a:endParaRPr lang="en-US"/>
        </a:p>
      </dgm:t>
    </dgm:pt>
    <dgm:pt modelId="{159ECD6D-B326-4C06-901B-D493B39E2C37}" type="sibTrans" cxnId="{98AD3DA0-19E3-4255-8A60-F39F3F1EB83A}">
      <dgm:prSet/>
      <dgm:spPr/>
      <dgm:t>
        <a:bodyPr/>
        <a:lstStyle/>
        <a:p>
          <a:endParaRPr lang="en-US"/>
        </a:p>
      </dgm:t>
    </dgm:pt>
    <dgm:pt modelId="{051C0944-094B-4EA9-B97C-17749C0DC5BF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a starting state,</a:t>
          </a:r>
        </a:p>
      </dgm:t>
    </dgm:pt>
    <dgm:pt modelId="{9DFFD034-7E76-4FF4-8DB3-66575BF4525A}" type="parTrans" cxnId="{482A0A9F-46D0-415D-A69F-FB42BA904E71}">
      <dgm:prSet/>
      <dgm:spPr/>
      <dgm:t>
        <a:bodyPr/>
        <a:lstStyle/>
        <a:p>
          <a:endParaRPr lang="en-US"/>
        </a:p>
      </dgm:t>
    </dgm:pt>
    <dgm:pt modelId="{4032F08E-7012-4F36-9C19-2A9F4F3A6A16}" type="sibTrans" cxnId="{482A0A9F-46D0-415D-A69F-FB42BA904E71}">
      <dgm:prSet/>
      <dgm:spPr/>
      <dgm:t>
        <a:bodyPr/>
        <a:lstStyle/>
        <a:p>
          <a:endParaRPr lang="en-US"/>
        </a:p>
      </dgm:t>
    </dgm:pt>
    <dgm:pt modelId="{70759988-29B1-4E82-A5AF-DD11714C0C5D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one or more events to which the software must respond</a:t>
          </a:r>
        </a:p>
      </dgm:t>
    </dgm:pt>
    <dgm:pt modelId="{82B5FD7E-3F7E-4DB9-B303-3E9D9E26E60E}" type="parTrans" cxnId="{AC44195C-5074-4B47-8FBD-931B1D5EB9DE}">
      <dgm:prSet/>
      <dgm:spPr/>
      <dgm:t>
        <a:bodyPr/>
        <a:lstStyle/>
        <a:p>
          <a:endParaRPr lang="en-US"/>
        </a:p>
      </dgm:t>
    </dgm:pt>
    <dgm:pt modelId="{E0B43BA8-A702-4FF8-A451-8A2D734521B5}" type="sibTrans" cxnId="{AC44195C-5074-4B47-8FBD-931B1D5EB9DE}">
      <dgm:prSet/>
      <dgm:spPr/>
      <dgm:t>
        <a:bodyPr/>
        <a:lstStyle/>
        <a:p>
          <a:endParaRPr lang="en-US"/>
        </a:p>
      </dgm:t>
    </dgm:pt>
    <dgm:pt modelId="{FD6479DA-4118-49AE-90B4-6417459EC34E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expected response or ending state</a:t>
          </a:r>
        </a:p>
      </dgm:t>
    </dgm:pt>
    <dgm:pt modelId="{04266279-9A31-480C-9F48-DF9E90F5599D}" type="parTrans" cxnId="{820996AC-97CF-4D84-854C-08778DDE94BB}">
      <dgm:prSet/>
      <dgm:spPr/>
      <dgm:t>
        <a:bodyPr/>
        <a:lstStyle/>
        <a:p>
          <a:endParaRPr lang="en-US"/>
        </a:p>
      </dgm:t>
    </dgm:pt>
    <dgm:pt modelId="{54933071-654D-486C-8A70-F9DE33709CCE}" type="sibTrans" cxnId="{820996AC-97CF-4D84-854C-08778DDE94BB}">
      <dgm:prSet/>
      <dgm:spPr/>
      <dgm:t>
        <a:bodyPr/>
        <a:lstStyle/>
        <a:p>
          <a:endParaRPr lang="en-US"/>
        </a:p>
      </dgm:t>
    </dgm:pt>
    <dgm:pt modelId="{BAE3AA8C-C8BD-4365-AF7A-833F23A9FB99}" type="pres">
      <dgm:prSet presAssocID="{E38F1ABC-B002-4FEF-8410-B13B357E60E0}" presName="Name0" presStyleCnt="0">
        <dgm:presLayoutVars>
          <dgm:dir/>
          <dgm:animLvl val="lvl"/>
          <dgm:resizeHandles val="exact"/>
        </dgm:presLayoutVars>
      </dgm:prSet>
      <dgm:spPr/>
    </dgm:pt>
    <dgm:pt modelId="{993A8E26-78E8-447F-8A66-832367B09B2C}" type="pres">
      <dgm:prSet presAssocID="{F5F4132D-262D-446D-A009-425FA968F21C}" presName="linNode" presStyleCnt="0"/>
      <dgm:spPr/>
    </dgm:pt>
    <dgm:pt modelId="{5F7F7BC7-7885-48B9-B399-45DA79D55123}" type="pres">
      <dgm:prSet presAssocID="{F5F4132D-262D-446D-A009-425FA968F21C}" presName="parTx" presStyleLbl="revTx" presStyleIdx="0" presStyleCnt="2">
        <dgm:presLayoutVars>
          <dgm:chMax val="1"/>
          <dgm:bulletEnabled val="1"/>
        </dgm:presLayoutVars>
      </dgm:prSet>
      <dgm:spPr/>
    </dgm:pt>
    <dgm:pt modelId="{067A0A95-F59B-414B-AF26-662C17223261}" type="pres">
      <dgm:prSet presAssocID="{F5F4132D-262D-446D-A009-425FA968F21C}" presName="bracket" presStyleLbl="parChTrans1D1" presStyleIdx="0" presStyleCnt="2"/>
      <dgm:spPr/>
    </dgm:pt>
    <dgm:pt modelId="{D501F2FF-57A2-4C99-99C6-7C9025F698ED}" type="pres">
      <dgm:prSet presAssocID="{F5F4132D-262D-446D-A009-425FA968F21C}" presName="spH" presStyleCnt="0"/>
      <dgm:spPr/>
    </dgm:pt>
    <dgm:pt modelId="{64AE3B99-2FDA-4DC5-89A7-AD61DD7FC09A}" type="pres">
      <dgm:prSet presAssocID="{F5F4132D-262D-446D-A009-425FA968F21C}" presName="desTx" presStyleLbl="node1" presStyleIdx="0" presStyleCnt="2">
        <dgm:presLayoutVars>
          <dgm:bulletEnabled val="1"/>
        </dgm:presLayoutVars>
      </dgm:prSet>
      <dgm:spPr/>
    </dgm:pt>
    <dgm:pt modelId="{7F9135CF-CEEC-4AF7-ADF4-510F5ABEB2C8}" type="pres">
      <dgm:prSet presAssocID="{02FE2516-481A-4A23-8114-696E0BB09B75}" presName="spV" presStyleCnt="0"/>
      <dgm:spPr/>
    </dgm:pt>
    <dgm:pt modelId="{5D17AE27-4D57-4AB6-9FA5-2F0125F115D8}" type="pres">
      <dgm:prSet presAssocID="{5F37B5CB-048B-43C7-A8CD-79FA19FC7341}" presName="linNode" presStyleCnt="0"/>
      <dgm:spPr/>
    </dgm:pt>
    <dgm:pt modelId="{EAB3F588-127F-40FC-A883-3BAD1F726BAE}" type="pres">
      <dgm:prSet presAssocID="{5F37B5CB-048B-43C7-A8CD-79FA19FC7341}" presName="parTx" presStyleLbl="revTx" presStyleIdx="1" presStyleCnt="2">
        <dgm:presLayoutVars>
          <dgm:chMax val="1"/>
          <dgm:bulletEnabled val="1"/>
        </dgm:presLayoutVars>
      </dgm:prSet>
      <dgm:spPr/>
    </dgm:pt>
    <dgm:pt modelId="{73B5D716-CADF-49C3-AE20-85B7998226D3}" type="pres">
      <dgm:prSet presAssocID="{5F37B5CB-048B-43C7-A8CD-79FA19FC7341}" presName="bracket" presStyleLbl="parChTrans1D1" presStyleIdx="1" presStyleCnt="2"/>
      <dgm:spPr/>
    </dgm:pt>
    <dgm:pt modelId="{3BEB15F9-CC61-456C-8950-C88797761D72}" type="pres">
      <dgm:prSet presAssocID="{5F37B5CB-048B-43C7-A8CD-79FA19FC7341}" presName="spH" presStyleCnt="0"/>
      <dgm:spPr/>
    </dgm:pt>
    <dgm:pt modelId="{907E32AE-5FB0-4097-8EFC-E084AB1331FF}" type="pres">
      <dgm:prSet presAssocID="{5F37B5CB-048B-43C7-A8CD-79FA19FC7341}" presName="desTx" presStyleLbl="node1" presStyleIdx="1" presStyleCnt="2">
        <dgm:presLayoutVars>
          <dgm:bulletEnabled val="1"/>
        </dgm:presLayoutVars>
      </dgm:prSet>
      <dgm:spPr/>
    </dgm:pt>
  </dgm:ptLst>
  <dgm:cxnLst>
    <dgm:cxn modelId="{9D538608-85C9-47BD-BB2C-19019F55D1BB}" type="presOf" srcId="{19853A23-5FE8-4605-B96D-1E0C5D1EDB8E}" destId="{64AE3B99-2FDA-4DC5-89A7-AD61DD7FC09A}" srcOrd="0" destOrd="0" presId="urn:diagrams.loki3.com/BracketList+Icon"/>
    <dgm:cxn modelId="{ED14CF10-5DA9-485C-82B7-4C50738D8E7B}" type="presOf" srcId="{051C0944-094B-4EA9-B97C-17749C0DC5BF}" destId="{64AE3B99-2FDA-4DC5-89A7-AD61DD7FC09A}" srcOrd="0" destOrd="1" presId="urn:diagrams.loki3.com/BracketList+Icon"/>
    <dgm:cxn modelId="{34D1A916-9BBF-45E4-9965-5AE008ACB255}" type="presOf" srcId="{FD6479DA-4118-49AE-90B4-6417459EC34E}" destId="{64AE3B99-2FDA-4DC5-89A7-AD61DD7FC09A}" srcOrd="0" destOrd="3" presId="urn:diagrams.loki3.com/BracketList+Icon"/>
    <dgm:cxn modelId="{3A44FA19-A487-4C38-B4F7-29A112201622}" type="presOf" srcId="{1599FA5E-9461-4D61-AD73-BDAEEDC12637}" destId="{907E32AE-5FB0-4097-8EFC-E084AB1331FF}" srcOrd="0" destOrd="0" presId="urn:diagrams.loki3.com/BracketList+Icon"/>
    <dgm:cxn modelId="{2C903F24-7C7A-4A91-AD6C-AE4A22F7451B}" type="presOf" srcId="{E38F1ABC-B002-4FEF-8410-B13B357E60E0}" destId="{BAE3AA8C-C8BD-4365-AF7A-833F23A9FB99}" srcOrd="0" destOrd="0" presId="urn:diagrams.loki3.com/BracketList+Icon"/>
    <dgm:cxn modelId="{10C5A62B-A0FF-4ED4-94CE-621C199E2657}" type="presOf" srcId="{70759988-29B1-4E82-A5AF-DD11714C0C5D}" destId="{64AE3B99-2FDA-4DC5-89A7-AD61DD7FC09A}" srcOrd="0" destOrd="2" presId="urn:diagrams.loki3.com/BracketList+Icon"/>
    <dgm:cxn modelId="{FBDC743F-255E-4BAB-900F-D672C3CD0364}" srcId="{E38F1ABC-B002-4FEF-8410-B13B357E60E0}" destId="{F5F4132D-262D-446D-A009-425FA968F21C}" srcOrd="0" destOrd="0" parTransId="{35726B60-A502-427B-A30C-955C5F2F46BB}" sibTransId="{02FE2516-481A-4A23-8114-696E0BB09B75}"/>
    <dgm:cxn modelId="{AC44195C-5074-4B47-8FBD-931B1D5EB9DE}" srcId="{19853A23-5FE8-4605-B96D-1E0C5D1EDB8E}" destId="{70759988-29B1-4E82-A5AF-DD11714C0C5D}" srcOrd="1" destOrd="0" parTransId="{82B5FD7E-3F7E-4DB9-B303-3E9D9E26E60E}" sibTransId="{E0B43BA8-A702-4FF8-A451-8A2D734521B5}"/>
    <dgm:cxn modelId="{A6656B69-B045-4D01-B87F-6FE76F55D964}" srcId="{E38F1ABC-B002-4FEF-8410-B13B357E60E0}" destId="{5F37B5CB-048B-43C7-A8CD-79FA19FC7341}" srcOrd="1" destOrd="0" parTransId="{A1C23D28-745B-4A31-8240-AE2258EAC2A0}" sibTransId="{9DEACA37-EAD9-4B51-B917-151692152934}"/>
    <dgm:cxn modelId="{E96D798F-8E8C-4AC9-9D4D-0371599FB358}" srcId="{5F37B5CB-048B-43C7-A8CD-79FA19FC7341}" destId="{E683C77F-DB0C-4D67-B770-3617B70B06AE}" srcOrd="1" destOrd="0" parTransId="{A0B41B3D-DF8D-4FBC-8A4B-A5677FFC01BA}" sibTransId="{FE2F446B-4E64-4613-82B3-6B43DC33D1F6}"/>
    <dgm:cxn modelId="{482A0A9F-46D0-415D-A69F-FB42BA904E71}" srcId="{19853A23-5FE8-4605-B96D-1E0C5D1EDB8E}" destId="{051C0944-094B-4EA9-B97C-17749C0DC5BF}" srcOrd="0" destOrd="0" parTransId="{9DFFD034-7E76-4FF4-8DB3-66575BF4525A}" sibTransId="{4032F08E-7012-4F36-9C19-2A9F4F3A6A16}"/>
    <dgm:cxn modelId="{98AD3DA0-19E3-4255-8A60-F39F3F1EB83A}" srcId="{5F37B5CB-048B-43C7-A8CD-79FA19FC7341}" destId="{1599FA5E-9461-4D61-AD73-BDAEEDC12637}" srcOrd="0" destOrd="0" parTransId="{C22D791C-74FB-4258-8142-655A359223CB}" sibTransId="{159ECD6D-B326-4C06-901B-D493B39E2C37}"/>
    <dgm:cxn modelId="{820996AC-97CF-4D84-854C-08778DDE94BB}" srcId="{19853A23-5FE8-4605-B96D-1E0C5D1EDB8E}" destId="{FD6479DA-4118-49AE-90B4-6417459EC34E}" srcOrd="2" destOrd="0" parTransId="{04266279-9A31-480C-9F48-DF9E90F5599D}" sibTransId="{54933071-654D-486C-8A70-F9DE33709CCE}"/>
    <dgm:cxn modelId="{BE23C7B5-3027-40C5-8E60-BE126C629E4A}" type="presOf" srcId="{5F37B5CB-048B-43C7-A8CD-79FA19FC7341}" destId="{EAB3F588-127F-40FC-A883-3BAD1F726BAE}" srcOrd="0" destOrd="0" presId="urn:diagrams.loki3.com/BracketList+Icon"/>
    <dgm:cxn modelId="{AFB9C5BE-E056-4A37-9783-C62AB23D623A}" srcId="{F5F4132D-262D-446D-A009-425FA968F21C}" destId="{19853A23-5FE8-4605-B96D-1E0C5D1EDB8E}" srcOrd="0" destOrd="0" parTransId="{1094C0DC-2F00-4B46-BEFD-F43AFC359F70}" sibTransId="{9266AF1C-17E0-44F9-BC32-D4227CEE808F}"/>
    <dgm:cxn modelId="{37900FD7-40C8-44C4-BE85-943EAA46D8F7}" type="presOf" srcId="{E683C77F-DB0C-4D67-B770-3617B70B06AE}" destId="{907E32AE-5FB0-4097-8EFC-E084AB1331FF}" srcOrd="0" destOrd="1" presId="urn:diagrams.loki3.com/BracketList+Icon"/>
    <dgm:cxn modelId="{9AEF6EDC-6D6D-4A72-BF2B-ABD222B3F307}" type="presOf" srcId="{F5F4132D-262D-446D-A009-425FA968F21C}" destId="{5F7F7BC7-7885-48B9-B399-45DA79D55123}" srcOrd="0" destOrd="0" presId="urn:diagrams.loki3.com/BracketList+Icon"/>
    <dgm:cxn modelId="{FB6FB7D9-A6D7-478F-B233-D2B8179E0E15}" type="presParOf" srcId="{BAE3AA8C-C8BD-4365-AF7A-833F23A9FB99}" destId="{993A8E26-78E8-447F-8A66-832367B09B2C}" srcOrd="0" destOrd="0" presId="urn:diagrams.loki3.com/BracketList+Icon"/>
    <dgm:cxn modelId="{BA01F22F-87F8-47A1-A13F-CE48B0B1CFB1}" type="presParOf" srcId="{993A8E26-78E8-447F-8A66-832367B09B2C}" destId="{5F7F7BC7-7885-48B9-B399-45DA79D55123}" srcOrd="0" destOrd="0" presId="urn:diagrams.loki3.com/BracketList+Icon"/>
    <dgm:cxn modelId="{649C1F41-1F13-4F70-A34B-3CC8E3DB357B}" type="presParOf" srcId="{993A8E26-78E8-447F-8A66-832367B09B2C}" destId="{067A0A95-F59B-414B-AF26-662C17223261}" srcOrd="1" destOrd="0" presId="urn:diagrams.loki3.com/BracketList+Icon"/>
    <dgm:cxn modelId="{7FFA5484-1BA9-4327-AEB3-979A3AF81233}" type="presParOf" srcId="{993A8E26-78E8-447F-8A66-832367B09B2C}" destId="{D501F2FF-57A2-4C99-99C6-7C9025F698ED}" srcOrd="2" destOrd="0" presId="urn:diagrams.loki3.com/BracketList+Icon"/>
    <dgm:cxn modelId="{F3C413AE-34D4-4E11-9AD4-C17E5B0514AB}" type="presParOf" srcId="{993A8E26-78E8-447F-8A66-832367B09B2C}" destId="{64AE3B99-2FDA-4DC5-89A7-AD61DD7FC09A}" srcOrd="3" destOrd="0" presId="urn:diagrams.loki3.com/BracketList+Icon"/>
    <dgm:cxn modelId="{B4353731-FB4C-43A9-B7C1-B3C84965B7FF}" type="presParOf" srcId="{BAE3AA8C-C8BD-4365-AF7A-833F23A9FB99}" destId="{7F9135CF-CEEC-4AF7-ADF4-510F5ABEB2C8}" srcOrd="1" destOrd="0" presId="urn:diagrams.loki3.com/BracketList+Icon"/>
    <dgm:cxn modelId="{9257B53E-80F7-4029-91BE-B0E24FF60A1D}" type="presParOf" srcId="{BAE3AA8C-C8BD-4365-AF7A-833F23A9FB99}" destId="{5D17AE27-4D57-4AB6-9FA5-2F0125F115D8}" srcOrd="2" destOrd="0" presId="urn:diagrams.loki3.com/BracketList+Icon"/>
    <dgm:cxn modelId="{90F0A892-5AC7-4592-A9E1-7D11349A97FE}" type="presParOf" srcId="{5D17AE27-4D57-4AB6-9FA5-2F0125F115D8}" destId="{EAB3F588-127F-40FC-A883-3BAD1F726BAE}" srcOrd="0" destOrd="0" presId="urn:diagrams.loki3.com/BracketList+Icon"/>
    <dgm:cxn modelId="{8D4B511A-EFFA-4B20-B91E-5FE1A7740796}" type="presParOf" srcId="{5D17AE27-4D57-4AB6-9FA5-2F0125F115D8}" destId="{73B5D716-CADF-49C3-AE20-85B7998226D3}" srcOrd="1" destOrd="0" presId="urn:diagrams.loki3.com/BracketList+Icon"/>
    <dgm:cxn modelId="{92061539-F553-4687-AC00-FE28CB138053}" type="presParOf" srcId="{5D17AE27-4D57-4AB6-9FA5-2F0125F115D8}" destId="{3BEB15F9-CC61-456C-8950-C88797761D72}" srcOrd="2" destOrd="0" presId="urn:diagrams.loki3.com/BracketList+Icon"/>
    <dgm:cxn modelId="{26F72746-A2BF-407F-9A92-7C2FBD6221C4}" type="presParOf" srcId="{5D17AE27-4D57-4AB6-9FA5-2F0125F115D8}" destId="{907E32AE-5FB0-4097-8EFC-E084AB1331FF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D7379-3DA3-41A0-BEB8-383E9DA4E4B0}">
      <dsp:nvSpPr>
        <dsp:cNvPr id="0" name=""/>
        <dsp:cNvSpPr/>
      </dsp:nvSpPr>
      <dsp:spPr>
        <a:xfrm rot="21300000">
          <a:off x="26891" y="2092131"/>
          <a:ext cx="8709217" cy="997336"/>
        </a:xfrm>
        <a:prstGeom prst="mathMinus">
          <a:avLst/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1DE089-6C14-4049-AB5B-79F9F03858FE}">
      <dsp:nvSpPr>
        <dsp:cNvPr id="0" name=""/>
        <dsp:cNvSpPr/>
      </dsp:nvSpPr>
      <dsp:spPr>
        <a:xfrm>
          <a:off x="1051560" y="259080"/>
          <a:ext cx="2628900" cy="2072640"/>
        </a:xfrm>
        <a:prstGeom prst="downArrow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FFF7B-7C29-412B-8A06-D53A14EFA9FC}">
      <dsp:nvSpPr>
        <dsp:cNvPr id="0" name=""/>
        <dsp:cNvSpPr/>
      </dsp:nvSpPr>
      <dsp:spPr>
        <a:xfrm>
          <a:off x="3807067" y="0"/>
          <a:ext cx="4478804" cy="2176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Verification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Ensuring the correct </a:t>
          </a:r>
          <a:r>
            <a:rPr lang="en-US" sz="2000" b="1" kern="1200" dirty="0"/>
            <a:t>processes, tools </a:t>
          </a:r>
          <a:r>
            <a:rPr lang="en-US" sz="2000" b="0" kern="1200" dirty="0"/>
            <a:t>and </a:t>
          </a:r>
          <a:r>
            <a:rPr lang="en-US" sz="2000" b="1" kern="1200" dirty="0"/>
            <a:t>resources </a:t>
          </a:r>
          <a:r>
            <a:rPr lang="en-US" sz="2000" b="0" kern="1200" dirty="0"/>
            <a:t>are used in building the product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Are we “building the </a:t>
          </a:r>
          <a:r>
            <a:rPr lang="en-US" sz="2000" b="1" kern="1200" dirty="0"/>
            <a:t>thing, right</a:t>
          </a:r>
          <a:r>
            <a:rPr lang="en-US" sz="2000" kern="1200" dirty="0"/>
            <a:t>?”</a:t>
          </a:r>
        </a:p>
      </dsp:txBody>
      <dsp:txXfrm>
        <a:off x="3807067" y="0"/>
        <a:ext cx="4478804" cy="2176272"/>
      </dsp:txXfrm>
    </dsp:sp>
    <dsp:sp modelId="{4474AF47-B3D6-4981-8CAB-3BA868E7DAB5}">
      <dsp:nvSpPr>
        <dsp:cNvPr id="0" name=""/>
        <dsp:cNvSpPr/>
      </dsp:nvSpPr>
      <dsp:spPr>
        <a:xfrm>
          <a:off x="5082539" y="2849880"/>
          <a:ext cx="2628900" cy="2072640"/>
        </a:xfrm>
        <a:prstGeom prst="upArrow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CF858-216E-4223-87A4-3A674FA1B471}">
      <dsp:nvSpPr>
        <dsp:cNvPr id="0" name=""/>
        <dsp:cNvSpPr/>
      </dsp:nvSpPr>
      <dsp:spPr>
        <a:xfrm>
          <a:off x="403855" y="3005328"/>
          <a:ext cx="4625349" cy="2176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Validation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 evaluate whether the product meets the </a:t>
          </a:r>
          <a:r>
            <a:rPr lang="en-US" sz="2000" b="1" kern="1200" dirty="0"/>
            <a:t>customer requirements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Are we “building the </a:t>
          </a:r>
          <a:r>
            <a:rPr lang="en-US" sz="2000" b="1" kern="1200" dirty="0"/>
            <a:t>right thing?</a:t>
          </a:r>
          <a:r>
            <a:rPr lang="en-US" sz="2000" b="0" kern="1200" dirty="0"/>
            <a:t>”</a:t>
          </a:r>
          <a:endParaRPr lang="en-US" sz="2000" kern="1200" dirty="0"/>
        </a:p>
      </dsp:txBody>
      <dsp:txXfrm>
        <a:off x="403855" y="3005328"/>
        <a:ext cx="4625349" cy="21762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F7BC7-7885-48B9-B399-45DA79D55123}">
      <dsp:nvSpPr>
        <dsp:cNvPr id="0" name=""/>
        <dsp:cNvSpPr/>
      </dsp:nvSpPr>
      <dsp:spPr>
        <a:xfrm>
          <a:off x="4204" y="917643"/>
          <a:ext cx="2150547" cy="51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66040" rIns="184912" bIns="66040" numCol="1" spcCol="1270" anchor="ctr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Test case</a:t>
          </a:r>
        </a:p>
      </dsp:txBody>
      <dsp:txXfrm>
        <a:off x="4204" y="917643"/>
        <a:ext cx="2150547" cy="514800"/>
      </dsp:txXfrm>
    </dsp:sp>
    <dsp:sp modelId="{067A0A95-F59B-414B-AF26-662C17223261}">
      <dsp:nvSpPr>
        <dsp:cNvPr id="0" name=""/>
        <dsp:cNvSpPr/>
      </dsp:nvSpPr>
      <dsp:spPr>
        <a:xfrm>
          <a:off x="2154752" y="48918"/>
          <a:ext cx="430109" cy="225225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E3B99-2FDA-4DC5-89A7-AD61DD7FC09A}">
      <dsp:nvSpPr>
        <dsp:cNvPr id="0" name=""/>
        <dsp:cNvSpPr/>
      </dsp:nvSpPr>
      <dsp:spPr>
        <a:xfrm>
          <a:off x="2756905" y="48918"/>
          <a:ext cx="5849490" cy="2252250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a formal description of:</a:t>
          </a:r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a starting state,</a:t>
          </a:r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one or more events to which the software must respond</a:t>
          </a:r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expected response or ending state</a:t>
          </a:r>
        </a:p>
      </dsp:txBody>
      <dsp:txXfrm>
        <a:off x="2756905" y="48918"/>
        <a:ext cx="5849490" cy="2252250"/>
      </dsp:txXfrm>
    </dsp:sp>
    <dsp:sp modelId="{EAB3F588-127F-40FC-A883-3BAD1F726BAE}">
      <dsp:nvSpPr>
        <dsp:cNvPr id="0" name=""/>
        <dsp:cNvSpPr/>
      </dsp:nvSpPr>
      <dsp:spPr>
        <a:xfrm>
          <a:off x="4204" y="3199143"/>
          <a:ext cx="2150547" cy="51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66040" rIns="184912" bIns="66040" numCol="1" spcCol="1270" anchor="ctr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Test data</a:t>
          </a:r>
        </a:p>
      </dsp:txBody>
      <dsp:txXfrm>
        <a:off x="4204" y="3199143"/>
        <a:ext cx="2150547" cy="514800"/>
      </dsp:txXfrm>
    </dsp:sp>
    <dsp:sp modelId="{73B5D716-CADF-49C3-AE20-85B7998226D3}">
      <dsp:nvSpPr>
        <dsp:cNvPr id="0" name=""/>
        <dsp:cNvSpPr/>
      </dsp:nvSpPr>
      <dsp:spPr>
        <a:xfrm>
          <a:off x="2154752" y="2394768"/>
          <a:ext cx="430109" cy="212355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E32AE-5FB0-4097-8EFC-E084AB1331FF}">
      <dsp:nvSpPr>
        <dsp:cNvPr id="0" name=""/>
        <dsp:cNvSpPr/>
      </dsp:nvSpPr>
      <dsp:spPr>
        <a:xfrm>
          <a:off x="2756905" y="2394768"/>
          <a:ext cx="5849490" cy="2123550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a set of starting states and events used to test a module, group of modules, or entire system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The data that will be used for a test case</a:t>
          </a:r>
        </a:p>
      </dsp:txBody>
      <dsp:txXfrm>
        <a:off x="2756905" y="2394768"/>
        <a:ext cx="5849490" cy="2123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+Icon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145D9430-4619-42E1-8B95-DB1ADAED950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45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45EC89B7-D3F1-4B30-BBAB-A61797FC2428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85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36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65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849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600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 sz="2800" b="0"/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6" cstate="print">
            <a:lum bright="80000" contrast="-90000"/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627146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CT046-3-2 – SYSTEM DEVELOPMENT METHODS</a:t>
            </a:r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8495071" y="6651522"/>
            <a:ext cx="648928" cy="20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Slide </a:t>
            </a:r>
            <a:fld id="{24EBCBF7-7ADB-48D7-B08B-09D891D280AE}" type="slidenum">
              <a:rPr lang="en-GB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‹#›</a:t>
            </a:fld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9" r:id="rId3"/>
    <p:sldLayoutId id="2147483701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Development Methods</a:t>
            </a:r>
            <a:br>
              <a:rPr lang="en-US" dirty="0"/>
            </a:br>
            <a:r>
              <a:rPr lang="en-US" sz="2400" dirty="0"/>
              <a:t>CT00046-3-2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System Implementation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Strategies</a:t>
            </a:r>
            <a:br>
              <a:rPr lang="en-US" dirty="0"/>
            </a:br>
            <a:r>
              <a:rPr lang="en-US" sz="2400" dirty="0">
                <a:solidFill>
                  <a:srgbClr val="0070C0"/>
                </a:solidFill>
              </a:rPr>
              <a:t>Things to Consider Before Coding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Software Architecture to be used / Platform (s)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Types of Platform to build / supported by your application.</a:t>
            </a:r>
            <a:br>
              <a:rPr lang="en-US" dirty="0"/>
            </a:b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Choice Programming Language(s)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most flexible/compatible language based on your requirements</a:t>
            </a:r>
            <a:br>
              <a:rPr lang="en-US" dirty="0"/>
            </a:b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Programming / Coding Standards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Check whether your coding need to comply with certain standards, IEEE, Open Source, etc.</a:t>
            </a:r>
            <a:br>
              <a:rPr lang="en-US" dirty="0"/>
            </a:b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Types of testing to be carried out.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Type of testing necessary for Pre and Post product deployment.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07214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Strategies</a:t>
            </a:r>
            <a:br>
              <a:rPr lang="en-US" dirty="0"/>
            </a:br>
            <a:r>
              <a:rPr lang="en-US" sz="2400" dirty="0">
                <a:solidFill>
                  <a:srgbClr val="0070C0"/>
                </a:solidFill>
              </a:rPr>
              <a:t>Things to Consider Before Coding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User Involvement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Degree of user involvement, availability and user’s expertise </a:t>
            </a:r>
            <a:br>
              <a:rPr lang="en-US" dirty="0"/>
            </a:b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Code Repository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Where to store codes, secure and sharable to other developers.</a:t>
            </a:r>
            <a:br>
              <a:rPr lang="en-US" dirty="0"/>
            </a:b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Version Control </a:t>
            </a:r>
          </a:p>
          <a:p>
            <a:pPr lvl="1"/>
            <a:r>
              <a:rPr lang="en-US" dirty="0"/>
              <a:t>Control of modifications made on codes,</a:t>
            </a:r>
          </a:p>
          <a:p>
            <a:pPr lvl="1"/>
            <a:r>
              <a:rPr lang="en-US" dirty="0"/>
              <a:t>backup and restore or workable codes</a:t>
            </a:r>
            <a:br>
              <a:rPr lang="en-US" dirty="0"/>
            </a:b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Security and Copyright</a:t>
            </a:r>
          </a:p>
          <a:p>
            <a:pPr lvl="1"/>
            <a:r>
              <a:rPr lang="en-US" dirty="0"/>
              <a:t>Level of security implemented for the system / application.</a:t>
            </a:r>
          </a:p>
          <a:p>
            <a:pPr lvl="1"/>
            <a:r>
              <a:rPr lang="en-US" dirty="0"/>
              <a:t>Artifacts that needed to be patented / copyright.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214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Programming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Efficiency</a:t>
            </a:r>
          </a:p>
          <a:p>
            <a:pPr lvl="1"/>
            <a:r>
              <a:rPr lang="en-US" dirty="0"/>
              <a:t>Keep it Short and Simple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Portability </a:t>
            </a:r>
          </a:p>
          <a:p>
            <a:pPr lvl="1"/>
            <a:r>
              <a:rPr lang="en-US" dirty="0"/>
              <a:t>Use good variables and no hard codes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Security </a:t>
            </a:r>
          </a:p>
          <a:p>
            <a:pPr lvl="1"/>
            <a:r>
              <a:rPr lang="en-US" dirty="0"/>
              <a:t>Source Codes, Encapsulation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Readable codes </a:t>
            </a:r>
          </a:p>
          <a:p>
            <a:pPr lvl="1"/>
            <a:r>
              <a:rPr lang="en-US" dirty="0"/>
              <a:t>Meaningful and informative</a:t>
            </a:r>
          </a:p>
          <a:p>
            <a:pPr lvl="1"/>
            <a:r>
              <a:rPr lang="en-US" dirty="0"/>
              <a:t>Names, Comments, Formats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952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B33E-1992-4786-B1D4-52336E78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671" y="2595807"/>
            <a:ext cx="7042150" cy="1143000"/>
          </a:xfrm>
        </p:spPr>
        <p:txBody>
          <a:bodyPr/>
          <a:lstStyle/>
          <a:p>
            <a:r>
              <a:rPr lang="en-US" dirty="0"/>
              <a:t>Software Testing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06933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process of executing a program or application with the intent of finding the software bugs.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process of validating and verifying that a software program or application or product: Meets the business and technical requirements that guided its design and development.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Any changes in user’s requirements</a:t>
            </a:r>
          </a:p>
          <a:p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48334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045" y="0"/>
            <a:ext cx="7042150" cy="914400"/>
          </a:xfrm>
        </p:spPr>
        <p:txBody>
          <a:bodyPr/>
          <a:lstStyle/>
          <a:p>
            <a:r>
              <a:rPr lang="en-US" dirty="0"/>
              <a:t>Verification and Validation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3741804"/>
              </p:ext>
            </p:extLst>
          </p:nvPr>
        </p:nvGraphicFramePr>
        <p:xfrm>
          <a:off x="0" y="1463040"/>
          <a:ext cx="87630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7517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Testing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Finding defects / bugs.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Prevent defects (avoid expensive recovery)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Improving level of quality (code and product)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To make sure that the result meets the business and user requirements (in specifications).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19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229600" cy="48863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Static Testing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Test and find defects without executing code.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Done during verification process (verify requirements)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Includes techniques - reviewing of the documents, static analysis, reviewing, walkthrough, inspection, etc.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Dynamic Testing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Software code is executed.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Done during validation process (satisfy customers)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Includes test types - Unit Testing, Integration Testing, System Testing,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Recommended – automated testing tools.</a:t>
            </a:r>
          </a:p>
        </p:txBody>
      </p:sp>
    </p:spTree>
    <p:extLst>
      <p:ext uri="{BB962C8B-B14F-4D97-AF65-F5344CB8AC3E}">
        <p14:creationId xmlns:p14="http://schemas.microsoft.com/office/powerpoint/2010/main" val="4077755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264" y="63500"/>
            <a:ext cx="7042150" cy="1143000"/>
          </a:xfrm>
        </p:spPr>
        <p:txBody>
          <a:bodyPr/>
          <a:lstStyle/>
          <a:p>
            <a:r>
              <a:rPr lang="en-US" dirty="0"/>
              <a:t>Common Testing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White Box Testing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Testing where all INPUT, PROCESS (code functions) and OUTPUT are seen.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Usually tested by the programmer.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Black Box testing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Testing where only INPUT and OUTPUT are seen, PROCESS (internal code and functions) are hidden.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Usually, test by User / Customer.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Stub Testing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Testing just one line of execution, normally to check the presence of data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04438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63500"/>
            <a:ext cx="7042150" cy="1143000"/>
          </a:xfrm>
        </p:spPr>
        <p:txBody>
          <a:bodyPr/>
          <a:lstStyle/>
          <a:p>
            <a:r>
              <a:rPr lang="en-US" dirty="0"/>
              <a:t>Software Testing Methods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681" y="1480868"/>
            <a:ext cx="3216971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next step in application development is to initiate a sequence of unit testing, </a:t>
            </a:r>
            <a:r>
              <a:rPr lang="en-MY" dirty="0"/>
              <a:t>integration testing, and system testing. </a:t>
            </a:r>
            <a:endParaRPr lang="en-US" sz="48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93F1C0B-C918-46E7-A502-A0A9AEC3D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31" y="1429751"/>
            <a:ext cx="5537169" cy="513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9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&amp; Structure of the Lesson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MY" sz="2400" dirty="0"/>
              <a:t>System implementation.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MY" sz="2400" dirty="0"/>
              <a:t>Coding strategies.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Software testing.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63500"/>
            <a:ext cx="7042150" cy="1143000"/>
          </a:xfrm>
        </p:spPr>
        <p:txBody>
          <a:bodyPr/>
          <a:lstStyle/>
          <a:p>
            <a:r>
              <a:rPr lang="en-US" dirty="0"/>
              <a:t>Software Testing Methods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884" y="1429751"/>
            <a:ext cx="8689304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Unit testing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Tests that verify the functionality of a specific section of code, usually at the function level.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In an object-oriented environment, this is usually at the class level.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One function might have multiple tests.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objective is to identify and eliminate execution errors that could cause the program to terminate abnormally, and logic errors that could have been missed during </a:t>
            </a:r>
            <a:r>
              <a:rPr lang="en-US" b="1" dirty="0"/>
              <a:t>desk checking</a:t>
            </a:r>
            <a:r>
              <a:rPr lang="en-US" dirty="0"/>
              <a:t>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b="1" dirty="0"/>
              <a:t>Desk checking </a:t>
            </a:r>
            <a:r>
              <a:rPr lang="en-US" sz="2000" dirty="0"/>
              <a:t>is the process of reviewing the program code to spot </a:t>
            </a:r>
            <a:r>
              <a:rPr lang="en-US" sz="2000" b="1" dirty="0"/>
              <a:t>logic errors</a:t>
            </a:r>
            <a:r>
              <a:rPr lang="en-US" sz="2000" dirty="0"/>
              <a:t>, which produce incorrect results. This process can be performed by the person who wrote the program or by other programmers.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Many organizations require a more formal type of desk checking called a </a:t>
            </a:r>
            <a:r>
              <a:rPr lang="en-US" sz="2000" b="1" dirty="0"/>
              <a:t>structured walkthrough</a:t>
            </a:r>
            <a:r>
              <a:rPr lang="en-US" sz="2000" dirty="0"/>
              <a:t>, </a:t>
            </a:r>
            <a:r>
              <a:rPr lang="en-MY" sz="2000" dirty="0"/>
              <a:t>or </a:t>
            </a:r>
            <a:r>
              <a:rPr lang="en-MY" sz="2000" b="1" dirty="0"/>
              <a:t>code review</a:t>
            </a:r>
            <a:r>
              <a:rPr lang="en-MY" sz="2000" dirty="0"/>
              <a:t>.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Variation of white-box testing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6045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63500"/>
            <a:ext cx="7042150" cy="1143000"/>
          </a:xfrm>
        </p:spPr>
        <p:txBody>
          <a:bodyPr/>
          <a:lstStyle/>
          <a:p>
            <a:r>
              <a:rPr lang="en-US" dirty="0"/>
              <a:t>Software Testing Methods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144" y="1640767"/>
            <a:ext cx="8558164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Integration testing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Testing two or more programs that depend on each other is called </a:t>
            </a:r>
            <a:r>
              <a:rPr lang="en-US" sz="2200" b="1" dirty="0"/>
              <a:t>integration testing</a:t>
            </a:r>
            <a:r>
              <a:rPr lang="en-US" sz="2200" dirty="0"/>
              <a:t>, or </a:t>
            </a:r>
            <a:r>
              <a:rPr lang="en-US" sz="2200" b="1" dirty="0"/>
              <a:t>link testing</a:t>
            </a:r>
            <a:r>
              <a:rPr lang="en-US" sz="2200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For example, consider an information system with a program that checks and validates customer credit status, and a separate program that updates data in the customer master file. The output from the validation program becomes the input to the master file update program.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Testing the programs independently does not guarantee that the data passed between them is correct.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Only by performing integration testing for this pair of programs can you make sure that the programs work together properly.</a:t>
            </a:r>
          </a:p>
        </p:txBody>
      </p:sp>
    </p:spTree>
    <p:extLst>
      <p:ext uri="{BB962C8B-B14F-4D97-AF65-F5344CB8AC3E}">
        <p14:creationId xmlns:p14="http://schemas.microsoft.com/office/powerpoint/2010/main" val="1318618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63500"/>
            <a:ext cx="7042150" cy="1143000"/>
          </a:xfrm>
        </p:spPr>
        <p:txBody>
          <a:bodyPr/>
          <a:lstStyle/>
          <a:p>
            <a:r>
              <a:rPr lang="en-US" dirty="0"/>
              <a:t>Software Testing Methods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918" y="1767376"/>
            <a:ext cx="8558164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System testing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After completing integration testing, you must perform </a:t>
            </a:r>
            <a:r>
              <a:rPr lang="en-US" sz="2200" b="1" dirty="0"/>
              <a:t>system testing</a:t>
            </a:r>
            <a:r>
              <a:rPr lang="en-US" sz="2200" dirty="0"/>
              <a:t>, which involves the </a:t>
            </a:r>
            <a:r>
              <a:rPr lang="en-MY" sz="2200" dirty="0"/>
              <a:t>entire information system.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During a system test, users enter data, including samples of actual, or live, data, perform queries, and produce reports to simulate actual operating conditions.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All processing options and outputs are verified by users and the IT project development team to ensure that the system functions correctly.</a:t>
            </a:r>
          </a:p>
        </p:txBody>
      </p:sp>
    </p:spTree>
    <p:extLst>
      <p:ext uri="{BB962C8B-B14F-4D97-AF65-F5344CB8AC3E}">
        <p14:creationId xmlns:p14="http://schemas.microsoft.com/office/powerpoint/2010/main" val="2442017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63500"/>
            <a:ext cx="7042150" cy="1143000"/>
          </a:xfrm>
        </p:spPr>
        <p:txBody>
          <a:bodyPr/>
          <a:lstStyle/>
          <a:p>
            <a:r>
              <a:rPr lang="en-US" dirty="0"/>
              <a:t>Software Testing Methods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918" y="1767376"/>
            <a:ext cx="8558164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System testing has the following major objectives: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Perform a final test of all programs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Verify that the system will handle all input data properly, both valid and invalid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Ensure that the IT staff has the documentation and instructions needed to operate the system properly and that backup and restart capabilities of the system are adequate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Demonstrate that users can interact with the system successfully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Verify that all system components are integrated properly and those actual processing situations will be handled correctly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Confirm that the information system can handle predicted volumes of data in a </a:t>
            </a:r>
            <a:r>
              <a:rPr lang="en-MY" dirty="0"/>
              <a:t>timely and efficient manner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14613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Testing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809580"/>
            <a:ext cx="8229600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Installation Testing </a:t>
            </a:r>
          </a:p>
          <a:p>
            <a:pPr lvl="1"/>
            <a:r>
              <a:rPr lang="en-US" dirty="0"/>
              <a:t>assures that the system is installed correctly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Compatibility Testing </a:t>
            </a:r>
            <a:endParaRPr lang="en-US" dirty="0"/>
          </a:p>
          <a:p>
            <a:pPr lvl="1"/>
            <a:r>
              <a:rPr lang="en-US" dirty="0"/>
              <a:t>compatibility with other application software, operating systems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Smoke And Sanity Testing </a:t>
            </a:r>
          </a:p>
          <a:p>
            <a:pPr lvl="1"/>
            <a:r>
              <a:rPr lang="en-US" dirty="0"/>
              <a:t>determines whether it is reasonable to proceed with further testing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Regression Testing  </a:t>
            </a:r>
          </a:p>
          <a:p>
            <a:pPr lvl="1"/>
            <a:r>
              <a:rPr lang="en-US" dirty="0"/>
              <a:t>focuses on finding defects after a major code change has occurred.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Acceptance Testing </a:t>
            </a:r>
          </a:p>
          <a:p>
            <a:pPr lvl="1"/>
            <a:r>
              <a:rPr lang="en-US" dirty="0"/>
              <a:t>performed by the customer for approval and feedback</a:t>
            </a:r>
          </a:p>
        </p:txBody>
      </p:sp>
    </p:spTree>
    <p:extLst>
      <p:ext uri="{BB962C8B-B14F-4D97-AF65-F5344CB8AC3E}">
        <p14:creationId xmlns:p14="http://schemas.microsoft.com/office/powerpoint/2010/main" val="90527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Testing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Alpha Testing </a:t>
            </a:r>
          </a:p>
          <a:p>
            <a:pPr lvl="1"/>
            <a:r>
              <a:rPr lang="en-US" dirty="0"/>
              <a:t>simulated or actual operational testing by potential selected / internal users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Beta Testing </a:t>
            </a:r>
          </a:p>
          <a:p>
            <a:pPr lvl="1"/>
            <a:r>
              <a:rPr lang="en-US" dirty="0"/>
              <a:t>after alpha testing, Beta testing is a form of external user acceptance testing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Destructive / Robust Testing </a:t>
            </a:r>
          </a:p>
          <a:p>
            <a:pPr lvl="1"/>
            <a:r>
              <a:rPr lang="en-US" dirty="0"/>
              <a:t>test software durability and tolerance.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Security Testing </a:t>
            </a:r>
          </a:p>
          <a:p>
            <a:pPr lvl="1"/>
            <a:r>
              <a:rPr lang="en-US" dirty="0"/>
              <a:t>for software that processes confidential data to prevent system intrusion.</a:t>
            </a:r>
          </a:p>
        </p:txBody>
      </p:sp>
    </p:spTree>
    <p:extLst>
      <p:ext uri="{BB962C8B-B14F-4D97-AF65-F5344CB8AC3E}">
        <p14:creationId xmlns:p14="http://schemas.microsoft.com/office/powerpoint/2010/main" val="3144185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4835"/>
            <a:ext cx="8229600" cy="45259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 following are software testing tools that help in conducting testing tasks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Program monitors</a:t>
            </a:r>
          </a:p>
          <a:p>
            <a:pPr lvl="1"/>
            <a:r>
              <a:rPr lang="en-US" sz="1800" dirty="0"/>
              <a:t>Permitting full or partial monitoring of program code</a:t>
            </a:r>
          </a:p>
          <a:p>
            <a:pPr lvl="1"/>
            <a:r>
              <a:rPr lang="en-US" sz="1800" dirty="0"/>
              <a:t>Examples: Instruction set simulator, Hypervisor, Program animation, etc.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Formatted dump or symbolic debugging</a:t>
            </a:r>
          </a:p>
          <a:p>
            <a:pPr lvl="1"/>
            <a:r>
              <a:rPr lang="en-US" sz="1800" dirty="0"/>
              <a:t>Tools allowing inspection of program variables on error or at chosen points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Automated functional GUI</a:t>
            </a:r>
          </a:p>
          <a:p>
            <a:pPr lvl="1"/>
            <a:r>
              <a:rPr lang="en-US" sz="1800" dirty="0"/>
              <a:t>Testing tools are used to repeat system-level tests through the GUI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Benchmarks Tools</a:t>
            </a:r>
          </a:p>
          <a:p>
            <a:pPr lvl="1"/>
            <a:r>
              <a:rPr lang="en-US" sz="1800" dirty="0"/>
              <a:t>Allowing run-time performance comparisons to be made with rivals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Performance analysis (Profiling tools)</a:t>
            </a:r>
          </a:p>
          <a:p>
            <a:pPr lvl="1"/>
            <a:r>
              <a:rPr lang="en-US" sz="1800" dirty="0"/>
              <a:t> Tools that can help to highlight hot spots and resource usage</a:t>
            </a:r>
          </a:p>
        </p:txBody>
      </p:sp>
    </p:spTree>
    <p:extLst>
      <p:ext uri="{BB962C8B-B14F-4D97-AF65-F5344CB8AC3E}">
        <p14:creationId xmlns:p14="http://schemas.microsoft.com/office/powerpoint/2010/main" val="3008089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49" y="0"/>
            <a:ext cx="7042150" cy="1143000"/>
          </a:xfrm>
        </p:spPr>
        <p:txBody>
          <a:bodyPr/>
          <a:lstStyle/>
          <a:p>
            <a:r>
              <a:rPr lang="en-US" dirty="0"/>
              <a:t>Software Testing Process</a:t>
            </a:r>
          </a:p>
        </p:txBody>
      </p:sp>
      <p:pic>
        <p:nvPicPr>
          <p:cNvPr id="1026" name="Picture 2" descr="http://www.valtes.com.ph/service_en/digital_test/images/flow_im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66" y="2067108"/>
            <a:ext cx="8537989" cy="445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03E148C-F5A2-4995-9648-D21E6004CBD0}"/>
              </a:ext>
            </a:extLst>
          </p:cNvPr>
          <p:cNvSpPr/>
          <p:nvPr/>
        </p:nvSpPr>
        <p:spPr>
          <a:xfrm>
            <a:off x="214066" y="1281888"/>
            <a:ext cx="7776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95057"/>
                </a:solidFill>
                <a:latin typeface="+mn-lt"/>
              </a:rPr>
              <a:t>The general process when conducting software testing starting from planning, test design, execution, and reporting - as shown in the figure below:</a:t>
            </a:r>
            <a:endParaRPr lang="en-MY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985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790" y="63500"/>
            <a:ext cx="7042150" cy="1143000"/>
          </a:xfrm>
        </p:spPr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b="1" dirty="0"/>
              <a:t>test plan </a:t>
            </a:r>
            <a:r>
              <a:rPr lang="en-US" dirty="0"/>
              <a:t>consists of detailed procedures that specify how and when the testing will be performed, who will participate, and what test data will be used.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Used as a guide to testing software.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Include </a:t>
            </a:r>
            <a:r>
              <a:rPr lang="en-US" b="1" dirty="0"/>
              <a:t>test case </a:t>
            </a:r>
            <a:r>
              <a:rPr lang="en-US" dirty="0"/>
              <a:t>and uses </a:t>
            </a:r>
            <a:r>
              <a:rPr lang="en-US" b="1" dirty="0"/>
              <a:t>test data </a:t>
            </a:r>
            <a:r>
              <a:rPr lang="en-US" dirty="0"/>
              <a:t>(sample data).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Test data </a:t>
            </a:r>
            <a:r>
              <a:rPr lang="en-US" dirty="0"/>
              <a:t>should contain both correct data and erroneous data and should test all possible situations that could occur.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 example, for a field that allows a range of numeric values, the test data should contain minimum values, maximum values, values outside the acceptable range, and alphanumeric characters.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Usually prepared before the software is built.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Prepared by ‘software testers’.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271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256683"/>
              </p:ext>
            </p:extLst>
          </p:nvPr>
        </p:nvGraphicFramePr>
        <p:xfrm>
          <a:off x="47625" y="1713914"/>
          <a:ext cx="8610600" cy="4567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7DF2C907-2DAA-48FE-BD92-61E5589CB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49" y="0"/>
            <a:ext cx="7042150" cy="1143000"/>
          </a:xfrm>
        </p:spPr>
        <p:txBody>
          <a:bodyPr/>
          <a:lstStyle/>
          <a:p>
            <a:r>
              <a:rPr lang="en-US" dirty="0"/>
              <a:t>Test Plan</a:t>
            </a:r>
            <a:br>
              <a:rPr lang="en-US" dirty="0"/>
            </a:br>
            <a:r>
              <a:rPr lang="en-US" sz="2400" dirty="0">
                <a:solidFill>
                  <a:srgbClr val="0070C0"/>
                </a:solidFill>
              </a:rPr>
              <a:t>(continued)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17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the end of the module, you should be able to: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MY" sz="2400" dirty="0"/>
              <a:t>Define system implementation.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MY" sz="2400" dirty="0"/>
              <a:t>Describe the coding strategies.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Explain software testing including objectives, methods, and processes.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-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01834"/>
              </p:ext>
            </p:extLst>
          </p:nvPr>
        </p:nvGraphicFramePr>
        <p:xfrm>
          <a:off x="485775" y="2730351"/>
          <a:ext cx="8229600" cy="295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0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CASE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TYPE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STEPS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EXPECTED RESULT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ACTUAL RESULT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REMARKS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1. User Sign-in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Unit Test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b="1" dirty="0"/>
                        <a:t>Open application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="1" dirty="0"/>
                        <a:t>Enter User Name as “X” and …….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User successfully signed-in</a:t>
                      </a:r>
                      <a:r>
                        <a:rPr lang="en-US" sz="1600" b="1" baseline="0" dirty="0"/>
                        <a:t> into the system, welcome page displayed.</a:t>
                      </a:r>
                      <a:endParaRPr lang="en-US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Error</a:t>
                      </a:r>
                      <a:r>
                        <a:rPr lang="en-US" sz="1600" b="1" baseline="0" dirty="0">
                          <a:solidFill>
                            <a:srgbClr val="FF0000"/>
                          </a:solidFill>
                        </a:rPr>
                        <a:t> – does not show error when ‘space’ is used in ID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Correction made to code to check ID validity.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2.</a:t>
                      </a:r>
                      <a:r>
                        <a:rPr lang="en-US" sz="1600" b="1" baseline="0" dirty="0"/>
                        <a:t> Update User Profile</a:t>
                      </a:r>
                      <a:endParaRPr lang="en-US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endParaRPr lang="en-US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619941"/>
              </p:ext>
            </p:extLst>
          </p:nvPr>
        </p:nvGraphicFramePr>
        <p:xfrm>
          <a:off x="524437" y="1988671"/>
          <a:ext cx="8229600" cy="74168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963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8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1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1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TEST DATE / TIME: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PROJECT ID: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TEST BY: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SYSTEM</a:t>
                      </a:r>
                      <a:r>
                        <a:rPr lang="en-US" sz="1600" b="1" baseline="0" dirty="0"/>
                        <a:t> TITLE: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575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6" y="19050"/>
            <a:ext cx="704215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Summary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18588" y="1551440"/>
            <a:ext cx="8706824" cy="5074444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373A3C"/>
                </a:solidFill>
                <a:effectLst/>
                <a:latin typeface="-apple-system"/>
              </a:rPr>
              <a:t>System implementation is the process of constructing the programs and code modules when the design is approved and available.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373A3C"/>
                </a:solidFill>
                <a:effectLst/>
                <a:latin typeface="-apple-system"/>
              </a:rPr>
              <a:t>System testing is a process of validating and verifying a system using various tools and techniques include unit testing, integration testing, system, testing, etc. It aims to resolve errors, prevent errors and improve system quality.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373A3C"/>
                </a:solidFill>
                <a:effectLst/>
                <a:latin typeface="-apple-system"/>
              </a:rPr>
              <a:t>Verification helps to ensure the correct processes, tools, and resources are used in building the system. Whilst validation helps to evaluate whether the system meets the customer requirements.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373A3C"/>
                </a:solidFill>
                <a:effectLst/>
                <a:latin typeface="-apple-system"/>
              </a:rPr>
              <a:t>The test plan includes a test case (one or more events to which the software must respond and expected response) and test data (data that will be used for a test case).</a:t>
            </a: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5029200" y="19050"/>
            <a:ext cx="4114800" cy="32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Slide  6 (of  25)</a:t>
            </a:r>
          </a:p>
        </p:txBody>
      </p:sp>
    </p:spTree>
    <p:extLst>
      <p:ext uri="{BB962C8B-B14F-4D97-AF65-F5344CB8AC3E}">
        <p14:creationId xmlns:p14="http://schemas.microsoft.com/office/powerpoint/2010/main" val="1856475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3658" y="2910261"/>
            <a:ext cx="7042150" cy="1143000"/>
          </a:xfrm>
        </p:spPr>
        <p:txBody>
          <a:bodyPr/>
          <a:lstStyle/>
          <a:p>
            <a:r>
              <a:rPr lang="en-US" dirty="0"/>
              <a:t>Question &amp; Answer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System Deployment</a:t>
            </a:r>
          </a:p>
        </p:txBody>
      </p:sp>
    </p:spTree>
    <p:extLst>
      <p:ext uri="{BB962C8B-B14F-4D97-AF65-F5344CB8AC3E}">
        <p14:creationId xmlns:p14="http://schemas.microsoft.com/office/powerpoint/2010/main" val="1887770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 you must be able to use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have mastered this topic, you should be able to use the following terms correctly in your assignments and exams:</a:t>
            </a:r>
          </a:p>
          <a:p>
            <a:pPr lvl="1"/>
            <a:endParaRPr lang="en-US" sz="24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MY" sz="2400" dirty="0"/>
              <a:t>System implementation.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MY" sz="2400" dirty="0"/>
              <a:t>Coding strategies.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Software testing.</a:t>
            </a:r>
          </a:p>
        </p:txBody>
      </p:sp>
    </p:spTree>
    <p:extLst>
      <p:ext uri="{BB962C8B-B14F-4D97-AF65-F5344CB8AC3E}">
        <p14:creationId xmlns:p14="http://schemas.microsoft.com/office/powerpoint/2010/main" val="182479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B33E-1992-4786-B1D4-52336E78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671" y="2595807"/>
            <a:ext cx="7042150" cy="1143000"/>
          </a:xfrm>
        </p:spPr>
        <p:txBody>
          <a:bodyPr/>
          <a:lstStyle/>
          <a:p>
            <a:r>
              <a:rPr lang="en-US" dirty="0"/>
              <a:t>System Implementation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978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System implementation is the process of constructing the programs and code modules that serve as the building blocks of the information system.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Done when: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The design of the system is approved.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Design Specification is available. </a:t>
            </a:r>
          </a:p>
          <a:p>
            <a:pPr lvl="1"/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Deliverable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Fully working software / system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275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Implementation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566" y="1528226"/>
            <a:ext cx="4152215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TRADITIONAL METHODS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After an overall plan and strategy is established, individual modules must be designed, coded, tested, and documented.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b="1" dirty="0"/>
              <a:t>module </a:t>
            </a:r>
            <a:r>
              <a:rPr lang="en-US" dirty="0"/>
              <a:t>consists of related program code organized into small units that are easy to understand and maintain.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After the modules are developed and tested individually, more testing takes place, along with thorough documentation of the entire </a:t>
            </a:r>
            <a:r>
              <a:rPr lang="en-MY" dirty="0"/>
              <a:t>system.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5BFE53B-BD21-49A1-9437-EF5BA9B88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389" y="2212865"/>
            <a:ext cx="4776045" cy="384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89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Implementation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24" y="1417638"/>
            <a:ext cx="8215351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AGILE METHODS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If you decided to use an agile approach, intense communication </a:t>
            </a:r>
            <a:r>
              <a:rPr lang="en-MY" dirty="0"/>
              <a:t>and collaboration will now </a:t>
            </a:r>
            <a:r>
              <a:rPr lang="en-US" dirty="0"/>
              <a:t>begin between the IT team and the users or customers.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objective is to create the system through an iterative process of planning, designing, coding, </a:t>
            </a:r>
            <a:r>
              <a:rPr lang="en-MY" dirty="0"/>
              <a:t>and testing.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18D1C8-488A-4792-8EA9-2E29DE8CA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3397" y="3429001"/>
            <a:ext cx="6712021" cy="31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39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B33E-1992-4786-B1D4-52336E78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671" y="2595807"/>
            <a:ext cx="7042150" cy="1143000"/>
          </a:xfrm>
        </p:spPr>
        <p:txBody>
          <a:bodyPr/>
          <a:lstStyle/>
          <a:p>
            <a:r>
              <a:rPr lang="en-US" dirty="0"/>
              <a:t>Coding Strategies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8019529"/>
      </p:ext>
    </p:extLst>
  </p:cSld>
  <p:clrMapOvr>
    <a:masterClrMapping/>
  </p:clrMapOvr>
</p:sld>
</file>

<file path=ppt/theme/theme1.xml><?xml version="1.0" encoding="utf-8"?>
<a:theme xmlns:a="http://schemas.openxmlformats.org/drawingml/2006/main" name="APUtemplate-Level_2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759E64F674747BAB54C2BC72449C3" ma:contentTypeVersion="0" ma:contentTypeDescription="Create a new document." ma:contentTypeScope="" ma:versionID="0bacfc29d6797e02b37f08afc23053c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BF5CAB-415D-4E36-8104-477A988A5257}"/>
</file>

<file path=customXml/itemProps2.xml><?xml version="1.0" encoding="utf-8"?>
<ds:datastoreItem xmlns:ds="http://schemas.openxmlformats.org/officeDocument/2006/customXml" ds:itemID="{62AB1B95-31AF-4D7F-86BA-42C67990B627}"/>
</file>

<file path=customXml/itemProps3.xml><?xml version="1.0" encoding="utf-8"?>
<ds:datastoreItem xmlns:ds="http://schemas.openxmlformats.org/officeDocument/2006/customXml" ds:itemID="{F1E727A2-A092-40C8-BE20-2C78EAE003F5}"/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</Template>
  <TotalTime>2384</TotalTime>
  <Pages>11</Pages>
  <Words>1869</Words>
  <Application>Microsoft Office PowerPoint</Application>
  <PresentationFormat>On-screen Show (4:3)</PresentationFormat>
  <Paragraphs>215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-apple-system</vt:lpstr>
      <vt:lpstr>Arial</vt:lpstr>
      <vt:lpstr>Calibri</vt:lpstr>
      <vt:lpstr>Candara</vt:lpstr>
      <vt:lpstr>Courier New</vt:lpstr>
      <vt:lpstr>Wingdings</vt:lpstr>
      <vt:lpstr>APUtemplate-Level_2</vt:lpstr>
      <vt:lpstr>System Development Methods CT00046-3-2</vt:lpstr>
      <vt:lpstr>Topic &amp; Structure of the Lesson</vt:lpstr>
      <vt:lpstr>Learning Outcome</vt:lpstr>
      <vt:lpstr>Key Terms you must be able to use</vt:lpstr>
      <vt:lpstr>System Implementation</vt:lpstr>
      <vt:lpstr>System Implementation</vt:lpstr>
      <vt:lpstr>System Implementation (continued)</vt:lpstr>
      <vt:lpstr>System Implementation (continued)</vt:lpstr>
      <vt:lpstr>Coding Strategies</vt:lpstr>
      <vt:lpstr>Coding Strategies Things to Consider Before Coding</vt:lpstr>
      <vt:lpstr>Coding Strategies Things to Consider Before Coding</vt:lpstr>
      <vt:lpstr>Good Programming Practice</vt:lpstr>
      <vt:lpstr>Software Testing</vt:lpstr>
      <vt:lpstr>Software Testing</vt:lpstr>
      <vt:lpstr>Verification and Validation</vt:lpstr>
      <vt:lpstr>Software Testing Objectives</vt:lpstr>
      <vt:lpstr>Testing Approach</vt:lpstr>
      <vt:lpstr>Common Testing Terms</vt:lpstr>
      <vt:lpstr>Software Testing Methods</vt:lpstr>
      <vt:lpstr>Software Testing Methods</vt:lpstr>
      <vt:lpstr>Software Testing Methods (continued)</vt:lpstr>
      <vt:lpstr>Software Testing Methods (continued)</vt:lpstr>
      <vt:lpstr>Software Testing Methods (continued)</vt:lpstr>
      <vt:lpstr>Other Testing Methods</vt:lpstr>
      <vt:lpstr>Other Testing Methods</vt:lpstr>
      <vt:lpstr>Testing Tools</vt:lpstr>
      <vt:lpstr>Software Testing Process</vt:lpstr>
      <vt:lpstr>Test Plan</vt:lpstr>
      <vt:lpstr>Test Plan (continued)</vt:lpstr>
      <vt:lpstr>Test Plan - Example</vt:lpstr>
      <vt:lpstr>Summary</vt:lpstr>
      <vt:lpstr>Question &amp; Answer</vt:lpstr>
      <vt:lpstr>Next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Methods CT00046-3-2</dc:title>
  <dc:subject>MSc</dc:subject>
  <dc:creator>skumaran</dc:creator>
  <cp:lastModifiedBy>Dr. Dewi Octaviani</cp:lastModifiedBy>
  <cp:revision>106</cp:revision>
  <cp:lastPrinted>1995-11-02T09:23:42Z</cp:lastPrinted>
  <dcterms:created xsi:type="dcterms:W3CDTF">2014-01-17T09:12:04Z</dcterms:created>
  <dcterms:modified xsi:type="dcterms:W3CDTF">2022-02-08T05:00:57Z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0x010100D93759E64F674747BAB54C2BC72449C3</vt:lpwstr>
  </property>
</Properties>
</file>