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1"/>
  </p:notesMasterIdLst>
  <p:handoutMasterIdLst>
    <p:handoutMasterId r:id="rId12"/>
  </p:handoutMasterIdLst>
  <p:sldIdLst>
    <p:sldId id="256" r:id="rId2"/>
    <p:sldId id="270" r:id="rId3"/>
    <p:sldId id="313" r:id="rId4"/>
    <p:sldId id="314" r:id="rId5"/>
    <p:sldId id="318" r:id="rId6"/>
    <p:sldId id="315" r:id="rId7"/>
    <p:sldId id="316" r:id="rId8"/>
    <p:sldId id="317" r:id="rId9"/>
    <p:sldId id="409" r:id="rId1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249" autoAdjust="0"/>
  </p:normalViewPr>
  <p:slideViewPr>
    <p:cSldViewPr snapToGrid="0">
      <p:cViewPr varScale="1">
        <p:scale>
          <a:sx n="68" d="100"/>
          <a:sy n="68" d="100"/>
        </p:scale>
        <p:origin x="1362" y="72"/>
      </p:cViewPr>
      <p:guideLst>
        <p:guide orient="horz" pos="2160"/>
        <p:guide pos="2880"/>
      </p:guideLst>
    </p:cSldViewPr>
  </p:slideViewPr>
  <p:outlineViewPr>
    <p:cViewPr>
      <p:scale>
        <a:sx n="33" d="100"/>
        <a:sy n="33" d="100"/>
      </p:scale>
      <p:origin x="0" y="4128"/>
    </p:cViewPr>
    <p:sldLst>
      <p:sld r:id="rId1" collapse="1"/>
    </p:sldLst>
  </p:outlin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71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008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System Development Methods</a:t>
            </a:r>
            <a:br>
              <a:rPr lang="en-US" dirty="0">
                <a:latin typeface="+mn-lt"/>
              </a:rPr>
            </a:br>
            <a:r>
              <a:rPr lang="en-US" sz="2400" dirty="0">
                <a:latin typeface="+mn-lt"/>
              </a:rPr>
              <a:t>CT00046-3-2</a:t>
            </a:r>
            <a:endParaRPr lang="en-US" dirty="0">
              <a:latin typeface="+mn-lt"/>
            </a:endParaRPr>
          </a:p>
        </p:txBody>
      </p:sp>
      <p:sp>
        <p:nvSpPr>
          <p:cNvPr id="3" name="Subtitle 2"/>
          <p:cNvSpPr>
            <a:spLocks noGrp="1"/>
          </p:cNvSpPr>
          <p:nvPr>
            <p:ph type="subTitle" idx="1"/>
          </p:nvPr>
        </p:nvSpPr>
        <p:spPr/>
        <p:txBody>
          <a:bodyPr/>
          <a:lstStyle/>
          <a:p>
            <a:r>
              <a:rPr lang="en-US" b="1" dirty="0">
                <a:latin typeface="+mn-lt"/>
              </a:rPr>
              <a:t>Class Diagram</a:t>
            </a:r>
          </a:p>
          <a:p>
            <a:r>
              <a:rPr lang="en-US" b="1" dirty="0">
                <a:solidFill>
                  <a:srgbClr val="0070C0"/>
                </a:solidFill>
              </a:rPr>
              <a:t>Tutorial 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7" y="190231"/>
            <a:ext cx="7042150" cy="1143000"/>
          </a:xfrm>
        </p:spPr>
        <p:txBody>
          <a:bodyPr/>
          <a:lstStyle/>
          <a:p>
            <a:r>
              <a:rPr lang="en-US" sz="3200" dirty="0"/>
              <a:t>Tutorial</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a:t>
            </a:r>
            <a:r>
              <a:rPr lang="en-US" b="1" dirty="0"/>
              <a:t>class diagram </a:t>
            </a:r>
            <a:r>
              <a:rPr lang="en-US" dirty="0"/>
              <a:t>for the Student Application System (SAS) case study.</a:t>
            </a:r>
          </a:p>
          <a:p>
            <a:pPr marL="400050" lvl="1" indent="0">
              <a:buNone/>
            </a:pPr>
            <a:r>
              <a:rPr lang="en-US" sz="2400" i="1" dirty="0"/>
              <a:t>See the next slide to find out the SAS requirements. </a:t>
            </a:r>
          </a:p>
        </p:txBody>
      </p:sp>
    </p:spTree>
    <p:extLst>
      <p:ext uri="{BB962C8B-B14F-4D97-AF65-F5344CB8AC3E}">
        <p14:creationId xmlns:p14="http://schemas.microsoft.com/office/powerpoint/2010/main" val="214127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82756" y="424069"/>
            <a:ext cx="6132443" cy="1046922"/>
          </a:xfrm>
        </p:spPr>
        <p:txBody>
          <a:bodyPr/>
          <a:lstStyle/>
          <a:p>
            <a:r>
              <a:rPr lang="en-US" dirty="0"/>
              <a:t>Student Application System (SAS) </a:t>
            </a:r>
            <a:br>
              <a:rPr lang="en-US" dirty="0"/>
            </a:br>
            <a:r>
              <a:rPr lang="en-US" dirty="0"/>
              <a:t>Case Study</a:t>
            </a:r>
            <a:endParaRPr lang="en-MY" dirty="0"/>
          </a:p>
        </p:txBody>
      </p:sp>
      <p:sp>
        <p:nvSpPr>
          <p:cNvPr id="151555" name="Rectangle 3"/>
          <p:cNvSpPr>
            <a:spLocks noGrp="1" noChangeArrowheads="1"/>
          </p:cNvSpPr>
          <p:nvPr>
            <p:ph type="body" idx="1"/>
          </p:nvPr>
        </p:nvSpPr>
        <p:spPr>
          <a:xfrm>
            <a:off x="730526" y="1921567"/>
            <a:ext cx="7682948" cy="4200937"/>
          </a:xfrm>
        </p:spPr>
        <p:txBody>
          <a:bodyPr/>
          <a:lstStyle/>
          <a:p>
            <a:pPr marL="0" indent="0" algn="just">
              <a:buNone/>
            </a:pPr>
            <a:r>
              <a:rPr lang="en-US" dirty="0"/>
              <a:t>	You would like to create an online portal for prospective students to apply for programs at universities. There will be a list of universities in the portal for students to select from. Each university offers several programs of study. Applicants should be able to create a profile of themselves. When they are interested in a program, they will submit an application. The registry staff at the related university will first validate that the required information in the application. If the application is valid, the head of the department (HOD) of the program will approve or reject the application. </a:t>
            </a:r>
            <a:endParaRPr lang="en-MY" dirty="0"/>
          </a:p>
        </p:txBody>
      </p:sp>
    </p:spTree>
    <p:extLst>
      <p:ext uri="{BB962C8B-B14F-4D97-AF65-F5344CB8AC3E}">
        <p14:creationId xmlns:p14="http://schemas.microsoft.com/office/powerpoint/2010/main" val="427642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927E-C44D-4D8A-8C58-FCD3EB4D9AB0}"/>
              </a:ext>
            </a:extLst>
          </p:cNvPr>
          <p:cNvSpPr>
            <a:spLocks noGrp="1"/>
          </p:cNvSpPr>
          <p:nvPr>
            <p:ph type="title"/>
          </p:nvPr>
        </p:nvSpPr>
        <p:spPr>
          <a:xfrm>
            <a:off x="640519" y="162097"/>
            <a:ext cx="7042150" cy="1143000"/>
          </a:xfrm>
        </p:spPr>
        <p:txBody>
          <a:bodyPr/>
          <a:lstStyle/>
          <a:p>
            <a:r>
              <a:rPr lang="en-US" sz="3200" dirty="0"/>
              <a:t>Class Diagram</a:t>
            </a:r>
          </a:p>
        </p:txBody>
      </p:sp>
      <p:sp>
        <p:nvSpPr>
          <p:cNvPr id="3" name="Content Placeholder 2">
            <a:extLst>
              <a:ext uri="{FF2B5EF4-FFF2-40B4-BE49-F238E27FC236}">
                <a16:creationId xmlns:a16="http://schemas.microsoft.com/office/drawing/2014/main" id="{C7F6D039-6DA9-45F3-A35F-E874712339BE}"/>
              </a:ext>
            </a:extLst>
          </p:cNvPr>
          <p:cNvSpPr>
            <a:spLocks noGrp="1"/>
          </p:cNvSpPr>
          <p:nvPr>
            <p:ph idx="1"/>
          </p:nvPr>
        </p:nvSpPr>
        <p:spPr/>
        <p:txBody>
          <a:bodyPr/>
          <a:lstStyle/>
          <a:p>
            <a:pPr>
              <a:buFont typeface="Wingdings" panose="05000000000000000000" pitchFamily="2" charset="2"/>
              <a:buChar char="q"/>
            </a:pPr>
            <a:r>
              <a:rPr lang="en-US" dirty="0"/>
              <a:t>Class diagram describes the structure of a system by showing the system's classes, their attributes, operations (or methods), and the relationships among objects.</a:t>
            </a:r>
          </a:p>
          <a:p>
            <a:pPr>
              <a:buFont typeface="Wingdings" panose="05000000000000000000" pitchFamily="2" charset="2"/>
              <a:buChar char="q"/>
            </a:pPr>
            <a:endParaRPr lang="en-US" dirty="0"/>
          </a:p>
          <a:p>
            <a:pPr>
              <a:buFont typeface="Wingdings" panose="05000000000000000000" pitchFamily="2" charset="2"/>
              <a:buChar char="q"/>
            </a:pPr>
            <a:r>
              <a:rPr lang="en-US" dirty="0"/>
              <a:t>A UML class diagram is made up of:</a:t>
            </a:r>
          </a:p>
          <a:p>
            <a:pPr lvl="1">
              <a:buFont typeface="Wingdings" panose="05000000000000000000" pitchFamily="2" charset="2"/>
              <a:buChar char="§"/>
            </a:pPr>
            <a:r>
              <a:rPr lang="en-US" sz="2400" dirty="0"/>
              <a:t>A set of classes and</a:t>
            </a:r>
          </a:p>
          <a:p>
            <a:pPr lvl="1">
              <a:buFont typeface="Wingdings" panose="05000000000000000000" pitchFamily="2" charset="2"/>
              <a:buChar char="§"/>
            </a:pPr>
            <a:r>
              <a:rPr lang="en-US" sz="2400" dirty="0"/>
              <a:t>A set of relationships between classes</a:t>
            </a:r>
          </a:p>
          <a:p>
            <a:endParaRPr lang="en-US" dirty="0"/>
          </a:p>
        </p:txBody>
      </p:sp>
    </p:spTree>
    <p:extLst>
      <p:ext uri="{BB962C8B-B14F-4D97-AF65-F5344CB8AC3E}">
        <p14:creationId xmlns:p14="http://schemas.microsoft.com/office/powerpoint/2010/main" val="218973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8613-FE7D-495D-8C7D-CEF34BF9CA20}"/>
              </a:ext>
            </a:extLst>
          </p:cNvPr>
          <p:cNvSpPr>
            <a:spLocks noGrp="1"/>
          </p:cNvSpPr>
          <p:nvPr>
            <p:ph type="title"/>
          </p:nvPr>
        </p:nvSpPr>
        <p:spPr>
          <a:xfrm>
            <a:off x="670613" y="103257"/>
            <a:ext cx="7042150" cy="1143000"/>
          </a:xfrm>
        </p:spPr>
        <p:txBody>
          <a:bodyPr/>
          <a:lstStyle/>
          <a:p>
            <a:r>
              <a:rPr lang="en-US" sz="3200" dirty="0"/>
              <a:t>Class</a:t>
            </a:r>
            <a:endParaRPr lang="en-MY" sz="3200" dirty="0"/>
          </a:p>
        </p:txBody>
      </p:sp>
      <p:sp>
        <p:nvSpPr>
          <p:cNvPr id="3" name="Content Placeholder 2">
            <a:extLst>
              <a:ext uri="{FF2B5EF4-FFF2-40B4-BE49-F238E27FC236}">
                <a16:creationId xmlns:a16="http://schemas.microsoft.com/office/drawing/2014/main" id="{80209C8B-DF64-43AA-ADB9-0C1CAEBC7981}"/>
              </a:ext>
            </a:extLst>
          </p:cNvPr>
          <p:cNvSpPr>
            <a:spLocks noGrp="1"/>
          </p:cNvSpPr>
          <p:nvPr>
            <p:ph idx="1"/>
          </p:nvPr>
        </p:nvSpPr>
        <p:spPr>
          <a:xfrm>
            <a:off x="562182" y="1601475"/>
            <a:ext cx="8547651" cy="4525962"/>
          </a:xfrm>
        </p:spPr>
        <p:txBody>
          <a:bodyPr/>
          <a:lstStyle/>
          <a:p>
            <a:pPr>
              <a:spcBef>
                <a:spcPts val="600"/>
              </a:spcBef>
              <a:buFont typeface="Wingdings" panose="05000000000000000000" pitchFamily="2" charset="2"/>
              <a:buChar char="q"/>
            </a:pPr>
            <a:r>
              <a:rPr lang="en-US" dirty="0"/>
              <a:t>A class is an object in a system.</a:t>
            </a:r>
          </a:p>
          <a:p>
            <a:pPr>
              <a:spcBef>
                <a:spcPts val="600"/>
              </a:spcBef>
              <a:buFont typeface="Wingdings" panose="05000000000000000000" pitchFamily="2" charset="2"/>
              <a:buChar char="q"/>
            </a:pPr>
            <a:r>
              <a:rPr lang="en-US" dirty="0"/>
              <a:t>A class notation consists of three parts:</a:t>
            </a:r>
          </a:p>
          <a:p>
            <a:pPr lvl="1">
              <a:spcBef>
                <a:spcPts val="600"/>
              </a:spcBef>
            </a:pPr>
            <a:r>
              <a:rPr lang="en-US" sz="2400" b="1" dirty="0"/>
              <a:t>Class Name : </a:t>
            </a:r>
            <a:r>
              <a:rPr lang="en-US" sz="2400" dirty="0"/>
              <a:t>The name of the class.</a:t>
            </a:r>
          </a:p>
          <a:p>
            <a:pPr lvl="1">
              <a:spcBef>
                <a:spcPts val="600"/>
              </a:spcBef>
            </a:pPr>
            <a:r>
              <a:rPr lang="en-US" sz="2400" b="1" dirty="0"/>
              <a:t>Class Attributes</a:t>
            </a:r>
            <a:endParaRPr lang="en-US" sz="2400" dirty="0"/>
          </a:p>
          <a:p>
            <a:pPr lvl="2">
              <a:spcBef>
                <a:spcPts val="600"/>
              </a:spcBef>
            </a:pPr>
            <a:r>
              <a:rPr lang="en-US" sz="2200" dirty="0"/>
              <a:t>The attribute type is shown after the colon.</a:t>
            </a:r>
          </a:p>
          <a:p>
            <a:pPr lvl="2">
              <a:spcBef>
                <a:spcPts val="600"/>
              </a:spcBef>
            </a:pPr>
            <a:r>
              <a:rPr lang="en-US" sz="2200" dirty="0"/>
              <a:t>Attributes map as variables in code.</a:t>
            </a:r>
          </a:p>
          <a:p>
            <a:pPr lvl="1">
              <a:spcBef>
                <a:spcPts val="600"/>
              </a:spcBef>
            </a:pPr>
            <a:r>
              <a:rPr lang="en-US" sz="2400" b="1" dirty="0"/>
              <a:t>Class Operations</a:t>
            </a:r>
            <a:r>
              <a:rPr lang="en-US" sz="2400" dirty="0"/>
              <a:t> (Methods)</a:t>
            </a:r>
          </a:p>
          <a:p>
            <a:pPr lvl="2">
              <a:spcBef>
                <a:spcPts val="600"/>
              </a:spcBef>
            </a:pPr>
            <a:r>
              <a:rPr lang="en-US" sz="2200" dirty="0"/>
              <a:t>Methods are services the class provides.</a:t>
            </a:r>
          </a:p>
          <a:p>
            <a:pPr lvl="2">
              <a:spcBef>
                <a:spcPts val="600"/>
              </a:spcBef>
            </a:pPr>
            <a:r>
              <a:rPr lang="en-US" sz="2200" dirty="0"/>
              <a:t>Methods map as class methods in code</a:t>
            </a:r>
          </a:p>
          <a:p>
            <a:pPr>
              <a:spcBef>
                <a:spcPts val="600"/>
              </a:spcBef>
            </a:pPr>
            <a:endParaRPr lang="en-MY" dirty="0"/>
          </a:p>
        </p:txBody>
      </p:sp>
      <p:pic>
        <p:nvPicPr>
          <p:cNvPr id="4" name="Picture 3">
            <a:extLst>
              <a:ext uri="{FF2B5EF4-FFF2-40B4-BE49-F238E27FC236}">
                <a16:creationId xmlns:a16="http://schemas.microsoft.com/office/drawing/2014/main" id="{3287FC80-6DE8-4462-8C25-16860399157F}"/>
              </a:ext>
            </a:extLst>
          </p:cNvPr>
          <p:cNvPicPr>
            <a:picLocks noChangeAspect="1"/>
          </p:cNvPicPr>
          <p:nvPr/>
        </p:nvPicPr>
        <p:blipFill>
          <a:blip r:embed="rId2"/>
          <a:stretch>
            <a:fillRect/>
          </a:stretch>
        </p:blipFill>
        <p:spPr>
          <a:xfrm>
            <a:off x="6493563" y="4176781"/>
            <a:ext cx="2438400" cy="2047875"/>
          </a:xfrm>
          <a:prstGeom prst="rect">
            <a:avLst/>
          </a:prstGeom>
        </p:spPr>
      </p:pic>
      <p:sp>
        <p:nvSpPr>
          <p:cNvPr id="5" name="Title 1">
            <a:extLst>
              <a:ext uri="{FF2B5EF4-FFF2-40B4-BE49-F238E27FC236}">
                <a16:creationId xmlns:a16="http://schemas.microsoft.com/office/drawing/2014/main" id="{87BF30AE-621B-49A4-8429-0BBE7AFE8911}"/>
              </a:ext>
            </a:extLst>
          </p:cNvPr>
          <p:cNvSpPr txBox="1">
            <a:spLocks/>
          </p:cNvSpPr>
          <p:nvPr/>
        </p:nvSpPr>
        <p:spPr bwMode="auto">
          <a:xfrm>
            <a:off x="6315694" y="6224656"/>
            <a:ext cx="2794139" cy="312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1800" b="0" kern="0" dirty="0"/>
              <a:t>Example of Order Class</a:t>
            </a:r>
            <a:endParaRPr lang="en-MY" sz="1800" b="0" kern="0" dirty="0"/>
          </a:p>
        </p:txBody>
      </p:sp>
    </p:spTree>
    <p:extLst>
      <p:ext uri="{BB962C8B-B14F-4D97-AF65-F5344CB8AC3E}">
        <p14:creationId xmlns:p14="http://schemas.microsoft.com/office/powerpoint/2010/main" val="282349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927E-C44D-4D8A-8C58-FCD3EB4D9AB0}"/>
              </a:ext>
            </a:extLst>
          </p:cNvPr>
          <p:cNvSpPr>
            <a:spLocks noGrp="1"/>
          </p:cNvSpPr>
          <p:nvPr>
            <p:ph type="title"/>
          </p:nvPr>
        </p:nvSpPr>
        <p:spPr>
          <a:xfrm>
            <a:off x="710859" y="53365"/>
            <a:ext cx="7042150" cy="1143000"/>
          </a:xfrm>
        </p:spPr>
        <p:txBody>
          <a:bodyPr/>
          <a:lstStyle/>
          <a:p>
            <a:r>
              <a:rPr lang="en-US" sz="3200" dirty="0"/>
              <a:t>Class Relationships</a:t>
            </a:r>
          </a:p>
        </p:txBody>
      </p:sp>
      <p:sp>
        <p:nvSpPr>
          <p:cNvPr id="3" name="Content Placeholder 2">
            <a:extLst>
              <a:ext uri="{FF2B5EF4-FFF2-40B4-BE49-F238E27FC236}">
                <a16:creationId xmlns:a16="http://schemas.microsoft.com/office/drawing/2014/main" id="{C7F6D039-6DA9-45F3-A35F-E874712339BE}"/>
              </a:ext>
            </a:extLst>
          </p:cNvPr>
          <p:cNvSpPr>
            <a:spLocks noGrp="1"/>
          </p:cNvSpPr>
          <p:nvPr>
            <p:ph idx="1"/>
          </p:nvPr>
        </p:nvSpPr>
        <p:spPr/>
        <p:txBody>
          <a:bodyPr/>
          <a:lstStyle/>
          <a:p>
            <a:r>
              <a:rPr lang="en-US" b="1" dirty="0"/>
              <a:t>Inheritance</a:t>
            </a:r>
            <a:r>
              <a:rPr lang="en-US" dirty="0"/>
              <a:t> (or Generalization):</a:t>
            </a:r>
          </a:p>
          <a:p>
            <a:pPr lvl="1"/>
            <a:r>
              <a:rPr lang="en-US" dirty="0"/>
              <a:t>Represents an "is-a" relationship.</a:t>
            </a:r>
          </a:p>
          <a:p>
            <a:endParaRPr lang="en-US" dirty="0"/>
          </a:p>
          <a:p>
            <a:endParaRPr lang="en-US" dirty="0"/>
          </a:p>
          <a:p>
            <a:endParaRPr lang="en-US" dirty="0"/>
          </a:p>
          <a:p>
            <a:r>
              <a:rPr lang="en-US" b="1" dirty="0"/>
              <a:t>Simple Association</a:t>
            </a:r>
            <a:r>
              <a:rPr lang="en-US" dirty="0"/>
              <a:t>:</a:t>
            </a:r>
          </a:p>
          <a:p>
            <a:pPr lvl="1"/>
            <a:r>
              <a:rPr lang="en-US" dirty="0"/>
              <a:t>A structural link between two peer classes.</a:t>
            </a:r>
          </a:p>
          <a:p>
            <a:endParaRPr lang="en-US" dirty="0"/>
          </a:p>
        </p:txBody>
      </p:sp>
      <p:pic>
        <p:nvPicPr>
          <p:cNvPr id="4" name="Picture 3">
            <a:extLst>
              <a:ext uri="{FF2B5EF4-FFF2-40B4-BE49-F238E27FC236}">
                <a16:creationId xmlns:a16="http://schemas.microsoft.com/office/drawing/2014/main" id="{EED005B1-A6F6-4384-B2AA-108EF407A3C2}"/>
              </a:ext>
            </a:extLst>
          </p:cNvPr>
          <p:cNvPicPr>
            <a:picLocks noChangeAspect="1"/>
          </p:cNvPicPr>
          <p:nvPr/>
        </p:nvPicPr>
        <p:blipFill>
          <a:blip r:embed="rId2"/>
          <a:stretch>
            <a:fillRect/>
          </a:stretch>
        </p:blipFill>
        <p:spPr>
          <a:xfrm>
            <a:off x="6275747" y="1838691"/>
            <a:ext cx="2084632" cy="1785182"/>
          </a:xfrm>
          <a:prstGeom prst="rect">
            <a:avLst/>
          </a:prstGeom>
        </p:spPr>
      </p:pic>
      <p:pic>
        <p:nvPicPr>
          <p:cNvPr id="5" name="Picture 4">
            <a:extLst>
              <a:ext uri="{FF2B5EF4-FFF2-40B4-BE49-F238E27FC236}">
                <a16:creationId xmlns:a16="http://schemas.microsoft.com/office/drawing/2014/main" id="{33A4346D-3E23-4A47-A09D-9291D652F3CC}"/>
              </a:ext>
            </a:extLst>
          </p:cNvPr>
          <p:cNvPicPr>
            <a:picLocks noChangeAspect="1"/>
          </p:cNvPicPr>
          <p:nvPr/>
        </p:nvPicPr>
        <p:blipFill>
          <a:blip r:embed="rId3"/>
          <a:stretch>
            <a:fillRect/>
          </a:stretch>
        </p:blipFill>
        <p:spPr>
          <a:xfrm>
            <a:off x="5139673" y="5199733"/>
            <a:ext cx="3577290" cy="621476"/>
          </a:xfrm>
          <a:prstGeom prst="rect">
            <a:avLst/>
          </a:prstGeom>
        </p:spPr>
      </p:pic>
    </p:spTree>
    <p:extLst>
      <p:ext uri="{BB962C8B-B14F-4D97-AF65-F5344CB8AC3E}">
        <p14:creationId xmlns:p14="http://schemas.microsoft.com/office/powerpoint/2010/main" val="211175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927E-C44D-4D8A-8C58-FCD3EB4D9AB0}"/>
              </a:ext>
            </a:extLst>
          </p:cNvPr>
          <p:cNvSpPr>
            <a:spLocks noGrp="1"/>
          </p:cNvSpPr>
          <p:nvPr>
            <p:ph type="title"/>
          </p:nvPr>
        </p:nvSpPr>
        <p:spPr>
          <a:xfrm>
            <a:off x="822856" y="63500"/>
            <a:ext cx="7042150" cy="1143000"/>
          </a:xfrm>
        </p:spPr>
        <p:txBody>
          <a:bodyPr/>
          <a:lstStyle/>
          <a:p>
            <a:r>
              <a:rPr lang="en-US" sz="3200" dirty="0"/>
              <a:t>Class Relationships</a:t>
            </a:r>
          </a:p>
        </p:txBody>
      </p:sp>
      <p:sp>
        <p:nvSpPr>
          <p:cNvPr id="3" name="Content Placeholder 2">
            <a:extLst>
              <a:ext uri="{FF2B5EF4-FFF2-40B4-BE49-F238E27FC236}">
                <a16:creationId xmlns:a16="http://schemas.microsoft.com/office/drawing/2014/main" id="{C7F6D039-6DA9-45F3-A35F-E874712339BE}"/>
              </a:ext>
            </a:extLst>
          </p:cNvPr>
          <p:cNvSpPr>
            <a:spLocks noGrp="1"/>
          </p:cNvSpPr>
          <p:nvPr>
            <p:ph idx="1"/>
          </p:nvPr>
        </p:nvSpPr>
        <p:spPr/>
        <p:txBody>
          <a:bodyPr/>
          <a:lstStyle/>
          <a:p>
            <a:r>
              <a:rPr lang="en-US" b="1" dirty="0"/>
              <a:t>Aggregation</a:t>
            </a:r>
            <a:r>
              <a:rPr lang="en-US" dirty="0"/>
              <a:t>:</a:t>
            </a:r>
          </a:p>
          <a:p>
            <a:pPr lvl="1"/>
            <a:r>
              <a:rPr lang="en-US" dirty="0"/>
              <a:t>A special type of association. It represents a "part of" relationship.</a:t>
            </a:r>
          </a:p>
          <a:p>
            <a:endParaRPr lang="en-US" dirty="0"/>
          </a:p>
          <a:p>
            <a:endParaRPr lang="en-US" dirty="0"/>
          </a:p>
          <a:p>
            <a:endParaRPr lang="en-US" dirty="0"/>
          </a:p>
          <a:p>
            <a:r>
              <a:rPr lang="en-US" b="1" dirty="0"/>
              <a:t>Composition</a:t>
            </a:r>
            <a:r>
              <a:rPr lang="en-US" dirty="0"/>
              <a:t>:</a:t>
            </a:r>
          </a:p>
          <a:p>
            <a:pPr lvl="1"/>
            <a:r>
              <a:rPr lang="en-US" dirty="0"/>
              <a:t>A special type of aggregation where parts are destroyed when the whole is destroyed.</a:t>
            </a:r>
          </a:p>
          <a:p>
            <a:endParaRPr lang="en-US" dirty="0"/>
          </a:p>
        </p:txBody>
      </p:sp>
      <p:pic>
        <p:nvPicPr>
          <p:cNvPr id="6" name="Picture 5">
            <a:extLst>
              <a:ext uri="{FF2B5EF4-FFF2-40B4-BE49-F238E27FC236}">
                <a16:creationId xmlns:a16="http://schemas.microsoft.com/office/drawing/2014/main" id="{D155EB7D-ED5F-4485-90FC-CB8E67181CE6}"/>
              </a:ext>
            </a:extLst>
          </p:cNvPr>
          <p:cNvPicPr>
            <a:picLocks noChangeAspect="1"/>
          </p:cNvPicPr>
          <p:nvPr/>
        </p:nvPicPr>
        <p:blipFill>
          <a:blip r:embed="rId2"/>
          <a:stretch>
            <a:fillRect/>
          </a:stretch>
        </p:blipFill>
        <p:spPr>
          <a:xfrm>
            <a:off x="4343931" y="2893104"/>
            <a:ext cx="4120088" cy="715778"/>
          </a:xfrm>
          <a:prstGeom prst="rect">
            <a:avLst/>
          </a:prstGeom>
        </p:spPr>
      </p:pic>
      <p:pic>
        <p:nvPicPr>
          <p:cNvPr id="7" name="Picture 6">
            <a:extLst>
              <a:ext uri="{FF2B5EF4-FFF2-40B4-BE49-F238E27FC236}">
                <a16:creationId xmlns:a16="http://schemas.microsoft.com/office/drawing/2014/main" id="{8B4C53E7-B1B9-4BD6-9CEA-5A0E1EB0046F}"/>
              </a:ext>
            </a:extLst>
          </p:cNvPr>
          <p:cNvPicPr>
            <a:picLocks noChangeAspect="1"/>
          </p:cNvPicPr>
          <p:nvPr/>
        </p:nvPicPr>
        <p:blipFill>
          <a:blip r:embed="rId3"/>
          <a:stretch>
            <a:fillRect/>
          </a:stretch>
        </p:blipFill>
        <p:spPr>
          <a:xfrm>
            <a:off x="4225286" y="5119141"/>
            <a:ext cx="4357378" cy="757004"/>
          </a:xfrm>
          <a:prstGeom prst="rect">
            <a:avLst/>
          </a:prstGeom>
        </p:spPr>
      </p:pic>
    </p:spTree>
    <p:extLst>
      <p:ext uri="{BB962C8B-B14F-4D97-AF65-F5344CB8AC3E}">
        <p14:creationId xmlns:p14="http://schemas.microsoft.com/office/powerpoint/2010/main" val="74893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927E-C44D-4D8A-8C58-FCD3EB4D9AB0}"/>
              </a:ext>
            </a:extLst>
          </p:cNvPr>
          <p:cNvSpPr>
            <a:spLocks noGrp="1"/>
          </p:cNvSpPr>
          <p:nvPr>
            <p:ph type="title"/>
          </p:nvPr>
        </p:nvSpPr>
        <p:spPr>
          <a:xfrm>
            <a:off x="696790" y="63500"/>
            <a:ext cx="7042150" cy="1143000"/>
          </a:xfrm>
        </p:spPr>
        <p:txBody>
          <a:bodyPr/>
          <a:lstStyle/>
          <a:p>
            <a:r>
              <a:rPr lang="en-US" sz="3200" dirty="0"/>
              <a:t>Class Relationships</a:t>
            </a:r>
          </a:p>
        </p:txBody>
      </p:sp>
      <p:sp>
        <p:nvSpPr>
          <p:cNvPr id="3" name="Content Placeholder 2">
            <a:extLst>
              <a:ext uri="{FF2B5EF4-FFF2-40B4-BE49-F238E27FC236}">
                <a16:creationId xmlns:a16="http://schemas.microsoft.com/office/drawing/2014/main" id="{C7F6D039-6DA9-45F3-A35F-E874712339BE}"/>
              </a:ext>
            </a:extLst>
          </p:cNvPr>
          <p:cNvSpPr>
            <a:spLocks noGrp="1"/>
          </p:cNvSpPr>
          <p:nvPr>
            <p:ph idx="1"/>
          </p:nvPr>
        </p:nvSpPr>
        <p:spPr/>
        <p:txBody>
          <a:bodyPr/>
          <a:lstStyle/>
          <a:p>
            <a:r>
              <a:rPr lang="en-US" b="1" dirty="0"/>
              <a:t>Dependency</a:t>
            </a:r>
            <a:r>
              <a:rPr lang="en-US" dirty="0"/>
              <a:t>:</a:t>
            </a:r>
          </a:p>
          <a:p>
            <a:pPr lvl="1"/>
            <a:r>
              <a:rPr lang="en-US" dirty="0"/>
              <a:t>Exists between two classes if the changes to the definition of one may cause changes to the other (but not the other way around).</a:t>
            </a:r>
          </a:p>
          <a:p>
            <a:endParaRPr lang="en-US" dirty="0"/>
          </a:p>
          <a:p>
            <a:endParaRPr lang="en-US" dirty="0"/>
          </a:p>
          <a:p>
            <a:r>
              <a:rPr lang="en-US" b="1" dirty="0"/>
              <a:t>Interface Realization</a:t>
            </a:r>
            <a:endParaRPr lang="en-US" dirty="0"/>
          </a:p>
          <a:p>
            <a:pPr lvl="1"/>
            <a:r>
              <a:rPr lang="en-US" dirty="0"/>
              <a:t>Represents the implementation of the functionality defined in one class by another class.</a:t>
            </a:r>
          </a:p>
        </p:txBody>
      </p:sp>
      <p:pic>
        <p:nvPicPr>
          <p:cNvPr id="4" name="Picture 3">
            <a:extLst>
              <a:ext uri="{FF2B5EF4-FFF2-40B4-BE49-F238E27FC236}">
                <a16:creationId xmlns:a16="http://schemas.microsoft.com/office/drawing/2014/main" id="{2CB2AAC6-CD65-4F63-8922-96B747F94042}"/>
              </a:ext>
            </a:extLst>
          </p:cNvPr>
          <p:cNvPicPr>
            <a:picLocks noChangeAspect="1"/>
          </p:cNvPicPr>
          <p:nvPr/>
        </p:nvPicPr>
        <p:blipFill>
          <a:blip r:embed="rId2"/>
          <a:stretch>
            <a:fillRect/>
          </a:stretch>
        </p:blipFill>
        <p:spPr>
          <a:xfrm>
            <a:off x="4887105" y="3013623"/>
            <a:ext cx="3512659" cy="610250"/>
          </a:xfrm>
          <a:prstGeom prst="rect">
            <a:avLst/>
          </a:prstGeom>
        </p:spPr>
      </p:pic>
      <p:pic>
        <p:nvPicPr>
          <p:cNvPr id="8" name="Picture 7">
            <a:extLst>
              <a:ext uri="{FF2B5EF4-FFF2-40B4-BE49-F238E27FC236}">
                <a16:creationId xmlns:a16="http://schemas.microsoft.com/office/drawing/2014/main" id="{67B6A721-D657-4FA0-BE00-2BF80812E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455" y="5160962"/>
            <a:ext cx="4657182" cy="610251"/>
          </a:xfrm>
          <a:prstGeom prst="rect">
            <a:avLst/>
          </a:prstGeom>
        </p:spPr>
      </p:pic>
    </p:spTree>
    <p:extLst>
      <p:ext uri="{BB962C8B-B14F-4D97-AF65-F5344CB8AC3E}">
        <p14:creationId xmlns:p14="http://schemas.microsoft.com/office/powerpoint/2010/main" val="92128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B10504C-A9BB-4919-991F-DF92A5439E11}"/>
              </a:ext>
            </a:extLst>
          </p:cNvPr>
          <p:cNvSpPr>
            <a:spLocks noGrp="1"/>
          </p:cNvSpPr>
          <p:nvPr>
            <p:ph idx="1"/>
          </p:nvPr>
        </p:nvSpPr>
        <p:spPr>
          <a:xfrm>
            <a:off x="569742" y="2562078"/>
            <a:ext cx="8229600" cy="1911448"/>
          </a:xfrm>
        </p:spPr>
        <p:txBody>
          <a:bodyPr/>
          <a:lstStyle/>
          <a:p>
            <a:pPr marL="0" indent="0" algn="ctr">
              <a:buNone/>
            </a:pPr>
            <a:r>
              <a:rPr lang="en-US" dirty="0"/>
              <a:t>Let’s create a </a:t>
            </a:r>
            <a:r>
              <a:rPr lang="en-US" b="1" dirty="0">
                <a:solidFill>
                  <a:srgbClr val="0070C0"/>
                </a:solidFill>
              </a:rPr>
              <a:t>class diagram </a:t>
            </a:r>
            <a:r>
              <a:rPr lang="en-US" dirty="0"/>
              <a:t>for the Student Application System (SAS) case study.</a:t>
            </a:r>
          </a:p>
          <a:p>
            <a:pPr marL="0" indent="0" algn="ctr">
              <a:buNone/>
            </a:pPr>
            <a:endParaRPr lang="en-US" dirty="0"/>
          </a:p>
          <a:p>
            <a:pPr marL="0" indent="0" algn="ctr">
              <a:buNone/>
            </a:pPr>
            <a:r>
              <a:rPr lang="en-US" dirty="0"/>
              <a:t>Use of system modelling tool e.g., Ms. Visio, DIA, draw.io, etc.</a:t>
            </a:r>
          </a:p>
          <a:p>
            <a:pPr algn="ctr"/>
            <a:endParaRPr lang="en-MY" dirty="0"/>
          </a:p>
        </p:txBody>
      </p:sp>
      <p:sp>
        <p:nvSpPr>
          <p:cNvPr id="5" name="Slide Number Placeholder 4">
            <a:extLst>
              <a:ext uri="{FF2B5EF4-FFF2-40B4-BE49-F238E27FC236}">
                <a16:creationId xmlns:a16="http://schemas.microsoft.com/office/drawing/2014/main" id="{9CE3A813-564A-4DC4-9964-08EE4B7702A4}"/>
              </a:ext>
            </a:extLst>
          </p:cNvPr>
          <p:cNvSpPr>
            <a:spLocks noGrp="1"/>
          </p:cNvSpPr>
          <p:nvPr>
            <p:ph type="sldNum" sz="quarter" idx="4294967295"/>
          </p:nvPr>
        </p:nvSpPr>
        <p:spPr>
          <a:xfrm>
            <a:off x="8001000" y="6248400"/>
            <a:ext cx="1143000" cy="457200"/>
          </a:xfrm>
          <a:prstGeom prst="rect">
            <a:avLst/>
          </a:prstGeom>
        </p:spPr>
        <p:txBody>
          <a:bodyPr/>
          <a:lstStyle/>
          <a:p>
            <a:pPr>
              <a:defRPr/>
            </a:pPr>
            <a:fld id="{2CE34241-B376-46A4-AF70-DDE0C09D11AC}" type="slidenum">
              <a:rPr lang="en-US" altLang="en-US" smtClean="0"/>
              <a:pPr>
                <a:defRPr/>
              </a:pPr>
              <a:t>9</a:t>
            </a:fld>
            <a:endParaRPr lang="en-US" altLang="en-US"/>
          </a:p>
        </p:txBody>
      </p:sp>
    </p:spTree>
    <p:extLst>
      <p:ext uri="{BB962C8B-B14F-4D97-AF65-F5344CB8AC3E}">
        <p14:creationId xmlns:p14="http://schemas.microsoft.com/office/powerpoint/2010/main" val="1095474175"/>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DC2E6E-16CD-4B60-9C6B-73689803493D}"/>
</file>

<file path=customXml/itemProps2.xml><?xml version="1.0" encoding="utf-8"?>
<ds:datastoreItem xmlns:ds="http://schemas.openxmlformats.org/officeDocument/2006/customXml" ds:itemID="{4E9BC4AC-0F53-4A39-AAEA-DF5CA9F2DD35}"/>
</file>

<file path=customXml/itemProps3.xml><?xml version="1.0" encoding="utf-8"?>
<ds:datastoreItem xmlns:ds="http://schemas.openxmlformats.org/officeDocument/2006/customXml" ds:itemID="{BE023B7F-5EBB-467E-9448-A4195851C612}"/>
</file>

<file path=docProps/app.xml><?xml version="1.0" encoding="utf-8"?>
<Properties xmlns="http://schemas.openxmlformats.org/officeDocument/2006/extended-properties" xmlns:vt="http://schemas.openxmlformats.org/officeDocument/2006/docPropsVTypes">
  <Template>APUtemplate-Level_2</Template>
  <TotalTime>793</TotalTime>
  <Pages>11</Pages>
  <Words>418</Words>
  <Application>Microsoft Office PowerPoint</Application>
  <PresentationFormat>On-screen Show (4:3)</PresentationFormat>
  <Paragraphs>52</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Candara</vt:lpstr>
      <vt:lpstr>Wingdings</vt:lpstr>
      <vt:lpstr>APUtemplate-Level_2</vt:lpstr>
      <vt:lpstr>System Development Methods CT00046-3-2</vt:lpstr>
      <vt:lpstr>Tutorial</vt:lpstr>
      <vt:lpstr>Student Application System (SAS)  Case Study</vt:lpstr>
      <vt:lpstr>Class Diagram</vt:lpstr>
      <vt:lpstr>Class</vt:lpstr>
      <vt:lpstr>Class Relationships</vt:lpstr>
      <vt:lpstr>Class Relationships</vt:lpstr>
      <vt:lpstr>Class Relationships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57</cp:revision>
  <cp:lastPrinted>1995-11-02T09:23:42Z</cp:lastPrinted>
  <dcterms:created xsi:type="dcterms:W3CDTF">2014-01-17T09:12:04Z</dcterms:created>
  <dcterms:modified xsi:type="dcterms:W3CDTF">2021-11-08T06:47:54Z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