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0"/>
  </p:notesMasterIdLst>
  <p:handoutMasterIdLst>
    <p:handoutMasterId r:id="rId11"/>
  </p:handoutMasterIdLst>
  <p:sldIdLst>
    <p:sldId id="256" r:id="rId2"/>
    <p:sldId id="270" r:id="rId3"/>
    <p:sldId id="319" r:id="rId4"/>
    <p:sldId id="318" r:id="rId5"/>
    <p:sldId id="314" r:id="rId6"/>
    <p:sldId id="315" r:id="rId7"/>
    <p:sldId id="316" r:id="rId8"/>
    <p:sldId id="409" r:id="rId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5B9BD5"/>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764" autoAdjust="0"/>
  </p:normalViewPr>
  <p:slideViewPr>
    <p:cSldViewPr snapToGrid="0">
      <p:cViewPr varScale="1">
        <p:scale>
          <a:sx n="64" d="100"/>
          <a:sy n="64" d="100"/>
        </p:scale>
        <p:origin x="1482" y="72"/>
      </p:cViewPr>
      <p:guideLst>
        <p:guide orient="horz" pos="2160"/>
        <p:guide pos="2880"/>
      </p:guideLst>
    </p:cSldViewPr>
  </p:slideViewPr>
  <p:outlineViewPr>
    <p:cViewPr>
      <p:scale>
        <a:sx n="33" d="100"/>
        <a:sy n="33" d="100"/>
      </p:scale>
      <p:origin x="0" y="4128"/>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145D9430-4619-42E1-8B95-DB1ADAED9506}"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785945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p>
            <a:pPr algn="r" eaLnBrk="0" hangingPunct="0">
              <a:defRPr/>
            </a:pPr>
            <a:fld id="{45EC89B7-D3F1-4B30-BBAB-A61797FC2428}" type="slidenum">
              <a:rPr lang="en-GB" sz="1400">
                <a:latin typeface="Calibri" pitchFamily="34" charset="0"/>
                <a:cs typeface="Calibri" pitchFamily="34" charset="0"/>
              </a:rPr>
              <a:pPr algn="r" eaLnBrk="0" hangingPunct="0">
                <a:defRPr/>
              </a:pPr>
              <a:t>‹#›</a:t>
            </a:fld>
            <a:endParaRPr lang="en-GB" sz="1400" dirty="0">
              <a:latin typeface="Calibri" pitchFamily="34" charset="0"/>
              <a:cs typeface="Calibri" pitchFamily="34" charset="0"/>
            </a:endParaRPr>
          </a:p>
        </p:txBody>
      </p:sp>
    </p:spTree>
    <p:extLst>
      <p:ext uri="{BB962C8B-B14F-4D97-AF65-F5344CB8AC3E}">
        <p14:creationId xmlns:p14="http://schemas.microsoft.com/office/powerpoint/2010/main" val="39089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0871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9008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sz="1600"/>
          </a:p>
        </p:txBody>
      </p:sp>
      <p:pic>
        <p:nvPicPr>
          <p:cNvPr id="5" name="Picture 10" descr="APU Logo_Final_Vertical_V1_HR1 copy.png"/>
          <p:cNvPicPr>
            <a:picLocks noChangeAspect="1"/>
          </p:cNvPicPr>
          <p:nvPr/>
        </p:nvPicPr>
        <p:blipFill>
          <a:blip r:embed="rId2" cstate="print"/>
          <a:srcRect/>
          <a:stretch>
            <a:fillRect/>
          </a:stretch>
        </p:blipFill>
        <p:spPr bwMode="auto">
          <a:xfrm>
            <a:off x="-115888" y="2514600"/>
            <a:ext cx="2530476" cy="2389188"/>
          </a:xfrm>
          <a:prstGeom prst="rect">
            <a:avLst/>
          </a:prstGeom>
          <a:noFill/>
          <a:ln w="9525">
            <a:noFill/>
            <a:miter lim="800000"/>
            <a:headEnd/>
            <a:tailEnd/>
          </a:ln>
        </p:spPr>
      </p:pic>
      <p:sp>
        <p:nvSpPr>
          <p:cNvPr id="87042" name="Rectangle 2"/>
          <p:cNvSpPr>
            <a:spLocks noGrp="1" noChangeArrowheads="1"/>
          </p:cNvSpPr>
          <p:nvPr>
            <p:ph type="ctrTitle"/>
          </p:nvPr>
        </p:nvSpPr>
        <p:spPr>
          <a:xfrm>
            <a:off x="2389188" y="1952625"/>
            <a:ext cx="6754812" cy="1470025"/>
          </a:xfrm>
        </p:spPr>
        <p:txBody>
          <a:bodyPr/>
          <a:lstStyle>
            <a:lvl1pPr>
              <a:defRPr sz="2800" b="1"/>
            </a:lvl1pPr>
          </a:lstStyle>
          <a:p>
            <a:r>
              <a:rPr lang="en-US" dirty="0"/>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sz="2800" b="0"/>
            </a:lvl1pPr>
          </a:lstStyle>
          <a:p>
            <a:r>
              <a:rPr lang="en-US" dirty="0"/>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7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78363" y="1697038"/>
            <a:ext cx="4038600" cy="4525962"/>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6019" name="Rectangle 3"/>
          <p:cNvSpPr>
            <a:spLocks noChangeArrowheads="1"/>
          </p:cNvSpPr>
          <p:nvPr/>
        </p:nvSpPr>
        <p:spPr bwMode="auto">
          <a:xfrm>
            <a:off x="0" y="6621463"/>
            <a:ext cx="9144000" cy="236537"/>
          </a:xfrm>
          <a:prstGeom prst="rect">
            <a:avLst/>
          </a:prstGeom>
          <a:solidFill>
            <a:srgbClr val="A2C1FE"/>
          </a:solidFill>
          <a:ln w="9525">
            <a:noFill/>
            <a:miter lim="800000"/>
            <a:headEnd/>
            <a:tailEnd/>
          </a:ln>
          <a:effectLst/>
        </p:spPr>
        <p:txBody>
          <a:bodyPr wrap="none" anchor="ctr"/>
          <a:lstStyle/>
          <a:p>
            <a:pPr>
              <a:defRPr/>
            </a:pPr>
            <a:endParaRPr lang="en-GB"/>
          </a:p>
        </p:txBody>
      </p:sp>
      <p:pic>
        <p:nvPicPr>
          <p:cNvPr id="1026" name="Picture 17" descr="ucti_globe1_transparent_small"/>
          <p:cNvPicPr>
            <a:picLocks noChangeAspect="1" noChangeArrowheads="1"/>
          </p:cNvPicPr>
          <p:nvPr/>
        </p:nvPicPr>
        <p:blipFill>
          <a:blip r:embed="rId6" cstate="print">
            <a:lum bright="80000" contrast="-90000"/>
          </a:blip>
          <a:srcRect/>
          <a:stretch>
            <a:fillRect/>
          </a:stretch>
        </p:blipFill>
        <p:spPr bwMode="auto">
          <a:xfrm>
            <a:off x="-1441450" y="2570163"/>
            <a:ext cx="7207250" cy="4098925"/>
          </a:xfrm>
          <a:prstGeom prst="rect">
            <a:avLst/>
          </a:prstGeom>
          <a:noFill/>
          <a:ln w="9525">
            <a:noFill/>
            <a:miter lim="800000"/>
            <a:headEnd/>
            <a:tailEnd/>
          </a:ln>
        </p:spPr>
      </p:pic>
      <p:sp>
        <p:nvSpPr>
          <p:cNvPr id="1028" name="Rectangle 4"/>
          <p:cNvSpPr>
            <a:spLocks noGrp="1" noChangeArrowheads="1"/>
          </p:cNvSpPr>
          <p:nvPr>
            <p:ph type="body" idx="1"/>
          </p:nvPr>
        </p:nvSpPr>
        <p:spPr bwMode="auto">
          <a:xfrm>
            <a:off x="487363" y="16970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6023" name="Rectangle 7"/>
          <p:cNvSpPr>
            <a:spLocks noChangeArrowheads="1"/>
          </p:cNvSpPr>
          <p:nvPr/>
        </p:nvSpPr>
        <p:spPr bwMode="auto">
          <a:xfrm>
            <a:off x="0" y="6627146"/>
            <a:ext cx="2711450" cy="260350"/>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CT046-3-2 – SYSTEM DEVELOPMENT METHODS</a:t>
            </a:r>
            <a:endParaRPr lang="en-GB" sz="1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7" cstate="print"/>
          <a:srcRect/>
          <a:stretch>
            <a:fillRect/>
          </a:stretch>
        </p:blipFill>
        <p:spPr bwMode="auto">
          <a:xfrm>
            <a:off x="7629525" y="0"/>
            <a:ext cx="1514475" cy="1514475"/>
          </a:xfrm>
          <a:prstGeom prst="rect">
            <a:avLst/>
          </a:prstGeom>
          <a:noFill/>
          <a:ln w="9525">
            <a:noFill/>
            <a:miter lim="800000"/>
            <a:headEnd/>
            <a:tailEnd/>
          </a:ln>
        </p:spPr>
      </p:pic>
      <p:sp>
        <p:nvSpPr>
          <p:cNvPr id="10" name="Rectangle 7"/>
          <p:cNvSpPr>
            <a:spLocks noChangeArrowheads="1"/>
          </p:cNvSpPr>
          <p:nvPr userDrawn="1"/>
        </p:nvSpPr>
        <p:spPr bwMode="auto">
          <a:xfrm>
            <a:off x="8495071" y="6651522"/>
            <a:ext cx="648928" cy="206477"/>
          </a:xfrm>
          <a:prstGeom prst="rect">
            <a:avLst/>
          </a:prstGeom>
          <a:noFill/>
          <a:ln w="9525">
            <a:noFill/>
            <a:miter lim="800000"/>
            <a:headEnd/>
            <a:tailEnd/>
          </a:ln>
          <a:effectLst/>
        </p:spPr>
        <p:txBody>
          <a:bodyPr/>
          <a:lstStyle/>
          <a:p>
            <a:pPr>
              <a:defRPr/>
            </a:pPr>
            <a:r>
              <a:rPr lang="en-GB" sz="800" kern="1200" dirty="0">
                <a:solidFill>
                  <a:schemeClr val="tx1"/>
                </a:solidFill>
                <a:latin typeface="Arial" charset="0"/>
                <a:ea typeface="+mn-ea"/>
                <a:cs typeface="+mn-cs"/>
              </a:rPr>
              <a:t>Slide </a:t>
            </a:r>
            <a:fld id="{24EBCBF7-7ADB-48D7-B08B-09D891D280AE}" type="slidenum">
              <a:rPr lang="en-GB" sz="800" kern="1200" smtClean="0">
                <a:solidFill>
                  <a:schemeClr val="tx1"/>
                </a:solidFill>
                <a:latin typeface="Arial" charset="0"/>
                <a:ea typeface="+mn-ea"/>
                <a:cs typeface="+mn-cs"/>
              </a:rPr>
              <a:t>‹#›</a:t>
            </a:fld>
            <a:endParaRPr lang="en-GB" sz="100" dirty="0">
              <a:latin typeface="Calibri" pitchFamily="34" charset="0"/>
              <a:cs typeface="Calibri" pitchFamily="34" charset="0"/>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9" r:id="rId3"/>
    <p:sldLayoutId id="2147483701" r:id="rId4"/>
  </p:sldLayoutIdLst>
  <p:hf hdr="0" ftr="0" dt="0"/>
  <p:txStyles>
    <p:titleStyle>
      <a:lvl1pPr algn="ctr" rtl="0" eaLnBrk="1" fontAlgn="base" hangingPunct="1">
        <a:spcBef>
          <a:spcPct val="0"/>
        </a:spcBef>
        <a:spcAft>
          <a:spcPct val="0"/>
        </a:spcAft>
        <a:defRPr sz="2800" b="1">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sz="18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System Development Methods</a:t>
            </a:r>
            <a:br>
              <a:rPr lang="en-US" dirty="0">
                <a:latin typeface="+mn-lt"/>
              </a:rPr>
            </a:br>
            <a:r>
              <a:rPr lang="en-US" sz="2400" dirty="0">
                <a:latin typeface="+mn-lt"/>
              </a:rPr>
              <a:t>CT00046-3-2</a:t>
            </a:r>
            <a:endParaRPr lang="en-US" dirty="0">
              <a:latin typeface="+mn-lt"/>
            </a:endParaRPr>
          </a:p>
        </p:txBody>
      </p:sp>
      <p:sp>
        <p:nvSpPr>
          <p:cNvPr id="3" name="Subtitle 2"/>
          <p:cNvSpPr>
            <a:spLocks noGrp="1"/>
          </p:cNvSpPr>
          <p:nvPr>
            <p:ph type="subTitle" idx="1"/>
          </p:nvPr>
        </p:nvSpPr>
        <p:spPr/>
        <p:txBody>
          <a:bodyPr/>
          <a:lstStyle/>
          <a:p>
            <a:r>
              <a:rPr lang="en-US" b="1" dirty="0">
                <a:latin typeface="+mn-lt"/>
              </a:rPr>
              <a:t>State Diagram</a:t>
            </a:r>
          </a:p>
          <a:p>
            <a:r>
              <a:rPr lang="en-US" b="1" dirty="0">
                <a:solidFill>
                  <a:srgbClr val="0070C0"/>
                </a:solidFill>
              </a:rPr>
              <a:t>Tutorial 11 – Part 1</a:t>
            </a:r>
          </a:p>
          <a:p>
            <a:endParaRPr lang="en-US" b="1"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Tutorial</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a:t>
            </a:r>
            <a:r>
              <a:rPr lang="en-US" b="1" dirty="0"/>
              <a:t>state diagram </a:t>
            </a:r>
            <a:r>
              <a:rPr lang="en-US" dirty="0"/>
              <a:t>for the </a:t>
            </a:r>
            <a:r>
              <a:rPr lang="en-US" b="1" dirty="0">
                <a:solidFill>
                  <a:srgbClr val="0070C0"/>
                </a:solidFill>
              </a:rPr>
              <a:t>‘Application’ </a:t>
            </a:r>
            <a:r>
              <a:rPr lang="en-US" b="1" dirty="0"/>
              <a:t>object </a:t>
            </a:r>
            <a:r>
              <a:rPr lang="en-US" dirty="0"/>
              <a:t>in the  SAS case study.</a:t>
            </a:r>
          </a:p>
          <a:p>
            <a:pPr marL="400050" lvl="1" indent="0">
              <a:buNone/>
            </a:pPr>
            <a:r>
              <a:rPr lang="en-US" sz="2400" i="1" dirty="0"/>
              <a:t>See the next slide to find out the proposed SAS class diagram</a:t>
            </a:r>
            <a:endParaRPr lang="en-US" dirty="0"/>
          </a:p>
        </p:txBody>
      </p:sp>
    </p:spTree>
    <p:extLst>
      <p:ext uri="{BB962C8B-B14F-4D97-AF65-F5344CB8AC3E}">
        <p14:creationId xmlns:p14="http://schemas.microsoft.com/office/powerpoint/2010/main" val="214127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51C2-987D-48F4-BD15-EEBA78F865BE}"/>
              </a:ext>
            </a:extLst>
          </p:cNvPr>
          <p:cNvSpPr>
            <a:spLocks noGrp="1"/>
          </p:cNvSpPr>
          <p:nvPr>
            <p:ph type="title"/>
          </p:nvPr>
        </p:nvSpPr>
        <p:spPr>
          <a:xfrm>
            <a:off x="179882" y="247338"/>
            <a:ext cx="7632856" cy="693295"/>
          </a:xfrm>
        </p:spPr>
        <p:txBody>
          <a:bodyPr/>
          <a:lstStyle/>
          <a:p>
            <a:r>
              <a:rPr lang="en-US" dirty="0"/>
              <a:t>The Proposed Class Diagram for the SAS</a:t>
            </a:r>
            <a:br>
              <a:rPr lang="en-US" dirty="0"/>
            </a:br>
            <a:r>
              <a:rPr lang="en-US" sz="2000" dirty="0">
                <a:solidFill>
                  <a:srgbClr val="5B9BD5"/>
                </a:solidFill>
              </a:rPr>
              <a:t>‘Application’ is one of the objects in the SAS, also shown in the proposed class diagram. </a:t>
            </a:r>
            <a:endParaRPr lang="en-MY" dirty="0">
              <a:solidFill>
                <a:srgbClr val="5B9BD5"/>
              </a:solidFill>
            </a:endParaRPr>
          </a:p>
        </p:txBody>
      </p:sp>
      <p:pic>
        <p:nvPicPr>
          <p:cNvPr id="5" name="Content Placeholder 4" descr="Graphical user interface, application&#10;&#10;Description automatically generated">
            <a:extLst>
              <a:ext uri="{FF2B5EF4-FFF2-40B4-BE49-F238E27FC236}">
                <a16:creationId xmlns:a16="http://schemas.microsoft.com/office/drawing/2014/main" id="{4E26C6E0-3ED9-4F86-928E-EC2317AF93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184223"/>
            <a:ext cx="9143999" cy="5426439"/>
          </a:xfrm>
        </p:spPr>
      </p:pic>
      <p:sp>
        <p:nvSpPr>
          <p:cNvPr id="3" name="Oval 2">
            <a:extLst>
              <a:ext uri="{FF2B5EF4-FFF2-40B4-BE49-F238E27FC236}">
                <a16:creationId xmlns:a16="http://schemas.microsoft.com/office/drawing/2014/main" id="{8EE69812-CC80-4ED7-8038-91C71D0FBC98}"/>
              </a:ext>
            </a:extLst>
          </p:cNvPr>
          <p:cNvSpPr/>
          <p:nvPr/>
        </p:nvSpPr>
        <p:spPr bwMode="auto">
          <a:xfrm>
            <a:off x="-284813" y="1424065"/>
            <a:ext cx="2113613" cy="247337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MY"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59499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82756" y="424069"/>
            <a:ext cx="6132443" cy="1046922"/>
          </a:xfrm>
        </p:spPr>
        <p:txBody>
          <a:bodyPr/>
          <a:lstStyle/>
          <a:p>
            <a:r>
              <a:rPr lang="en-US" dirty="0"/>
              <a:t>Student Application System (SAS) </a:t>
            </a:r>
            <a:br>
              <a:rPr lang="en-US" dirty="0"/>
            </a:br>
            <a:r>
              <a:rPr lang="en-US" dirty="0"/>
              <a:t>Case Study</a:t>
            </a:r>
            <a:endParaRPr lang="en-MY" dirty="0"/>
          </a:p>
        </p:txBody>
      </p:sp>
      <p:sp>
        <p:nvSpPr>
          <p:cNvPr id="151555" name="Rectangle 3"/>
          <p:cNvSpPr>
            <a:spLocks noGrp="1" noChangeArrowheads="1"/>
          </p:cNvSpPr>
          <p:nvPr>
            <p:ph type="body" idx="1"/>
          </p:nvPr>
        </p:nvSpPr>
        <p:spPr>
          <a:xfrm>
            <a:off x="730526" y="1921567"/>
            <a:ext cx="7682948" cy="4200937"/>
          </a:xfrm>
        </p:spPr>
        <p:txBody>
          <a:bodyPr/>
          <a:lstStyle/>
          <a:p>
            <a:pPr marL="0" indent="0" algn="just">
              <a:buNone/>
            </a:pPr>
            <a:r>
              <a:rPr lang="en-US" dirty="0"/>
              <a:t>	You would like to create an online portal for prospective students to apply for programs at universities. There will be a list of universities in the portal for students to select from. Each university offers several programs of study. Applicants should be able to create a profile of themselves. When they are interested in a program, they will submit an application. The registry staff at the related university will first validate that the required information in the application. If the application is valid, the head of the department (HOD) of the program will approve or reject the application. </a:t>
            </a:r>
            <a:endParaRPr lang="en-MY" dirty="0"/>
          </a:p>
        </p:txBody>
      </p:sp>
    </p:spTree>
    <p:extLst>
      <p:ext uri="{BB962C8B-B14F-4D97-AF65-F5344CB8AC3E}">
        <p14:creationId xmlns:p14="http://schemas.microsoft.com/office/powerpoint/2010/main" val="39732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4D81-6654-42CF-BAC1-114220C2EE90}"/>
              </a:ext>
            </a:extLst>
          </p:cNvPr>
          <p:cNvSpPr>
            <a:spLocks noGrp="1"/>
          </p:cNvSpPr>
          <p:nvPr>
            <p:ph type="title"/>
          </p:nvPr>
        </p:nvSpPr>
        <p:spPr>
          <a:xfrm>
            <a:off x="815558" y="63500"/>
            <a:ext cx="7042150" cy="1143000"/>
          </a:xfrm>
        </p:spPr>
        <p:txBody>
          <a:bodyPr/>
          <a:lstStyle/>
          <a:p>
            <a:r>
              <a:rPr lang="en-US" sz="3200" dirty="0"/>
              <a:t>State Diagram</a:t>
            </a:r>
          </a:p>
        </p:txBody>
      </p:sp>
      <p:sp>
        <p:nvSpPr>
          <p:cNvPr id="3" name="Content Placeholder 2">
            <a:extLst>
              <a:ext uri="{FF2B5EF4-FFF2-40B4-BE49-F238E27FC236}">
                <a16:creationId xmlns:a16="http://schemas.microsoft.com/office/drawing/2014/main" id="{A65D9F47-87E7-400F-8322-4848E881BBD5}"/>
              </a:ext>
            </a:extLst>
          </p:cNvPr>
          <p:cNvSpPr>
            <a:spLocks noGrp="1"/>
          </p:cNvSpPr>
          <p:nvPr>
            <p:ph idx="1"/>
          </p:nvPr>
        </p:nvSpPr>
        <p:spPr/>
        <p:txBody>
          <a:bodyPr/>
          <a:lstStyle/>
          <a:p>
            <a:pPr>
              <a:buFont typeface="Wingdings" panose="05000000000000000000" pitchFamily="2" charset="2"/>
              <a:buChar char="q"/>
            </a:pPr>
            <a:r>
              <a:rPr lang="en-US" b="0" i="0" dirty="0">
                <a:effectLst/>
              </a:rPr>
              <a:t>A state diagram </a:t>
            </a:r>
            <a:r>
              <a:rPr lang="en-US" dirty="0"/>
              <a:t>is a behavioral diagram that </a:t>
            </a:r>
            <a:r>
              <a:rPr lang="en-US" b="0" i="0" dirty="0">
                <a:effectLst/>
              </a:rPr>
              <a:t>describes the behavior of a single object in response to a series of events in a system.</a:t>
            </a:r>
          </a:p>
          <a:p>
            <a:pPr>
              <a:buFont typeface="Wingdings" panose="05000000000000000000" pitchFamily="2" charset="2"/>
              <a:buChar char="q"/>
            </a:pPr>
            <a:r>
              <a:rPr lang="en-US" b="0" i="0" dirty="0">
                <a:effectLst/>
              </a:rPr>
              <a:t>An o</a:t>
            </a:r>
            <a:r>
              <a:rPr lang="en-US" dirty="0"/>
              <a:t>bject in a system can be a person, department, or any object/thing that will use/interact with the system. </a:t>
            </a:r>
            <a:endParaRPr lang="en-US" b="0" i="0" dirty="0">
              <a:effectLst/>
            </a:endParaRPr>
          </a:p>
          <a:p>
            <a:pPr>
              <a:buFont typeface="Wingdings" panose="05000000000000000000" pitchFamily="2" charset="2"/>
              <a:buChar char="q"/>
            </a:pPr>
            <a:r>
              <a:rPr lang="en-US" b="0" i="0" dirty="0">
                <a:effectLst/>
              </a:rPr>
              <a:t>A state diagram shows the actual changes in state, not the processes or commands that created those changes.</a:t>
            </a:r>
          </a:p>
          <a:p>
            <a:pPr>
              <a:buFont typeface="Wingdings" panose="05000000000000000000" pitchFamily="2" charset="2"/>
              <a:buChar char="q"/>
            </a:pPr>
            <a:r>
              <a:rPr lang="en-US" dirty="0"/>
              <a:t>A state diagram focuses on a set of attributes of a single abstraction (object).</a:t>
            </a:r>
          </a:p>
        </p:txBody>
      </p:sp>
    </p:spTree>
    <p:extLst>
      <p:ext uri="{BB962C8B-B14F-4D97-AF65-F5344CB8AC3E}">
        <p14:creationId xmlns:p14="http://schemas.microsoft.com/office/powerpoint/2010/main" val="227739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4D81-6654-42CF-BAC1-114220C2EE90}"/>
              </a:ext>
            </a:extLst>
          </p:cNvPr>
          <p:cNvSpPr>
            <a:spLocks noGrp="1"/>
          </p:cNvSpPr>
          <p:nvPr>
            <p:ph type="title"/>
          </p:nvPr>
        </p:nvSpPr>
        <p:spPr>
          <a:xfrm>
            <a:off x="725618" y="63500"/>
            <a:ext cx="7042150" cy="1143000"/>
          </a:xfrm>
        </p:spPr>
        <p:txBody>
          <a:bodyPr/>
          <a:lstStyle/>
          <a:p>
            <a:r>
              <a:rPr lang="en-US" sz="3200" dirty="0"/>
              <a:t>State Diagram </a:t>
            </a:r>
            <a:br>
              <a:rPr lang="en-US" sz="3200" dirty="0"/>
            </a:br>
            <a:r>
              <a:rPr lang="en-US" dirty="0">
                <a:solidFill>
                  <a:srgbClr val="0070C0"/>
                </a:solidFill>
              </a:rPr>
              <a:t>Symbols</a:t>
            </a:r>
            <a:endParaRPr lang="en-US" sz="3200" dirty="0">
              <a:solidFill>
                <a:srgbClr val="0070C0"/>
              </a:solidFill>
            </a:endParaRPr>
          </a:p>
        </p:txBody>
      </p:sp>
      <p:sp>
        <p:nvSpPr>
          <p:cNvPr id="3" name="Content Placeholder 2">
            <a:extLst>
              <a:ext uri="{FF2B5EF4-FFF2-40B4-BE49-F238E27FC236}">
                <a16:creationId xmlns:a16="http://schemas.microsoft.com/office/drawing/2014/main" id="{A65D9F47-87E7-400F-8322-4848E881BBD5}"/>
              </a:ext>
            </a:extLst>
          </p:cNvPr>
          <p:cNvSpPr>
            <a:spLocks noGrp="1"/>
          </p:cNvSpPr>
          <p:nvPr>
            <p:ph idx="1"/>
          </p:nvPr>
        </p:nvSpPr>
        <p:spPr/>
        <p:txBody>
          <a:bodyPr/>
          <a:lstStyle/>
          <a:p>
            <a:pPr>
              <a:buFont typeface="Wingdings" panose="05000000000000000000" pitchFamily="2" charset="2"/>
              <a:buChar char="q"/>
            </a:pPr>
            <a:r>
              <a:rPr lang="en-US" b="1" i="0" dirty="0">
                <a:effectLst/>
              </a:rPr>
              <a:t>States</a:t>
            </a:r>
            <a:br>
              <a:rPr lang="en-US" dirty="0"/>
            </a:br>
            <a:r>
              <a:rPr lang="en-US" dirty="0"/>
              <a:t>R</a:t>
            </a:r>
            <a:r>
              <a:rPr lang="en-US" b="0" i="0" dirty="0">
                <a:effectLst/>
              </a:rPr>
              <a:t>epresent situations in your system. You can easily illustrate a state by using a rectangle with rounded corners.</a:t>
            </a:r>
          </a:p>
          <a:p>
            <a:pPr lvl="1"/>
            <a:r>
              <a:rPr lang="en-US" sz="2400" dirty="0"/>
              <a:t>A simple state</a:t>
            </a:r>
          </a:p>
          <a:p>
            <a:endParaRPr lang="en-US" dirty="0"/>
          </a:p>
          <a:p>
            <a:endParaRPr lang="en-US" dirty="0"/>
          </a:p>
          <a:p>
            <a:pPr lvl="1"/>
            <a:r>
              <a:rPr lang="en-US" sz="2400" dirty="0"/>
              <a:t>A state with internal activities</a:t>
            </a:r>
          </a:p>
        </p:txBody>
      </p:sp>
      <p:pic>
        <p:nvPicPr>
          <p:cNvPr id="5" name="Picture 4">
            <a:extLst>
              <a:ext uri="{FF2B5EF4-FFF2-40B4-BE49-F238E27FC236}">
                <a16:creationId xmlns:a16="http://schemas.microsoft.com/office/drawing/2014/main" id="{39442B73-8014-44E9-A946-03D7A9C49FB0}"/>
              </a:ext>
            </a:extLst>
          </p:cNvPr>
          <p:cNvPicPr>
            <a:picLocks noChangeAspect="1"/>
          </p:cNvPicPr>
          <p:nvPr/>
        </p:nvPicPr>
        <p:blipFill>
          <a:blip r:embed="rId2"/>
          <a:stretch>
            <a:fillRect/>
          </a:stretch>
        </p:blipFill>
        <p:spPr>
          <a:xfrm>
            <a:off x="3783013" y="3356509"/>
            <a:ext cx="1638300" cy="809625"/>
          </a:xfrm>
          <a:prstGeom prst="rect">
            <a:avLst/>
          </a:prstGeom>
        </p:spPr>
      </p:pic>
      <p:pic>
        <p:nvPicPr>
          <p:cNvPr id="6" name="Picture 5">
            <a:extLst>
              <a:ext uri="{FF2B5EF4-FFF2-40B4-BE49-F238E27FC236}">
                <a16:creationId xmlns:a16="http://schemas.microsoft.com/office/drawing/2014/main" id="{C742B39E-C2D3-4FB5-876D-BA6BAD26A0A3}"/>
              </a:ext>
            </a:extLst>
          </p:cNvPr>
          <p:cNvPicPr>
            <a:picLocks noChangeAspect="1"/>
          </p:cNvPicPr>
          <p:nvPr/>
        </p:nvPicPr>
        <p:blipFill>
          <a:blip r:embed="rId3"/>
          <a:stretch>
            <a:fillRect/>
          </a:stretch>
        </p:blipFill>
        <p:spPr>
          <a:xfrm>
            <a:off x="3783013" y="5028784"/>
            <a:ext cx="1924050" cy="1409700"/>
          </a:xfrm>
          <a:prstGeom prst="rect">
            <a:avLst/>
          </a:prstGeom>
        </p:spPr>
      </p:pic>
    </p:spTree>
    <p:extLst>
      <p:ext uri="{BB962C8B-B14F-4D97-AF65-F5344CB8AC3E}">
        <p14:creationId xmlns:p14="http://schemas.microsoft.com/office/powerpoint/2010/main" val="212469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4D81-6654-42CF-BAC1-114220C2EE90}"/>
              </a:ext>
            </a:extLst>
          </p:cNvPr>
          <p:cNvSpPr>
            <a:spLocks noGrp="1"/>
          </p:cNvSpPr>
          <p:nvPr>
            <p:ph type="title"/>
          </p:nvPr>
        </p:nvSpPr>
        <p:spPr>
          <a:xfrm>
            <a:off x="803275" y="65088"/>
            <a:ext cx="7042150" cy="1143000"/>
          </a:xfrm>
        </p:spPr>
        <p:txBody>
          <a:bodyPr/>
          <a:lstStyle/>
          <a:p>
            <a:r>
              <a:rPr lang="en-US" sz="3600" dirty="0"/>
              <a:t>State Diagram </a:t>
            </a:r>
            <a:br>
              <a:rPr lang="en-US" sz="3600" dirty="0"/>
            </a:br>
            <a:r>
              <a:rPr lang="en-US" dirty="0">
                <a:solidFill>
                  <a:srgbClr val="0070C0"/>
                </a:solidFill>
              </a:rPr>
              <a:t>Symbols</a:t>
            </a:r>
            <a:endParaRPr lang="en-US" sz="3200" dirty="0"/>
          </a:p>
        </p:txBody>
      </p:sp>
      <p:sp>
        <p:nvSpPr>
          <p:cNvPr id="3" name="Content Placeholder 2">
            <a:extLst>
              <a:ext uri="{FF2B5EF4-FFF2-40B4-BE49-F238E27FC236}">
                <a16:creationId xmlns:a16="http://schemas.microsoft.com/office/drawing/2014/main" id="{A65D9F47-87E7-400F-8322-4848E881BBD5}"/>
              </a:ext>
            </a:extLst>
          </p:cNvPr>
          <p:cNvSpPr>
            <a:spLocks noGrp="1"/>
          </p:cNvSpPr>
          <p:nvPr>
            <p:ph idx="1"/>
          </p:nvPr>
        </p:nvSpPr>
        <p:spPr/>
        <p:txBody>
          <a:bodyPr/>
          <a:lstStyle/>
          <a:p>
            <a:pPr>
              <a:buFont typeface="Wingdings" panose="05000000000000000000" pitchFamily="2" charset="2"/>
              <a:buChar char="q"/>
            </a:pPr>
            <a:r>
              <a:rPr lang="en-US" sz="2000" b="1" i="0" dirty="0">
                <a:effectLst/>
              </a:rPr>
              <a:t>Transition</a:t>
            </a:r>
            <a:br>
              <a:rPr lang="en-US" sz="2000" dirty="0"/>
            </a:br>
            <a:r>
              <a:rPr lang="en-US" sz="2000" b="0" i="0" dirty="0">
                <a:effectLst/>
              </a:rPr>
              <a:t>A solid arrow represents the path between different states of an object. Label the transition with the event that triggered it and the action that results from it. A state can have a transition that points back to itself.</a:t>
            </a:r>
          </a:p>
          <a:p>
            <a:pPr marL="0" indent="0">
              <a:buNone/>
            </a:pPr>
            <a:r>
              <a:rPr lang="en-US" sz="2000" b="0" i="0" dirty="0">
                <a:effectLst/>
              </a:rPr>
              <a:t> </a:t>
            </a:r>
          </a:p>
          <a:p>
            <a:pPr>
              <a:buFont typeface="Wingdings" panose="05000000000000000000" pitchFamily="2" charset="2"/>
              <a:buChar char="q"/>
            </a:pPr>
            <a:r>
              <a:rPr lang="en-US" sz="2000" b="1" i="0" dirty="0">
                <a:effectLst/>
              </a:rPr>
              <a:t>Initial State</a:t>
            </a:r>
            <a:br>
              <a:rPr lang="en-US" sz="2000" dirty="0"/>
            </a:br>
            <a:r>
              <a:rPr lang="en-US" sz="2000" b="0" i="0" dirty="0">
                <a:effectLst/>
              </a:rPr>
              <a:t>A filled circle followed by an arrow represents the object's initial state.</a:t>
            </a:r>
          </a:p>
          <a:p>
            <a:endParaRPr lang="en-US" sz="2000" dirty="0"/>
          </a:p>
          <a:p>
            <a:endParaRPr lang="en-US" sz="2000" dirty="0"/>
          </a:p>
          <a:p>
            <a:pPr>
              <a:buFont typeface="Wingdings" panose="05000000000000000000" pitchFamily="2" charset="2"/>
              <a:buChar char="q"/>
            </a:pPr>
            <a:r>
              <a:rPr lang="en-US" sz="2000" b="1" i="0" dirty="0">
                <a:effectLst/>
              </a:rPr>
              <a:t>Final State</a:t>
            </a:r>
            <a:br>
              <a:rPr lang="en-US" sz="2000" dirty="0"/>
            </a:br>
            <a:r>
              <a:rPr lang="en-US" sz="2000" b="0" i="0" dirty="0">
                <a:effectLst/>
              </a:rPr>
              <a:t>An arrow pointing to a filled circle nested inside another circle represents the object's final state.</a:t>
            </a:r>
            <a:endParaRPr lang="en-US" sz="2000" dirty="0"/>
          </a:p>
        </p:txBody>
      </p:sp>
      <p:pic>
        <p:nvPicPr>
          <p:cNvPr id="4" name="Picture 3">
            <a:extLst>
              <a:ext uri="{FF2B5EF4-FFF2-40B4-BE49-F238E27FC236}">
                <a16:creationId xmlns:a16="http://schemas.microsoft.com/office/drawing/2014/main" id="{0A96C11C-DA47-4E18-B62D-E688DAC829AE}"/>
              </a:ext>
            </a:extLst>
          </p:cNvPr>
          <p:cNvPicPr>
            <a:picLocks noChangeAspect="1"/>
          </p:cNvPicPr>
          <p:nvPr/>
        </p:nvPicPr>
        <p:blipFill>
          <a:blip r:embed="rId2"/>
          <a:stretch>
            <a:fillRect/>
          </a:stretch>
        </p:blipFill>
        <p:spPr>
          <a:xfrm>
            <a:off x="4324350" y="4095750"/>
            <a:ext cx="495300" cy="495300"/>
          </a:xfrm>
          <a:prstGeom prst="rect">
            <a:avLst/>
          </a:prstGeom>
        </p:spPr>
      </p:pic>
      <p:pic>
        <p:nvPicPr>
          <p:cNvPr id="7" name="Picture 6">
            <a:extLst>
              <a:ext uri="{FF2B5EF4-FFF2-40B4-BE49-F238E27FC236}">
                <a16:creationId xmlns:a16="http://schemas.microsoft.com/office/drawing/2014/main" id="{D5844B1E-346D-4655-B41F-0513F1565163}"/>
              </a:ext>
            </a:extLst>
          </p:cNvPr>
          <p:cNvPicPr>
            <a:picLocks noChangeAspect="1"/>
          </p:cNvPicPr>
          <p:nvPr/>
        </p:nvPicPr>
        <p:blipFill>
          <a:blip r:embed="rId3"/>
          <a:stretch>
            <a:fillRect/>
          </a:stretch>
        </p:blipFill>
        <p:spPr>
          <a:xfrm>
            <a:off x="4354513" y="5798903"/>
            <a:ext cx="495300" cy="495300"/>
          </a:xfrm>
          <a:prstGeom prst="rect">
            <a:avLst/>
          </a:prstGeom>
        </p:spPr>
      </p:pic>
      <p:cxnSp>
        <p:nvCxnSpPr>
          <p:cNvPr id="9" name="Straight Arrow Connector 8">
            <a:extLst>
              <a:ext uri="{FF2B5EF4-FFF2-40B4-BE49-F238E27FC236}">
                <a16:creationId xmlns:a16="http://schemas.microsoft.com/office/drawing/2014/main" id="{6A23CB42-34DD-4961-B4ED-A5EE5C150383}"/>
              </a:ext>
            </a:extLst>
          </p:cNvPr>
          <p:cNvCxnSpPr/>
          <p:nvPr/>
        </p:nvCxnSpPr>
        <p:spPr bwMode="auto">
          <a:xfrm>
            <a:off x="3500203" y="3207895"/>
            <a:ext cx="2143593" cy="0"/>
          </a:xfrm>
          <a:prstGeom prst="straightConnector1">
            <a:avLst/>
          </a:prstGeom>
          <a:ln w="57150">
            <a:solidFill>
              <a:srgbClr val="5B9BD5"/>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1036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B10504C-A9BB-4919-991F-DF92A5439E11}"/>
              </a:ext>
            </a:extLst>
          </p:cNvPr>
          <p:cNvSpPr>
            <a:spLocks noGrp="1"/>
          </p:cNvSpPr>
          <p:nvPr>
            <p:ph idx="1"/>
          </p:nvPr>
        </p:nvSpPr>
        <p:spPr>
          <a:xfrm>
            <a:off x="457200" y="2337225"/>
            <a:ext cx="8229600" cy="1934971"/>
          </a:xfrm>
        </p:spPr>
        <p:txBody>
          <a:bodyPr/>
          <a:lstStyle/>
          <a:p>
            <a:pPr marL="0" indent="0" algn="ctr">
              <a:buNone/>
            </a:pPr>
            <a:r>
              <a:rPr lang="en-US" dirty="0"/>
              <a:t>Let’s create a </a:t>
            </a:r>
            <a:r>
              <a:rPr lang="en-US" b="1" dirty="0">
                <a:solidFill>
                  <a:srgbClr val="0070C0"/>
                </a:solidFill>
              </a:rPr>
              <a:t>state diagram </a:t>
            </a:r>
            <a:r>
              <a:rPr lang="en-US" dirty="0"/>
              <a:t>for the </a:t>
            </a:r>
            <a:r>
              <a:rPr lang="en-US" b="1" dirty="0">
                <a:solidFill>
                  <a:srgbClr val="0070C0"/>
                </a:solidFill>
              </a:rPr>
              <a:t>‘Application’ object </a:t>
            </a:r>
            <a:r>
              <a:rPr lang="en-US" dirty="0"/>
              <a:t>in the  SAS case study.</a:t>
            </a:r>
          </a:p>
          <a:p>
            <a:pPr marL="0" indent="0" algn="ctr">
              <a:buNone/>
            </a:pPr>
            <a:endParaRPr lang="en-US" dirty="0"/>
          </a:p>
          <a:p>
            <a:pPr marL="0" indent="0" algn="ctr">
              <a:buNone/>
            </a:pPr>
            <a:r>
              <a:rPr lang="en-US" dirty="0"/>
              <a:t>Use of system modelling tool e.g., Ms. Visio, DIA, draw.io, etc.</a:t>
            </a:r>
          </a:p>
          <a:p>
            <a:pPr algn="ctr"/>
            <a:endParaRPr lang="en-MY" dirty="0"/>
          </a:p>
        </p:txBody>
      </p:sp>
      <p:sp>
        <p:nvSpPr>
          <p:cNvPr id="5" name="Slide Number Placeholder 4">
            <a:extLst>
              <a:ext uri="{FF2B5EF4-FFF2-40B4-BE49-F238E27FC236}">
                <a16:creationId xmlns:a16="http://schemas.microsoft.com/office/drawing/2014/main" id="{9CE3A813-564A-4DC4-9964-08EE4B7702A4}"/>
              </a:ext>
            </a:extLst>
          </p:cNvPr>
          <p:cNvSpPr>
            <a:spLocks noGrp="1"/>
          </p:cNvSpPr>
          <p:nvPr>
            <p:ph type="sldNum" sz="quarter" idx="4294967295"/>
          </p:nvPr>
        </p:nvSpPr>
        <p:spPr>
          <a:xfrm>
            <a:off x="8001000" y="6248400"/>
            <a:ext cx="1143000" cy="457200"/>
          </a:xfrm>
          <a:prstGeom prst="rect">
            <a:avLst/>
          </a:prstGeom>
        </p:spPr>
        <p:txBody>
          <a:bodyPr/>
          <a:lstStyle/>
          <a:p>
            <a:pPr>
              <a:defRPr/>
            </a:pPr>
            <a:fld id="{2CE34241-B376-46A4-AF70-DDE0C09D11AC}" type="slidenum">
              <a:rPr lang="en-US" altLang="en-US" smtClean="0"/>
              <a:pPr>
                <a:defRPr/>
              </a:pPr>
              <a:t>8</a:t>
            </a:fld>
            <a:endParaRPr lang="en-US" altLang="en-US"/>
          </a:p>
        </p:txBody>
      </p:sp>
    </p:spTree>
    <p:extLst>
      <p:ext uri="{BB962C8B-B14F-4D97-AF65-F5344CB8AC3E}">
        <p14:creationId xmlns:p14="http://schemas.microsoft.com/office/powerpoint/2010/main" val="1095474175"/>
      </p:ext>
    </p:extLst>
  </p:cSld>
  <p:clrMapOvr>
    <a:masterClrMapping/>
  </p:clrMapOvr>
</p:sld>
</file>

<file path=ppt/theme/theme1.xml><?xml version="1.0" encoding="utf-8"?>
<a:theme xmlns:a="http://schemas.openxmlformats.org/drawingml/2006/main" name="APUtemplate-Level_2">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759E64F674747BAB54C2BC72449C3" ma:contentTypeVersion="0" ma:contentTypeDescription="Create a new document." ma:contentTypeScope="" ma:versionID="0bacfc29d6797e02b37f08afc23053c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C8C285-DA7A-458E-B922-67AD02730415}"/>
</file>

<file path=customXml/itemProps2.xml><?xml version="1.0" encoding="utf-8"?>
<ds:datastoreItem xmlns:ds="http://schemas.openxmlformats.org/officeDocument/2006/customXml" ds:itemID="{7CD264A6-1436-45C3-9B21-4B8A8C017F26}"/>
</file>

<file path=customXml/itemProps3.xml><?xml version="1.0" encoding="utf-8"?>
<ds:datastoreItem xmlns:ds="http://schemas.openxmlformats.org/officeDocument/2006/customXml" ds:itemID="{E43E7114-8248-4580-AEF2-9C5C8CDA25B7}"/>
</file>

<file path=docProps/app.xml><?xml version="1.0" encoding="utf-8"?>
<Properties xmlns="http://schemas.openxmlformats.org/officeDocument/2006/extended-properties" xmlns:vt="http://schemas.openxmlformats.org/officeDocument/2006/docPropsVTypes">
  <Template>APUtemplate-Level_2</Template>
  <TotalTime>6369</TotalTime>
  <Pages>11</Pages>
  <Words>436</Words>
  <Application>Microsoft Office PowerPoint</Application>
  <PresentationFormat>On-screen Show (4:3)</PresentationFormat>
  <Paragraphs>31</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Candara</vt:lpstr>
      <vt:lpstr>Wingdings</vt:lpstr>
      <vt:lpstr>APUtemplate-Level_2</vt:lpstr>
      <vt:lpstr>System Development Methods CT00046-3-2</vt:lpstr>
      <vt:lpstr>Tutorial</vt:lpstr>
      <vt:lpstr>The Proposed Class Diagram for the SAS ‘Application’ is one of the objects in the SAS, also shown in the proposed class diagram. </vt:lpstr>
      <vt:lpstr>Student Application System (SAS)  Case Study</vt:lpstr>
      <vt:lpstr>State Diagram</vt:lpstr>
      <vt:lpstr>State Diagram  Symbols</vt:lpstr>
      <vt:lpstr>State Diagram  Symbols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Development Methods CT00046-3-2</dc:title>
  <dc:subject>MSc</dc:subject>
  <dc:creator>skumaran</dc:creator>
  <cp:lastModifiedBy>Dr. Dewi Octaviani</cp:lastModifiedBy>
  <cp:revision>73</cp:revision>
  <cp:lastPrinted>1995-11-02T09:23:42Z</cp:lastPrinted>
  <dcterms:created xsi:type="dcterms:W3CDTF">2014-01-17T09:12:04Z</dcterms:created>
  <dcterms:modified xsi:type="dcterms:W3CDTF">2021-11-08T06:53:03Z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0x010100D93759E64F674747BAB54C2BC72449C3</vt:lpwstr>
  </property>
</Properties>
</file>