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11"/>
  </p:notesMasterIdLst>
  <p:handoutMasterIdLst>
    <p:handoutMasterId r:id="rId12"/>
  </p:handoutMasterIdLst>
  <p:sldIdLst>
    <p:sldId id="256" r:id="rId2"/>
    <p:sldId id="270" r:id="rId3"/>
    <p:sldId id="318" r:id="rId4"/>
    <p:sldId id="320" r:id="rId5"/>
    <p:sldId id="314" r:id="rId6"/>
    <p:sldId id="315" r:id="rId7"/>
    <p:sldId id="316" r:id="rId8"/>
    <p:sldId id="317" r:id="rId9"/>
    <p:sldId id="319" r:id="rId10"/>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764" autoAdjust="0"/>
  </p:normalViewPr>
  <p:slideViewPr>
    <p:cSldViewPr snapToGrid="0">
      <p:cViewPr varScale="1">
        <p:scale>
          <a:sx n="64" d="100"/>
          <a:sy n="64" d="100"/>
        </p:scale>
        <p:origin x="1482" y="72"/>
      </p:cViewPr>
      <p:guideLst>
        <p:guide orient="horz" pos="2160"/>
        <p:guide pos="2880"/>
      </p:guideLst>
    </p:cSldViewPr>
  </p:slideViewPr>
  <p:outlineViewPr>
    <p:cViewPr>
      <p:scale>
        <a:sx n="33" d="100"/>
        <a:sy n="33" d="100"/>
      </p:scale>
      <p:origin x="0" y="4128"/>
    </p:cViewPr>
    <p:sldLst>
      <p:sld r:id="rId1" collapse="1"/>
    </p:sldLst>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145D9430-4619-42E1-8B95-DB1ADAED9506}"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785945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45EC89B7-D3F1-4B30-BBAB-A61797FC2428}"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390897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08719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9008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898366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sz="1600"/>
          </a:p>
        </p:txBody>
      </p:sp>
      <p:pic>
        <p:nvPicPr>
          <p:cNvPr id="5" name="Picture 10" descr="APU Logo_Final_Vertical_V1_HR1 copy.png"/>
          <p:cNvPicPr>
            <a:picLocks noChangeAspect="1"/>
          </p:cNvPicPr>
          <p:nvPr/>
        </p:nvPicPr>
        <p:blipFill>
          <a:blip r:embed="rId2" cstate="print"/>
          <a:srcRect/>
          <a:stretch>
            <a:fillRect/>
          </a:stretch>
        </p:blipFill>
        <p:spPr bwMode="auto">
          <a:xfrm>
            <a:off x="-115888" y="2514600"/>
            <a:ext cx="2530476" cy="2389188"/>
          </a:xfrm>
          <a:prstGeom prst="rect">
            <a:avLst/>
          </a:prstGeom>
          <a:noFill/>
          <a:ln w="9525">
            <a:noFill/>
            <a:miter lim="800000"/>
            <a:headEnd/>
            <a:tailEnd/>
          </a:ln>
        </p:spPr>
      </p:pic>
      <p:sp>
        <p:nvSpPr>
          <p:cNvPr id="87042" name="Rectangle 2"/>
          <p:cNvSpPr>
            <a:spLocks noGrp="1" noChangeArrowheads="1"/>
          </p:cNvSpPr>
          <p:nvPr>
            <p:ph type="ctrTitle"/>
          </p:nvPr>
        </p:nvSpPr>
        <p:spPr>
          <a:xfrm>
            <a:off x="2389188" y="1952625"/>
            <a:ext cx="6754812" cy="1470025"/>
          </a:xfrm>
        </p:spPr>
        <p:txBody>
          <a:bodyPr/>
          <a:lstStyle>
            <a:lvl1pPr>
              <a:defRPr sz="2800" b="1"/>
            </a:lvl1pPr>
          </a:lstStyle>
          <a:p>
            <a:r>
              <a:rPr lang="en-US" dirty="0"/>
              <a:t>Click to edit Master title style</a:t>
            </a:r>
            <a:endParaRPr lang="en-GB" dirty="0"/>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sz="2800" b="0"/>
            </a:lvl1pPr>
          </a:lstStyle>
          <a:p>
            <a:r>
              <a:rPr lang="en-US" dirty="0"/>
              <a:t>Click to edit Master subtitle style</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7363" y="1697038"/>
            <a:ext cx="4038600" cy="452596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78363" y="1697038"/>
            <a:ext cx="4038600" cy="452596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5"/>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p>
        </p:txBody>
      </p:sp>
      <p:pic>
        <p:nvPicPr>
          <p:cNvPr id="1026" name="Picture 17" descr="ucti_globe1_transparent_small"/>
          <p:cNvPicPr>
            <a:picLocks noChangeAspect="1" noChangeArrowheads="1"/>
          </p:cNvPicPr>
          <p:nvPr/>
        </p:nvPicPr>
        <p:blipFill>
          <a:blip r:embed="rId6" cstate="print">
            <a:lum bright="80000" contrast="-90000"/>
          </a:blip>
          <a:srcRect/>
          <a:stretch>
            <a:fillRect/>
          </a:stretch>
        </p:blipFill>
        <p:spPr bwMode="auto">
          <a:xfrm>
            <a:off x="-1441450" y="2570163"/>
            <a:ext cx="7207250" cy="4098925"/>
          </a:xfrm>
          <a:prstGeom prst="rect">
            <a:avLst/>
          </a:prstGeom>
          <a:noFill/>
          <a:ln w="9525">
            <a:noFill/>
            <a:miter lim="800000"/>
            <a:headEnd/>
            <a:tailEnd/>
          </a:ln>
        </p:spPr>
      </p:pic>
      <p:sp>
        <p:nvSpPr>
          <p:cNvPr id="1028" name="Rectangle 4"/>
          <p:cNvSpPr>
            <a:spLocks noGrp="1" noChangeArrowheads="1"/>
          </p:cNvSpPr>
          <p:nvPr>
            <p:ph type="body" idx="1"/>
          </p:nvPr>
        </p:nvSpPr>
        <p:spPr bwMode="auto">
          <a:xfrm>
            <a:off x="487363" y="16970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6023" name="Rectangle 7"/>
          <p:cNvSpPr>
            <a:spLocks noChangeArrowheads="1"/>
          </p:cNvSpPr>
          <p:nvPr/>
        </p:nvSpPr>
        <p:spPr bwMode="auto">
          <a:xfrm>
            <a:off x="0" y="6627146"/>
            <a:ext cx="2711450" cy="260350"/>
          </a:xfrm>
          <a:prstGeom prst="rect">
            <a:avLst/>
          </a:prstGeom>
          <a:noFill/>
          <a:ln w="9525">
            <a:noFill/>
            <a:miter lim="800000"/>
            <a:headEnd/>
            <a:tailEnd/>
          </a:ln>
          <a:effectLst/>
        </p:spPr>
        <p:txBody>
          <a:bodyPr/>
          <a:lstStyle/>
          <a:p>
            <a:pPr>
              <a:defRPr/>
            </a:pPr>
            <a:r>
              <a:rPr lang="en-GB" sz="800" kern="1200" dirty="0">
                <a:solidFill>
                  <a:schemeClr val="tx1"/>
                </a:solidFill>
                <a:latin typeface="Arial" charset="0"/>
                <a:ea typeface="+mn-ea"/>
                <a:cs typeface="+mn-cs"/>
              </a:rPr>
              <a:t>CT046-3-2 – SYSTEM DEVELOPMENT METHODS</a:t>
            </a:r>
            <a:endParaRPr lang="en-GB" sz="1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7" cstate="print"/>
          <a:srcRect/>
          <a:stretch>
            <a:fillRect/>
          </a:stretch>
        </p:blipFill>
        <p:spPr bwMode="auto">
          <a:xfrm>
            <a:off x="7629525" y="0"/>
            <a:ext cx="1514475" cy="1514475"/>
          </a:xfrm>
          <a:prstGeom prst="rect">
            <a:avLst/>
          </a:prstGeom>
          <a:noFill/>
          <a:ln w="9525">
            <a:noFill/>
            <a:miter lim="800000"/>
            <a:headEnd/>
            <a:tailEnd/>
          </a:ln>
        </p:spPr>
      </p:pic>
      <p:sp>
        <p:nvSpPr>
          <p:cNvPr id="10" name="Rectangle 7"/>
          <p:cNvSpPr>
            <a:spLocks noChangeArrowheads="1"/>
          </p:cNvSpPr>
          <p:nvPr userDrawn="1"/>
        </p:nvSpPr>
        <p:spPr bwMode="auto">
          <a:xfrm>
            <a:off x="8495071" y="6651522"/>
            <a:ext cx="648928" cy="206477"/>
          </a:xfrm>
          <a:prstGeom prst="rect">
            <a:avLst/>
          </a:prstGeom>
          <a:noFill/>
          <a:ln w="9525">
            <a:noFill/>
            <a:miter lim="800000"/>
            <a:headEnd/>
            <a:tailEnd/>
          </a:ln>
          <a:effectLst/>
        </p:spPr>
        <p:txBody>
          <a:bodyPr/>
          <a:lstStyle/>
          <a:p>
            <a:pPr>
              <a:defRPr/>
            </a:pPr>
            <a:r>
              <a:rPr lang="en-GB" sz="800" kern="1200" dirty="0">
                <a:solidFill>
                  <a:schemeClr val="tx1"/>
                </a:solidFill>
                <a:latin typeface="Arial" charset="0"/>
                <a:ea typeface="+mn-ea"/>
                <a:cs typeface="+mn-cs"/>
              </a:rPr>
              <a:t>Slide </a:t>
            </a:r>
            <a:fld id="{24EBCBF7-7ADB-48D7-B08B-09D891D280AE}" type="slidenum">
              <a:rPr lang="en-GB" sz="800" kern="1200" smtClean="0">
                <a:solidFill>
                  <a:schemeClr val="tx1"/>
                </a:solidFill>
                <a:latin typeface="Arial" charset="0"/>
                <a:ea typeface="+mn-ea"/>
                <a:cs typeface="+mn-cs"/>
              </a:rPr>
              <a:t>‹#›</a:t>
            </a:fld>
            <a:endParaRPr lang="en-GB" sz="100" dirty="0">
              <a:latin typeface="Calibri" pitchFamily="34" charset="0"/>
              <a:cs typeface="Calibri"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9" r:id="rId3"/>
    <p:sldLayoutId id="2147483701" r:id="rId4"/>
  </p:sldLayoutIdLst>
  <p:hf hdr="0" ftr="0" dt="0"/>
  <p:txStyles>
    <p:titleStyle>
      <a:lvl1pPr algn="ctr" rtl="0" eaLnBrk="1" fontAlgn="base" hangingPunct="1">
        <a:spcBef>
          <a:spcPct val="0"/>
        </a:spcBef>
        <a:spcAft>
          <a:spcPct val="0"/>
        </a:spcAft>
        <a:defRPr sz="2800" b="1">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sz="18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mn-lt"/>
              </a:rPr>
              <a:t>System Development Methods</a:t>
            </a:r>
            <a:br>
              <a:rPr lang="en-US" dirty="0">
                <a:latin typeface="+mn-lt"/>
              </a:rPr>
            </a:br>
            <a:r>
              <a:rPr lang="en-US" sz="2400" dirty="0">
                <a:latin typeface="+mn-lt"/>
              </a:rPr>
              <a:t>CT00046-3-2</a:t>
            </a:r>
            <a:endParaRPr lang="en-US" dirty="0">
              <a:latin typeface="+mn-lt"/>
            </a:endParaRPr>
          </a:p>
        </p:txBody>
      </p:sp>
      <p:sp>
        <p:nvSpPr>
          <p:cNvPr id="3" name="Subtitle 2"/>
          <p:cNvSpPr>
            <a:spLocks noGrp="1"/>
          </p:cNvSpPr>
          <p:nvPr>
            <p:ph type="subTitle" idx="1"/>
          </p:nvPr>
        </p:nvSpPr>
        <p:spPr/>
        <p:txBody>
          <a:bodyPr/>
          <a:lstStyle/>
          <a:p>
            <a:r>
              <a:rPr lang="en-US" b="1" dirty="0">
                <a:latin typeface="+mn-lt"/>
              </a:rPr>
              <a:t>Activity Diagram</a:t>
            </a:r>
          </a:p>
          <a:p>
            <a:r>
              <a:rPr lang="en-US" b="1" dirty="0">
                <a:solidFill>
                  <a:srgbClr val="0070C0"/>
                </a:solidFill>
              </a:rPr>
              <a:t>Tutorial 11 – Part 2</a:t>
            </a:r>
          </a:p>
          <a:p>
            <a:endParaRPr lang="en-US" b="1"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a:t>
            </a:r>
          </a:p>
        </p:txBody>
      </p:sp>
      <p:sp>
        <p:nvSpPr>
          <p:cNvPr id="3" name="Content Placeholder 2"/>
          <p:cNvSpPr>
            <a:spLocks noGrp="1"/>
          </p:cNvSpPr>
          <p:nvPr>
            <p:ph idx="1"/>
          </p:nvPr>
        </p:nvSpPr>
        <p:spPr/>
        <p:txBody>
          <a:bodyPr/>
          <a:lstStyle/>
          <a:p>
            <a:pPr marL="457200" indent="-457200">
              <a:buFont typeface="+mj-lt"/>
              <a:buAutoNum type="arabicPeriod"/>
            </a:pPr>
            <a:r>
              <a:rPr lang="en-US" dirty="0"/>
              <a:t>Create an </a:t>
            </a:r>
            <a:r>
              <a:rPr lang="en-US" dirty="0">
                <a:solidFill>
                  <a:srgbClr val="0070C0"/>
                </a:solidFill>
              </a:rPr>
              <a:t>activity diagram </a:t>
            </a:r>
            <a:r>
              <a:rPr lang="en-US" dirty="0"/>
              <a:t>for the </a:t>
            </a:r>
            <a:r>
              <a:rPr lang="en-US" b="1" dirty="0">
                <a:solidFill>
                  <a:srgbClr val="0070C0"/>
                </a:solidFill>
              </a:rPr>
              <a:t>‘Login’ process</a:t>
            </a:r>
            <a:r>
              <a:rPr lang="en-US" dirty="0">
                <a:solidFill>
                  <a:srgbClr val="0070C0"/>
                </a:solidFill>
              </a:rPr>
              <a:t> </a:t>
            </a:r>
            <a:r>
              <a:rPr lang="en-US" dirty="0"/>
              <a:t>in the  SAS case study.</a:t>
            </a:r>
          </a:p>
          <a:p>
            <a:pPr marL="400050" lvl="1" indent="0">
              <a:buNone/>
            </a:pPr>
            <a:r>
              <a:rPr lang="en-US" sz="2400" i="1" dirty="0"/>
              <a:t>See the next slide to find out the SAS requirements. </a:t>
            </a:r>
          </a:p>
          <a:p>
            <a:pPr marL="457200" indent="-457200">
              <a:buFont typeface="+mj-lt"/>
              <a:buAutoNum type="arabicPeriod"/>
            </a:pPr>
            <a:endParaRPr lang="en-US" dirty="0"/>
          </a:p>
        </p:txBody>
      </p:sp>
    </p:spTree>
    <p:extLst>
      <p:ext uri="{BB962C8B-B14F-4D97-AF65-F5344CB8AC3E}">
        <p14:creationId xmlns:p14="http://schemas.microsoft.com/office/powerpoint/2010/main" val="2141273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1182756" y="424069"/>
            <a:ext cx="6132443" cy="1046922"/>
          </a:xfrm>
        </p:spPr>
        <p:txBody>
          <a:bodyPr/>
          <a:lstStyle/>
          <a:p>
            <a:r>
              <a:rPr lang="en-US" dirty="0"/>
              <a:t>Student Application System (SAS) </a:t>
            </a:r>
            <a:br>
              <a:rPr lang="en-US" dirty="0"/>
            </a:br>
            <a:r>
              <a:rPr lang="en-US" dirty="0"/>
              <a:t>Case Study</a:t>
            </a:r>
            <a:endParaRPr lang="en-MY" dirty="0"/>
          </a:p>
        </p:txBody>
      </p:sp>
      <p:sp>
        <p:nvSpPr>
          <p:cNvPr id="151555" name="Rectangle 3"/>
          <p:cNvSpPr>
            <a:spLocks noGrp="1" noChangeArrowheads="1"/>
          </p:cNvSpPr>
          <p:nvPr>
            <p:ph type="body" idx="1"/>
          </p:nvPr>
        </p:nvSpPr>
        <p:spPr>
          <a:xfrm>
            <a:off x="730526" y="1921567"/>
            <a:ext cx="7682948" cy="4200937"/>
          </a:xfrm>
        </p:spPr>
        <p:txBody>
          <a:bodyPr/>
          <a:lstStyle/>
          <a:p>
            <a:pPr marL="0" indent="0" algn="just">
              <a:buNone/>
            </a:pPr>
            <a:r>
              <a:rPr lang="en-US" dirty="0"/>
              <a:t>	You would like to create an online portal for prospective students to apply for programs at universities. There will be a list of universities in the portal for students to select from. Each university offers several programs of study. Applicants should be able to create a profile of themselves. When they are interested in a program, they will submit an application. The registry staff at the related university will first validate that the required information in the application. If the application is valid, the head of the department (HOD) of the program will approve or reject the application. </a:t>
            </a:r>
            <a:endParaRPr lang="en-MY" dirty="0"/>
          </a:p>
        </p:txBody>
      </p:sp>
    </p:spTree>
    <p:extLst>
      <p:ext uri="{BB962C8B-B14F-4D97-AF65-F5344CB8AC3E}">
        <p14:creationId xmlns:p14="http://schemas.microsoft.com/office/powerpoint/2010/main" val="397329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B9AD9-84E0-48B5-BBD6-550D87D16BF1}"/>
              </a:ext>
            </a:extLst>
          </p:cNvPr>
          <p:cNvSpPr>
            <a:spLocks noGrp="1"/>
          </p:cNvSpPr>
          <p:nvPr>
            <p:ph type="title"/>
          </p:nvPr>
        </p:nvSpPr>
        <p:spPr/>
        <p:txBody>
          <a:bodyPr/>
          <a:lstStyle/>
          <a:p>
            <a:r>
              <a:rPr lang="en-US" dirty="0"/>
              <a:t>The Proposed Use Case Diagram</a:t>
            </a:r>
            <a:br>
              <a:rPr lang="en-US" dirty="0"/>
            </a:br>
            <a:r>
              <a:rPr lang="en-US" sz="2400" dirty="0">
                <a:solidFill>
                  <a:srgbClr val="0070C0"/>
                </a:solidFill>
              </a:rPr>
              <a:t>‘Login’ is one of the use cases in the SAS</a:t>
            </a:r>
            <a:endParaRPr lang="en-MY" dirty="0">
              <a:solidFill>
                <a:srgbClr val="0070C0"/>
              </a:solidFill>
            </a:endParaRPr>
          </a:p>
        </p:txBody>
      </p:sp>
      <p:pic>
        <p:nvPicPr>
          <p:cNvPr id="4" name="Picture 3" descr="Diagram&#10;&#10;Description automatically generated">
            <a:extLst>
              <a:ext uri="{FF2B5EF4-FFF2-40B4-BE49-F238E27FC236}">
                <a16:creationId xmlns:a16="http://schemas.microsoft.com/office/drawing/2014/main" id="{33371051-5890-42E6-A1B4-0217BD97066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85775" y="1546667"/>
            <a:ext cx="8283940" cy="5036695"/>
          </a:xfrm>
          <a:prstGeom prst="rect">
            <a:avLst/>
          </a:prstGeom>
          <a:ln>
            <a:solidFill>
              <a:schemeClr val="tx1"/>
            </a:solidFill>
          </a:ln>
        </p:spPr>
      </p:pic>
      <p:sp>
        <p:nvSpPr>
          <p:cNvPr id="5" name="Oval 4">
            <a:extLst>
              <a:ext uri="{FF2B5EF4-FFF2-40B4-BE49-F238E27FC236}">
                <a16:creationId xmlns:a16="http://schemas.microsoft.com/office/drawing/2014/main" id="{1CA7D36A-6D2E-4A35-81F9-A07C676AC595}"/>
              </a:ext>
            </a:extLst>
          </p:cNvPr>
          <p:cNvSpPr/>
          <p:nvPr/>
        </p:nvSpPr>
        <p:spPr bwMode="auto">
          <a:xfrm>
            <a:off x="4844686" y="3747540"/>
            <a:ext cx="2410553" cy="1004341"/>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MY"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99774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94D81-6654-42CF-BAC1-114220C2EE90}"/>
              </a:ext>
            </a:extLst>
          </p:cNvPr>
          <p:cNvSpPr>
            <a:spLocks noGrp="1"/>
          </p:cNvSpPr>
          <p:nvPr>
            <p:ph type="title"/>
          </p:nvPr>
        </p:nvSpPr>
        <p:spPr/>
        <p:txBody>
          <a:bodyPr/>
          <a:lstStyle/>
          <a:p>
            <a:r>
              <a:rPr lang="en-US"/>
              <a:t>Activity </a:t>
            </a:r>
            <a:r>
              <a:rPr lang="en-US" dirty="0"/>
              <a:t>Diagram Definition</a:t>
            </a:r>
          </a:p>
        </p:txBody>
      </p:sp>
      <p:sp>
        <p:nvSpPr>
          <p:cNvPr id="3" name="Content Placeholder 2">
            <a:extLst>
              <a:ext uri="{FF2B5EF4-FFF2-40B4-BE49-F238E27FC236}">
                <a16:creationId xmlns:a16="http://schemas.microsoft.com/office/drawing/2014/main" id="{A65D9F47-87E7-400F-8322-4848E881BBD5}"/>
              </a:ext>
            </a:extLst>
          </p:cNvPr>
          <p:cNvSpPr>
            <a:spLocks noGrp="1"/>
          </p:cNvSpPr>
          <p:nvPr>
            <p:ph idx="1"/>
          </p:nvPr>
        </p:nvSpPr>
        <p:spPr/>
        <p:txBody>
          <a:bodyPr/>
          <a:lstStyle/>
          <a:p>
            <a:pPr>
              <a:buFont typeface="Wingdings" panose="05000000000000000000" pitchFamily="2" charset="2"/>
              <a:buChar char="q"/>
            </a:pPr>
            <a:r>
              <a:rPr lang="en-US" b="0" i="0" dirty="0">
                <a:effectLst/>
              </a:rPr>
              <a:t>An activity diagram </a:t>
            </a:r>
            <a:r>
              <a:rPr lang="en-US" dirty="0"/>
              <a:t>is a behavioral diagram that </a:t>
            </a:r>
            <a:r>
              <a:rPr lang="en-US" b="0" i="0" dirty="0">
                <a:effectLst/>
              </a:rPr>
              <a:t>describes series of actions in a system, likewise a </a:t>
            </a:r>
            <a:r>
              <a:rPr lang="en-US" dirty="0"/>
              <a:t>flowchart.</a:t>
            </a:r>
          </a:p>
          <a:p>
            <a:pPr>
              <a:buFont typeface="Wingdings" panose="05000000000000000000" pitchFamily="2" charset="2"/>
              <a:buChar char="q"/>
            </a:pPr>
            <a:r>
              <a:rPr lang="en-US" dirty="0"/>
              <a:t>Can be used to describe details steps of certain use case, that is included in a use case diagram. </a:t>
            </a:r>
          </a:p>
        </p:txBody>
      </p:sp>
    </p:spTree>
    <p:extLst>
      <p:ext uri="{BB962C8B-B14F-4D97-AF65-F5344CB8AC3E}">
        <p14:creationId xmlns:p14="http://schemas.microsoft.com/office/powerpoint/2010/main" val="2277397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94D81-6654-42CF-BAC1-114220C2EE90}"/>
              </a:ext>
            </a:extLst>
          </p:cNvPr>
          <p:cNvSpPr>
            <a:spLocks noGrp="1"/>
          </p:cNvSpPr>
          <p:nvPr>
            <p:ph type="title"/>
          </p:nvPr>
        </p:nvSpPr>
        <p:spPr/>
        <p:txBody>
          <a:bodyPr/>
          <a:lstStyle/>
          <a:p>
            <a:r>
              <a:rPr lang="en-US" dirty="0"/>
              <a:t>Activity Diagram </a:t>
            </a:r>
            <a:br>
              <a:rPr lang="en-US" dirty="0"/>
            </a:br>
            <a:r>
              <a:rPr lang="en-US" dirty="0">
                <a:solidFill>
                  <a:srgbClr val="0070C0"/>
                </a:solidFill>
              </a:rPr>
              <a:t>Symbols</a:t>
            </a:r>
          </a:p>
        </p:txBody>
      </p:sp>
      <p:sp>
        <p:nvSpPr>
          <p:cNvPr id="3" name="Content Placeholder 2">
            <a:extLst>
              <a:ext uri="{FF2B5EF4-FFF2-40B4-BE49-F238E27FC236}">
                <a16:creationId xmlns:a16="http://schemas.microsoft.com/office/drawing/2014/main" id="{A65D9F47-87E7-400F-8322-4848E881BBD5}"/>
              </a:ext>
            </a:extLst>
          </p:cNvPr>
          <p:cNvSpPr>
            <a:spLocks noGrp="1"/>
          </p:cNvSpPr>
          <p:nvPr>
            <p:ph idx="1"/>
          </p:nvPr>
        </p:nvSpPr>
        <p:spPr/>
        <p:txBody>
          <a:bodyPr/>
          <a:lstStyle/>
          <a:p>
            <a:pPr>
              <a:buFont typeface="Wingdings" panose="05000000000000000000" pitchFamily="2" charset="2"/>
              <a:buChar char="q"/>
            </a:pPr>
            <a:r>
              <a:rPr lang="en-US" b="1" i="0" dirty="0">
                <a:effectLst/>
              </a:rPr>
              <a:t>Activity/Action</a:t>
            </a:r>
            <a:br>
              <a:rPr lang="en-US" dirty="0"/>
            </a:br>
            <a:r>
              <a:rPr lang="en-US" dirty="0"/>
              <a:t>R</a:t>
            </a:r>
            <a:r>
              <a:rPr lang="en-US" b="0" i="0" dirty="0">
                <a:effectLst/>
              </a:rPr>
              <a:t>epresent action of object in your system. You can illustrate an activity by using a rectangle with rounded corners.</a:t>
            </a:r>
          </a:p>
          <a:p>
            <a:pPr marL="457200" lvl="1" indent="0">
              <a:buNone/>
            </a:pPr>
            <a:endParaRPr lang="en-US" sz="2400" dirty="0"/>
          </a:p>
          <a:p>
            <a:endParaRPr lang="en-US" dirty="0"/>
          </a:p>
          <a:p>
            <a:pPr>
              <a:buFont typeface="Wingdings" panose="05000000000000000000" pitchFamily="2" charset="2"/>
              <a:buChar char="q"/>
            </a:pPr>
            <a:r>
              <a:rPr lang="en-US" b="1" dirty="0"/>
              <a:t>Swimlane</a:t>
            </a:r>
            <a:br>
              <a:rPr lang="en-US" dirty="0"/>
            </a:br>
            <a:r>
              <a:rPr lang="en-US" dirty="0"/>
              <a:t>Used to group related activities into one column</a:t>
            </a:r>
          </a:p>
          <a:p>
            <a:endParaRPr lang="en-US" dirty="0"/>
          </a:p>
        </p:txBody>
      </p:sp>
      <p:pic>
        <p:nvPicPr>
          <p:cNvPr id="4" name="Picture 3">
            <a:extLst>
              <a:ext uri="{FF2B5EF4-FFF2-40B4-BE49-F238E27FC236}">
                <a16:creationId xmlns:a16="http://schemas.microsoft.com/office/drawing/2014/main" id="{B3AF43CB-F727-45CE-82A6-C0B55178689E}"/>
              </a:ext>
            </a:extLst>
          </p:cNvPr>
          <p:cNvPicPr>
            <a:picLocks noChangeAspect="1"/>
          </p:cNvPicPr>
          <p:nvPr/>
        </p:nvPicPr>
        <p:blipFill>
          <a:blip r:embed="rId2"/>
          <a:stretch>
            <a:fillRect/>
          </a:stretch>
        </p:blipFill>
        <p:spPr>
          <a:xfrm>
            <a:off x="3783013" y="3102964"/>
            <a:ext cx="2021423" cy="652072"/>
          </a:xfrm>
          <a:prstGeom prst="rect">
            <a:avLst/>
          </a:prstGeom>
        </p:spPr>
      </p:pic>
      <p:pic>
        <p:nvPicPr>
          <p:cNvPr id="8" name="Picture 7">
            <a:extLst>
              <a:ext uri="{FF2B5EF4-FFF2-40B4-BE49-F238E27FC236}">
                <a16:creationId xmlns:a16="http://schemas.microsoft.com/office/drawing/2014/main" id="{599A4379-1B01-4C6D-983B-5986EB22A4CD}"/>
              </a:ext>
            </a:extLst>
          </p:cNvPr>
          <p:cNvPicPr>
            <a:picLocks noChangeAspect="1"/>
          </p:cNvPicPr>
          <p:nvPr/>
        </p:nvPicPr>
        <p:blipFill>
          <a:blip r:embed="rId3"/>
          <a:stretch>
            <a:fillRect/>
          </a:stretch>
        </p:blipFill>
        <p:spPr>
          <a:xfrm>
            <a:off x="7488919" y="4267381"/>
            <a:ext cx="1228044" cy="2076138"/>
          </a:xfrm>
          <a:prstGeom prst="rect">
            <a:avLst/>
          </a:prstGeom>
        </p:spPr>
      </p:pic>
    </p:spTree>
    <p:extLst>
      <p:ext uri="{BB962C8B-B14F-4D97-AF65-F5344CB8AC3E}">
        <p14:creationId xmlns:p14="http://schemas.microsoft.com/office/powerpoint/2010/main" val="2124692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94D81-6654-42CF-BAC1-114220C2EE90}"/>
              </a:ext>
            </a:extLst>
          </p:cNvPr>
          <p:cNvSpPr>
            <a:spLocks noGrp="1"/>
          </p:cNvSpPr>
          <p:nvPr>
            <p:ph type="title"/>
          </p:nvPr>
        </p:nvSpPr>
        <p:spPr/>
        <p:txBody>
          <a:bodyPr/>
          <a:lstStyle/>
          <a:p>
            <a:r>
              <a:rPr lang="en-US" dirty="0"/>
              <a:t>Activity Diagram</a:t>
            </a:r>
            <a:br>
              <a:rPr lang="en-US" dirty="0"/>
            </a:br>
            <a:r>
              <a:rPr lang="en-US" dirty="0">
                <a:solidFill>
                  <a:srgbClr val="0070C0"/>
                </a:solidFill>
              </a:rPr>
              <a:t>Symbols</a:t>
            </a:r>
            <a:endParaRPr lang="en-US" dirty="0"/>
          </a:p>
        </p:txBody>
      </p:sp>
      <p:sp>
        <p:nvSpPr>
          <p:cNvPr id="3" name="Content Placeholder 2">
            <a:extLst>
              <a:ext uri="{FF2B5EF4-FFF2-40B4-BE49-F238E27FC236}">
                <a16:creationId xmlns:a16="http://schemas.microsoft.com/office/drawing/2014/main" id="{A65D9F47-87E7-400F-8322-4848E881BBD5}"/>
              </a:ext>
            </a:extLst>
          </p:cNvPr>
          <p:cNvSpPr>
            <a:spLocks noGrp="1"/>
          </p:cNvSpPr>
          <p:nvPr>
            <p:ph idx="1"/>
          </p:nvPr>
        </p:nvSpPr>
        <p:spPr/>
        <p:txBody>
          <a:bodyPr/>
          <a:lstStyle/>
          <a:p>
            <a:pPr>
              <a:buFont typeface="Wingdings" panose="05000000000000000000" pitchFamily="2" charset="2"/>
              <a:buChar char="q"/>
            </a:pPr>
            <a:r>
              <a:rPr lang="en-US" sz="2000" b="1" i="0" dirty="0">
                <a:effectLst/>
              </a:rPr>
              <a:t>Transition</a:t>
            </a:r>
            <a:br>
              <a:rPr lang="en-US" sz="2000" dirty="0"/>
            </a:br>
            <a:r>
              <a:rPr lang="en-US" sz="2000" b="0" i="0" dirty="0">
                <a:effectLst/>
              </a:rPr>
              <a:t>A solid arrow represents the path between different actions of an object. </a:t>
            </a:r>
          </a:p>
          <a:p>
            <a:endParaRPr lang="en-US" sz="2000" dirty="0"/>
          </a:p>
          <a:p>
            <a:endParaRPr lang="en-US" sz="2000" b="0" i="0" dirty="0">
              <a:effectLst/>
            </a:endParaRPr>
          </a:p>
          <a:p>
            <a:pPr>
              <a:buFont typeface="Wingdings" panose="05000000000000000000" pitchFamily="2" charset="2"/>
              <a:buChar char="q"/>
            </a:pPr>
            <a:r>
              <a:rPr lang="en-US" sz="2000" b="1" i="0" dirty="0">
                <a:effectLst/>
              </a:rPr>
              <a:t>Initial Node</a:t>
            </a:r>
            <a:br>
              <a:rPr lang="en-US" sz="2000" dirty="0"/>
            </a:br>
            <a:r>
              <a:rPr lang="en-US" sz="2000" b="0" i="0" dirty="0">
                <a:effectLst/>
              </a:rPr>
              <a:t>A filled circle followed by an arrow represents the object's initial activity.</a:t>
            </a:r>
          </a:p>
          <a:p>
            <a:endParaRPr lang="en-US" sz="2000" dirty="0"/>
          </a:p>
          <a:p>
            <a:pPr>
              <a:buFont typeface="Wingdings" panose="05000000000000000000" pitchFamily="2" charset="2"/>
              <a:buChar char="q"/>
            </a:pPr>
            <a:r>
              <a:rPr lang="en-US" sz="2000" b="1" i="0" dirty="0">
                <a:effectLst/>
              </a:rPr>
              <a:t>Final Node</a:t>
            </a:r>
            <a:br>
              <a:rPr lang="en-US" sz="2000" dirty="0"/>
            </a:br>
            <a:r>
              <a:rPr lang="en-US" sz="2000" b="0" i="0" dirty="0">
                <a:effectLst/>
              </a:rPr>
              <a:t>An arrow pointing to a filled circle nested inside another circle represents the object's final activity.</a:t>
            </a:r>
            <a:endParaRPr lang="en-US" sz="2000" dirty="0"/>
          </a:p>
        </p:txBody>
      </p:sp>
      <p:pic>
        <p:nvPicPr>
          <p:cNvPr id="4" name="Picture 3">
            <a:extLst>
              <a:ext uri="{FF2B5EF4-FFF2-40B4-BE49-F238E27FC236}">
                <a16:creationId xmlns:a16="http://schemas.microsoft.com/office/drawing/2014/main" id="{0A96C11C-DA47-4E18-B62D-E688DAC829AE}"/>
              </a:ext>
            </a:extLst>
          </p:cNvPr>
          <p:cNvPicPr>
            <a:picLocks noChangeAspect="1"/>
          </p:cNvPicPr>
          <p:nvPr/>
        </p:nvPicPr>
        <p:blipFill>
          <a:blip r:embed="rId2"/>
          <a:stretch>
            <a:fillRect/>
          </a:stretch>
        </p:blipFill>
        <p:spPr>
          <a:xfrm>
            <a:off x="4324350" y="4095750"/>
            <a:ext cx="495300" cy="495300"/>
          </a:xfrm>
          <a:prstGeom prst="rect">
            <a:avLst/>
          </a:prstGeom>
        </p:spPr>
      </p:pic>
      <p:pic>
        <p:nvPicPr>
          <p:cNvPr id="7" name="Picture 6">
            <a:extLst>
              <a:ext uri="{FF2B5EF4-FFF2-40B4-BE49-F238E27FC236}">
                <a16:creationId xmlns:a16="http://schemas.microsoft.com/office/drawing/2014/main" id="{D5844B1E-346D-4655-B41F-0513F1565163}"/>
              </a:ext>
            </a:extLst>
          </p:cNvPr>
          <p:cNvPicPr>
            <a:picLocks noChangeAspect="1"/>
          </p:cNvPicPr>
          <p:nvPr/>
        </p:nvPicPr>
        <p:blipFill>
          <a:blip r:embed="rId3"/>
          <a:stretch>
            <a:fillRect/>
          </a:stretch>
        </p:blipFill>
        <p:spPr>
          <a:xfrm>
            <a:off x="4354513" y="5798903"/>
            <a:ext cx="495300" cy="495300"/>
          </a:xfrm>
          <a:prstGeom prst="rect">
            <a:avLst/>
          </a:prstGeom>
        </p:spPr>
      </p:pic>
      <p:cxnSp>
        <p:nvCxnSpPr>
          <p:cNvPr id="9" name="Straight Arrow Connector 8">
            <a:extLst>
              <a:ext uri="{FF2B5EF4-FFF2-40B4-BE49-F238E27FC236}">
                <a16:creationId xmlns:a16="http://schemas.microsoft.com/office/drawing/2014/main" id="{6A23CB42-34DD-4961-B4ED-A5EE5C150383}"/>
              </a:ext>
            </a:extLst>
          </p:cNvPr>
          <p:cNvCxnSpPr/>
          <p:nvPr/>
        </p:nvCxnSpPr>
        <p:spPr bwMode="auto">
          <a:xfrm>
            <a:off x="3500203" y="3207895"/>
            <a:ext cx="2143593" cy="0"/>
          </a:xfrm>
          <a:prstGeom prst="straightConnector1">
            <a:avLst/>
          </a:prstGeom>
          <a:ln w="57150">
            <a:solidFill>
              <a:srgbClr val="5B9BD5"/>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10367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94D81-6654-42CF-BAC1-114220C2EE90}"/>
              </a:ext>
            </a:extLst>
          </p:cNvPr>
          <p:cNvSpPr>
            <a:spLocks noGrp="1"/>
          </p:cNvSpPr>
          <p:nvPr>
            <p:ph type="title"/>
          </p:nvPr>
        </p:nvSpPr>
        <p:spPr/>
        <p:txBody>
          <a:bodyPr/>
          <a:lstStyle/>
          <a:p>
            <a:r>
              <a:rPr lang="en-US" dirty="0"/>
              <a:t>Activity Diagram </a:t>
            </a:r>
            <a:br>
              <a:rPr lang="en-US" dirty="0"/>
            </a:br>
            <a:r>
              <a:rPr lang="en-US" dirty="0">
                <a:solidFill>
                  <a:srgbClr val="0070C0"/>
                </a:solidFill>
              </a:rPr>
              <a:t>Symbols</a:t>
            </a:r>
            <a:endParaRPr lang="en-US" dirty="0"/>
          </a:p>
        </p:txBody>
      </p:sp>
      <p:sp>
        <p:nvSpPr>
          <p:cNvPr id="3" name="Content Placeholder 2">
            <a:extLst>
              <a:ext uri="{FF2B5EF4-FFF2-40B4-BE49-F238E27FC236}">
                <a16:creationId xmlns:a16="http://schemas.microsoft.com/office/drawing/2014/main" id="{A65D9F47-87E7-400F-8322-4848E881BBD5}"/>
              </a:ext>
            </a:extLst>
          </p:cNvPr>
          <p:cNvSpPr>
            <a:spLocks noGrp="1"/>
          </p:cNvSpPr>
          <p:nvPr>
            <p:ph idx="1"/>
          </p:nvPr>
        </p:nvSpPr>
        <p:spPr>
          <a:xfrm>
            <a:off x="374754" y="1627675"/>
            <a:ext cx="8229600" cy="2644522"/>
          </a:xfrm>
        </p:spPr>
        <p:txBody>
          <a:bodyPr/>
          <a:lstStyle/>
          <a:p>
            <a:pPr>
              <a:buFont typeface="Wingdings" panose="05000000000000000000" pitchFamily="2" charset="2"/>
              <a:buChar char="q"/>
            </a:pPr>
            <a:r>
              <a:rPr lang="en-US" sz="2200" b="1" i="0" dirty="0">
                <a:effectLst/>
              </a:rPr>
              <a:t>Synchronization and Splitting of Control</a:t>
            </a:r>
            <a:br>
              <a:rPr lang="en-US" sz="2200" dirty="0"/>
            </a:br>
            <a:r>
              <a:rPr lang="en-US" sz="2200" b="0" i="0" dirty="0">
                <a:effectLst/>
              </a:rPr>
              <a:t>A short heavy bar with two transitions entering it represents a synchronization of control. </a:t>
            </a:r>
          </a:p>
          <a:p>
            <a:pPr lvl="1">
              <a:buFont typeface="Wingdings" panose="05000000000000000000" pitchFamily="2" charset="2"/>
              <a:buChar char="§"/>
            </a:pPr>
            <a:r>
              <a:rPr lang="en-US" dirty="0"/>
              <a:t>The first bar is often called a </a:t>
            </a:r>
            <a:r>
              <a:rPr lang="en-US" b="1" dirty="0"/>
              <a:t>fork</a:t>
            </a:r>
            <a:r>
              <a:rPr lang="en-US" dirty="0"/>
              <a:t> where a single transition splits into concurrent multiple transitions. </a:t>
            </a:r>
          </a:p>
          <a:p>
            <a:pPr lvl="1">
              <a:buFont typeface="Wingdings" panose="05000000000000000000" pitchFamily="2" charset="2"/>
              <a:buChar char="§"/>
            </a:pPr>
            <a:r>
              <a:rPr lang="en-US" dirty="0"/>
              <a:t>The second bar is called a </a:t>
            </a:r>
            <a:r>
              <a:rPr lang="en-US" b="1" dirty="0"/>
              <a:t>join</a:t>
            </a:r>
            <a:r>
              <a:rPr lang="en-US" dirty="0"/>
              <a:t>, where the concurrent transitions reduce back to one.</a:t>
            </a:r>
          </a:p>
          <a:p>
            <a:pPr>
              <a:buFont typeface="Wingdings" panose="05000000000000000000" pitchFamily="2" charset="2"/>
              <a:buChar char="q"/>
            </a:pPr>
            <a:endParaRPr lang="en-US" sz="2200" b="0" i="0" dirty="0">
              <a:effectLst/>
            </a:endParaRPr>
          </a:p>
        </p:txBody>
      </p:sp>
      <p:pic>
        <p:nvPicPr>
          <p:cNvPr id="1026" name="Picture 2" descr="UML activity control nodes overview.">
            <a:extLst>
              <a:ext uri="{FF2B5EF4-FFF2-40B4-BE49-F238E27FC236}">
                <a16:creationId xmlns:a16="http://schemas.microsoft.com/office/drawing/2014/main" id="{35F31C5B-B36B-4C7F-9A8D-BE0EF1C5D1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554" y="4221162"/>
            <a:ext cx="68580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913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47329"/>
            <a:ext cx="8229600" cy="1829996"/>
          </a:xfrm>
        </p:spPr>
        <p:txBody>
          <a:bodyPr/>
          <a:lstStyle/>
          <a:p>
            <a:pPr marL="0" indent="0" algn="ctr">
              <a:buNone/>
            </a:pPr>
            <a:r>
              <a:rPr lang="en-US" dirty="0"/>
              <a:t>Let’s create an </a:t>
            </a:r>
            <a:r>
              <a:rPr lang="en-US" dirty="0">
                <a:solidFill>
                  <a:srgbClr val="0070C0"/>
                </a:solidFill>
              </a:rPr>
              <a:t>activity diagram </a:t>
            </a:r>
            <a:r>
              <a:rPr lang="en-US" dirty="0"/>
              <a:t>for the </a:t>
            </a:r>
            <a:r>
              <a:rPr lang="en-US" b="1" dirty="0">
                <a:solidFill>
                  <a:srgbClr val="0070C0"/>
                </a:solidFill>
              </a:rPr>
              <a:t>‘Login’ process</a:t>
            </a:r>
            <a:r>
              <a:rPr lang="en-US" dirty="0">
                <a:solidFill>
                  <a:srgbClr val="0070C0"/>
                </a:solidFill>
              </a:rPr>
              <a:t> </a:t>
            </a:r>
            <a:r>
              <a:rPr lang="en-US" dirty="0"/>
              <a:t>in the  SAS case study.</a:t>
            </a:r>
          </a:p>
          <a:p>
            <a:pPr marL="0" indent="0" algn="ctr">
              <a:buNone/>
            </a:pPr>
            <a:endParaRPr lang="en-US" dirty="0"/>
          </a:p>
          <a:p>
            <a:pPr marL="0" indent="0" algn="ctr">
              <a:buNone/>
            </a:pPr>
            <a:r>
              <a:rPr lang="en-US" dirty="0"/>
              <a:t>Use of system modelling tool e.g., Ms. Visio, DIA, draw.io, etc.</a:t>
            </a:r>
          </a:p>
          <a:p>
            <a:pPr marL="400050" lvl="1" indent="0" algn="ctr">
              <a:buNone/>
            </a:pPr>
            <a:endParaRPr lang="en-US" dirty="0"/>
          </a:p>
        </p:txBody>
      </p:sp>
    </p:spTree>
    <p:extLst>
      <p:ext uri="{BB962C8B-B14F-4D97-AF65-F5344CB8AC3E}">
        <p14:creationId xmlns:p14="http://schemas.microsoft.com/office/powerpoint/2010/main" val="4005439761"/>
      </p:ext>
    </p:extLst>
  </p:cSld>
  <p:clrMapOvr>
    <a:masterClrMapping/>
  </p:clrMapOvr>
</p:sld>
</file>

<file path=ppt/theme/theme1.xml><?xml version="1.0" encoding="utf-8"?>
<a:theme xmlns:a="http://schemas.openxmlformats.org/drawingml/2006/main" name="APUtemplate-Level_2">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759E64F674747BAB54C2BC72449C3" ma:contentTypeVersion="0" ma:contentTypeDescription="Create a new document." ma:contentTypeScope="" ma:versionID="0bacfc29d6797e02b37f08afc23053c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12A300-185B-4A14-9381-7E5F97BC6605}"/>
</file>

<file path=customXml/itemProps2.xml><?xml version="1.0" encoding="utf-8"?>
<ds:datastoreItem xmlns:ds="http://schemas.openxmlformats.org/officeDocument/2006/customXml" ds:itemID="{A6B682E1-D7FC-493F-BBB6-0A6773AD63D0}"/>
</file>

<file path=customXml/itemProps3.xml><?xml version="1.0" encoding="utf-8"?>
<ds:datastoreItem xmlns:ds="http://schemas.openxmlformats.org/officeDocument/2006/customXml" ds:itemID="{B3704779-0313-48AC-87D2-0AC3C870085A}"/>
</file>

<file path=docProps/app.xml><?xml version="1.0" encoding="utf-8"?>
<Properties xmlns="http://schemas.openxmlformats.org/officeDocument/2006/extended-properties" xmlns:vt="http://schemas.openxmlformats.org/officeDocument/2006/docPropsVTypes">
  <Template>APUtemplate-Level_2</Template>
  <TotalTime>6473</TotalTime>
  <Pages>11</Pages>
  <Words>413</Words>
  <Application>Microsoft Office PowerPoint</Application>
  <PresentationFormat>On-screen Show (4:3)</PresentationFormat>
  <Paragraphs>31</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Candara</vt:lpstr>
      <vt:lpstr>Wingdings</vt:lpstr>
      <vt:lpstr>APUtemplate-Level_2</vt:lpstr>
      <vt:lpstr>System Development Methods CT00046-3-2</vt:lpstr>
      <vt:lpstr>Tutorial</vt:lpstr>
      <vt:lpstr>Student Application System (SAS)  Case Study</vt:lpstr>
      <vt:lpstr>The Proposed Use Case Diagram ‘Login’ is one of the use cases in the SAS</vt:lpstr>
      <vt:lpstr>Activity Diagram Definition</vt:lpstr>
      <vt:lpstr>Activity Diagram  Symbols</vt:lpstr>
      <vt:lpstr>Activity Diagram Symbols</vt:lpstr>
      <vt:lpstr>Activity Diagram  Symbols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Development Methods CT00046-3-2</dc:title>
  <dc:subject>MSc</dc:subject>
  <dc:creator>skumaran</dc:creator>
  <cp:lastModifiedBy>Dr. Dewi Octaviani</cp:lastModifiedBy>
  <cp:revision>72</cp:revision>
  <cp:lastPrinted>1995-11-02T09:23:42Z</cp:lastPrinted>
  <dcterms:created xsi:type="dcterms:W3CDTF">2014-01-17T09:12:04Z</dcterms:created>
  <dcterms:modified xsi:type="dcterms:W3CDTF">2021-11-08T06:53:09Z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0x010100D93759E64F674747BAB54C2BC72449C3</vt:lpwstr>
  </property>
</Properties>
</file>