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
  </p:notesMasterIdLst>
  <p:handoutMasterIdLst>
    <p:handoutMasterId r:id="rId5"/>
  </p:handoutMasterIdLst>
  <p:sldIdLst>
    <p:sldId id="256" r:id="rId2"/>
    <p:sldId id="282" r:id="rId3"/>
  </p:sldIdLst>
  <p:sldSz cx="12192000" cy="6858000"/>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764" autoAdjust="0"/>
  </p:normalViewPr>
  <p:slideViewPr>
    <p:cSldViewPr snapToGrid="0">
      <p:cViewPr varScale="1">
        <p:scale>
          <a:sx n="83" d="100"/>
          <a:sy n="83" d="100"/>
        </p:scale>
        <p:origin x="1046" y="67"/>
      </p:cViewPr>
      <p:guideLst>
        <p:guide orient="horz" pos="2160"/>
        <p:guide pos="3840"/>
      </p:guideLst>
    </p:cSldViewPr>
  </p:slideViewPr>
  <p:outlineViewPr>
    <p:cViewPr>
      <p:scale>
        <a:sx n="33" d="100"/>
        <a:sy n="33" d="100"/>
      </p:scale>
      <p:origin x="0" y="276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1.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3D8AAF80-9126-495C-8CB9-5691D63DB333}"/>
    <pc:docChg chg="delSld">
      <pc:chgData name="Dr. Dewi Octaviani" userId="b13860d7-3077-45d3-9be2-c1aa2c085ab3" providerId="ADAL" clId="{3D8AAF80-9126-495C-8CB9-5691D63DB333}" dt="2022-02-08T05:19:35.768" v="0" actId="47"/>
      <pc:docMkLst>
        <pc:docMk/>
      </pc:docMkLst>
      <pc:sldChg chg="del">
        <pc:chgData name="Dr. Dewi Octaviani" userId="b13860d7-3077-45d3-9be2-c1aa2c085ab3" providerId="ADAL" clId="{3D8AAF80-9126-495C-8CB9-5691D63DB333}" dt="2022-02-08T05:19:35.768" v="0" actId="47"/>
        <pc:sldMkLst>
          <pc:docMk/>
          <pc:sldMk cId="145641596"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384175" y="854075"/>
            <a:ext cx="6089650"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854075"/>
            <a:ext cx="6089650" cy="3425825"/>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54517" y="2514600"/>
            <a:ext cx="3373968"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3185584" y="1952626"/>
            <a:ext cx="9006416"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9817" y="1697038"/>
            <a:ext cx="53848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37817" y="1697038"/>
            <a:ext cx="53848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4"/>
            <a:ext cx="12192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921934" y="2570164"/>
            <a:ext cx="9609667"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649817" y="16970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3615267"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10172701" y="1"/>
            <a:ext cx="2019300" cy="1514475"/>
          </a:xfrm>
          <a:prstGeom prst="rect">
            <a:avLst/>
          </a:prstGeom>
          <a:noFill/>
          <a:ln w="9525">
            <a:noFill/>
            <a:miter lim="800000"/>
            <a:headEnd/>
            <a:tailEnd/>
          </a:ln>
        </p:spPr>
      </p:pic>
      <p:sp>
        <p:nvSpPr>
          <p:cNvPr id="10" name="Rectangle 7"/>
          <p:cNvSpPr>
            <a:spLocks noChangeArrowheads="1"/>
          </p:cNvSpPr>
          <p:nvPr userDrawn="1"/>
        </p:nvSpPr>
        <p:spPr bwMode="auto">
          <a:xfrm>
            <a:off x="11326762" y="6651523"/>
            <a:ext cx="865237"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sz="2400" dirty="0"/>
              <a:t>CT00046-3-2</a:t>
            </a:r>
            <a:endParaRPr lang="en-US" dirty="0"/>
          </a:p>
        </p:txBody>
      </p:sp>
      <p:sp>
        <p:nvSpPr>
          <p:cNvPr id="3" name="Subtitle 2"/>
          <p:cNvSpPr>
            <a:spLocks noGrp="1"/>
          </p:cNvSpPr>
          <p:nvPr>
            <p:ph type="subTitle" idx="1"/>
          </p:nvPr>
        </p:nvSpPr>
        <p:spPr/>
        <p:txBody>
          <a:bodyPr/>
          <a:lstStyle/>
          <a:p>
            <a:r>
              <a:rPr lang="en-US" b="1" dirty="0"/>
              <a:t>System Testing</a:t>
            </a:r>
          </a:p>
          <a:p>
            <a:r>
              <a:rPr lang="en-US" b="1" dirty="0">
                <a:solidFill>
                  <a:srgbClr val="0070C0"/>
                </a:solidFill>
              </a:rPr>
              <a:t>Tutorial 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464" y="114061"/>
            <a:ext cx="9389533" cy="809469"/>
          </a:xfrm>
        </p:spPr>
        <p:txBody>
          <a:bodyPr/>
          <a:lstStyle/>
          <a:p>
            <a:r>
              <a:rPr lang="en-US" dirty="0"/>
              <a:t>Tutorial</a:t>
            </a:r>
          </a:p>
        </p:txBody>
      </p:sp>
      <p:sp>
        <p:nvSpPr>
          <p:cNvPr id="3" name="Content Placeholder 2"/>
          <p:cNvSpPr>
            <a:spLocks noGrp="1"/>
          </p:cNvSpPr>
          <p:nvPr>
            <p:ph idx="1"/>
          </p:nvPr>
        </p:nvSpPr>
        <p:spPr>
          <a:xfrm>
            <a:off x="160380" y="1234758"/>
            <a:ext cx="11871239" cy="4525962"/>
          </a:xfrm>
        </p:spPr>
        <p:txBody>
          <a:bodyPr/>
          <a:lstStyle/>
          <a:p>
            <a:pPr marL="457200" indent="-457200">
              <a:buFont typeface="+mj-lt"/>
              <a:buAutoNum type="arabicPeriod"/>
            </a:pPr>
            <a:r>
              <a:rPr lang="en-US" sz="2200" dirty="0">
                <a:cs typeface="Times New Roman" panose="02020603050405020304" pitchFamily="18" charset="0"/>
              </a:rPr>
              <a:t>Explain </a:t>
            </a:r>
            <a:r>
              <a:rPr lang="en-US" sz="2200" b="1" dirty="0">
                <a:cs typeface="Times New Roman" panose="02020603050405020304" pitchFamily="18" charset="0"/>
              </a:rPr>
              <a:t>THREE (3) </a:t>
            </a:r>
            <a:r>
              <a:rPr lang="en-US" sz="2200" dirty="0">
                <a:cs typeface="Times New Roman" panose="02020603050405020304" pitchFamily="18" charset="0"/>
              </a:rPr>
              <a:t>advantages and </a:t>
            </a:r>
            <a:r>
              <a:rPr lang="en-US" sz="2200" b="1" dirty="0">
                <a:cs typeface="Times New Roman" panose="02020603050405020304" pitchFamily="18" charset="0"/>
              </a:rPr>
              <a:t>THREE (3) </a:t>
            </a:r>
            <a:r>
              <a:rPr lang="en-US" sz="2200" dirty="0">
                <a:cs typeface="Times New Roman" panose="02020603050405020304" pitchFamily="18" charset="0"/>
              </a:rPr>
              <a:t>disadvantages of software testing.</a:t>
            </a:r>
          </a:p>
          <a:p>
            <a:pPr marL="457200" indent="-457200">
              <a:buFont typeface="+mj-lt"/>
              <a:buAutoNum type="arabicPeriod"/>
            </a:pPr>
            <a:r>
              <a:rPr lang="en-US" sz="2200" dirty="0">
                <a:cs typeface="Times New Roman" panose="02020603050405020304" pitchFamily="18" charset="0"/>
              </a:rPr>
              <a:t>Describe any </a:t>
            </a:r>
            <a:r>
              <a:rPr lang="en-US" sz="2200" b="1" dirty="0">
                <a:cs typeface="Times New Roman" panose="02020603050405020304" pitchFamily="18" charset="0"/>
              </a:rPr>
              <a:t>FIVE (5) </a:t>
            </a:r>
            <a:r>
              <a:rPr lang="en-US" sz="2200" dirty="0">
                <a:cs typeface="Times New Roman" panose="02020603050405020304" pitchFamily="18" charset="0"/>
              </a:rPr>
              <a:t>software testing methods. </a:t>
            </a:r>
          </a:p>
          <a:p>
            <a:pPr marL="457200" indent="-457200">
              <a:buFont typeface="+mj-lt"/>
              <a:buAutoNum type="arabicPeriod"/>
            </a:pPr>
            <a:r>
              <a:rPr lang="en-US" sz="2200" dirty="0"/>
              <a:t>A supervisor states, “Integration testing is a waste of time. If each program is tested adequately, integration testing is not needed. Instead, we should move on to system testing as soon as possible. If modules don’t interact properly, we’ll handle it then.” Do you agree or disagree with this comment? Justify your position.</a:t>
            </a:r>
            <a:endParaRPr lang="en-US" sz="220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Create a test plan that includes at least </a:t>
            </a:r>
            <a:r>
              <a:rPr lang="en-US" sz="2200" b="1" dirty="0">
                <a:cs typeface="Times New Roman" panose="02020603050405020304" pitchFamily="18" charset="0"/>
              </a:rPr>
              <a:t>THREE (3) </a:t>
            </a:r>
            <a:r>
              <a:rPr lang="en-US" sz="2200" dirty="0">
                <a:cs typeface="Times New Roman" panose="02020603050405020304" pitchFamily="18" charset="0"/>
              </a:rPr>
              <a:t>test cases to test our APU </a:t>
            </a:r>
            <a:r>
              <a:rPr lang="en-US" sz="2200" dirty="0" err="1">
                <a:cs typeface="Times New Roman" panose="02020603050405020304" pitchFamily="18" charset="0"/>
              </a:rPr>
              <a:t>APSpace</a:t>
            </a:r>
            <a:r>
              <a:rPr lang="en-US" sz="2200" dirty="0">
                <a:cs typeface="Times New Roman" panose="02020603050405020304" pitchFamily="18" charset="0"/>
              </a:rPr>
              <a:t> system. Each test case aimed to test different functions. Describe your test plan by using the following template: </a:t>
            </a:r>
          </a:p>
          <a:p>
            <a:pPr marL="0" indent="0">
              <a:buNone/>
            </a:pPr>
            <a:endParaRPr lang="en-US"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A5F4C50-124F-4E69-92B1-0BC42694EE84}"/>
              </a:ext>
            </a:extLst>
          </p:cNvPr>
          <p:cNvGraphicFramePr>
            <a:graphicFrameLocks noGrp="1"/>
          </p:cNvGraphicFramePr>
          <p:nvPr>
            <p:extLst>
              <p:ext uri="{D42A27DB-BD31-4B8C-83A1-F6EECF244321}">
                <p14:modId xmlns:p14="http://schemas.microsoft.com/office/powerpoint/2010/main" val="1885940636"/>
              </p:ext>
            </p:extLst>
          </p:nvPr>
        </p:nvGraphicFramePr>
        <p:xfrm>
          <a:off x="405117" y="4525962"/>
          <a:ext cx="11626501" cy="1950720"/>
        </p:xfrm>
        <a:graphic>
          <a:graphicData uri="http://schemas.openxmlformats.org/drawingml/2006/table">
            <a:tbl>
              <a:tblPr firstRow="1" bandRow="1">
                <a:tableStyleId>{5C22544A-7EE6-4342-B048-85BDC9FD1C3A}</a:tableStyleId>
              </a:tblPr>
              <a:tblGrid>
                <a:gridCol w="760599">
                  <a:extLst>
                    <a:ext uri="{9D8B030D-6E8A-4147-A177-3AD203B41FA5}">
                      <a16:colId xmlns:a16="http://schemas.microsoft.com/office/drawing/2014/main" val="2417853794"/>
                    </a:ext>
                  </a:extLst>
                </a:gridCol>
                <a:gridCol w="1836490">
                  <a:extLst>
                    <a:ext uri="{9D8B030D-6E8A-4147-A177-3AD203B41FA5}">
                      <a16:colId xmlns:a16="http://schemas.microsoft.com/office/drawing/2014/main" val="3725902524"/>
                    </a:ext>
                  </a:extLst>
                </a:gridCol>
                <a:gridCol w="1904509">
                  <a:extLst>
                    <a:ext uri="{9D8B030D-6E8A-4147-A177-3AD203B41FA5}">
                      <a16:colId xmlns:a16="http://schemas.microsoft.com/office/drawing/2014/main" val="657983289"/>
                    </a:ext>
                  </a:extLst>
                </a:gridCol>
                <a:gridCol w="1989531">
                  <a:extLst>
                    <a:ext uri="{9D8B030D-6E8A-4147-A177-3AD203B41FA5}">
                      <a16:colId xmlns:a16="http://schemas.microsoft.com/office/drawing/2014/main" val="2218455386"/>
                    </a:ext>
                  </a:extLst>
                </a:gridCol>
                <a:gridCol w="1887504">
                  <a:extLst>
                    <a:ext uri="{9D8B030D-6E8A-4147-A177-3AD203B41FA5}">
                      <a16:colId xmlns:a16="http://schemas.microsoft.com/office/drawing/2014/main" val="3286456057"/>
                    </a:ext>
                  </a:extLst>
                </a:gridCol>
                <a:gridCol w="1649441">
                  <a:extLst>
                    <a:ext uri="{9D8B030D-6E8A-4147-A177-3AD203B41FA5}">
                      <a16:colId xmlns:a16="http://schemas.microsoft.com/office/drawing/2014/main" val="1445212438"/>
                    </a:ext>
                  </a:extLst>
                </a:gridCol>
                <a:gridCol w="1598427">
                  <a:extLst>
                    <a:ext uri="{9D8B030D-6E8A-4147-A177-3AD203B41FA5}">
                      <a16:colId xmlns:a16="http://schemas.microsoft.com/office/drawing/2014/main" val="2524209795"/>
                    </a:ext>
                  </a:extLst>
                </a:gridCol>
              </a:tblGrid>
              <a:tr h="370840">
                <a:tc>
                  <a:txBody>
                    <a:bodyPr/>
                    <a:lstStyle/>
                    <a:p>
                      <a:r>
                        <a:rPr lang="en-US" dirty="0">
                          <a:solidFill>
                            <a:schemeClr val="tx1"/>
                          </a:solidFill>
                          <a:latin typeface="Times New Roman" panose="02020603050405020304" pitchFamily="18" charset="0"/>
                          <a:cs typeface="Times New Roman" panose="02020603050405020304" pitchFamily="18" charset="0"/>
                        </a:rPr>
                        <a:t>Test Case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Test Case</a:t>
                      </a:r>
                    </a:p>
                    <a:p>
                      <a:r>
                        <a:rPr lang="en-US"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Test Type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Test Steps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Expected Result</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Actual Result</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Remark</a:t>
                      </a:r>
                    </a:p>
                  </a:txBody>
                  <a:tcPr/>
                </a:tc>
                <a:extLst>
                  <a:ext uri="{0D108BD9-81ED-4DB2-BD59-A6C34878D82A}">
                    <a16:rowId xmlns:a16="http://schemas.microsoft.com/office/drawing/2014/main" val="2949568198"/>
                  </a:ext>
                </a:extLst>
              </a:tr>
              <a:tr h="370840">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i="1" dirty="0">
                          <a:solidFill>
                            <a:schemeClr val="tx1"/>
                          </a:solidFill>
                          <a:latin typeface="Times New Roman" panose="02020603050405020304" pitchFamily="18" charset="0"/>
                          <a:cs typeface="Times New Roman" panose="02020603050405020304" pitchFamily="18" charset="0"/>
                        </a:rPr>
                        <a:t>Briefly describe your test case.</a:t>
                      </a:r>
                    </a:p>
                  </a:txBody>
                  <a:tcPr/>
                </a:tc>
                <a:tc>
                  <a:txBody>
                    <a:bodyPr/>
                    <a:lstStyle/>
                    <a:p>
                      <a:r>
                        <a:rPr lang="en-US" sz="1600" i="1" dirty="0">
                          <a:solidFill>
                            <a:schemeClr val="tx1"/>
                          </a:solidFill>
                          <a:latin typeface="Times New Roman" panose="02020603050405020304" pitchFamily="18" charset="0"/>
                          <a:cs typeface="Times New Roman" panose="02020603050405020304" pitchFamily="18" charset="0"/>
                        </a:rPr>
                        <a:t>Identify your test type e.g., system testing, unit testing, etc. </a:t>
                      </a:r>
                    </a:p>
                  </a:txBody>
                  <a:tcPr/>
                </a:tc>
                <a:tc>
                  <a:txBody>
                    <a:bodyPr/>
                    <a:lstStyle/>
                    <a:p>
                      <a:r>
                        <a:rPr lang="en-US" sz="1600" i="1" dirty="0">
                          <a:solidFill>
                            <a:schemeClr val="tx1"/>
                          </a:solidFill>
                          <a:latin typeface="Times New Roman" panose="02020603050405020304" pitchFamily="18" charset="0"/>
                          <a:cs typeface="Times New Roman" panose="02020603050405020304" pitchFamily="18" charset="0"/>
                        </a:rPr>
                        <a:t>Provide steps to perform your test case.</a:t>
                      </a:r>
                    </a:p>
                  </a:txBody>
                  <a:tcPr/>
                </a:tc>
                <a:tc>
                  <a:txBody>
                    <a:bodyPr/>
                    <a:lstStyle/>
                    <a:p>
                      <a:r>
                        <a:rPr lang="en-US" sz="1600" i="1" dirty="0">
                          <a:solidFill>
                            <a:schemeClr val="tx1"/>
                          </a:solidFill>
                          <a:latin typeface="Times New Roman" panose="02020603050405020304" pitchFamily="18" charset="0"/>
                          <a:cs typeface="Times New Roman" panose="02020603050405020304" pitchFamily="18" charset="0"/>
                        </a:rPr>
                        <a:t>Briefly describe you expected result.</a:t>
                      </a:r>
                    </a:p>
                  </a:txBody>
                  <a:tcPr/>
                </a:tc>
                <a:tc>
                  <a:txBody>
                    <a:bodyPr/>
                    <a:lstStyle/>
                    <a:p>
                      <a:pPr marL="0" indent="0">
                        <a:buFont typeface="Arial" panose="020B0604020202020204" pitchFamily="34" charset="0"/>
                        <a:buNone/>
                      </a:pPr>
                      <a:r>
                        <a:rPr lang="en-US" sz="1600" i="1" dirty="0">
                          <a:solidFill>
                            <a:schemeClr val="tx1"/>
                          </a:solidFill>
                          <a:latin typeface="Times New Roman" panose="02020603050405020304" pitchFamily="18" charset="0"/>
                          <a:cs typeface="Times New Roman" panose="02020603050405020304" pitchFamily="18" charset="0"/>
                        </a:rPr>
                        <a:t>Provide actual result.</a:t>
                      </a:r>
                    </a:p>
                  </a:txBody>
                  <a:tcPr/>
                </a:tc>
                <a:tc>
                  <a:txBody>
                    <a:bodyPr/>
                    <a:lstStyle/>
                    <a:p>
                      <a:pPr marL="0" indent="0">
                        <a:buFont typeface="Arial" panose="020B0604020202020204" pitchFamily="34" charset="0"/>
                        <a:buNone/>
                      </a:pPr>
                      <a:r>
                        <a:rPr lang="en-US" sz="1600" i="1" dirty="0">
                          <a:solidFill>
                            <a:schemeClr val="tx1"/>
                          </a:solidFill>
                          <a:latin typeface="Times New Roman" panose="02020603050405020304" pitchFamily="18" charset="0"/>
                          <a:cs typeface="Times New Roman" panose="02020603050405020304" pitchFamily="18" charset="0"/>
                        </a:rPr>
                        <a:t>Identify actions to be taken if the actual results is different with the expected result</a:t>
                      </a:r>
                    </a:p>
                  </a:txBody>
                  <a:tcPr/>
                </a:tc>
                <a:extLst>
                  <a:ext uri="{0D108BD9-81ED-4DB2-BD59-A6C34878D82A}">
                    <a16:rowId xmlns:a16="http://schemas.microsoft.com/office/drawing/2014/main" val="1685441961"/>
                  </a:ext>
                </a:extLst>
              </a:tr>
            </a:tbl>
          </a:graphicData>
        </a:graphic>
      </p:graphicFrame>
    </p:spTree>
    <p:extLst>
      <p:ext uri="{BB962C8B-B14F-4D97-AF65-F5344CB8AC3E}">
        <p14:creationId xmlns:p14="http://schemas.microsoft.com/office/powerpoint/2010/main" val="1377444034"/>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EB9200-CE50-4FE4-AE2B-A051EA5F1B5E}"/>
</file>

<file path=customXml/itemProps2.xml><?xml version="1.0" encoding="utf-8"?>
<ds:datastoreItem xmlns:ds="http://schemas.openxmlformats.org/officeDocument/2006/customXml" ds:itemID="{E0F60C2F-CC04-4D64-A1EE-915B23D89958}"/>
</file>

<file path=customXml/itemProps3.xml><?xml version="1.0" encoding="utf-8"?>
<ds:datastoreItem xmlns:ds="http://schemas.openxmlformats.org/officeDocument/2006/customXml" ds:itemID="{B8908B42-1282-492D-AD15-6595E2B92A93}"/>
</file>

<file path=docProps/app.xml><?xml version="1.0" encoding="utf-8"?>
<Properties xmlns="http://schemas.openxmlformats.org/officeDocument/2006/extended-properties" xmlns:vt="http://schemas.openxmlformats.org/officeDocument/2006/docPropsVTypes">
  <Template>APUtemplate-Level_2</Template>
  <TotalTime>1515</TotalTime>
  <Pages>11</Pages>
  <Words>209</Words>
  <Application>Microsoft Office PowerPoint</Application>
  <PresentationFormat>Widescreen</PresentationFormat>
  <Paragraphs>22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Candara</vt:lpstr>
      <vt:lpstr>Times New Roman</vt:lpstr>
      <vt:lpstr>APUtemplate-Level_2</vt:lpstr>
      <vt:lpstr>System Development Methods CT00046-3-2</vt:lpstr>
      <vt:lpstr>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58</cp:revision>
  <cp:lastPrinted>1995-11-02T09:23:42Z</cp:lastPrinted>
  <dcterms:created xsi:type="dcterms:W3CDTF">2014-01-17T09:12:04Z</dcterms:created>
  <dcterms:modified xsi:type="dcterms:W3CDTF">2022-02-08T05:19:36Z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