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4"/>
  </p:notesMasterIdLst>
  <p:handoutMasterIdLst>
    <p:handoutMasterId r:id="rId15"/>
  </p:handoutMasterIdLst>
  <p:sldIdLst>
    <p:sldId id="256" r:id="rId2"/>
    <p:sldId id="270" r:id="rId3"/>
    <p:sldId id="313" r:id="rId4"/>
    <p:sldId id="411" r:id="rId5"/>
    <p:sldId id="389" r:id="rId6"/>
    <p:sldId id="410" r:id="rId7"/>
    <p:sldId id="407" r:id="rId8"/>
    <p:sldId id="405" r:id="rId9"/>
    <p:sldId id="392" r:id="rId10"/>
    <p:sldId id="406" r:id="rId11"/>
    <p:sldId id="408" r:id="rId12"/>
    <p:sldId id="409" r:id="rId13"/>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94249" autoAdjust="0"/>
  </p:normalViewPr>
  <p:slideViewPr>
    <p:cSldViewPr snapToGrid="0">
      <p:cViewPr varScale="1">
        <p:scale>
          <a:sx n="68" d="100"/>
          <a:sy n="68" d="100"/>
        </p:scale>
        <p:origin x="1362" y="72"/>
      </p:cViewPr>
      <p:guideLst>
        <p:guide orient="horz" pos="2160"/>
        <p:guide pos="2880"/>
      </p:guideLst>
    </p:cSldViewPr>
  </p:slideViewPr>
  <p:outlineViewPr>
    <p:cViewPr>
      <p:scale>
        <a:sx n="33" d="100"/>
        <a:sy n="33" d="100"/>
      </p:scale>
      <p:origin x="0" y="2766"/>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871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9008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457200" y="6248400"/>
            <a:ext cx="1219200" cy="457200"/>
          </a:xfrm>
          <a:prstGeom prst="rect">
            <a:avLst/>
          </a:prstGeom>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xfrm>
            <a:off x="1828800" y="6248400"/>
            <a:ext cx="5486400" cy="457200"/>
          </a:xfrm>
          <a:prstGeom prst="rect">
            <a:avLst/>
          </a:prstGeom>
          <a:ln/>
        </p:spPr>
        <p:txBody>
          <a:bodyPr/>
          <a:lstStyle>
            <a:lvl1pPr>
              <a:defRPr/>
            </a:lvl1pPr>
          </a:lstStyle>
          <a:p>
            <a:pPr>
              <a:defRPr/>
            </a:pPr>
            <a:r>
              <a:rPr lang="en-US" altLang="en-US"/>
              <a:t>Systems Analy4141sis and Design in a Changing World, 6th Edition</a:t>
            </a:r>
          </a:p>
        </p:txBody>
      </p:sp>
      <p:sp>
        <p:nvSpPr>
          <p:cNvPr id="7" name="Rectangle 7"/>
          <p:cNvSpPr>
            <a:spLocks noGrp="1" noChangeArrowheads="1"/>
          </p:cNvSpPr>
          <p:nvPr>
            <p:ph type="sldNum" sz="quarter" idx="12"/>
          </p:nvPr>
        </p:nvSpPr>
        <p:spPr>
          <a:xfrm>
            <a:off x="7543800" y="6248400"/>
            <a:ext cx="1143000" cy="457200"/>
          </a:xfrm>
          <a:prstGeom prst="rect">
            <a:avLst/>
          </a:prstGeom>
          <a:ln/>
        </p:spPr>
        <p:txBody>
          <a:bodyPr/>
          <a:lstStyle>
            <a:lvl1pPr>
              <a:defRPr/>
            </a:lvl1pPr>
          </a:lstStyle>
          <a:p>
            <a:pPr>
              <a:defRPr/>
            </a:pPr>
            <a:fld id="{2CE34241-B376-46A4-AF70-DDE0C09D11AC}" type="slidenum">
              <a:rPr lang="en-US" altLang="en-US"/>
              <a:pPr>
                <a:defRPr/>
              </a:pPr>
              <a:t>‹#›</a:t>
            </a:fld>
            <a:endParaRPr lang="en-US" altLang="en-US"/>
          </a:p>
        </p:txBody>
      </p:sp>
    </p:spTree>
    <p:extLst>
      <p:ext uri="{BB962C8B-B14F-4D97-AF65-F5344CB8AC3E}">
        <p14:creationId xmlns:p14="http://schemas.microsoft.com/office/powerpoint/2010/main" val="2855958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7"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8"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 id="2147483702" r:id="rId5"/>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Development Methods</a:t>
            </a:r>
            <a:br>
              <a:rPr lang="en-US" dirty="0"/>
            </a:br>
            <a:r>
              <a:rPr lang="en-US" sz="2400" dirty="0"/>
              <a:t>CT00046-3-2</a:t>
            </a:r>
            <a:endParaRPr lang="en-US" dirty="0"/>
          </a:p>
        </p:txBody>
      </p:sp>
      <p:sp>
        <p:nvSpPr>
          <p:cNvPr id="3" name="Subtitle 2"/>
          <p:cNvSpPr>
            <a:spLocks noGrp="1"/>
          </p:cNvSpPr>
          <p:nvPr>
            <p:ph type="subTitle" idx="1"/>
          </p:nvPr>
        </p:nvSpPr>
        <p:spPr/>
        <p:txBody>
          <a:bodyPr/>
          <a:lstStyle/>
          <a:p>
            <a:r>
              <a:rPr lang="en-US" b="1" dirty="0"/>
              <a:t>Use Case Diagram</a:t>
            </a:r>
          </a:p>
          <a:p>
            <a:r>
              <a:rPr lang="en-US" b="1" dirty="0">
                <a:solidFill>
                  <a:srgbClr val="0070C0"/>
                </a:solidFill>
              </a:rPr>
              <a:t>Tutorial 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dirty="0"/>
              <a:t>Use Case Relationships</a:t>
            </a:r>
            <a:br>
              <a:rPr lang="en-US" dirty="0"/>
            </a:br>
            <a:r>
              <a:rPr lang="en-US" dirty="0">
                <a:solidFill>
                  <a:srgbClr val="0070C0"/>
                </a:solidFill>
              </a:rPr>
              <a:t>Extend Relationship</a:t>
            </a:r>
          </a:p>
        </p:txBody>
      </p:sp>
      <p:sp>
        <p:nvSpPr>
          <p:cNvPr id="8197" name="Rectangle 3"/>
          <p:cNvSpPr>
            <a:spLocks noGrp="1" noChangeArrowheads="1"/>
          </p:cNvSpPr>
          <p:nvPr>
            <p:ph type="body" sz="half" idx="1"/>
          </p:nvPr>
        </p:nvSpPr>
        <p:spPr/>
        <p:txBody>
          <a:bodyPr/>
          <a:lstStyle/>
          <a:p>
            <a:pPr marL="571500" indent="-571500" eaLnBrk="1" hangingPunct="1"/>
            <a:endParaRPr lang="en-GB" sz="2400"/>
          </a:p>
          <a:p>
            <a:pPr marL="571500" indent="-571500" eaLnBrk="1" hangingPunct="1"/>
            <a:endParaRPr lang="en-GB" sz="2800"/>
          </a:p>
        </p:txBody>
      </p:sp>
      <p:sp>
        <p:nvSpPr>
          <p:cNvPr id="8198"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20000"/>
              </a:spcBef>
              <a:buClr>
                <a:schemeClr val="tx2"/>
              </a:buClr>
              <a:buSzPct val="70000"/>
              <a:buFont typeface="Wingdings" charset="2"/>
              <a:buNone/>
            </a:pPr>
            <a:endParaRPr lang="en-GB" sz="2400"/>
          </a:p>
        </p:txBody>
      </p:sp>
      <p:sp>
        <p:nvSpPr>
          <p:cNvPr id="3" name="Content Placeholder 2">
            <a:extLst>
              <a:ext uri="{FF2B5EF4-FFF2-40B4-BE49-F238E27FC236}">
                <a16:creationId xmlns:a16="http://schemas.microsoft.com/office/drawing/2014/main" id="{6C8B1053-1461-42A1-BB74-41680971EA4B}"/>
              </a:ext>
            </a:extLst>
          </p:cNvPr>
          <p:cNvSpPr>
            <a:spLocks noGrp="1"/>
          </p:cNvSpPr>
          <p:nvPr>
            <p:ph sz="half" idx="2"/>
          </p:nvPr>
        </p:nvSpPr>
        <p:spPr>
          <a:xfrm>
            <a:off x="609600" y="1719263"/>
            <a:ext cx="8077200" cy="4411662"/>
          </a:xfrm>
        </p:spPr>
        <p:txBody>
          <a:bodyPr/>
          <a:lstStyle/>
          <a:p>
            <a:pPr algn="just">
              <a:buFont typeface="Wingdings" panose="05000000000000000000" pitchFamily="2" charset="2"/>
              <a:buChar char="q"/>
            </a:pPr>
            <a:r>
              <a:rPr lang="en-US" dirty="0"/>
              <a:t>Extend is a directed relationship that specifies how and when the extending use case (optional) can be inserted into the base use case.</a:t>
            </a:r>
          </a:p>
          <a:p>
            <a:pPr algn="just">
              <a:buFont typeface="Wingdings" panose="05000000000000000000" pitchFamily="2" charset="2"/>
              <a:buChar char="q"/>
            </a:pPr>
            <a:r>
              <a:rPr lang="en-US" dirty="0"/>
              <a:t>Extend relationship is shown as a dashed line with an open arrowhead directed from the extending use case to the extended (base) use case. The arrow is labeled with the keyword «extend».</a:t>
            </a:r>
          </a:p>
        </p:txBody>
      </p:sp>
    </p:spTree>
    <p:extLst>
      <p:ext uri="{BB962C8B-B14F-4D97-AF65-F5344CB8AC3E}">
        <p14:creationId xmlns:p14="http://schemas.microsoft.com/office/powerpoint/2010/main" val="208565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dirty="0"/>
              <a:t>Use Case Relationships</a:t>
            </a:r>
            <a:br>
              <a:rPr lang="en-US" dirty="0"/>
            </a:br>
            <a:r>
              <a:rPr lang="en-US" dirty="0">
                <a:solidFill>
                  <a:srgbClr val="0070C0"/>
                </a:solidFill>
              </a:rPr>
              <a:t>Generalization Relationship</a:t>
            </a:r>
          </a:p>
        </p:txBody>
      </p:sp>
      <p:sp>
        <p:nvSpPr>
          <p:cNvPr id="8197" name="Rectangle 3"/>
          <p:cNvSpPr>
            <a:spLocks noGrp="1" noChangeArrowheads="1"/>
          </p:cNvSpPr>
          <p:nvPr>
            <p:ph type="body" sz="half" idx="1"/>
          </p:nvPr>
        </p:nvSpPr>
        <p:spPr/>
        <p:txBody>
          <a:bodyPr/>
          <a:lstStyle/>
          <a:p>
            <a:pPr marL="571500" indent="-571500" eaLnBrk="1" hangingPunct="1"/>
            <a:endParaRPr lang="en-GB" sz="2400"/>
          </a:p>
          <a:p>
            <a:pPr marL="571500" indent="-571500" eaLnBrk="1" hangingPunct="1"/>
            <a:endParaRPr lang="en-GB" sz="2800"/>
          </a:p>
        </p:txBody>
      </p:sp>
      <p:sp>
        <p:nvSpPr>
          <p:cNvPr id="8198"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20000"/>
              </a:spcBef>
              <a:buClr>
                <a:schemeClr val="tx2"/>
              </a:buClr>
              <a:buSzPct val="70000"/>
              <a:buFont typeface="Wingdings" charset="2"/>
              <a:buNone/>
            </a:pPr>
            <a:endParaRPr lang="en-GB" sz="2400"/>
          </a:p>
        </p:txBody>
      </p:sp>
      <p:sp>
        <p:nvSpPr>
          <p:cNvPr id="3" name="Content Placeholder 2">
            <a:extLst>
              <a:ext uri="{FF2B5EF4-FFF2-40B4-BE49-F238E27FC236}">
                <a16:creationId xmlns:a16="http://schemas.microsoft.com/office/drawing/2014/main" id="{6C8B1053-1461-42A1-BB74-41680971EA4B}"/>
              </a:ext>
            </a:extLst>
          </p:cNvPr>
          <p:cNvSpPr>
            <a:spLocks noGrp="1"/>
          </p:cNvSpPr>
          <p:nvPr>
            <p:ph sz="half" idx="2"/>
          </p:nvPr>
        </p:nvSpPr>
        <p:spPr>
          <a:xfrm>
            <a:off x="609600" y="1719263"/>
            <a:ext cx="8077200" cy="4411662"/>
          </a:xfrm>
        </p:spPr>
        <p:txBody>
          <a:bodyPr/>
          <a:lstStyle/>
          <a:p>
            <a:pPr algn="just">
              <a:buFont typeface="Wingdings" panose="05000000000000000000" pitchFamily="2" charset="2"/>
              <a:buChar char="q"/>
            </a:pPr>
            <a:r>
              <a:rPr lang="en-US" dirty="0"/>
              <a:t>A generalization relationship means that a child use case inherits the behavior and meaning of the parent use case.</a:t>
            </a:r>
          </a:p>
        </p:txBody>
      </p:sp>
    </p:spTree>
    <p:extLst>
      <p:ext uri="{BB962C8B-B14F-4D97-AF65-F5344CB8AC3E}">
        <p14:creationId xmlns:p14="http://schemas.microsoft.com/office/powerpoint/2010/main" val="278434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B10504C-A9BB-4919-991F-DF92A5439E11}"/>
              </a:ext>
            </a:extLst>
          </p:cNvPr>
          <p:cNvSpPr>
            <a:spLocks noGrp="1"/>
          </p:cNvSpPr>
          <p:nvPr>
            <p:ph idx="1"/>
          </p:nvPr>
        </p:nvSpPr>
        <p:spPr>
          <a:xfrm>
            <a:off x="555674" y="2168183"/>
            <a:ext cx="8229600" cy="1981786"/>
          </a:xfrm>
        </p:spPr>
        <p:txBody>
          <a:bodyPr/>
          <a:lstStyle/>
          <a:p>
            <a:pPr marL="0" indent="0" algn="ctr">
              <a:buNone/>
            </a:pPr>
            <a:r>
              <a:rPr lang="en-US" dirty="0"/>
              <a:t>Let’s create a </a:t>
            </a:r>
            <a:r>
              <a:rPr lang="en-US" b="1" dirty="0">
                <a:solidFill>
                  <a:srgbClr val="0070C0"/>
                </a:solidFill>
              </a:rPr>
              <a:t>use case diagram </a:t>
            </a:r>
            <a:r>
              <a:rPr lang="en-US" dirty="0"/>
              <a:t>for the Student Application System (SAS) case study.</a:t>
            </a:r>
          </a:p>
          <a:p>
            <a:pPr marL="0" indent="0" algn="ctr">
              <a:buNone/>
            </a:pPr>
            <a:endParaRPr lang="en-US" dirty="0"/>
          </a:p>
          <a:p>
            <a:pPr marL="0" indent="0" algn="ctr">
              <a:buNone/>
            </a:pPr>
            <a:r>
              <a:rPr lang="en-US" dirty="0"/>
              <a:t>Use of system modelling tool e.g., Ms. Visio, DIA, draw.io, etc.</a:t>
            </a:r>
          </a:p>
          <a:p>
            <a:pPr algn="ctr"/>
            <a:endParaRPr lang="en-MY" dirty="0"/>
          </a:p>
        </p:txBody>
      </p:sp>
      <p:sp>
        <p:nvSpPr>
          <p:cNvPr id="5" name="Slide Number Placeholder 4">
            <a:extLst>
              <a:ext uri="{FF2B5EF4-FFF2-40B4-BE49-F238E27FC236}">
                <a16:creationId xmlns:a16="http://schemas.microsoft.com/office/drawing/2014/main" id="{9CE3A813-564A-4DC4-9964-08EE4B7702A4}"/>
              </a:ext>
            </a:extLst>
          </p:cNvPr>
          <p:cNvSpPr>
            <a:spLocks noGrp="1"/>
          </p:cNvSpPr>
          <p:nvPr>
            <p:ph type="sldNum" sz="quarter" idx="4294967295"/>
          </p:nvPr>
        </p:nvSpPr>
        <p:spPr>
          <a:xfrm>
            <a:off x="8001000" y="6248400"/>
            <a:ext cx="1143000" cy="457200"/>
          </a:xfrm>
          <a:prstGeom prst="rect">
            <a:avLst/>
          </a:prstGeom>
        </p:spPr>
        <p:txBody>
          <a:bodyPr/>
          <a:lstStyle/>
          <a:p>
            <a:pPr>
              <a:defRPr/>
            </a:pPr>
            <a:fld id="{2CE34241-B376-46A4-AF70-DDE0C09D11AC}" type="slidenum">
              <a:rPr lang="en-US" altLang="en-US" smtClean="0"/>
              <a:pPr>
                <a:defRPr/>
              </a:pPr>
              <a:t>12</a:t>
            </a:fld>
            <a:endParaRPr lang="en-US" altLang="en-US"/>
          </a:p>
        </p:txBody>
      </p:sp>
    </p:spTree>
    <p:extLst>
      <p:ext uri="{BB962C8B-B14F-4D97-AF65-F5344CB8AC3E}">
        <p14:creationId xmlns:p14="http://schemas.microsoft.com/office/powerpoint/2010/main" val="109547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a:t>
            </a:r>
            <a:r>
              <a:rPr lang="en-US" b="1" dirty="0">
                <a:solidFill>
                  <a:srgbClr val="0070C0"/>
                </a:solidFill>
              </a:rPr>
              <a:t>use case diagram </a:t>
            </a:r>
            <a:r>
              <a:rPr lang="en-US" dirty="0"/>
              <a:t>for the Student Application System (SAS) case study.</a:t>
            </a:r>
          </a:p>
          <a:p>
            <a:pPr marL="400050" lvl="1" indent="0">
              <a:buNone/>
            </a:pPr>
            <a:r>
              <a:rPr lang="en-US" sz="2400" i="1" dirty="0"/>
              <a:t>See the next slide to find out the SAS requirements. </a:t>
            </a:r>
          </a:p>
        </p:txBody>
      </p:sp>
    </p:spTree>
    <p:extLst>
      <p:ext uri="{BB962C8B-B14F-4D97-AF65-F5344CB8AC3E}">
        <p14:creationId xmlns:p14="http://schemas.microsoft.com/office/powerpoint/2010/main" val="214127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82756" y="424069"/>
            <a:ext cx="6132443" cy="1046922"/>
          </a:xfrm>
        </p:spPr>
        <p:txBody>
          <a:bodyPr/>
          <a:lstStyle/>
          <a:p>
            <a:r>
              <a:rPr lang="en-US" dirty="0"/>
              <a:t>Student Application System (SAS) </a:t>
            </a:r>
            <a:br>
              <a:rPr lang="en-US" dirty="0"/>
            </a:br>
            <a:r>
              <a:rPr lang="en-US" dirty="0"/>
              <a:t>Case Study</a:t>
            </a:r>
            <a:endParaRPr lang="en-MY" dirty="0"/>
          </a:p>
        </p:txBody>
      </p:sp>
      <p:sp>
        <p:nvSpPr>
          <p:cNvPr id="151555" name="Rectangle 3"/>
          <p:cNvSpPr>
            <a:spLocks noGrp="1" noChangeArrowheads="1"/>
          </p:cNvSpPr>
          <p:nvPr>
            <p:ph type="body" idx="1"/>
          </p:nvPr>
        </p:nvSpPr>
        <p:spPr>
          <a:xfrm>
            <a:off x="730526" y="1921567"/>
            <a:ext cx="7682948" cy="4200937"/>
          </a:xfrm>
        </p:spPr>
        <p:txBody>
          <a:bodyPr/>
          <a:lstStyle/>
          <a:p>
            <a:pPr marL="0" indent="0" algn="just">
              <a:buNone/>
            </a:pPr>
            <a:r>
              <a:rPr lang="en-US" dirty="0"/>
              <a:t>	You would like to create an online portal for prospective students to apply for programs at universities. There will be a list of universities in the portal for students to select from. Each university offers several programs of study. Applicants should be able to create a profile of themselves. When they are interested in a program, they will submit an application. The registry staff at the related university will first validate that the required information in the application. If the application is valid, the head of the department (HOD) of the program will approve or reject the application. </a:t>
            </a:r>
            <a:endParaRPr lang="en-MY" dirty="0"/>
          </a:p>
        </p:txBody>
      </p:sp>
    </p:spTree>
    <p:extLst>
      <p:ext uri="{BB962C8B-B14F-4D97-AF65-F5344CB8AC3E}">
        <p14:creationId xmlns:p14="http://schemas.microsoft.com/office/powerpoint/2010/main" val="427642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85775" y="113054"/>
            <a:ext cx="7042150" cy="1143000"/>
          </a:xfrm>
        </p:spPr>
        <p:txBody>
          <a:bodyPr/>
          <a:lstStyle/>
          <a:p>
            <a:r>
              <a:rPr lang="en-US" dirty="0"/>
              <a:t>Unified Modeling Language (UML) </a:t>
            </a:r>
            <a:br>
              <a:rPr lang="en-US" dirty="0"/>
            </a:br>
            <a:r>
              <a:rPr lang="en-US" dirty="0"/>
              <a:t>Diagrams</a:t>
            </a:r>
          </a:p>
        </p:txBody>
      </p:sp>
      <p:sp>
        <p:nvSpPr>
          <p:cNvPr id="5125" name="Rectangle 3"/>
          <p:cNvSpPr>
            <a:spLocks noGrp="1" noChangeArrowheads="1"/>
          </p:cNvSpPr>
          <p:nvPr>
            <p:ph type="body" idx="1"/>
          </p:nvPr>
        </p:nvSpPr>
        <p:spPr>
          <a:xfrm>
            <a:off x="485775" y="1642721"/>
            <a:ext cx="8229600" cy="4530725"/>
          </a:xfrm>
        </p:spPr>
        <p:txBody>
          <a:bodyPr/>
          <a:lstStyle/>
          <a:p>
            <a:pPr algn="just">
              <a:buFont typeface="Wingdings" panose="05000000000000000000" pitchFamily="2" charset="2"/>
              <a:buChar char="q"/>
            </a:pPr>
            <a:r>
              <a:rPr lang="en-US" dirty="0"/>
              <a:t>The </a:t>
            </a:r>
            <a:r>
              <a:rPr lang="en-US" b="1" dirty="0"/>
              <a:t>Unified Modeling Language (UML) </a:t>
            </a:r>
            <a:r>
              <a:rPr lang="en-US" dirty="0"/>
              <a:t>is a widely used method of visualizing and documenting software systems design. </a:t>
            </a:r>
          </a:p>
          <a:p>
            <a:pPr algn="just">
              <a:buFont typeface="Wingdings" panose="05000000000000000000" pitchFamily="2" charset="2"/>
              <a:buChar char="q"/>
            </a:pPr>
            <a:r>
              <a:rPr lang="en-US" dirty="0"/>
              <a:t>UML uses object-oriented design concepts, but it is independent of any specific programming language and can be used to describe business processes and requirements </a:t>
            </a:r>
            <a:r>
              <a:rPr lang="en-MY" dirty="0"/>
              <a:t>generally.</a:t>
            </a:r>
          </a:p>
          <a:p>
            <a:pPr algn="just">
              <a:buFont typeface="Wingdings" panose="05000000000000000000" pitchFamily="2" charset="2"/>
              <a:buChar char="q"/>
            </a:pPr>
            <a:r>
              <a:rPr lang="en-US" dirty="0"/>
              <a:t>UML provides various graphical tools, such as use case diagrams, class diagrams, etc. During requirements modeling, a systems analyst can utilize the UML to represent the information system from a user’s viewpoint. </a:t>
            </a:r>
            <a:endParaRPr lang="en-GB" sz="2200" dirty="0"/>
          </a:p>
        </p:txBody>
      </p:sp>
    </p:spTree>
    <p:extLst>
      <p:ext uri="{BB962C8B-B14F-4D97-AF65-F5344CB8AC3E}">
        <p14:creationId xmlns:p14="http://schemas.microsoft.com/office/powerpoint/2010/main" val="305193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85775" y="113054"/>
            <a:ext cx="7042150" cy="1143000"/>
          </a:xfrm>
        </p:spPr>
        <p:txBody>
          <a:bodyPr/>
          <a:lstStyle/>
          <a:p>
            <a:r>
              <a:rPr lang="en-US" dirty="0"/>
              <a:t>Unified Modeling Language (UML) </a:t>
            </a:r>
            <a:br>
              <a:rPr lang="en-US" dirty="0"/>
            </a:br>
            <a:r>
              <a:rPr lang="en-US" dirty="0"/>
              <a:t>Diagrams</a:t>
            </a:r>
          </a:p>
        </p:txBody>
      </p:sp>
      <p:pic>
        <p:nvPicPr>
          <p:cNvPr id="1026" name="Picture 2" descr="Use Case Diagram in UML Diagram Hierarchy">
            <a:extLst>
              <a:ext uri="{FF2B5EF4-FFF2-40B4-BE49-F238E27FC236}">
                <a16:creationId xmlns:a16="http://schemas.microsoft.com/office/drawing/2014/main" id="{90089425-94CF-4142-80EA-11B7B9AC5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12646"/>
            <a:ext cx="8150103" cy="49076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A7E6F25-3EEA-4F6C-A98A-278CFC27AB48}"/>
              </a:ext>
            </a:extLst>
          </p:cNvPr>
          <p:cNvSpPr/>
          <p:nvPr/>
        </p:nvSpPr>
        <p:spPr>
          <a:xfrm>
            <a:off x="144624" y="6251063"/>
            <a:ext cx="3761671" cy="338554"/>
          </a:xfrm>
          <a:prstGeom prst="rect">
            <a:avLst/>
          </a:prstGeom>
        </p:spPr>
        <p:txBody>
          <a:bodyPr wrap="none">
            <a:spAutoFit/>
          </a:bodyPr>
          <a:lstStyle/>
          <a:p>
            <a:r>
              <a:rPr lang="en-MY" sz="1600" i="1" dirty="0">
                <a:latin typeface="+mn-lt"/>
              </a:rPr>
              <a:t>Source: https://www.visual-paradigm.com/</a:t>
            </a:r>
          </a:p>
        </p:txBody>
      </p:sp>
    </p:spTree>
    <p:extLst>
      <p:ext uri="{BB962C8B-B14F-4D97-AF65-F5344CB8AC3E}">
        <p14:creationId xmlns:p14="http://schemas.microsoft.com/office/powerpoint/2010/main" val="38170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85775" y="113054"/>
            <a:ext cx="7042150" cy="1143000"/>
          </a:xfrm>
        </p:spPr>
        <p:txBody>
          <a:bodyPr/>
          <a:lstStyle/>
          <a:p>
            <a:pPr eaLnBrk="1" hangingPunct="1"/>
            <a:r>
              <a:rPr lang="en-US" dirty="0"/>
              <a:t>Use Case Diagram</a:t>
            </a:r>
          </a:p>
        </p:txBody>
      </p:sp>
      <p:sp>
        <p:nvSpPr>
          <p:cNvPr id="5125" name="Rectangle 3"/>
          <p:cNvSpPr>
            <a:spLocks noGrp="1" noChangeArrowheads="1"/>
          </p:cNvSpPr>
          <p:nvPr>
            <p:ph type="body" idx="1"/>
          </p:nvPr>
        </p:nvSpPr>
        <p:spPr>
          <a:xfrm>
            <a:off x="485774" y="1642721"/>
            <a:ext cx="8545683" cy="4530725"/>
          </a:xfrm>
        </p:spPr>
        <p:txBody>
          <a:bodyPr/>
          <a:lstStyle/>
          <a:p>
            <a:pPr>
              <a:buFont typeface="Wingdings" panose="05000000000000000000" pitchFamily="2" charset="2"/>
              <a:buChar char="q"/>
            </a:pPr>
            <a:r>
              <a:rPr lang="en-MY" sz="2300" b="1" dirty="0"/>
              <a:t>Use case </a:t>
            </a:r>
            <a:r>
              <a:rPr lang="en-US" sz="2300" b="1" dirty="0"/>
              <a:t>diagram </a:t>
            </a:r>
            <a:r>
              <a:rPr lang="en-US" sz="2300" dirty="0"/>
              <a:t>visually represents the interaction between users and the information system. </a:t>
            </a:r>
          </a:p>
          <a:p>
            <a:pPr>
              <a:buFont typeface="Wingdings" panose="05000000000000000000" pitchFamily="2" charset="2"/>
              <a:buChar char="q"/>
            </a:pPr>
            <a:r>
              <a:rPr lang="en-US" sz="2300" dirty="0"/>
              <a:t>In a use case diagram, the user becomes an </a:t>
            </a:r>
            <a:r>
              <a:rPr lang="en-US" sz="2300" b="1" dirty="0"/>
              <a:t>actor</a:t>
            </a:r>
            <a:r>
              <a:rPr lang="en-US" sz="2300" dirty="0"/>
              <a:t>, with a specific role that describes how he or she interacts with the system. </a:t>
            </a:r>
          </a:p>
          <a:p>
            <a:pPr>
              <a:lnSpc>
                <a:spcPct val="90000"/>
              </a:lnSpc>
              <a:buFont typeface="Wingdings" panose="05000000000000000000" pitchFamily="2" charset="2"/>
              <a:buChar char="q"/>
            </a:pPr>
            <a:r>
              <a:rPr lang="en-GB" sz="2300" b="1" dirty="0"/>
              <a:t>Use case </a:t>
            </a:r>
            <a:r>
              <a:rPr lang="en-GB" sz="2300" dirty="0"/>
              <a:t>is an activity that the system performs, usually in response to a request by a user.</a:t>
            </a:r>
          </a:p>
          <a:p>
            <a:pPr>
              <a:lnSpc>
                <a:spcPct val="90000"/>
              </a:lnSpc>
              <a:buFont typeface="Wingdings" panose="05000000000000000000" pitchFamily="2" charset="2"/>
              <a:buChar char="q"/>
            </a:pPr>
            <a:r>
              <a:rPr lang="en-GB" sz="2300" dirty="0"/>
              <a:t>Use cases define functional requirements / </a:t>
            </a:r>
            <a:r>
              <a:rPr lang="en-US" sz="2300" dirty="0"/>
              <a:t>systems functions / the interface between users and the system</a:t>
            </a:r>
          </a:p>
          <a:p>
            <a:pPr>
              <a:buFont typeface="Wingdings" panose="05000000000000000000" pitchFamily="2" charset="2"/>
              <a:buChar char="q"/>
            </a:pPr>
            <a:r>
              <a:rPr lang="en-US" sz="2300" dirty="0"/>
              <a:t>Systems analysts can draw use case diagrams using CASE tools that integrate the use cases into the </a:t>
            </a:r>
            <a:r>
              <a:rPr lang="en-MY" sz="2300" dirty="0"/>
              <a:t>overall system design.</a:t>
            </a:r>
            <a:endParaRPr lang="en-GB" sz="2300" dirty="0"/>
          </a:p>
        </p:txBody>
      </p:sp>
    </p:spTree>
    <p:extLst>
      <p:ext uri="{BB962C8B-B14F-4D97-AF65-F5344CB8AC3E}">
        <p14:creationId xmlns:p14="http://schemas.microsoft.com/office/powerpoint/2010/main" val="241467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85775" y="113054"/>
            <a:ext cx="7042150" cy="1143000"/>
          </a:xfrm>
        </p:spPr>
        <p:txBody>
          <a:bodyPr/>
          <a:lstStyle/>
          <a:p>
            <a:pPr eaLnBrk="1" hangingPunct="1"/>
            <a:r>
              <a:rPr lang="en-US" dirty="0"/>
              <a:t>Use Case Diagram</a:t>
            </a:r>
            <a:br>
              <a:rPr lang="en-US" dirty="0"/>
            </a:br>
            <a:r>
              <a:rPr lang="en-US" dirty="0">
                <a:solidFill>
                  <a:srgbClr val="0070C0"/>
                </a:solidFill>
              </a:rPr>
              <a:t>continued</a:t>
            </a:r>
          </a:p>
        </p:txBody>
      </p:sp>
      <p:sp>
        <p:nvSpPr>
          <p:cNvPr id="5125" name="Rectangle 3"/>
          <p:cNvSpPr>
            <a:spLocks noGrp="1" noChangeArrowheads="1"/>
          </p:cNvSpPr>
          <p:nvPr>
            <p:ph type="body" idx="1"/>
          </p:nvPr>
        </p:nvSpPr>
        <p:spPr>
          <a:xfrm>
            <a:off x="485775" y="1642721"/>
            <a:ext cx="8229600" cy="4530725"/>
          </a:xfrm>
        </p:spPr>
        <p:txBody>
          <a:bodyPr/>
          <a:lstStyle/>
          <a:p>
            <a:pPr marL="0" indent="0">
              <a:buNone/>
            </a:pPr>
            <a:endParaRPr lang="en-GB" sz="2200" dirty="0"/>
          </a:p>
        </p:txBody>
      </p:sp>
      <p:pic>
        <p:nvPicPr>
          <p:cNvPr id="4" name="Picture 2">
            <a:extLst>
              <a:ext uri="{FF2B5EF4-FFF2-40B4-BE49-F238E27FC236}">
                <a16:creationId xmlns:a16="http://schemas.microsoft.com/office/drawing/2014/main" id="{354127EF-7C16-43AC-8B0F-5B57EB1DBF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8736" y="1642721"/>
            <a:ext cx="6667500" cy="4305300"/>
          </a:xfrm>
          <a:prstGeom prst="rect">
            <a:avLst/>
          </a:prstGeom>
          <a:noFill/>
          <a:ln w="9525">
            <a:noFill/>
            <a:miter lim="800000"/>
            <a:headEnd/>
            <a:tailEnd/>
          </a:ln>
        </p:spPr>
      </p:pic>
    </p:spTree>
    <p:extLst>
      <p:ext uri="{BB962C8B-B14F-4D97-AF65-F5344CB8AC3E}">
        <p14:creationId xmlns:p14="http://schemas.microsoft.com/office/powerpoint/2010/main" val="43645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a:t>Use Case Diagram</a:t>
            </a:r>
            <a:br>
              <a:rPr lang="en-US" dirty="0"/>
            </a:br>
            <a:r>
              <a:rPr lang="en-US" dirty="0">
                <a:solidFill>
                  <a:srgbClr val="0070C0"/>
                </a:solidFill>
              </a:rPr>
              <a:t>Symbols</a:t>
            </a:r>
          </a:p>
        </p:txBody>
      </p:sp>
      <p:sp>
        <p:nvSpPr>
          <p:cNvPr id="8197" name="Rectangle 3"/>
          <p:cNvSpPr>
            <a:spLocks noGrp="1" noChangeArrowheads="1"/>
          </p:cNvSpPr>
          <p:nvPr>
            <p:ph type="body" sz="half" idx="1"/>
          </p:nvPr>
        </p:nvSpPr>
        <p:spPr/>
        <p:txBody>
          <a:bodyPr/>
          <a:lstStyle/>
          <a:p>
            <a:pPr marL="571500" indent="-571500" eaLnBrk="1" hangingPunct="1"/>
            <a:endParaRPr lang="en-GB" sz="2400"/>
          </a:p>
          <a:p>
            <a:pPr marL="571500" indent="-571500" eaLnBrk="1" hangingPunct="1"/>
            <a:endParaRPr lang="en-GB" sz="2800"/>
          </a:p>
        </p:txBody>
      </p:sp>
      <p:sp>
        <p:nvSpPr>
          <p:cNvPr id="8198"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20000"/>
              </a:spcBef>
              <a:buClr>
                <a:schemeClr val="tx2"/>
              </a:buClr>
              <a:buSzPct val="70000"/>
              <a:buFont typeface="Wingdings" charset="2"/>
              <a:buNone/>
            </a:pPr>
            <a:endParaRPr lang="en-GB" sz="2400"/>
          </a:p>
        </p:txBody>
      </p:sp>
      <p:pic>
        <p:nvPicPr>
          <p:cNvPr id="8199"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62000" y="1809750"/>
            <a:ext cx="7620000" cy="4329113"/>
          </a:xfrm>
          <a:noFill/>
        </p:spPr>
      </p:pic>
      <p:sp>
        <p:nvSpPr>
          <p:cNvPr id="2" name="TextBox 1">
            <a:extLst>
              <a:ext uri="{FF2B5EF4-FFF2-40B4-BE49-F238E27FC236}">
                <a16:creationId xmlns:a16="http://schemas.microsoft.com/office/drawing/2014/main" id="{9FE4776C-40E0-4406-A7EF-0F94A40DA66D}"/>
              </a:ext>
            </a:extLst>
          </p:cNvPr>
          <p:cNvSpPr txBox="1"/>
          <p:nvPr/>
        </p:nvSpPr>
        <p:spPr>
          <a:xfrm>
            <a:off x="6372665" y="2053883"/>
            <a:ext cx="1146468" cy="369332"/>
          </a:xfrm>
          <a:prstGeom prst="rect">
            <a:avLst/>
          </a:prstGeom>
          <a:solidFill>
            <a:schemeClr val="bg1"/>
          </a:solidFill>
          <a:ln>
            <a:solidFill>
              <a:schemeClr val="tx1"/>
            </a:solidFill>
          </a:ln>
        </p:spPr>
        <p:txBody>
          <a:bodyPr wrap="none" rtlCol="0">
            <a:spAutoFit/>
          </a:bodyPr>
          <a:lstStyle/>
          <a:p>
            <a:r>
              <a:rPr lang="en-US" dirty="0"/>
              <a:t>Use case</a:t>
            </a:r>
            <a:endParaRPr lang="en-MY" dirty="0"/>
          </a:p>
        </p:txBody>
      </p:sp>
      <p:cxnSp>
        <p:nvCxnSpPr>
          <p:cNvPr id="6" name="Straight Arrow Connector 5">
            <a:extLst>
              <a:ext uri="{FF2B5EF4-FFF2-40B4-BE49-F238E27FC236}">
                <a16:creationId xmlns:a16="http://schemas.microsoft.com/office/drawing/2014/main" id="{7FC206A9-2278-4896-8A84-9D0A97D8D56C}"/>
              </a:ext>
            </a:extLst>
          </p:cNvPr>
          <p:cNvCxnSpPr/>
          <p:nvPr/>
        </p:nvCxnSpPr>
        <p:spPr bwMode="auto">
          <a:xfrm flipV="1">
            <a:off x="6091311" y="2423215"/>
            <a:ext cx="604911" cy="203624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6175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a:t>Use Case Relationships</a:t>
            </a:r>
            <a:br>
              <a:rPr lang="en-US" dirty="0"/>
            </a:br>
            <a:r>
              <a:rPr lang="en-US" dirty="0">
                <a:solidFill>
                  <a:srgbClr val="0070C0"/>
                </a:solidFill>
              </a:rPr>
              <a:t>Include Relationship</a:t>
            </a:r>
          </a:p>
        </p:txBody>
      </p:sp>
      <p:sp>
        <p:nvSpPr>
          <p:cNvPr id="8197" name="Rectangle 3"/>
          <p:cNvSpPr>
            <a:spLocks noGrp="1" noChangeArrowheads="1"/>
          </p:cNvSpPr>
          <p:nvPr>
            <p:ph type="body" sz="half" idx="1"/>
          </p:nvPr>
        </p:nvSpPr>
        <p:spPr/>
        <p:txBody>
          <a:bodyPr/>
          <a:lstStyle/>
          <a:p>
            <a:pPr marL="571500" indent="-571500" eaLnBrk="1" hangingPunct="1"/>
            <a:endParaRPr lang="en-GB" sz="2400"/>
          </a:p>
          <a:p>
            <a:pPr marL="571500" indent="-571500" eaLnBrk="1" hangingPunct="1"/>
            <a:endParaRPr lang="en-GB" sz="2800"/>
          </a:p>
        </p:txBody>
      </p:sp>
      <p:sp>
        <p:nvSpPr>
          <p:cNvPr id="8198"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71500" indent="-571500">
              <a:spcBef>
                <a:spcPct val="20000"/>
              </a:spcBef>
              <a:buClr>
                <a:schemeClr val="tx2"/>
              </a:buClr>
              <a:buSzPct val="70000"/>
              <a:buFont typeface="Wingdings" charset="2"/>
              <a:buNone/>
            </a:pPr>
            <a:endParaRPr lang="en-GB" sz="2400"/>
          </a:p>
        </p:txBody>
      </p:sp>
      <p:sp>
        <p:nvSpPr>
          <p:cNvPr id="3" name="Content Placeholder 2">
            <a:extLst>
              <a:ext uri="{FF2B5EF4-FFF2-40B4-BE49-F238E27FC236}">
                <a16:creationId xmlns:a16="http://schemas.microsoft.com/office/drawing/2014/main" id="{6C8B1053-1461-42A1-BB74-41680971EA4B}"/>
              </a:ext>
            </a:extLst>
          </p:cNvPr>
          <p:cNvSpPr>
            <a:spLocks noGrp="1"/>
          </p:cNvSpPr>
          <p:nvPr>
            <p:ph sz="half" idx="2"/>
          </p:nvPr>
        </p:nvSpPr>
        <p:spPr>
          <a:xfrm>
            <a:off x="609600" y="1719263"/>
            <a:ext cx="8077200" cy="4411662"/>
          </a:xfrm>
        </p:spPr>
        <p:txBody>
          <a:bodyPr/>
          <a:lstStyle/>
          <a:p>
            <a:pPr algn="just">
              <a:buFont typeface="Wingdings" panose="05000000000000000000" pitchFamily="2" charset="2"/>
              <a:buChar char="q"/>
            </a:pPr>
            <a:r>
              <a:rPr lang="en-US" dirty="0"/>
              <a:t>Use case include is a directed relationship between two use cases which is used to show that  the included use case (the addition) is inserted into the base use case.</a:t>
            </a:r>
          </a:p>
          <a:p>
            <a:pPr algn="just">
              <a:buFont typeface="Wingdings" panose="05000000000000000000" pitchFamily="2" charset="2"/>
              <a:buChar char="q"/>
            </a:pPr>
            <a:r>
              <a:rPr lang="en-US" dirty="0"/>
              <a:t>Include relationship between use cases is shown by a dashed arrow with an open arrowhead from the including (base) use case to the included (common part) use case. The arrow is labeled with the keyword «include».</a:t>
            </a:r>
          </a:p>
        </p:txBody>
      </p:sp>
    </p:spTree>
    <p:extLst>
      <p:ext uri="{BB962C8B-B14F-4D97-AF65-F5344CB8AC3E}">
        <p14:creationId xmlns:p14="http://schemas.microsoft.com/office/powerpoint/2010/main" val="3450774978"/>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4FAD34-D20C-4DFB-AA2E-FCE0BB859812}"/>
</file>

<file path=customXml/itemProps2.xml><?xml version="1.0" encoding="utf-8"?>
<ds:datastoreItem xmlns:ds="http://schemas.openxmlformats.org/officeDocument/2006/customXml" ds:itemID="{4783CFD8-B548-449E-85F0-BE4BE8CB33CB}"/>
</file>

<file path=customXml/itemProps3.xml><?xml version="1.0" encoding="utf-8"?>
<ds:datastoreItem xmlns:ds="http://schemas.openxmlformats.org/officeDocument/2006/customXml" ds:itemID="{B88CEE52-1534-442E-8F22-90A878A02C5D}"/>
</file>

<file path=docProps/app.xml><?xml version="1.0" encoding="utf-8"?>
<Properties xmlns="http://schemas.openxmlformats.org/officeDocument/2006/extended-properties" xmlns:vt="http://schemas.openxmlformats.org/officeDocument/2006/docPropsVTypes">
  <TotalTime>2852</TotalTime>
  <Words>597</Words>
  <Application>Microsoft Office PowerPoint</Application>
  <PresentationFormat>On-screen Show (4:3)</PresentationFormat>
  <Paragraphs>35</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Candara</vt:lpstr>
      <vt:lpstr>Wingdings</vt:lpstr>
      <vt:lpstr>APUtemplate-Level_2</vt:lpstr>
      <vt:lpstr>System Development Methods CT00046-3-2</vt:lpstr>
      <vt:lpstr>Tutorial</vt:lpstr>
      <vt:lpstr>Student Application System (SAS)  Case Study</vt:lpstr>
      <vt:lpstr>Unified Modeling Language (UML)  Diagrams</vt:lpstr>
      <vt:lpstr>Unified Modeling Language (UML)  Diagrams</vt:lpstr>
      <vt:lpstr>Use Case Diagram</vt:lpstr>
      <vt:lpstr>Use Case Diagram continued</vt:lpstr>
      <vt:lpstr>Use Case Diagram Symbols</vt:lpstr>
      <vt:lpstr>Use Case Relationships Include Relationship</vt:lpstr>
      <vt:lpstr>Use Case Relationships Extend Relationship</vt:lpstr>
      <vt:lpstr>Use Case Relationships Generalization Relationship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creator>Dr. Dewi Octaviani</dc:creator>
  <cp:lastModifiedBy>Dr. Dewi Octaviani</cp:lastModifiedBy>
  <cp:revision>45</cp:revision>
  <dcterms:created xsi:type="dcterms:W3CDTF">2020-07-24T09:53:14Z</dcterms:created>
  <dcterms:modified xsi:type="dcterms:W3CDTF">2021-11-08T06:57:27Z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