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4376" r:id="rId2"/>
    <p:sldMasterId id="2147484390" r:id="rId3"/>
  </p:sldMasterIdLst>
  <p:notesMasterIdLst>
    <p:notesMasterId r:id="rId40"/>
  </p:notesMasterIdLst>
  <p:handoutMasterIdLst>
    <p:handoutMasterId r:id="rId41"/>
  </p:handoutMasterIdLst>
  <p:sldIdLst>
    <p:sldId id="682" r:id="rId4"/>
    <p:sldId id="726" r:id="rId5"/>
    <p:sldId id="683" r:id="rId6"/>
    <p:sldId id="684" r:id="rId7"/>
    <p:sldId id="685" r:id="rId8"/>
    <p:sldId id="756" r:id="rId9"/>
    <p:sldId id="758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63" r:id="rId18"/>
    <p:sldId id="736" r:id="rId19"/>
    <p:sldId id="738" r:id="rId20"/>
    <p:sldId id="739" r:id="rId21"/>
    <p:sldId id="741" r:id="rId22"/>
    <p:sldId id="742" r:id="rId23"/>
    <p:sldId id="743" r:id="rId24"/>
    <p:sldId id="744" r:id="rId25"/>
    <p:sldId id="750" r:id="rId26"/>
    <p:sldId id="753" r:id="rId27"/>
    <p:sldId id="759" r:id="rId28"/>
    <p:sldId id="760" r:id="rId29"/>
    <p:sldId id="761" r:id="rId30"/>
    <p:sldId id="790" r:id="rId31"/>
    <p:sldId id="764" r:id="rId32"/>
    <p:sldId id="791" r:id="rId33"/>
    <p:sldId id="820" r:id="rId34"/>
    <p:sldId id="792" r:id="rId35"/>
    <p:sldId id="813" r:id="rId36"/>
    <p:sldId id="822" r:id="rId37"/>
    <p:sldId id="786" r:id="rId38"/>
    <p:sldId id="847" r:id="rId3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FF"/>
    <a:srgbClr val="CCFFCC"/>
    <a:srgbClr val="CCFFFF"/>
    <a:srgbClr val="FFFF99"/>
    <a:srgbClr val="CC3300"/>
    <a:srgbClr val="A2C1FE"/>
    <a:srgbClr val="FF3300"/>
    <a:srgbClr val="00528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04" autoAdjust="0"/>
    <p:restoredTop sz="94624" autoAdjust="0"/>
  </p:normalViewPr>
  <p:slideViewPr>
    <p:cSldViewPr>
      <p:cViewPr varScale="1">
        <p:scale>
          <a:sx n="82" d="100"/>
          <a:sy n="82" d="100"/>
        </p:scale>
        <p:origin x="5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00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625286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71681" y="6948715"/>
            <a:ext cx="2829520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C0E8C9C-85EB-4670-B35C-7F73142F01E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12371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E9DF5DC-3B3F-48E3-97AA-6813BB54BCF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91473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3388" y="549275"/>
            <a:ext cx="3654425" cy="27416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9DF5DC-3B3F-48E3-97AA-6813BB54BCFE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0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AU" altLang="en-US"/>
          </a:p>
        </p:txBody>
      </p:sp>
      <p:sp>
        <p:nvSpPr>
          <p:cNvPr id="34820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AU" altLang="en-US"/>
          </a:p>
        </p:txBody>
      </p:sp>
      <p:sp>
        <p:nvSpPr>
          <p:cNvPr id="348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A512C-5F40-45AB-9AE3-FAF75A9C3C74}" type="slidenum">
              <a:rPr lang="en-AU" altLang="en-US" smtClean="0"/>
              <a:pPr/>
              <a:t>2</a:t>
            </a:fld>
            <a:endParaRPr lang="en-AU" altLang="en-US"/>
          </a:p>
        </p:txBody>
      </p:sp>
      <p:sp>
        <p:nvSpPr>
          <p:cNvPr id="348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4425" cy="2741613"/>
          </a:xfrm>
          <a:ln/>
        </p:spPr>
      </p:sp>
      <p:sp>
        <p:nvSpPr>
          <p:cNvPr id="348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5DD6EB-E18F-4197-B6E7-61A61A182306}" type="slidenum">
              <a:rPr lang="en-AU" altLang="en-US" smtClean="0"/>
              <a:pPr/>
              <a:t>3</a:t>
            </a:fld>
            <a:endParaRPr lang="en-AU" altLang="en-US"/>
          </a:p>
        </p:txBody>
      </p:sp>
      <p:sp>
        <p:nvSpPr>
          <p:cNvPr id="358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35844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  <p:sp>
        <p:nvSpPr>
          <p:cNvPr id="35845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35846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35B39A7-A7D2-4846-901C-6274D99A4917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26/02/2022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847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35848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48981AE-5FBD-48F8-B32E-B89BC0C4629A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3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490C5F-EC29-46AE-B782-15633EE9B224}" type="slidenum">
              <a:rPr lang="en-AU" altLang="en-US" smtClean="0"/>
              <a:pPr/>
              <a:t>4</a:t>
            </a:fld>
            <a:endParaRPr lang="en-AU" alt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This is more than just about installing computers and networks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planning and 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AU" altLang="en-US">
                <a:latin typeface="Times New Roman" pitchFamily="18" charset="0"/>
              </a:rPr>
              <a:t>designing </a:t>
            </a:r>
          </a:p>
          <a:p>
            <a:pPr marL="685800" lvl="1" indent="-228600" eaLnBrk="1" hangingPunct="1"/>
            <a:r>
              <a:rPr lang="en-AU" altLang="en-US">
                <a:latin typeface="Times New Roman" pitchFamily="18" charset="0"/>
              </a:rPr>
              <a:t>an efficient community of computers that allow users to get their jobs done.</a:t>
            </a:r>
          </a:p>
          <a:p>
            <a:pPr marL="228600" indent="-228600" eaLnBrk="1" hangingPunct="1">
              <a:buFontTx/>
              <a:buChar char="•"/>
            </a:pPr>
            <a:endParaRPr lang="en-AU" altLang="en-US">
              <a:latin typeface="Times New Roman" pitchFamily="18" charset="0"/>
            </a:endParaRP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Designing logical, efficient networks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Deploying and updating many machines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Deciding what servers are needed, and limits thereof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Plan and implement security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Give users an environment that they need to be productive and comfortable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Troubleshooting: detecting and fixing errors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Times New Roman" pitchFamily="18" charset="0"/>
              </a:rPr>
              <a:t>Keep track of new technology and knowledge</a:t>
            </a:r>
          </a:p>
          <a:p>
            <a:pPr marL="228600" indent="-228600" eaLnBrk="1" hangingPunct="1">
              <a:buFontTx/>
              <a:buChar char="•"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36869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36870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A3942F3-3DD2-45FE-81A9-E997EBBCCEA4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26/02/2022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871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36872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07FE1A6-25B1-49CF-ABCE-EBC74008B3B8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4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282BE-A997-46CE-B2AB-627A9795E505}" type="slidenum">
              <a:rPr lang="en-AU" altLang="en-US" smtClean="0"/>
              <a:pPr/>
              <a:t>5</a:t>
            </a:fld>
            <a:endParaRPr lang="en-AU" altLang="en-US"/>
          </a:p>
        </p:txBody>
      </p:sp>
      <p:sp>
        <p:nvSpPr>
          <p:cNvPr id="378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37892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It’s a sad state of affairs that Unix provides a tougher interface to get used to.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But Windows has a long way to go in many ways: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Performance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Security</a:t>
            </a:r>
          </a:p>
          <a:p>
            <a:pPr marL="685800" lvl="1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Flexibility and portability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It is possible, of course, to run a network of Windows servers.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But Unix servers (Solaris, Linux, FreeBSD) are considered to be better, in general.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Building packages from source (C programs) is generally desirable.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>
                <a:latin typeface="Arial" charset="0"/>
              </a:rPr>
              <a:t>Of course, Novell Netware should not be ignored.</a:t>
            </a:r>
          </a:p>
        </p:txBody>
      </p:sp>
      <p:sp>
        <p:nvSpPr>
          <p:cNvPr id="37893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37894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D3AC701-EC96-4C3F-84D3-2D5F5AA69A8A}" type="datetime1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26/02/2022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895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37896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320C738-6640-44AE-838D-99FEF304BC21}" type="slidenum">
              <a:rPr lang="en-AU" altLang="en-US" sz="1200">
                <a:latin typeface="Times New Roman" pitchFamily="18" charset="0"/>
                <a:ea typeface="MS PGothic" pitchFamily="34" charset="-128"/>
              </a:rPr>
              <a:pPr algn="r"/>
              <a:t>5</a:t>
            </a:fld>
            <a:endParaRPr lang="en-AU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17BFD6-FA30-4B7E-B1C0-99DFE5F9B4B1}" type="slidenum">
              <a:rPr lang="en-AU" altLang="en-US" smtClean="0">
                <a:solidFill>
                  <a:prstClr val="black"/>
                </a:solidFill>
              </a:rPr>
              <a:pPr/>
              <a:t>25</a:t>
            </a:fld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17838" y="566738"/>
            <a:ext cx="3625850" cy="2719387"/>
          </a:xfrm>
          <a:solidFill>
            <a:srgbClr val="FFFFFF"/>
          </a:solidFill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xfrm>
            <a:off x="1318916" y="3458029"/>
            <a:ext cx="7025878" cy="3287486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charset="0"/>
            </a:endParaRPr>
          </a:p>
        </p:txBody>
      </p:sp>
      <p:sp>
        <p:nvSpPr>
          <p:cNvPr id="40965" name="Header Placeholder 3"/>
          <p:cNvSpPr txBox="1">
            <a:spLocks noGrp="1"/>
          </p:cNvSpPr>
          <p:nvPr/>
        </p:nvSpPr>
        <p:spPr bwMode="auto">
          <a:xfrm>
            <a:off x="0" y="0"/>
            <a:ext cx="576738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Network Admin - Role of Network Administrator</a:t>
            </a:r>
          </a:p>
        </p:txBody>
      </p:sp>
      <p:sp>
        <p:nvSpPr>
          <p:cNvPr id="40966" name="Date Placeholder 4"/>
          <p:cNvSpPr txBox="1">
            <a:spLocks noGrp="1"/>
          </p:cNvSpPr>
          <p:nvPr/>
        </p:nvSpPr>
        <p:spPr bwMode="auto">
          <a:xfrm>
            <a:off x="5490271" y="0"/>
            <a:ext cx="4063008" cy="33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5374C3A-1ACB-4DEA-979C-4E69E82FC8C6}" type="datetime1">
              <a:rPr lang="en-AU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26/02/2022</a:t>
            </a:fld>
            <a:endParaRPr lang="en-AU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0967" name="Footer Placeholder 5"/>
          <p:cNvSpPr txBox="1">
            <a:spLocks noGrp="1"/>
          </p:cNvSpPr>
          <p:nvPr/>
        </p:nvSpPr>
        <p:spPr bwMode="auto">
          <a:xfrm>
            <a:off x="1" y="6971695"/>
            <a:ext cx="4173439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24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t>FIT2018 (c) Monash University</a:t>
            </a:r>
          </a:p>
        </p:txBody>
      </p:sp>
      <p:sp>
        <p:nvSpPr>
          <p:cNvPr id="40968" name="Slide Number Placeholder 6"/>
          <p:cNvSpPr txBox="1">
            <a:spLocks noGrp="1"/>
          </p:cNvSpPr>
          <p:nvPr/>
        </p:nvSpPr>
        <p:spPr bwMode="auto">
          <a:xfrm>
            <a:off x="5490271" y="6971695"/>
            <a:ext cx="4063008" cy="3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C89E3B7-8550-43CF-A351-5F9F6FB2907D}" type="slidenum">
              <a:rPr lang="en-AU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</a:rPr>
              <a:pPr algn="r"/>
              <a:t>25</a:t>
            </a:fld>
            <a:endParaRPr lang="en-AU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365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56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777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17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7678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95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6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1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78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15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5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240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390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6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403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54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295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8578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7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3361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921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63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4968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710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028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567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379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9056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442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7842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31469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7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5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20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37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80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/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4" r:id="rId12"/>
    <p:sldLayoutId id="2147484375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  <p:sldLayoutId id="2147484389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1029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10" descr="APU Logo Final-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3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my-tiny.net/" TargetMode="Externa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/>
              <a:t>Introduction &amp;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/>
              <a:t>VirtualBox “Virtual Physical” Architecture</a:t>
            </a:r>
            <a:endParaRPr lang="en-GB" altLang="en-US"/>
          </a:p>
        </p:txBody>
      </p:sp>
      <p:pic>
        <p:nvPicPr>
          <p:cNvPr id="15363" name="Picture 3" descr="D:\tmp\ppt-use\zz-v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4321175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076825" y="1846263"/>
            <a:ext cx="296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653579"/>
                </a:solidFill>
              </a:rPr>
              <a:t>Can we actually say that?</a:t>
            </a:r>
            <a:endParaRPr lang="en-GB" altLang="en-US" b="1" i="1">
              <a:solidFill>
                <a:srgbClr val="653579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076825" y="2508250"/>
            <a:ext cx="381000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000000"/>
                </a:solidFill>
              </a:rPr>
              <a:t>Think of it this way</a:t>
            </a:r>
            <a:r>
              <a:rPr lang="en-US" altLang="en-US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</a:rPr>
              <a:t>Would you expect to be able to paste what you copied </a:t>
            </a:r>
            <a:r>
              <a:rPr lang="en-US" altLang="en-US" i="1" u="sng">
                <a:solidFill>
                  <a:srgbClr val="000000"/>
                </a:solidFill>
              </a:rPr>
              <a:t>if you had </a:t>
            </a:r>
          </a:p>
          <a:p>
            <a:pPr eaLnBrk="1" hangingPunct="1"/>
            <a:r>
              <a:rPr lang="en-US" altLang="en-US" i="1" u="sng">
                <a:solidFill>
                  <a:srgbClr val="000000"/>
                </a:solidFill>
              </a:rPr>
              <a:t>to change chairs</a:t>
            </a:r>
            <a:r>
              <a:rPr lang="en-US" altLang="en-US">
                <a:solidFill>
                  <a:srgbClr val="000000"/>
                </a:solidFill>
              </a:rPr>
              <a:t> to be in front of the screen, mouse, and keyboard?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u="sng">
                <a:solidFill>
                  <a:srgbClr val="000000"/>
                </a:solidFill>
              </a:rPr>
              <a:t>That is what virtual means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solidFill>
                  <a:srgbClr val="000000"/>
                </a:solidFill>
              </a:rPr>
              <a:t>It acts like a real, separate machine but it runs in a window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333399"/>
                </a:solidFill>
              </a:rPr>
              <a:t>How Nice Is That ... real systems with virtual hardware (VTs) and virtual connections (wires)</a:t>
            </a:r>
            <a:endParaRPr lang="en-GB" altLang="en-US" i="1" u="sng">
              <a:solidFill>
                <a:srgbClr val="333399"/>
              </a:solidFill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3122613" y="1606550"/>
            <a:ext cx="1743075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</a:rPr>
              <a:t>Real subnets with real software, virtual wiring</a:t>
            </a:r>
            <a:endParaRPr lang="en-GB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3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4294967295"/>
          </p:nvPr>
        </p:nvSpPr>
        <p:spPr>
          <a:xfrm>
            <a:off x="684212" y="1557338"/>
            <a:ext cx="7704211" cy="4419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200" dirty="0"/>
              <a:t>Philosophy:</a:t>
            </a:r>
          </a:p>
          <a:p>
            <a:pPr eaLnBrk="1" hangingPunct="1">
              <a:defRPr/>
            </a:pPr>
            <a:r>
              <a:rPr lang="en-US" altLang="en-US" sz="2200" b="1" dirty="0"/>
              <a:t>One service, one server</a:t>
            </a:r>
          </a:p>
          <a:p>
            <a:pPr eaLnBrk="1" hangingPunct="1">
              <a:defRPr/>
            </a:pPr>
            <a:r>
              <a:rPr lang="en-US" altLang="en-US" sz="2200" b="1" dirty="0"/>
              <a:t>Minimal server footprint </a:t>
            </a:r>
            <a:r>
              <a:rPr lang="en-US" altLang="en-US" sz="2200" dirty="0"/>
              <a:t>– 128mb RAM, 200mb storage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	- run a 4-5 node network on a 4gb RAM Windows host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	- store everything on a 2gb </a:t>
            </a:r>
            <a:r>
              <a:rPr lang="en-US" altLang="en-US" sz="2200" dirty="0" err="1"/>
              <a:t>thumbdrive</a:t>
            </a:r>
            <a:r>
              <a:rPr lang="en-US" altLang="en-US" sz="2200" dirty="0"/>
              <a:t> </a:t>
            </a:r>
          </a:p>
          <a:p>
            <a:pPr eaLnBrk="1" hangingPunct="1">
              <a:defRPr/>
            </a:pPr>
            <a:r>
              <a:rPr lang="en-US" altLang="en-US" sz="2200" b="1" dirty="0"/>
              <a:t>Open source, easy to replicate and configure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	- (Sun) </a:t>
            </a:r>
            <a:r>
              <a:rPr lang="en-US" altLang="en-US" sz="2200" dirty="0" err="1"/>
              <a:t>VirtualBox</a:t>
            </a:r>
            <a:endParaRPr lang="en-US" altLang="en-US" sz="22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	- Standard </a:t>
            </a:r>
            <a:r>
              <a:rPr lang="en-US" altLang="en-US" sz="2200" dirty="0" err="1"/>
              <a:t>linux</a:t>
            </a:r>
            <a:r>
              <a:rPr lang="en-US" altLang="en-US" sz="2200" dirty="0"/>
              <a:t> distribution: </a:t>
            </a:r>
            <a:r>
              <a:rPr lang="en-US" altLang="en-US" sz="2200" dirty="0" err="1"/>
              <a:t>Slackware</a:t>
            </a:r>
            <a:r>
              <a:rPr lang="en-US" altLang="en-US" sz="2200" dirty="0"/>
              <a:t> 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en-US" sz="2200" b="1" dirty="0"/>
              <a:t>Tool for learning and understanding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	- curses interface, de-referenced scripts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	- </a:t>
            </a:r>
            <a:r>
              <a:rPr lang="en-US" altLang="en-US" sz="2200" i="1" dirty="0">
                <a:solidFill>
                  <a:schemeClr val="bg1">
                    <a:lumMod val="65000"/>
                  </a:schemeClr>
                </a:solidFill>
              </a:rPr>
              <a:t>buggy</a:t>
            </a:r>
            <a:r>
              <a:rPr lang="en-US" altLang="en-US" sz="2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sz="2200" dirty="0"/>
              <a:t>pre-configuration to provide good examples</a:t>
            </a:r>
          </a:p>
        </p:txBody>
      </p:sp>
      <p:sp>
        <p:nvSpPr>
          <p:cNvPr id="16387" name="Title 1"/>
          <p:cNvSpPr>
            <a:spLocks/>
          </p:cNvSpPr>
          <p:nvPr/>
        </p:nvSpPr>
        <p:spPr bwMode="auto">
          <a:xfrm>
            <a:off x="539750" y="476250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/>
            <a:r>
              <a:rPr lang="en-US" altLang="en-US" sz="2800" b="1">
                <a:solidFill>
                  <a:srgbClr val="5B1868"/>
                </a:solidFill>
              </a:rPr>
              <a:t>TinyNet: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63760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7"/>
          <p:cNvGraphicFramePr>
            <a:graphicFrameLocks noChangeAspect="1"/>
          </p:cNvGraphicFramePr>
          <p:nvPr/>
        </p:nvGraphicFramePr>
        <p:xfrm>
          <a:off x="1763713" y="3933825"/>
          <a:ext cx="677068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8088889" imgH="3098413" progId="Photoshop.Image.6">
                  <p:embed/>
                </p:oleObj>
              </mc:Choice>
              <mc:Fallback>
                <p:oleObj name="Image" r:id="rId3" imgW="8088889" imgH="309841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3825"/>
                        <a:ext cx="6770687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1028"/>
          <p:cNvSpPr txBox="1">
            <a:spLocks noChangeArrowheads="1"/>
          </p:cNvSpPr>
          <p:nvPr/>
        </p:nvSpPr>
        <p:spPr bwMode="auto">
          <a:xfrm>
            <a:off x="250825" y="539750"/>
            <a:ext cx="65532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Because of Linux’s UNIX roots, the primary method by which it is administered is the </a:t>
            </a:r>
            <a:r>
              <a:rPr lang="en-US" altLang="en-US" sz="2000" b="1" dirty="0">
                <a:solidFill>
                  <a:srgbClr val="000000"/>
                </a:solidFill>
              </a:rPr>
              <a:t>command line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Commands are often followed by </a:t>
            </a:r>
            <a:r>
              <a:rPr lang="en-US" altLang="en-US" sz="2000" b="1" dirty="0">
                <a:solidFill>
                  <a:srgbClr val="FF3300"/>
                </a:solidFill>
              </a:rPr>
              <a:t>switches</a:t>
            </a:r>
            <a:r>
              <a:rPr lang="en-US" altLang="en-US" sz="2000" dirty="0">
                <a:solidFill>
                  <a:srgbClr val="000000"/>
                </a:solidFill>
              </a:rPr>
              <a:t>, which allow different options to be used.</a:t>
            </a: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 All administrative tasks can be performed from the command line, either by issuing specific commands or editing text-based </a:t>
            </a:r>
            <a:r>
              <a:rPr lang="en-US" altLang="en-US" sz="2000" b="1" dirty="0">
                <a:solidFill>
                  <a:srgbClr val="FF3300"/>
                </a:solidFill>
              </a:rPr>
              <a:t>Scripts</a:t>
            </a:r>
            <a:r>
              <a:rPr lang="en-US" altLang="en-US" sz="2000" dirty="0">
                <a:solidFill>
                  <a:srgbClr val="000000"/>
                </a:solidFill>
              </a:rPr>
              <a:t> written to automate tasks.</a:t>
            </a:r>
            <a:r>
              <a:rPr lang="en-US" altLang="en-US" sz="2000" b="1" dirty="0">
                <a:solidFill>
                  <a:srgbClr val="000000"/>
                </a:solidFill>
              </a:rPr>
              <a:t> configuration files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buFontTx/>
              <a:buChar char="•"/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en-US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8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357188" y="620713"/>
            <a:ext cx="6230937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</a:rPr>
              <a:t>Most Linux distributions have </a:t>
            </a:r>
            <a:r>
              <a:rPr lang="en-US" altLang="en-US" sz="2000" b="1">
                <a:solidFill>
                  <a:srgbClr val="FF3300"/>
                </a:solidFill>
              </a:rPr>
              <a:t>GUI</a:t>
            </a:r>
            <a:r>
              <a:rPr lang="en-US" altLang="en-US" sz="2000">
                <a:solidFill>
                  <a:srgbClr val="000000"/>
                </a:solidFill>
              </a:rPr>
              <a:t> configuration utilities as well.</a:t>
            </a:r>
          </a:p>
          <a:p>
            <a:pPr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</a:rPr>
              <a:t>These are usually just a thin layer of interpreted code that calls the command line script</a:t>
            </a:r>
          </a:p>
          <a:p>
            <a:pPr eaLnBrk="1" hangingPunct="1">
              <a:spcBef>
                <a:spcPts val="600"/>
              </a:spcBef>
              <a:buFont typeface="Courier New" pitchFamily="49" charset="0"/>
              <a:buChar char="o"/>
            </a:pPr>
            <a:r>
              <a:rPr lang="en-US" altLang="en-US" sz="2000">
                <a:solidFill>
                  <a:srgbClr val="000000"/>
                </a:solidFill>
              </a:rPr>
              <a:t>We strike a balance with utilities that have a user interface built on the </a:t>
            </a:r>
            <a:r>
              <a:rPr lang="en-US" altLang="en-US" sz="2000" b="1" i="1">
                <a:solidFill>
                  <a:srgbClr val="C00000"/>
                </a:solidFill>
              </a:rPr>
              <a:t>curses</a:t>
            </a:r>
            <a:r>
              <a:rPr lang="en-US" altLang="en-US" sz="2000">
                <a:solidFill>
                  <a:srgbClr val="C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035050" y="4381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852738"/>
            <a:ext cx="4832350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5724525" y="3368675"/>
            <a:ext cx="2879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This will get to be familiar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VM running the </a:t>
            </a:r>
            <a:r>
              <a:rPr lang="en-US" altLang="en-US" b="1" i="1">
                <a:solidFill>
                  <a:srgbClr val="C00000"/>
                </a:solidFill>
              </a:rPr>
              <a:t>mc </a:t>
            </a:r>
            <a:r>
              <a:rPr lang="en-US" altLang="en-US">
                <a:solidFill>
                  <a:srgbClr val="000000"/>
                </a:solidFill>
              </a:rPr>
              <a:t>file manager –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One of the greatest linux utilities ever!</a:t>
            </a:r>
          </a:p>
        </p:txBody>
      </p:sp>
    </p:spTree>
    <p:extLst>
      <p:ext uri="{BB962C8B-B14F-4D97-AF65-F5344CB8AC3E}">
        <p14:creationId xmlns:p14="http://schemas.microsoft.com/office/powerpoint/2010/main" val="50597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85482"/>
            <a:ext cx="8751421" cy="67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9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b="1">
                <a:solidFill>
                  <a:srgbClr val="5B1868"/>
                </a:solidFill>
              </a:rPr>
              <a:t>TinyNet: base configuration</a:t>
            </a:r>
            <a:endParaRPr lang="en-GB" altLang="en-US"/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57338"/>
            <a:ext cx="640873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6875463" y="1557338"/>
            <a:ext cx="184626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Everything is built on a generic image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6875463" y="2997200"/>
            <a:ext cx="1985962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Pre-configuration is limited to what is necessary to overcome some environmental oddities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6875463" y="5084763"/>
            <a:ext cx="20716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software is packaged to meet dependencies, ease installation</a:t>
            </a: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8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r>
              <a:rPr lang="en-US" altLang="en-US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84313"/>
            <a:ext cx="3924300" cy="2016125"/>
          </a:xfrm>
        </p:spPr>
        <p:txBody>
          <a:bodyPr/>
          <a:lstStyle/>
          <a:p>
            <a:pPr marL="98425" indent="0">
              <a:buFontTx/>
              <a:buNone/>
              <a:defRPr/>
            </a:pPr>
            <a:r>
              <a:rPr lang="en-US" b="1" dirty="0" err="1"/>
              <a:t>TinyNet</a:t>
            </a:r>
            <a:endParaRPr lang="en-US" b="1" dirty="0"/>
          </a:p>
          <a:p>
            <a:pPr>
              <a:defRPr/>
            </a:pPr>
            <a:r>
              <a:rPr lang="en-US" sz="2200" dirty="0"/>
              <a:t>Comes in two parts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/>
              <a:t>Base.iso</a:t>
            </a:r>
            <a:r>
              <a:rPr lang="en-US" dirty="0"/>
              <a:t> (base image)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err="1"/>
              <a:t>Config.iso</a:t>
            </a:r>
            <a:r>
              <a:rPr lang="en-US" dirty="0"/>
              <a:t> (configuration and applications)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6060" y="4293096"/>
            <a:ext cx="2808312" cy="179126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98425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</a:rPr>
              <a:t>After installing </a:t>
            </a:r>
          </a:p>
          <a:p>
            <a:pPr marL="98425" algn="ctr">
              <a:spcBef>
                <a:spcPct val="20000"/>
              </a:spcBef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Arial"/>
              </a:rPr>
              <a:t>VirtualBox</a:t>
            </a:r>
            <a:r>
              <a:rPr lang="en-US" sz="2400" kern="0" dirty="0">
                <a:solidFill>
                  <a:srgbClr val="00528B"/>
                </a:solidFill>
                <a:latin typeface="Arial"/>
              </a:rPr>
              <a:t>, </a:t>
            </a:r>
          </a:p>
          <a:p>
            <a:pPr marL="98425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</a:rPr>
              <a:t>create VMs!</a:t>
            </a:r>
          </a:p>
          <a:p>
            <a:pPr marL="98425" algn="ctr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528B"/>
                </a:solidFill>
                <a:latin typeface="Arial"/>
                <a:hlinkClick r:id="rId2"/>
              </a:rPr>
              <a:t>www.my-tiny.net</a:t>
            </a:r>
            <a:endParaRPr lang="en-US" sz="2400" kern="0" dirty="0">
              <a:solidFill>
                <a:srgbClr val="00528B"/>
              </a:solidFill>
              <a:latin typeface="Arial"/>
            </a:endParaRPr>
          </a:p>
        </p:txBody>
      </p:sp>
      <p:pic>
        <p:nvPicPr>
          <p:cNvPr id="2150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460500"/>
            <a:ext cx="33623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98545" y="4196873"/>
            <a:ext cx="3950684" cy="19837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Create one virtual machine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Partition the disk 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Create a </a:t>
            </a:r>
            <a:r>
              <a:rPr lang="en-US" altLang="en-US" sz="2000" kern="0" dirty="0" err="1"/>
              <a:t>filesystem</a:t>
            </a:r>
            <a:endParaRPr lang="en-US" altLang="en-US" sz="2000" kern="0" dirty="0"/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Copy the OS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/>
              <a:defRPr/>
            </a:pPr>
            <a:r>
              <a:rPr lang="en-US" altLang="en-US" sz="2000" kern="0" dirty="0"/>
              <a:t>Install the </a:t>
            </a:r>
            <a:r>
              <a:rPr lang="en-US" altLang="en-US" sz="2000" kern="0" dirty="0" err="1"/>
              <a:t>bootloader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810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 dirty="0"/>
              <a:t>Clone VMs</a:t>
            </a:r>
          </a:p>
        </p:txBody>
      </p:sp>
      <p:pic>
        <p:nvPicPr>
          <p:cNvPr id="2253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69913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96136" y="4846458"/>
            <a:ext cx="3024336" cy="11521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555625" indent="-457200" eaLnBrk="1" hangingPunct="1">
              <a:spcBef>
                <a:spcPct val="25000"/>
              </a:spcBef>
              <a:buFont typeface="+mj-lt"/>
              <a:buAutoNum type="arabicPeriod" startAt="6"/>
              <a:defRPr/>
            </a:pPr>
            <a:r>
              <a:rPr lang="en-US" altLang="en-US" sz="2000" kern="0" dirty="0"/>
              <a:t>Configure common services</a:t>
            </a:r>
          </a:p>
          <a:p>
            <a:pPr marL="555625" indent="-457200" eaLnBrk="1" hangingPunct="1">
              <a:spcBef>
                <a:spcPct val="25000"/>
              </a:spcBef>
              <a:buFontTx/>
              <a:buAutoNum type="arabicPeriod" startAt="6"/>
              <a:defRPr/>
            </a:pPr>
            <a:r>
              <a:rPr lang="en-US" altLang="en-US" sz="2000" kern="0" dirty="0"/>
              <a:t>Clone!</a:t>
            </a:r>
          </a:p>
        </p:txBody>
      </p:sp>
    </p:spTree>
    <p:extLst>
      <p:ext uri="{BB962C8B-B14F-4D97-AF65-F5344CB8AC3E}">
        <p14:creationId xmlns:p14="http://schemas.microsoft.com/office/powerpoint/2010/main" val="350777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Configure Roles</a:t>
            </a: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6389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91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AU" altLang="en-US">
                <a:ea typeface="MS PGothic" pitchFamily="34" charset="-128"/>
              </a:rPr>
              <a:t>A Philosophy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>
                <a:ea typeface="MS PGothic" pitchFamily="34" charset="-128"/>
              </a:rPr>
              <a:t>System Administration is about</a:t>
            </a:r>
          </a:p>
          <a:p>
            <a:pPr lvl="1"/>
            <a:r>
              <a:rPr lang="en-AU" altLang="en-US">
                <a:ea typeface="MS PGothic" pitchFamily="34" charset="-128"/>
              </a:rPr>
              <a:t>Putting together a network of computers</a:t>
            </a:r>
          </a:p>
          <a:p>
            <a:pPr lvl="1"/>
            <a:r>
              <a:rPr lang="en-AU" altLang="en-US">
                <a:ea typeface="MS PGothic" pitchFamily="34" charset="-128"/>
              </a:rPr>
              <a:t>Getting them to run some applications</a:t>
            </a:r>
          </a:p>
          <a:p>
            <a:pPr lvl="1"/>
            <a:r>
              <a:rPr lang="en-AU" altLang="en-US">
                <a:ea typeface="MS PGothic" pitchFamily="34" charset="-128"/>
              </a:rPr>
              <a:t>Keeping them running in a dynamic world</a:t>
            </a:r>
          </a:p>
          <a:p>
            <a:pPr>
              <a:spcBef>
                <a:spcPts val="1200"/>
              </a:spcBef>
            </a:pPr>
            <a:r>
              <a:rPr lang="en-AU" altLang="en-US">
                <a:ea typeface="MS PGothic" pitchFamily="34" charset="-128"/>
              </a:rPr>
              <a:t>System Administration is as much about technology as it is about user behaviour</a:t>
            </a:r>
          </a:p>
          <a:p>
            <a:pPr>
              <a:spcBef>
                <a:spcPts val="1200"/>
              </a:spcBef>
            </a:pPr>
            <a:r>
              <a:rPr lang="en-AU" altLang="en-US">
                <a:ea typeface="MS PGothic" pitchFamily="34" charset="-128"/>
              </a:rPr>
              <a:t>System Administration requires constant monitoring and rapid response to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Configure Mail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67691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34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Configure Webmail</a:t>
            </a: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899275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51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GB" altLang="en-US"/>
              <a:t>Configure LDAP</a:t>
            </a: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875"/>
            <a:ext cx="6942137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3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8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6" y="1556792"/>
            <a:ext cx="884473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8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549275"/>
            <a:ext cx="7162800" cy="768350"/>
          </a:xfrm>
        </p:spPr>
        <p:txBody>
          <a:bodyPr/>
          <a:lstStyle/>
          <a:p>
            <a:pPr eaLnBrk="1" hangingPunct="1"/>
            <a:r>
              <a:rPr lang="en-AU" altLang="en-US"/>
              <a:t>Theme: Problem Solving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628775"/>
            <a:ext cx="7607300" cy="2743200"/>
          </a:xfrm>
        </p:spPr>
        <p:txBody>
          <a:bodyPr/>
          <a:lstStyle/>
          <a:p>
            <a:pPr marL="631825" indent="-533400" eaLnBrk="1" hangingPunct="1">
              <a:buFontTx/>
              <a:buAutoNum type="arabicPeriod"/>
            </a:pPr>
            <a:r>
              <a:rPr lang="en-AU" altLang="en-US"/>
              <a:t>Having </a:t>
            </a:r>
            <a:r>
              <a:rPr lang="en-AU" altLang="en-US" u="sng"/>
              <a:t>detected</a:t>
            </a:r>
            <a:r>
              <a:rPr lang="en-AU" altLang="en-US"/>
              <a:t> the fault or Problem</a:t>
            </a:r>
          </a:p>
          <a:p>
            <a:pPr marL="631825" indent="-533400" eaLnBrk="1" hangingPunct="1">
              <a:buFontTx/>
              <a:buAutoNum type="arabicPeriod"/>
            </a:pPr>
            <a:r>
              <a:rPr lang="en-AU" altLang="en-US" u="sng"/>
              <a:t>Isolate</a:t>
            </a:r>
            <a:r>
              <a:rPr lang="en-AU" altLang="en-US"/>
              <a:t> the problem and identify/define it</a:t>
            </a:r>
          </a:p>
          <a:p>
            <a:pPr marL="631825" indent="-533400" eaLnBrk="1" hangingPunct="1">
              <a:buFontTx/>
              <a:buAutoNum type="arabicPeriod"/>
            </a:pPr>
            <a:r>
              <a:rPr lang="en-AU" altLang="en-US"/>
              <a:t>Use </a:t>
            </a:r>
            <a:r>
              <a:rPr lang="en-AU" altLang="en-US" u="sng"/>
              <a:t>tests</a:t>
            </a:r>
            <a:r>
              <a:rPr lang="en-AU" altLang="en-US"/>
              <a:t> and </a:t>
            </a:r>
            <a:r>
              <a:rPr lang="en-AU" altLang="en-US" u="sng"/>
              <a:t>tools</a:t>
            </a:r>
            <a:r>
              <a:rPr lang="en-AU" altLang="en-US"/>
              <a:t> to </a:t>
            </a:r>
            <a:r>
              <a:rPr lang="en-AU" altLang="en-US" u="sng"/>
              <a:t>diagnose</a:t>
            </a:r>
            <a:r>
              <a:rPr lang="en-AU" altLang="en-US"/>
              <a:t> the problem</a:t>
            </a:r>
          </a:p>
          <a:p>
            <a:pPr marL="631825" indent="-533400" eaLnBrk="1" hangingPunct="1">
              <a:buFontTx/>
              <a:buAutoNum type="arabicPeriod"/>
            </a:pPr>
            <a:r>
              <a:rPr lang="en-AU" altLang="en-US" u="sng"/>
              <a:t>Solve</a:t>
            </a:r>
            <a:r>
              <a:rPr lang="en-AU" altLang="en-US"/>
              <a:t> the problem and </a:t>
            </a:r>
            <a:r>
              <a:rPr lang="en-AU" altLang="en-US" u="sng"/>
              <a:t>document</a:t>
            </a:r>
            <a:r>
              <a:rPr lang="en-AU" altLang="en-US"/>
              <a:t> the solution</a:t>
            </a:r>
          </a:p>
          <a:p>
            <a:pPr marL="631825" indent="-533400" algn="ctr" eaLnBrk="1" hangingPunct="1">
              <a:spcBef>
                <a:spcPct val="70000"/>
              </a:spcBef>
              <a:buFontTx/>
              <a:buNone/>
            </a:pPr>
            <a:r>
              <a:rPr lang="en-AU" altLang="en-US" b="1">
                <a:solidFill>
                  <a:schemeClr val="accent2"/>
                </a:solidFill>
              </a:rPr>
              <a:t>Prioritize multiple problems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435600" y="4484688"/>
            <a:ext cx="2719388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Researcher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24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575425" cy="990600"/>
          </a:xfrm>
        </p:spPr>
        <p:txBody>
          <a:bodyPr/>
          <a:lstStyle/>
          <a:p>
            <a:pPr eaLnBrk="1" hangingPunct="1"/>
            <a:r>
              <a:rPr lang="en-US" altLang="en-US"/>
              <a:t>Transferable skills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39775" y="1484313"/>
            <a:ext cx="7035800" cy="3570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00"/>
                </a:solidFill>
              </a:rPr>
              <a:t>Know what you want, discover how</a:t>
            </a:r>
          </a:p>
          <a:p>
            <a:pPr marL="342900" indent="-342900"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00"/>
                </a:solidFill>
              </a:rPr>
              <a:t>Being methodical, especially with troubleshooting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00"/>
                </a:solidFill>
              </a:rPr>
              <a:t> Lifelong learning – search and discover, don’t be intimidated 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00"/>
                </a:solidFill>
              </a:rPr>
              <a:t> Cultural sensitivity – people do the same thing in different ways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651500" y="4727575"/>
            <a:ext cx="2719388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solidFill>
                  <a:srgbClr val="000000"/>
                </a:solidFill>
                <a:ea typeface="MS PGothic" pitchFamily="34" charset="-128"/>
              </a:rPr>
              <a:t> Researcher</a:t>
            </a:r>
            <a:endParaRPr lang="en-GB" altLang="en-US" sz="24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21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50825" y="195263"/>
            <a:ext cx="6553200" cy="990600"/>
          </a:xfrm>
        </p:spPr>
        <p:txBody>
          <a:bodyPr/>
          <a:lstStyle/>
          <a:p>
            <a:pPr eaLnBrk="1" hangingPunct="1"/>
            <a:r>
              <a:rPr lang="en-US" alt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351837" cy="452596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/>
              <a:t>Best General Linux Reference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n-US" dirty="0" err="1"/>
              <a:t>RedHat</a:t>
            </a:r>
            <a:r>
              <a:rPr lang="en-US" dirty="0"/>
              <a:t> 9 Guides - www.my-tiny.net</a:t>
            </a:r>
          </a:p>
          <a:p>
            <a:pPr lvl="1" eaLnBrk="1" hangingPunct="1">
              <a:defRPr/>
            </a:pPr>
            <a:r>
              <a:rPr lang="en-US" dirty="0"/>
              <a:t>Close to our distribution – but different!</a:t>
            </a:r>
          </a:p>
          <a:p>
            <a:pPr lvl="1" eaLnBrk="1" hangingPunct="1">
              <a:defRPr/>
            </a:pPr>
            <a:r>
              <a:rPr lang="en-US" dirty="0"/>
              <a:t>(our distribution </a:t>
            </a:r>
            <a:r>
              <a:rPr lang="en-US"/>
              <a:t>is small, </a:t>
            </a:r>
            <a:r>
              <a:rPr lang="en-US" dirty="0"/>
              <a:t>but has all the capabilities we need)</a:t>
            </a:r>
          </a:p>
          <a:p>
            <a:pPr marL="0" indent="0" eaLnBrk="1" hangingPunct="1">
              <a:buFontTx/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Be careful looking at documentation, instructions, configurations: they are different for different distributions 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As you get familiar with what we have, you will be able to identify these differences and adapt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24750" y="4013200"/>
            <a:ext cx="1123950" cy="5461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Celebrate</a:t>
            </a:r>
          </a:p>
          <a:p>
            <a:pPr eaLnBrk="1" hangingPunct="1"/>
            <a:r>
              <a:rPr lang="en-US" altLang="en-US" sz="1600" b="1" i="1">
                <a:solidFill>
                  <a:srgbClr val="A50021"/>
                </a:solidFill>
              </a:rPr>
              <a:t>Diversity!</a:t>
            </a:r>
            <a:endParaRPr lang="en-GB" altLang="en-US" sz="1600" b="1" i="1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1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4294967295"/>
          </p:nvPr>
        </p:nvSpPr>
        <p:spPr>
          <a:xfrm>
            <a:off x="684212" y="1412776"/>
            <a:ext cx="7704211" cy="511256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Start Menu - Windows Admin Tools - System Info </a:t>
            </a:r>
          </a:p>
          <a:p>
            <a:pPr eaLnBrk="1" hangingPunct="1">
              <a:defRPr/>
            </a:pPr>
            <a:r>
              <a:rPr lang="en-US" altLang="en-US" sz="2000" b="1" dirty="0"/>
              <a:t>Highlight one line, </a:t>
            </a:r>
            <a:r>
              <a:rPr lang="en-US" altLang="en-US" sz="2000" b="1"/>
              <a:t>then Edit </a:t>
            </a:r>
            <a:r>
              <a:rPr lang="en-US" altLang="en-US" sz="2000" b="1" dirty="0"/>
              <a:t>- Copy  </a:t>
            </a:r>
          </a:p>
          <a:p>
            <a:pPr lvl="1" eaLnBrk="1" hangingPunct="1">
              <a:defRPr/>
            </a:pPr>
            <a:r>
              <a:rPr lang="en-US" altLang="en-US" b="1">
                <a:solidFill>
                  <a:srgbClr val="FF0000"/>
                </a:solidFill>
              </a:rPr>
              <a:t>or</a:t>
            </a:r>
            <a:r>
              <a:rPr lang="en-US" altLang="en-US" b="1"/>
              <a:t> 	File </a:t>
            </a:r>
            <a:r>
              <a:rPr lang="en-US" altLang="en-US" b="1" dirty="0"/>
              <a:t>- Export and open the .txt file</a:t>
            </a:r>
          </a:p>
          <a:p>
            <a:pPr eaLnBrk="1" hangingPunct="1">
              <a:defRPr/>
            </a:pPr>
            <a:r>
              <a:rPr lang="en-US" altLang="en-US" sz="2000" b="1" dirty="0"/>
              <a:t>from the top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 dirty="0"/>
              <a:t>OS Name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 dirty="0"/>
              <a:t>Version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 dirty="0"/>
              <a:t>System Model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 dirty="0"/>
              <a:t>Processor</a:t>
            </a:r>
          </a:p>
          <a:p>
            <a:pPr eaLnBrk="1" hangingPunct="1">
              <a:defRPr/>
            </a:pPr>
            <a:r>
              <a:rPr lang="en-US" altLang="en-US" sz="2000" b="1" dirty="0"/>
              <a:t>at the bottom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/>
              <a:t>Virtualisation-based security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/>
              <a:t>Hyper-V </a:t>
            </a:r>
            <a:r>
              <a:rPr lang="en-US" altLang="en-US" dirty="0"/>
              <a:t>- Virtualization Enabled in Firmware</a:t>
            </a:r>
            <a:r>
              <a:rPr lang="en-US" altLang="en-US" b="1" dirty="0"/>
              <a:t>	</a:t>
            </a:r>
          </a:p>
          <a:p>
            <a:pPr marL="155575" indent="0" eaLnBrk="1" hangingPunct="1">
              <a:spcBef>
                <a:spcPts val="1800"/>
              </a:spcBef>
              <a:buNone/>
              <a:defRPr/>
            </a:pPr>
            <a:r>
              <a:rPr lang="en-US" altLang="en-US" b="1" dirty="0" err="1">
                <a:solidFill>
                  <a:srgbClr val="C00000"/>
                </a:solidFill>
              </a:rPr>
              <a:t>VirtualBox</a:t>
            </a:r>
            <a:r>
              <a:rPr lang="en-US" altLang="en-US" b="1" dirty="0">
                <a:solidFill>
                  <a:srgbClr val="C00000"/>
                </a:solidFill>
              </a:rPr>
              <a:t> – Help – About  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en-US" dirty="0"/>
              <a:t>Version </a:t>
            </a:r>
          </a:p>
          <a:p>
            <a:pPr marL="620713" lvl="1" indent="0" eaLnBrk="1" hangingPunct="1">
              <a:buNone/>
              <a:defRPr/>
            </a:pPr>
            <a:endParaRPr lang="en-US" altLang="en-US" dirty="0"/>
          </a:p>
        </p:txBody>
      </p:sp>
      <p:sp>
        <p:nvSpPr>
          <p:cNvPr id="16387" name="Title 1"/>
          <p:cNvSpPr>
            <a:spLocks/>
          </p:cNvSpPr>
          <p:nvPr/>
        </p:nvSpPr>
        <p:spPr bwMode="auto">
          <a:xfrm>
            <a:off x="539750" y="476250"/>
            <a:ext cx="82296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809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B186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Good Tech Support Requires Good Info</a:t>
            </a:r>
          </a:p>
        </p:txBody>
      </p:sp>
    </p:spTree>
    <p:extLst>
      <p:ext uri="{BB962C8B-B14F-4D97-AF65-F5344CB8AC3E}">
        <p14:creationId xmlns:p14="http://schemas.microsoft.com/office/powerpoint/2010/main" val="393502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6624637" cy="1223962"/>
          </a:xfrm>
        </p:spPr>
        <p:txBody>
          <a:bodyPr/>
          <a:lstStyle/>
          <a:p>
            <a:pPr eaLnBrk="1" hangingPunct="1"/>
            <a:r>
              <a:rPr lang="en-AU" altLang="en-US"/>
              <a:t>Network &amp; System Administration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6013" y="1916113"/>
            <a:ext cx="6837362" cy="1851025"/>
          </a:xfrm>
        </p:spPr>
        <p:txBody>
          <a:bodyPr/>
          <a:lstStyle/>
          <a:p>
            <a:pPr eaLnBrk="1" hangingPunct="1"/>
            <a:r>
              <a:rPr lang="en-AU" altLang="en-US"/>
              <a:t>Put together a network of computers</a:t>
            </a:r>
          </a:p>
          <a:p>
            <a:pPr eaLnBrk="1" hangingPunct="1"/>
            <a:r>
              <a:rPr lang="en-AU" altLang="en-US"/>
              <a:t>Get them running</a:t>
            </a:r>
          </a:p>
          <a:p>
            <a:pPr eaLnBrk="1" hangingPunct="1"/>
            <a:r>
              <a:rPr lang="en-AU" altLang="en-US"/>
              <a:t>Keep them running (despite Users….)</a:t>
            </a:r>
          </a:p>
          <a:p>
            <a:pPr eaLnBrk="1" hangingPunct="1"/>
            <a:r>
              <a:rPr lang="en-AU" altLang="en-US" b="1">
                <a:solidFill>
                  <a:srgbClr val="FF0000"/>
                </a:solidFill>
              </a:rPr>
              <a:t>Provide a Service </a:t>
            </a:r>
            <a:r>
              <a:rPr lang="en-AU" altLang="en-US"/>
              <a:t>to Users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292725" y="4149725"/>
            <a:ext cx="2719388" cy="178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AU" altLang="en-US" sz="2400" b="1">
                <a:solidFill>
                  <a:srgbClr val="00528B"/>
                </a:solidFill>
                <a:ea typeface="MS PGothic" pitchFamily="34" charset="-128"/>
              </a:rPr>
              <a:t>Requires skills of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ea typeface="MS PGothic" pitchFamily="34" charset="-128"/>
              </a:rPr>
              <a:t>Mechanic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ea typeface="MS PGothic" pitchFamily="34" charset="-128"/>
              </a:rPr>
              <a:t>Sociologist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AU" altLang="en-US" sz="2400">
                <a:ea typeface="MS PGothic" pitchFamily="34" charset="-128"/>
              </a:rPr>
              <a:t>Researcher</a:t>
            </a:r>
            <a:endParaRPr lang="en-GB" altLang="en-US" sz="240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665-7399-4395-9ADE-3242D535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of Complex Software</a:t>
            </a:r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CB3B5A-C153-45B5-A9B5-0175EABA1F2C}"/>
              </a:ext>
            </a:extLst>
          </p:cNvPr>
          <p:cNvGrpSpPr/>
          <p:nvPr/>
        </p:nvGrpSpPr>
        <p:grpSpPr>
          <a:xfrm>
            <a:off x="1979712" y="1556792"/>
            <a:ext cx="4789076" cy="4741543"/>
            <a:chOff x="1233754" y="1556792"/>
            <a:chExt cx="4789076" cy="4741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A19346-FB71-4B06-B0C1-AB0C5786171F}"/>
                </a:ext>
              </a:extLst>
            </p:cNvPr>
            <p:cNvGrpSpPr/>
            <p:nvPr/>
          </p:nvGrpSpPr>
          <p:grpSpPr>
            <a:xfrm>
              <a:off x="1344197" y="1556792"/>
              <a:ext cx="4678633" cy="3444797"/>
              <a:chOff x="1344197" y="1556792"/>
              <a:chExt cx="4678633" cy="344479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D3EA796-4DBF-47C9-8C4D-4007BB23007C}"/>
                  </a:ext>
                </a:extLst>
              </p:cNvPr>
              <p:cNvGrpSpPr/>
              <p:nvPr/>
            </p:nvGrpSpPr>
            <p:grpSpPr>
              <a:xfrm>
                <a:off x="1709092" y="1556792"/>
                <a:ext cx="4313738" cy="2959282"/>
                <a:chOff x="949310" y="1792022"/>
                <a:chExt cx="4313738" cy="295928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6522C1A-D986-4178-8E22-0D12C0D1C83D}"/>
                    </a:ext>
                  </a:extLst>
                </p:cNvPr>
                <p:cNvSpPr txBox="1"/>
                <p:nvPr/>
              </p:nvSpPr>
              <p:spPr>
                <a:xfrm>
                  <a:off x="1075914" y="2721114"/>
                  <a:ext cx="1047814" cy="707886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>
                      <a:solidFill>
                        <a:srgbClr val="000000"/>
                      </a:solidFill>
                    </a:rPr>
                    <a:t>Other </a:t>
                  </a:r>
                </a:p>
                <a:p>
                  <a:pPr algn="ctr"/>
                  <a:r>
                    <a:rPr lang="en-US" sz="2000" i="1">
                      <a:solidFill>
                        <a:srgbClr val="000000"/>
                      </a:solidFill>
                    </a:rPr>
                    <a:t>Apps</a:t>
                  </a:r>
                  <a:endParaRPr lang="en-GB" sz="2000" i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8342B27-25CB-4E11-9DF4-1D3C3B41F179}"/>
                    </a:ext>
                  </a:extLst>
                </p:cNvPr>
                <p:cNvGrpSpPr/>
                <p:nvPr/>
              </p:nvGrpSpPr>
              <p:grpSpPr>
                <a:xfrm>
                  <a:off x="949310" y="3548933"/>
                  <a:ext cx="2270131" cy="1202371"/>
                  <a:chOff x="1784224" y="3508389"/>
                  <a:chExt cx="2270131" cy="1202371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37E9A4A-63FB-4A0D-96D7-F6D91C4C117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226" y="3508389"/>
                    <a:ext cx="227012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Windows (Host OS)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EA9A3A3-D34A-40EB-B7CD-EF43453303A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7908" y="3924908"/>
                    <a:ext cx="1784608" cy="36933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Hyper-V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1846AC7-D25C-4373-A63A-7FA3237B82C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224" y="4341428"/>
                    <a:ext cx="227013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Device Drivers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AD45005-C94B-48DE-BB0C-E611E4A6C399}"/>
                    </a:ext>
                  </a:extLst>
                </p:cNvPr>
                <p:cNvGrpSpPr/>
                <p:nvPr/>
              </p:nvGrpSpPr>
              <p:grpSpPr>
                <a:xfrm>
                  <a:off x="2386416" y="2317189"/>
                  <a:ext cx="1900509" cy="1623258"/>
                  <a:chOff x="2092729" y="2645817"/>
                  <a:chExt cx="1900509" cy="1623258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D78FCA3-7104-4A8F-BE16-82DA67EC4DC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3684300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i="1">
                        <a:solidFill>
                          <a:srgbClr val="000000"/>
                        </a:solidFill>
                      </a:rPr>
                      <a:t>Virtual Drivers</a:t>
                    </a:r>
                    <a:endParaRPr lang="en-GB" sz="1600" i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4E6E6DA-6131-4EE4-9E2C-69E389AAA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729" y="3278978"/>
                    <a:ext cx="190050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VirtualBox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D36EA22-2B5A-4431-9935-F3FF28CA32F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2645817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i="1">
                        <a:solidFill>
                          <a:srgbClr val="000000"/>
                        </a:solidFill>
                      </a:rPr>
                      <a:t>Virtual Devices</a:t>
                    </a:r>
                    <a:endParaRPr lang="en-GB" sz="1600" i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8B4141-34CB-42E2-BB40-B95829E21569}"/>
                    </a:ext>
                  </a:extLst>
                </p:cNvPr>
                <p:cNvGrpSpPr/>
                <p:nvPr/>
              </p:nvGrpSpPr>
              <p:grpSpPr>
                <a:xfrm>
                  <a:off x="3362538" y="1792022"/>
                  <a:ext cx="1900510" cy="972749"/>
                  <a:chOff x="3362538" y="1792022"/>
                  <a:chExt cx="1900510" cy="972749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4C87B17-343C-4924-A527-3628173BB4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538" y="1792022"/>
                    <a:ext cx="190051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VM (Guest OS)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1D76BA9-A0C8-4CFD-9DCF-39A8AE0E4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5976" y="2179996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i="1">
                        <a:solidFill>
                          <a:srgbClr val="000000"/>
                        </a:solidFill>
                      </a:rPr>
                      <a:t>Device Drivers</a:t>
                    </a:r>
                    <a:endParaRPr lang="en-GB" sz="1600" i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380E6-572B-4C2F-805E-E4C30993A6ED}"/>
                  </a:ext>
                </a:extLst>
              </p:cNvPr>
              <p:cNvSpPr txBox="1"/>
              <p:nvPr/>
            </p:nvSpPr>
            <p:spPr>
              <a:xfrm>
                <a:off x="1344197" y="4632257"/>
                <a:ext cx="3147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--- --- ---  Hardware   --- --- ---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0F6601-5B27-469B-AC16-98FA05D15FE9}"/>
                </a:ext>
              </a:extLst>
            </p:cNvPr>
            <p:cNvGrpSpPr/>
            <p:nvPr/>
          </p:nvGrpSpPr>
          <p:grpSpPr>
            <a:xfrm>
              <a:off x="1233754" y="5080574"/>
              <a:ext cx="4789075" cy="1217761"/>
              <a:chOff x="1233754" y="5080574"/>
              <a:chExt cx="4789075" cy="12177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82E59-E135-49E3-A9D9-6ED5001AE63D}"/>
                  </a:ext>
                </a:extLst>
              </p:cNvPr>
              <p:cNvSpPr txBox="1"/>
              <p:nvPr/>
            </p:nvSpPr>
            <p:spPr>
              <a:xfrm>
                <a:off x="2434799" y="5990558"/>
                <a:ext cx="840562" cy="3077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BIOS</a:t>
                </a:r>
                <a:endParaRPr lang="en-GB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22F4-F539-4DD3-9FAB-CFF0D0D818F6}"/>
                  </a:ext>
                </a:extLst>
              </p:cNvPr>
              <p:cNvSpPr txBox="1"/>
              <p:nvPr/>
            </p:nvSpPr>
            <p:spPr>
              <a:xfrm>
                <a:off x="4122320" y="5578775"/>
                <a:ext cx="1900509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,,, I/O Devices ,,,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3B21DA-4156-4752-AF82-6F6D3D6E2774}"/>
                  </a:ext>
                </a:extLst>
              </p:cNvPr>
              <p:cNvSpPr txBox="1"/>
              <p:nvPr/>
            </p:nvSpPr>
            <p:spPr>
              <a:xfrm>
                <a:off x="3652572" y="5095964"/>
                <a:ext cx="148028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Memory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1BDA03-CD76-4E13-941F-E4E3CE45896E}"/>
                  </a:ext>
                </a:extLst>
              </p:cNvPr>
              <p:cNvSpPr txBox="1"/>
              <p:nvPr/>
            </p:nvSpPr>
            <p:spPr>
              <a:xfrm>
                <a:off x="1233754" y="5080574"/>
                <a:ext cx="878901" cy="830997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Trusted Platform Module (TPM)</a:t>
                </a:r>
                <a:endParaRPr lang="en-GB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F0D419-3A3B-45D3-B703-5426CC5C5FB5}"/>
                  </a:ext>
                </a:extLst>
              </p:cNvPr>
              <p:cNvSpPr txBox="1"/>
              <p:nvPr/>
            </p:nvSpPr>
            <p:spPr>
              <a:xfrm>
                <a:off x="2243012" y="5095964"/>
                <a:ext cx="1224136" cy="8002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CPU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-----------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HW Virt</a:t>
                </a:r>
                <a:endParaRPr lang="en-GB" sz="1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FAB5B48-0586-4D07-92C6-A22093B15E1B}"/>
              </a:ext>
            </a:extLst>
          </p:cNvPr>
          <p:cNvSpPr/>
          <p:nvPr/>
        </p:nvSpPr>
        <p:spPr bwMode="auto">
          <a:xfrm>
            <a:off x="4241708" y="6045064"/>
            <a:ext cx="1793928" cy="573726"/>
          </a:xfrm>
          <a:prstGeom prst="wedgeRoundRectCallout">
            <a:avLst>
              <a:gd name="adj1" fmla="val -66816"/>
              <a:gd name="adj2" fmla="val -100885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Core allocation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Memory isolation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DDDE8097-372F-4826-A1F5-B5F35CFB12BC}"/>
              </a:ext>
            </a:extLst>
          </p:cNvPr>
          <p:cNvSpPr/>
          <p:nvPr/>
        </p:nvSpPr>
        <p:spPr bwMode="auto">
          <a:xfrm>
            <a:off x="1909097" y="1443290"/>
            <a:ext cx="2159745" cy="596335"/>
          </a:xfrm>
          <a:prstGeom prst="wedgeRoundRectCallout">
            <a:avLst>
              <a:gd name="adj1" fmla="val 82460"/>
              <a:gd name="adj2" fmla="val 1637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Any complete OS (Win, OSX, Linux,…)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946540C5-E58F-479F-ADE2-88F1D65F94A1}"/>
              </a:ext>
            </a:extLst>
          </p:cNvPr>
          <p:cNvSpPr/>
          <p:nvPr/>
        </p:nvSpPr>
        <p:spPr bwMode="auto">
          <a:xfrm>
            <a:off x="6588225" y="2643021"/>
            <a:ext cx="2160239" cy="929995"/>
          </a:xfrm>
          <a:prstGeom prst="wedgeRoundRectCallout">
            <a:avLst>
              <a:gd name="adj1" fmla="val -84567"/>
              <a:gd name="adj2" fmla="val -23073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or Vmware, Docker, Android Studio, …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(Level 2 Hypervisor)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AF036490-0C17-4D02-ADDA-F99014331974}"/>
              </a:ext>
            </a:extLst>
          </p:cNvPr>
          <p:cNvSpPr/>
          <p:nvPr/>
        </p:nvSpPr>
        <p:spPr bwMode="auto">
          <a:xfrm>
            <a:off x="5326206" y="3931883"/>
            <a:ext cx="2270130" cy="603417"/>
          </a:xfrm>
          <a:prstGeom prst="wedgeRoundRectCallout">
            <a:avLst>
              <a:gd name="adj1" fmla="val -82552"/>
              <a:gd name="adj2" fmla="val -47504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Win OS runs as a VM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(Level 1 Hypervisor)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1" y="2485884"/>
            <a:ext cx="1584176" cy="2108269"/>
          </a:xfrm>
          <a:prstGeom prst="rect">
            <a:avLst/>
          </a:prstGeom>
          <a:solidFill>
            <a:srgbClr val="FFCCFF"/>
          </a:solidFill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</a:rPr>
              <a:t>First step:</a:t>
            </a:r>
          </a:p>
          <a:p>
            <a:pPr algn="ctr">
              <a:spcBef>
                <a:spcPts val="600"/>
              </a:spcBef>
            </a:pPr>
            <a:r>
              <a:rPr lang="en-US" b="1" i="1" dirty="0">
                <a:solidFill>
                  <a:srgbClr val="000000"/>
                </a:solidFill>
              </a:rPr>
              <a:t>Making sure all of these components are ready to work together …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090155" y="4331408"/>
            <a:ext cx="537630" cy="89779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5652120" y="2241500"/>
            <a:ext cx="308966" cy="132846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021320" y="5598142"/>
            <a:ext cx="982728" cy="135114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3962004" y="4331408"/>
            <a:ext cx="550680" cy="94922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644008" y="3365523"/>
            <a:ext cx="308966" cy="132846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021320" y="5280630"/>
            <a:ext cx="550680" cy="31751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392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665-7399-4395-9ADE-3242D535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of Complex Software</a:t>
            </a:r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26074" y="1967877"/>
            <a:ext cx="5616624" cy="3756458"/>
            <a:chOff x="1979712" y="2862332"/>
            <a:chExt cx="5616624" cy="37564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522C1A-D986-4178-8E22-0D12C0D1C83D}"/>
                </a:ext>
              </a:extLst>
            </p:cNvPr>
            <p:cNvSpPr txBox="1"/>
            <p:nvPr/>
          </p:nvSpPr>
          <p:spPr>
            <a:xfrm>
              <a:off x="2708733" y="2862332"/>
              <a:ext cx="1784609" cy="40011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Apps</a:t>
              </a:r>
              <a:endPara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342B27-25CB-4E11-9DF4-1D3C3B41F179}"/>
                </a:ext>
              </a:extLst>
            </p:cNvPr>
            <p:cNvGrpSpPr/>
            <p:nvPr/>
          </p:nvGrpSpPr>
          <p:grpSpPr>
            <a:xfrm>
              <a:off x="2455050" y="3313703"/>
              <a:ext cx="2270131" cy="1202371"/>
              <a:chOff x="1784224" y="3508389"/>
              <a:chExt cx="2270131" cy="120237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7E9A4A-63FB-4A0D-96D7-F6D91C4C117D}"/>
                  </a:ext>
                </a:extLst>
              </p:cNvPr>
              <p:cNvSpPr txBox="1"/>
              <p:nvPr/>
            </p:nvSpPr>
            <p:spPr>
              <a:xfrm>
                <a:off x="1784226" y="3508389"/>
                <a:ext cx="2270129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Windows (Host OS)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A9A3A3-D34A-40EB-B7CD-EF43453303AD}"/>
                  </a:ext>
                </a:extLst>
              </p:cNvPr>
              <p:cNvSpPr txBox="1"/>
              <p:nvPr/>
            </p:nvSpPr>
            <p:spPr>
              <a:xfrm>
                <a:off x="2037908" y="3924908"/>
                <a:ext cx="1784608" cy="369332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Hyper-V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846AC7-D25C-4373-A63A-7FA3237B82C2}"/>
                  </a:ext>
                </a:extLst>
              </p:cNvPr>
              <p:cNvSpPr txBox="1"/>
              <p:nvPr/>
            </p:nvSpPr>
            <p:spPr>
              <a:xfrm>
                <a:off x="1784224" y="4341428"/>
                <a:ext cx="227013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Device Drivers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B380E6-572B-4C2F-805E-E4C30993A6ED}"/>
                </a:ext>
              </a:extLst>
            </p:cNvPr>
            <p:cNvSpPr txBox="1"/>
            <p:nvPr/>
          </p:nvSpPr>
          <p:spPr>
            <a:xfrm>
              <a:off x="2090155" y="4632257"/>
              <a:ext cx="3147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--- --- ---  Hardware   --- --- ---</a:t>
              </a: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0F6601-5B27-469B-AC16-98FA05D15FE9}"/>
                </a:ext>
              </a:extLst>
            </p:cNvPr>
            <p:cNvGrpSpPr/>
            <p:nvPr/>
          </p:nvGrpSpPr>
          <p:grpSpPr>
            <a:xfrm>
              <a:off x="1979712" y="5080574"/>
              <a:ext cx="4789075" cy="1217761"/>
              <a:chOff x="1233754" y="5080574"/>
              <a:chExt cx="4789075" cy="12177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82E59-E135-49E3-A9D9-6ED5001AE63D}"/>
                  </a:ext>
                </a:extLst>
              </p:cNvPr>
              <p:cNvSpPr txBox="1"/>
              <p:nvPr/>
            </p:nvSpPr>
            <p:spPr>
              <a:xfrm>
                <a:off x="2434799" y="5990558"/>
                <a:ext cx="840562" cy="3077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BIOS</a:t>
                </a:r>
                <a:endPara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22F4-F539-4DD3-9FAB-CFF0D0D818F6}"/>
                  </a:ext>
                </a:extLst>
              </p:cNvPr>
              <p:cNvSpPr txBox="1"/>
              <p:nvPr/>
            </p:nvSpPr>
            <p:spPr>
              <a:xfrm>
                <a:off x="4122320" y="5578775"/>
                <a:ext cx="1900509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,,, I/O Devices ,,,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3B21DA-4156-4752-AF82-6F6D3D6E2774}"/>
                  </a:ext>
                </a:extLst>
              </p:cNvPr>
              <p:cNvSpPr txBox="1"/>
              <p:nvPr/>
            </p:nvSpPr>
            <p:spPr>
              <a:xfrm>
                <a:off x="3652572" y="5095964"/>
                <a:ext cx="148028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Memory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1BDA03-CD76-4E13-941F-E4E3CE45896E}"/>
                  </a:ext>
                </a:extLst>
              </p:cNvPr>
              <p:cNvSpPr txBox="1"/>
              <p:nvPr/>
            </p:nvSpPr>
            <p:spPr>
              <a:xfrm>
                <a:off x="1233754" y="5080574"/>
                <a:ext cx="878901" cy="830997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Trusted Platform Module (TPM)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F0D419-3A3B-45D3-B703-5426CC5C5FB5}"/>
                  </a:ext>
                </a:extLst>
              </p:cNvPr>
              <p:cNvSpPr txBox="1"/>
              <p:nvPr/>
            </p:nvSpPr>
            <p:spPr>
              <a:xfrm>
                <a:off x="2243012" y="5095964"/>
                <a:ext cx="1224136" cy="8002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CPU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-----------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HW Virt</a:t>
                </a:r>
                <a:endPara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2FAB5B48-0586-4D07-92C6-A22093B15E1B}"/>
                </a:ext>
              </a:extLst>
            </p:cNvPr>
            <p:cNvSpPr/>
            <p:nvPr/>
          </p:nvSpPr>
          <p:spPr bwMode="auto">
            <a:xfrm>
              <a:off x="4241708" y="6045064"/>
              <a:ext cx="1793928" cy="573726"/>
            </a:xfrm>
            <a:prstGeom prst="wedgeRoundRectCallout">
              <a:avLst>
                <a:gd name="adj1" fmla="val -66816"/>
                <a:gd name="adj2" fmla="val -100885"/>
                <a:gd name="adj3" fmla="val 16667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Core allocation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Memory isolation</a:t>
              </a: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AF036490-0C17-4D02-ADDA-F99014331974}"/>
                </a:ext>
              </a:extLst>
            </p:cNvPr>
            <p:cNvSpPr/>
            <p:nvPr/>
          </p:nvSpPr>
          <p:spPr bwMode="auto">
            <a:xfrm>
              <a:off x="5326206" y="3931883"/>
              <a:ext cx="2270130" cy="603417"/>
            </a:xfrm>
            <a:prstGeom prst="wedgeRoundRectCallout">
              <a:avLst>
                <a:gd name="adj1" fmla="val -82552"/>
                <a:gd name="adj2" fmla="val -47504"/>
                <a:gd name="adj3" fmla="val 16667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Win OS runs as a VM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(Level 1 Hypervisor)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H="1">
              <a:off x="2090155" y="4331408"/>
              <a:ext cx="537630" cy="897792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00B05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021320" y="5598142"/>
              <a:ext cx="982728" cy="135114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00B05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3962004" y="4331408"/>
              <a:ext cx="550680" cy="949222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00B05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4021320" y="5280630"/>
              <a:ext cx="550680" cy="317512"/>
            </a:xfrm>
            <a:prstGeom prst="straightConnector1">
              <a:avLst/>
            </a:prstGeom>
            <a:solidFill>
              <a:schemeClr val="accent1"/>
            </a:solidFill>
            <a:ln w="38100" cap="flat" cmpd="dbl" algn="ctr">
              <a:solidFill>
                <a:srgbClr val="00B05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/>
          <p:cNvSpPr txBox="1"/>
          <p:nvPr/>
        </p:nvSpPr>
        <p:spPr>
          <a:xfrm>
            <a:off x="5438346" y="3944766"/>
            <a:ext cx="3456384" cy="120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Windows 10 has optional “v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irtualization-based security” features that will be mandatory in Windows 11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47139" y="1967877"/>
            <a:ext cx="4591118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“Level 1 Hypervisor” essentially takes full control of the device drivers and makes the Host OS run as a virtual machine</a:t>
            </a:r>
          </a:p>
        </p:txBody>
      </p:sp>
      <p:sp>
        <p:nvSpPr>
          <p:cNvPr id="24" name="Speech Bubble: Rectangle with Corners Rounded 35">
            <a:extLst>
              <a:ext uri="{FF2B5EF4-FFF2-40B4-BE49-F238E27FC236}">
                <a16:creationId xmlns:a16="http://schemas.microsoft.com/office/drawing/2014/main" id="{946540C5-E58F-479F-ADE2-88F1D65F94A1}"/>
              </a:ext>
            </a:extLst>
          </p:cNvPr>
          <p:cNvSpPr/>
          <p:nvPr/>
        </p:nvSpPr>
        <p:spPr bwMode="auto">
          <a:xfrm>
            <a:off x="2839704" y="1499244"/>
            <a:ext cx="2088232" cy="312422"/>
          </a:xfrm>
          <a:prstGeom prst="wedgeRoundRectCallout">
            <a:avLst>
              <a:gd name="adj1" fmla="val -71923"/>
              <a:gd name="adj2" fmla="val 15062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“Level 2 Hypervisor” 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365830" y="6021286"/>
            <a:ext cx="6325216" cy="63916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4132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528B"/>
                </a:solidFill>
                <a:latin typeface="+mn-lt"/>
                <a:ea typeface="+mn-ea"/>
                <a:cs typeface="+mn-cs"/>
              </a:defRPr>
            </a:lvl1pPr>
            <a:lvl2pPr marL="9064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528B"/>
                </a:solidFill>
                <a:latin typeface="+mn-lt"/>
              </a:defRPr>
            </a:lvl2pPr>
            <a:lvl3pPr marL="1314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>
                <a:solidFill>
                  <a:srgbClr val="00528B"/>
                </a:solidFill>
                <a:latin typeface="+mn-lt"/>
              </a:defRPr>
            </a:lvl3pPr>
            <a:lvl4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528B"/>
                </a:solidFill>
                <a:latin typeface="+mn-lt"/>
              </a:defRPr>
            </a:lvl4pPr>
            <a:lvl5pPr marL="21304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5pPr>
            <a:lvl6pPr marL="25876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6pPr>
            <a:lvl7pPr marL="30448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7pPr>
            <a:lvl8pPr marL="35020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8pPr>
            <a:lvl9pPr marL="3959225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600">
                <a:solidFill>
                  <a:srgbClr val="00528B"/>
                </a:solidFill>
                <a:latin typeface="+mn-lt"/>
              </a:defRPr>
            </a:lvl9pPr>
          </a:lstStyle>
          <a:p>
            <a:pPr marL="98425" marR="0" lvl="0" indent="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2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we stack a “Level 2” hypervisor on top of a “Level 1” we have “Nested Virtualization” </a:t>
            </a:r>
          </a:p>
        </p:txBody>
      </p:sp>
    </p:spTree>
    <p:extLst>
      <p:ext uri="{BB962C8B-B14F-4D97-AF65-F5344CB8AC3E}">
        <p14:creationId xmlns:p14="http://schemas.microsoft.com/office/powerpoint/2010/main" val="362018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665-7399-4395-9ADE-3242D535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of Complex Software</a:t>
            </a:r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CB3B5A-C153-45B5-A9B5-0175EABA1F2C}"/>
              </a:ext>
            </a:extLst>
          </p:cNvPr>
          <p:cNvGrpSpPr/>
          <p:nvPr/>
        </p:nvGrpSpPr>
        <p:grpSpPr>
          <a:xfrm>
            <a:off x="1979712" y="1556792"/>
            <a:ext cx="4789076" cy="4741543"/>
            <a:chOff x="1233754" y="1556792"/>
            <a:chExt cx="4789076" cy="4741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A19346-FB71-4B06-B0C1-AB0C5786171F}"/>
                </a:ext>
              </a:extLst>
            </p:cNvPr>
            <p:cNvGrpSpPr/>
            <p:nvPr/>
          </p:nvGrpSpPr>
          <p:grpSpPr>
            <a:xfrm>
              <a:off x="1344197" y="1556792"/>
              <a:ext cx="4678633" cy="3444797"/>
              <a:chOff x="1344197" y="1556792"/>
              <a:chExt cx="4678633" cy="344479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D3EA796-4DBF-47C9-8C4D-4007BB23007C}"/>
                  </a:ext>
                </a:extLst>
              </p:cNvPr>
              <p:cNvGrpSpPr/>
              <p:nvPr/>
            </p:nvGrpSpPr>
            <p:grpSpPr>
              <a:xfrm>
                <a:off x="1709092" y="1556792"/>
                <a:ext cx="4313738" cy="2959282"/>
                <a:chOff x="949310" y="1792022"/>
                <a:chExt cx="4313738" cy="295928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6522C1A-D986-4178-8E22-0D12C0D1C83D}"/>
                    </a:ext>
                  </a:extLst>
                </p:cNvPr>
                <p:cNvSpPr txBox="1"/>
                <p:nvPr/>
              </p:nvSpPr>
              <p:spPr>
                <a:xfrm>
                  <a:off x="1075914" y="2721114"/>
                  <a:ext cx="1047814" cy="707886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>
                      <a:solidFill>
                        <a:srgbClr val="000000"/>
                      </a:solidFill>
                    </a:rPr>
                    <a:t>Other </a:t>
                  </a:r>
                </a:p>
                <a:p>
                  <a:pPr algn="ctr"/>
                  <a:r>
                    <a:rPr lang="en-US" sz="2000" i="1">
                      <a:solidFill>
                        <a:srgbClr val="000000"/>
                      </a:solidFill>
                    </a:rPr>
                    <a:t>Apps</a:t>
                  </a:r>
                  <a:endParaRPr lang="en-GB" sz="2000" i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8342B27-25CB-4E11-9DF4-1D3C3B41F179}"/>
                    </a:ext>
                  </a:extLst>
                </p:cNvPr>
                <p:cNvGrpSpPr/>
                <p:nvPr/>
              </p:nvGrpSpPr>
              <p:grpSpPr>
                <a:xfrm>
                  <a:off x="949310" y="3548933"/>
                  <a:ext cx="2270131" cy="1202371"/>
                  <a:chOff x="1784224" y="3508389"/>
                  <a:chExt cx="2270131" cy="1202371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37E9A4A-63FB-4A0D-96D7-F6D91C4C117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226" y="3508389"/>
                    <a:ext cx="227012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Windows (Host OS)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EA9A3A3-D34A-40EB-B7CD-EF43453303A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7908" y="3924908"/>
                    <a:ext cx="1784608" cy="36933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Hyper-V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1846AC7-D25C-4373-A63A-7FA3237B82C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224" y="4341428"/>
                    <a:ext cx="227013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Device Drivers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AD45005-C94B-48DE-BB0C-E611E4A6C399}"/>
                    </a:ext>
                  </a:extLst>
                </p:cNvPr>
                <p:cNvGrpSpPr/>
                <p:nvPr/>
              </p:nvGrpSpPr>
              <p:grpSpPr>
                <a:xfrm>
                  <a:off x="2386416" y="2317189"/>
                  <a:ext cx="1900509" cy="1623258"/>
                  <a:chOff x="2092729" y="2645817"/>
                  <a:chExt cx="1900509" cy="1623258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D78FCA3-7104-4A8F-BE16-82DA67EC4DC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3684300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i="1">
                        <a:solidFill>
                          <a:srgbClr val="000000"/>
                        </a:solidFill>
                      </a:rPr>
                      <a:t>Virtual Drivers</a:t>
                    </a:r>
                    <a:endParaRPr lang="en-GB" sz="1600" i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4E6E6DA-6131-4EE4-9E2C-69E389AAA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729" y="3278978"/>
                    <a:ext cx="190050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VirtualBox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D36EA22-2B5A-4431-9935-F3FF28CA32F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2645817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i="1">
                        <a:solidFill>
                          <a:srgbClr val="000000"/>
                        </a:solidFill>
                      </a:rPr>
                      <a:t>Virtual Devices</a:t>
                    </a:r>
                    <a:endParaRPr lang="en-GB" sz="1600" i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8B4141-34CB-42E2-BB40-B95829E21569}"/>
                    </a:ext>
                  </a:extLst>
                </p:cNvPr>
                <p:cNvGrpSpPr/>
                <p:nvPr/>
              </p:nvGrpSpPr>
              <p:grpSpPr>
                <a:xfrm>
                  <a:off x="3362538" y="1792022"/>
                  <a:ext cx="1900510" cy="972749"/>
                  <a:chOff x="3362538" y="1792022"/>
                  <a:chExt cx="1900510" cy="972749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4C87B17-343C-4924-A527-3628173BB4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538" y="1792022"/>
                    <a:ext cx="190051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0000"/>
                        </a:solidFill>
                      </a:rPr>
                      <a:t>VM (Guest OS)</a:t>
                    </a:r>
                    <a:endParaRPr lang="en-GB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1D76BA9-A0C8-4CFD-9DCF-39A8AE0E4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5976" y="2179996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i="1">
                        <a:solidFill>
                          <a:srgbClr val="000000"/>
                        </a:solidFill>
                      </a:rPr>
                      <a:t>Device Drivers</a:t>
                    </a:r>
                    <a:endParaRPr lang="en-GB" sz="1600" i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380E6-572B-4C2F-805E-E4C30993A6ED}"/>
                  </a:ext>
                </a:extLst>
              </p:cNvPr>
              <p:cNvSpPr txBox="1"/>
              <p:nvPr/>
            </p:nvSpPr>
            <p:spPr>
              <a:xfrm>
                <a:off x="1344197" y="4632257"/>
                <a:ext cx="3147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--- --- ---  Hardware   --- --- ---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0F6601-5B27-469B-AC16-98FA05D15FE9}"/>
                </a:ext>
              </a:extLst>
            </p:cNvPr>
            <p:cNvGrpSpPr/>
            <p:nvPr/>
          </p:nvGrpSpPr>
          <p:grpSpPr>
            <a:xfrm>
              <a:off x="1233754" y="5080574"/>
              <a:ext cx="4789075" cy="1217761"/>
              <a:chOff x="1233754" y="5080574"/>
              <a:chExt cx="4789075" cy="12177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82E59-E135-49E3-A9D9-6ED5001AE63D}"/>
                  </a:ext>
                </a:extLst>
              </p:cNvPr>
              <p:cNvSpPr txBox="1"/>
              <p:nvPr/>
            </p:nvSpPr>
            <p:spPr>
              <a:xfrm>
                <a:off x="2434799" y="5990558"/>
                <a:ext cx="840562" cy="3077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BIOS</a:t>
                </a:r>
                <a:endParaRPr lang="en-GB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22F4-F539-4DD3-9FAB-CFF0D0D818F6}"/>
                  </a:ext>
                </a:extLst>
              </p:cNvPr>
              <p:cNvSpPr txBox="1"/>
              <p:nvPr/>
            </p:nvSpPr>
            <p:spPr>
              <a:xfrm>
                <a:off x="4122320" y="5578775"/>
                <a:ext cx="1900509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,,, I/O Devices ,,,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3B21DA-4156-4752-AF82-6F6D3D6E2774}"/>
                  </a:ext>
                </a:extLst>
              </p:cNvPr>
              <p:cNvSpPr txBox="1"/>
              <p:nvPr/>
            </p:nvSpPr>
            <p:spPr>
              <a:xfrm>
                <a:off x="3652572" y="5095964"/>
                <a:ext cx="148028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Memory</a:t>
                </a:r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1BDA03-CD76-4E13-941F-E4E3CE45896E}"/>
                  </a:ext>
                </a:extLst>
              </p:cNvPr>
              <p:cNvSpPr txBox="1"/>
              <p:nvPr/>
            </p:nvSpPr>
            <p:spPr>
              <a:xfrm>
                <a:off x="1233754" y="5080574"/>
                <a:ext cx="878901" cy="830997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Trusted Platform Module (TPM)</a:t>
                </a:r>
                <a:endParaRPr lang="en-GB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F0D419-3A3B-45D3-B703-5426CC5C5FB5}"/>
                  </a:ext>
                </a:extLst>
              </p:cNvPr>
              <p:cNvSpPr txBox="1"/>
              <p:nvPr/>
            </p:nvSpPr>
            <p:spPr>
              <a:xfrm>
                <a:off x="2243012" y="5095964"/>
                <a:ext cx="1224136" cy="8002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CPU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-----------</a:t>
                </a:r>
              </a:p>
              <a:p>
                <a:pPr algn="ctr"/>
                <a:r>
                  <a:rPr lang="en-US" sz="1400">
                    <a:solidFill>
                      <a:srgbClr val="000000"/>
                    </a:solidFill>
                  </a:rPr>
                  <a:t>HW Virt</a:t>
                </a:r>
                <a:endParaRPr lang="en-GB" sz="1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FAB5B48-0586-4D07-92C6-A22093B15E1B}"/>
              </a:ext>
            </a:extLst>
          </p:cNvPr>
          <p:cNvSpPr/>
          <p:nvPr/>
        </p:nvSpPr>
        <p:spPr bwMode="auto">
          <a:xfrm>
            <a:off x="4241708" y="6045064"/>
            <a:ext cx="1793928" cy="573726"/>
          </a:xfrm>
          <a:prstGeom prst="wedgeRoundRectCallout">
            <a:avLst>
              <a:gd name="adj1" fmla="val -66816"/>
              <a:gd name="adj2" fmla="val -100885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Core allocation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Memory isolation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DDDE8097-372F-4826-A1F5-B5F35CFB12BC}"/>
              </a:ext>
            </a:extLst>
          </p:cNvPr>
          <p:cNvSpPr/>
          <p:nvPr/>
        </p:nvSpPr>
        <p:spPr bwMode="auto">
          <a:xfrm>
            <a:off x="1909097" y="1443290"/>
            <a:ext cx="2159745" cy="596335"/>
          </a:xfrm>
          <a:prstGeom prst="wedgeRoundRectCallout">
            <a:avLst>
              <a:gd name="adj1" fmla="val 82460"/>
              <a:gd name="adj2" fmla="val 1637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Any complete OS (Win, OSX, Linux,…)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946540C5-E58F-479F-ADE2-88F1D65F94A1}"/>
              </a:ext>
            </a:extLst>
          </p:cNvPr>
          <p:cNvSpPr/>
          <p:nvPr/>
        </p:nvSpPr>
        <p:spPr bwMode="auto">
          <a:xfrm>
            <a:off x="6588225" y="2643021"/>
            <a:ext cx="2160239" cy="929995"/>
          </a:xfrm>
          <a:prstGeom prst="wedgeRoundRectCallout">
            <a:avLst>
              <a:gd name="adj1" fmla="val -84567"/>
              <a:gd name="adj2" fmla="val -23073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or Vmware, Docker, Android Studio, …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(Level 2 Hypervisor)</a:t>
            </a:r>
            <a:endParaRPr lang="en-GB" sz="1600">
              <a:solidFill>
                <a:srgbClr val="000000"/>
              </a:solidFill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AF036490-0C17-4D02-ADDA-F99014331974}"/>
              </a:ext>
            </a:extLst>
          </p:cNvPr>
          <p:cNvSpPr/>
          <p:nvPr/>
        </p:nvSpPr>
        <p:spPr bwMode="auto">
          <a:xfrm>
            <a:off x="5326206" y="3931883"/>
            <a:ext cx="2270130" cy="603417"/>
          </a:xfrm>
          <a:prstGeom prst="wedgeRoundRectCallout">
            <a:avLst>
              <a:gd name="adj1" fmla="val -82552"/>
              <a:gd name="adj2" fmla="val -47504"/>
              <a:gd name="adj3" fmla="val 16667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Win OS runs as a VM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(Level 1 Hypervisor)</a:t>
            </a:r>
            <a:endParaRPr lang="en-GB" sz="160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090155" y="4331408"/>
            <a:ext cx="537630" cy="89779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5652120" y="2241500"/>
            <a:ext cx="308966" cy="132846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021320" y="5598142"/>
            <a:ext cx="982728" cy="135114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3962004" y="4331408"/>
            <a:ext cx="550680" cy="94922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644008" y="3365523"/>
            <a:ext cx="308966" cy="132846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021320" y="5280630"/>
            <a:ext cx="550680" cy="31751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Speech Bubble: Rectangle with Corners Rounded 37">
            <a:extLst>
              <a:ext uri="{FF2B5EF4-FFF2-40B4-BE49-F238E27FC236}">
                <a16:creationId xmlns:a16="http://schemas.microsoft.com/office/drawing/2014/main" id="{224D7FAA-B29D-43B1-9D6A-EA0E342C6FDA}"/>
              </a:ext>
            </a:extLst>
          </p:cNvPr>
          <p:cNvSpPr/>
          <p:nvPr/>
        </p:nvSpPr>
        <p:spPr bwMode="auto">
          <a:xfrm>
            <a:off x="755334" y="3573016"/>
            <a:ext cx="1260100" cy="830997"/>
          </a:xfrm>
          <a:prstGeom prst="wedgeRoundRectCallout">
            <a:avLst>
              <a:gd name="adj1" fmla="val 96313"/>
              <a:gd name="adj2" fmla="val -10779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/>
              <a:t>Required for Win 11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Optional for other</a:t>
            </a:r>
            <a:r>
              <a:rPr lang="en-US" sz="1200"/>
              <a:t> versions</a:t>
            </a:r>
            <a:endParaRPr kumimoji="0" lang="en-GB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Speech Bubble: Rectangle with Corners Rounded 38">
            <a:extLst>
              <a:ext uri="{FF2B5EF4-FFF2-40B4-BE49-F238E27FC236}">
                <a16:creationId xmlns:a16="http://schemas.microsoft.com/office/drawing/2014/main" id="{1355F950-9115-4A48-A9C8-99914C7EEF4E}"/>
              </a:ext>
            </a:extLst>
          </p:cNvPr>
          <p:cNvSpPr/>
          <p:nvPr/>
        </p:nvSpPr>
        <p:spPr bwMode="auto">
          <a:xfrm>
            <a:off x="617096" y="4953530"/>
            <a:ext cx="997039" cy="503763"/>
          </a:xfrm>
          <a:prstGeom prst="wedgeRoundRectCallout">
            <a:avLst>
              <a:gd name="adj1" fmla="val 84416"/>
              <a:gd name="adj2" fmla="val 35398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/>
              <a:t>Required for Win 11</a:t>
            </a:r>
          </a:p>
        </p:txBody>
      </p:sp>
      <p:sp>
        <p:nvSpPr>
          <p:cNvPr id="42" name="Speech Bubble: Rectangle with Corners Rounded 34">
            <a:extLst>
              <a:ext uri="{FF2B5EF4-FFF2-40B4-BE49-F238E27FC236}">
                <a16:creationId xmlns:a16="http://schemas.microsoft.com/office/drawing/2014/main" id="{5911721F-D654-4688-B1A3-E92542A324F8}"/>
              </a:ext>
            </a:extLst>
          </p:cNvPr>
          <p:cNvSpPr/>
          <p:nvPr/>
        </p:nvSpPr>
        <p:spPr bwMode="auto">
          <a:xfrm>
            <a:off x="1115616" y="6009016"/>
            <a:ext cx="1141055" cy="503763"/>
          </a:xfrm>
          <a:prstGeom prst="wedgeRoundRectCallout">
            <a:avLst>
              <a:gd name="adj1" fmla="val 134961"/>
              <a:gd name="adj2" fmla="val -103539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/>
              <a:t>Required for Hyper-V</a:t>
            </a:r>
          </a:p>
        </p:txBody>
      </p:sp>
    </p:spTree>
    <p:extLst>
      <p:ext uri="{BB962C8B-B14F-4D97-AF65-F5344CB8AC3E}">
        <p14:creationId xmlns:p14="http://schemas.microsoft.com/office/powerpoint/2010/main" val="2533075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7920880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 Level 2 hypervisor is an application running inside an existing OS, while a Level 1 hypervisor is in effect the OS itself.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This means that when you enable Hyper-V, your Windows 10 "host" becomes a virtual machine. </a:t>
            </a:r>
          </a:p>
          <a:p>
            <a:pPr lvl="1"/>
            <a:r>
              <a:rPr lang="en-US" dirty="0"/>
              <a:t>A special one, but nonetheless a virtual machine. </a:t>
            </a:r>
          </a:p>
          <a:p>
            <a:pPr lvl="1"/>
            <a:r>
              <a:rPr lang="en-US" dirty="0"/>
              <a:t>Hyper-V is the same on Win10 Home, except the ability to run Hyper-V virtual machines is disabled.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With the host OS as a VM, it has exclusive access to the hardware virtualization features of the CPU - the Intel VT-X or AMD-V instructions are not accessible to third-party software.</a:t>
            </a:r>
          </a:p>
        </p:txBody>
      </p:sp>
    </p:spTree>
    <p:extLst>
      <p:ext uri="{BB962C8B-B14F-4D97-AF65-F5344CB8AC3E}">
        <p14:creationId xmlns:p14="http://schemas.microsoft.com/office/powerpoint/2010/main" val="2483442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08912" cy="4752528"/>
          </a:xfrm>
        </p:spPr>
        <p:txBody>
          <a:bodyPr/>
          <a:lstStyle/>
          <a:p>
            <a:r>
              <a:rPr lang="en-US" sz="2000" dirty="0"/>
              <a:t>Microsoft chose not to expose these instruction to the "guest" systems, which caused problems with (for example) the Android device emulator used by Android Studio and Microsoft Visual Studio, </a:t>
            </a:r>
            <a:r>
              <a:rPr lang="en-US" sz="2000" dirty="0" err="1"/>
              <a:t>Docker</a:t>
            </a:r>
            <a:r>
              <a:rPr lang="en-US" sz="2000" dirty="0"/>
              <a:t>, VMware, </a:t>
            </a:r>
            <a:r>
              <a:rPr lang="en-US" sz="2000" dirty="0" err="1"/>
              <a:t>VirtualBox</a:t>
            </a:r>
            <a:r>
              <a:rPr lang="en-US" sz="2000" dirty="0"/>
              <a:t>, and eventually the Windows Subsystem for Linux (WSL2) in Win10 itself!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Bottom line: Microsoft forced themselves to reconsider, but since they started late, there are certain combinations of Win10 versions and processors (especially </a:t>
            </a:r>
            <a:r>
              <a:rPr lang="en-US" sz="2000"/>
              <a:t>Intel CPUs) </a:t>
            </a:r>
            <a:r>
              <a:rPr lang="en-US" sz="2000" dirty="0"/>
              <a:t>where Hyper-V and Win10 "features" that depend on it must be switched off for guest systems to run.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There are many kilometers of forum posts about these problems and their fixes, but </a:t>
            </a: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b="1" dirty="0"/>
              <a:t>latest versions of Virtualbox 6.2 are </a:t>
            </a:r>
            <a:r>
              <a:rPr lang="en-US" sz="2000" b="1" dirty="0" err="1"/>
              <a:t>recognised</a:t>
            </a:r>
            <a:r>
              <a:rPr lang="en-US" sz="2000" b="1" dirty="0"/>
              <a:t> as working well </a:t>
            </a:r>
          </a:p>
        </p:txBody>
      </p:sp>
    </p:spTree>
    <p:extLst>
      <p:ext uri="{BB962C8B-B14F-4D97-AF65-F5344CB8AC3E}">
        <p14:creationId xmlns:p14="http://schemas.microsoft.com/office/powerpoint/2010/main" val="3058289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0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665-7399-4395-9ADE-3242D535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of Complex Software</a:t>
            </a:r>
            <a:endParaRPr lang="en-GB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CB3B5A-C153-45B5-A9B5-0175EABA1F2C}"/>
              </a:ext>
            </a:extLst>
          </p:cNvPr>
          <p:cNvGrpSpPr/>
          <p:nvPr/>
        </p:nvGrpSpPr>
        <p:grpSpPr>
          <a:xfrm>
            <a:off x="1979712" y="1556792"/>
            <a:ext cx="4789076" cy="4741543"/>
            <a:chOff x="1233754" y="1556792"/>
            <a:chExt cx="4789076" cy="4741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A19346-FB71-4B06-B0C1-AB0C5786171F}"/>
                </a:ext>
              </a:extLst>
            </p:cNvPr>
            <p:cNvGrpSpPr/>
            <p:nvPr/>
          </p:nvGrpSpPr>
          <p:grpSpPr>
            <a:xfrm>
              <a:off x="1344197" y="1556792"/>
              <a:ext cx="4678633" cy="3444797"/>
              <a:chOff x="1344197" y="1556792"/>
              <a:chExt cx="4678633" cy="344479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D3EA796-4DBF-47C9-8C4D-4007BB23007C}"/>
                  </a:ext>
                </a:extLst>
              </p:cNvPr>
              <p:cNvGrpSpPr/>
              <p:nvPr/>
            </p:nvGrpSpPr>
            <p:grpSpPr>
              <a:xfrm>
                <a:off x="1709092" y="1556792"/>
                <a:ext cx="4313738" cy="2959282"/>
                <a:chOff x="949310" y="1792022"/>
                <a:chExt cx="4313738" cy="2959282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6522C1A-D986-4178-8E22-0D12C0D1C83D}"/>
                    </a:ext>
                  </a:extLst>
                </p:cNvPr>
                <p:cNvSpPr txBox="1"/>
                <p:nvPr/>
              </p:nvSpPr>
              <p:spPr>
                <a:xfrm>
                  <a:off x="1075914" y="2721114"/>
                  <a:ext cx="1047814" cy="707886"/>
                </a:xfrm>
                <a:prstGeom prst="rect">
                  <a:avLst/>
                </a:prstGeom>
                <a:noFill/>
                <a:ln w="38100" cmpd="dbl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Other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Apps</a:t>
                  </a:r>
                  <a:endParaRPr kumimoji="0" lang="en-GB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8342B27-25CB-4E11-9DF4-1D3C3B41F179}"/>
                    </a:ext>
                  </a:extLst>
                </p:cNvPr>
                <p:cNvGrpSpPr/>
                <p:nvPr/>
              </p:nvGrpSpPr>
              <p:grpSpPr>
                <a:xfrm>
                  <a:off x="949310" y="3548933"/>
                  <a:ext cx="2270131" cy="1202371"/>
                  <a:chOff x="1784224" y="3508389"/>
                  <a:chExt cx="2270131" cy="1202371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37E9A4A-63FB-4A0D-96D7-F6D91C4C117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226" y="3508389"/>
                    <a:ext cx="227012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Windows (Host OS)</a:t>
                    </a: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EA9A3A3-D34A-40EB-B7CD-EF43453303A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7908" y="3924908"/>
                    <a:ext cx="1784608" cy="369332"/>
                  </a:xfrm>
                  <a:prstGeom prst="rect">
                    <a:avLst/>
                  </a:prstGeom>
                  <a:noFill/>
                  <a:ln w="38100" cmpd="dbl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Hyper-V</a:t>
                    </a: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1846AC7-D25C-4373-A63A-7FA3237B82C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224" y="4341428"/>
                    <a:ext cx="227013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Device Drivers</a:t>
                    </a: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AD45005-C94B-48DE-BB0C-E611E4A6C399}"/>
                    </a:ext>
                  </a:extLst>
                </p:cNvPr>
                <p:cNvGrpSpPr/>
                <p:nvPr/>
              </p:nvGrpSpPr>
              <p:grpSpPr>
                <a:xfrm>
                  <a:off x="2386416" y="2317189"/>
                  <a:ext cx="1900509" cy="1623258"/>
                  <a:chOff x="2092729" y="2645817"/>
                  <a:chExt cx="1900509" cy="1623258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D78FCA3-7104-4A8F-BE16-82DA67EC4DC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3684300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Virtual Drivers</a:t>
                    </a:r>
                    <a:endParaRPr kumimoji="0" lang="en-GB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4E6E6DA-6131-4EE4-9E2C-69E389AAA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729" y="3278978"/>
                    <a:ext cx="1900509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VirtualBox</a:t>
                    </a: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D36EA22-2B5A-4431-9935-F3FF28CA32F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851" y="2645817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Virtual Devices</a:t>
                    </a:r>
                    <a:endParaRPr kumimoji="0" lang="en-GB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A8B4141-34CB-42E2-BB40-B95829E21569}"/>
                    </a:ext>
                  </a:extLst>
                </p:cNvPr>
                <p:cNvGrpSpPr/>
                <p:nvPr/>
              </p:nvGrpSpPr>
              <p:grpSpPr>
                <a:xfrm>
                  <a:off x="3362538" y="1792022"/>
                  <a:ext cx="1900510" cy="972749"/>
                  <a:chOff x="3362538" y="1792022"/>
                  <a:chExt cx="1900510" cy="972749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4C87B17-343C-4924-A527-3628173BB43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2538" y="1792022"/>
                    <a:ext cx="190051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VM (Guest OS)</a:t>
                    </a: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1D76BA9-A0C8-4CFD-9DCF-39A8AE0E4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5976" y="2179996"/>
                    <a:ext cx="907071" cy="5847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rPr>
                      <a:t>Device Drivers</a:t>
                    </a:r>
                    <a:endParaRPr kumimoji="0" lang="en-GB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380E6-572B-4C2F-805E-E4C30993A6ED}"/>
                  </a:ext>
                </a:extLst>
              </p:cNvPr>
              <p:cNvSpPr txBox="1"/>
              <p:nvPr/>
            </p:nvSpPr>
            <p:spPr>
              <a:xfrm>
                <a:off x="1344197" y="4632257"/>
                <a:ext cx="3147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--- --- ---  Hardware   --- --- ---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0F6601-5B27-469B-AC16-98FA05D15FE9}"/>
                </a:ext>
              </a:extLst>
            </p:cNvPr>
            <p:cNvGrpSpPr/>
            <p:nvPr/>
          </p:nvGrpSpPr>
          <p:grpSpPr>
            <a:xfrm>
              <a:off x="1233754" y="5080574"/>
              <a:ext cx="4789075" cy="1217761"/>
              <a:chOff x="1233754" y="5080574"/>
              <a:chExt cx="4789075" cy="121776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82E59-E135-49E3-A9D9-6ED5001AE63D}"/>
                  </a:ext>
                </a:extLst>
              </p:cNvPr>
              <p:cNvSpPr txBox="1"/>
              <p:nvPr/>
            </p:nvSpPr>
            <p:spPr>
              <a:xfrm>
                <a:off x="2434799" y="5990558"/>
                <a:ext cx="840562" cy="3077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BIOS</a:t>
                </a:r>
                <a:endPara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22F4-F539-4DD3-9FAB-CFF0D0D818F6}"/>
                  </a:ext>
                </a:extLst>
              </p:cNvPr>
              <p:cNvSpPr txBox="1"/>
              <p:nvPr/>
            </p:nvSpPr>
            <p:spPr>
              <a:xfrm>
                <a:off x="4122320" y="5578775"/>
                <a:ext cx="1900509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,,, I/O Devices ,,,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3B21DA-4156-4752-AF82-6F6D3D6E2774}"/>
                  </a:ext>
                </a:extLst>
              </p:cNvPr>
              <p:cNvSpPr txBox="1"/>
              <p:nvPr/>
            </p:nvSpPr>
            <p:spPr>
              <a:xfrm>
                <a:off x="3652572" y="5095964"/>
                <a:ext cx="1480285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Memory</a:t>
                </a: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1BDA03-CD76-4E13-941F-E4E3CE45896E}"/>
                  </a:ext>
                </a:extLst>
              </p:cNvPr>
              <p:cNvSpPr txBox="1"/>
              <p:nvPr/>
            </p:nvSpPr>
            <p:spPr>
              <a:xfrm>
                <a:off x="1233754" y="5080574"/>
                <a:ext cx="878901" cy="830997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Trusted Platform Module (TPM)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F0D419-3A3B-45D3-B703-5426CC5C5FB5}"/>
                  </a:ext>
                </a:extLst>
              </p:cNvPr>
              <p:cNvSpPr txBox="1"/>
              <p:nvPr/>
            </p:nvSpPr>
            <p:spPr>
              <a:xfrm>
                <a:off x="2243012" y="5095964"/>
                <a:ext cx="1224136" cy="8002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CPU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-----------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HW Virt</a:t>
                </a:r>
                <a:endPara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 bwMode="auto">
          <a:xfrm flipH="1">
            <a:off x="2090155" y="4331408"/>
            <a:ext cx="537630" cy="89779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5652120" y="2241500"/>
            <a:ext cx="308966" cy="132846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021320" y="5598142"/>
            <a:ext cx="982728" cy="135114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3962004" y="4331408"/>
            <a:ext cx="550680" cy="94922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644008" y="3365523"/>
            <a:ext cx="308966" cy="132846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021320" y="5280630"/>
            <a:ext cx="550680" cy="317512"/>
          </a:xfrm>
          <a:prstGeom prst="straightConnector1">
            <a:avLst/>
          </a:prstGeom>
          <a:solidFill>
            <a:schemeClr val="accent1"/>
          </a:solidFill>
          <a:ln w="38100" cap="flat" cmpd="dbl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1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692150"/>
            <a:ext cx="7200900" cy="768350"/>
          </a:xfrm>
        </p:spPr>
        <p:txBody>
          <a:bodyPr/>
          <a:lstStyle/>
          <a:p>
            <a:pPr eaLnBrk="1" hangingPunct="1"/>
            <a:r>
              <a:rPr lang="en-AU" altLang="en-US"/>
              <a:t>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844675"/>
            <a:ext cx="80645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AU" b="1" dirty="0">
                <a:solidFill>
                  <a:schemeClr val="accent2"/>
                </a:solidFill>
              </a:rPr>
              <a:t>Deploy and update many machines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2"/>
                </a:solidFill>
              </a:rPr>
              <a:t>Understand how services support business tasks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2"/>
                </a:solidFill>
              </a:rPr>
              <a:t>Plan and implement adequate security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2"/>
                </a:solidFill>
              </a:rPr>
              <a:t>Be able to fix errors and problems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2"/>
                </a:solidFill>
              </a:rPr>
              <a:t>Keep track of and be able to use knowledge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2"/>
                </a:solidFill>
              </a:rPr>
              <a:t>Provide comfortable environment for users</a:t>
            </a:r>
          </a:p>
          <a:p>
            <a:pPr marL="0" indent="0" eaLnBrk="1" hangingPunct="1">
              <a:buFontTx/>
              <a:buNone/>
              <a:defRPr/>
            </a:pPr>
            <a:endParaRPr lang="en-AU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5761037" cy="1438275"/>
          </a:xfrm>
        </p:spPr>
        <p:txBody>
          <a:bodyPr/>
          <a:lstStyle/>
          <a:p>
            <a:pPr eaLnBrk="1" hangingPunct="1"/>
            <a:r>
              <a:rPr lang="en-AU" altLang="en-US"/>
              <a:t>Systems &amp; Network Administrator Skills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628775"/>
            <a:ext cx="8027988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Unix/</a:t>
            </a: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usage, installation, configuration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Shell utilities and script programming</a:t>
            </a:r>
          </a:p>
          <a:p>
            <a:pPr eaLnBrk="1" hangingPunct="1">
              <a:defRPr/>
            </a:pP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C and </a:t>
            </a: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use make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Network: TCP/IP, Ethernet, </a:t>
            </a: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Infrastructure services: DNS, DHCP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Shared storage</a:t>
            </a:r>
            <a:r>
              <a:rPr lang="en-AU" b="1">
                <a:solidFill>
                  <a:schemeClr val="accent6">
                    <a:lumMod val="60000"/>
                    <a:lumOff val="40000"/>
                  </a:schemeClr>
                </a:solidFill>
              </a:rPr>
              <a:t>: NFS</a:t>
            </a:r>
            <a:r>
              <a:rPr lang="en-AU" b="1" i="1">
                <a:solidFill>
                  <a:schemeClr val="bg1">
                    <a:lumMod val="65000"/>
                  </a:schemeClr>
                </a:solidFill>
              </a:rPr>
              <a:t>, CIFS</a:t>
            </a:r>
            <a:endParaRPr lang="en-A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Directory services: LDAP, </a:t>
            </a: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Active Directory, NIS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 services: web, mail, </a:t>
            </a: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database,</a:t>
            </a: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groupware</a:t>
            </a:r>
          </a:p>
          <a:p>
            <a:pPr eaLnBrk="1" hangingPunct="1">
              <a:defRPr/>
            </a:pPr>
            <a:r>
              <a:rPr lang="en-AU" b="1" i="1" dirty="0">
                <a:solidFill>
                  <a:schemeClr val="bg1">
                    <a:lumMod val="65000"/>
                  </a:schemeClr>
                </a:solidFill>
              </a:rPr>
              <a:t>System tuning and accounting</a:t>
            </a:r>
          </a:p>
          <a:p>
            <a:pPr eaLnBrk="1" hangingPunct="1">
              <a:defRPr/>
            </a:pPr>
            <a:r>
              <a:rPr lang="en-A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Security consciousness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24936" cy="5077544"/>
          </a:xfrm>
        </p:spPr>
        <p:txBody>
          <a:bodyPr/>
          <a:lstStyle/>
          <a:p>
            <a:pPr marL="9842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rgbClr val="CC3300"/>
                </a:solidFill>
              </a:rPr>
              <a:t>Successful completion of this module means you will be able to:</a:t>
            </a:r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Explain the role and operation of each of the software components essential to a corporate networked information system </a:t>
            </a:r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Evaluate proposed improvements to the configuration of a corporate networked information system and the associated administration policies and procedures </a:t>
            </a:r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Integrate DNS, DHCP, email, web, LDAP, and SSL to create a working system </a:t>
            </a:r>
          </a:p>
          <a:p>
            <a:pPr marL="555625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200" dirty="0"/>
              <a:t>Combine new elements into the basic system to meet the needs of diverse communities of interest </a:t>
            </a:r>
          </a:p>
        </p:txBody>
      </p:sp>
    </p:spTree>
    <p:extLst>
      <p:ext uri="{BB962C8B-B14F-4D97-AF65-F5344CB8AC3E}">
        <p14:creationId xmlns:p14="http://schemas.microsoft.com/office/powerpoint/2010/main" val="294810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9388" y="549275"/>
            <a:ext cx="7416800" cy="768350"/>
          </a:xfrm>
        </p:spPr>
        <p:txBody>
          <a:bodyPr/>
          <a:lstStyle/>
          <a:p>
            <a:pPr eaLnBrk="1" hangingPunct="1"/>
            <a:r>
              <a:rPr lang="en-US" altLang="en-US"/>
              <a:t>Theme: Virtualization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250825" y="1628775"/>
            <a:ext cx="8137525" cy="122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One physical machine running a </a:t>
            </a:r>
            <a:r>
              <a:rPr lang="en-US" altLang="en-US" b="1" i="1">
                <a:solidFill>
                  <a:srgbClr val="C00000"/>
                </a:solidFill>
              </a:rPr>
              <a:t>host</a:t>
            </a:r>
            <a:r>
              <a:rPr lang="en-US" altLang="en-US"/>
              <a:t> OS, with one or more virtual machines running a possibly different </a:t>
            </a:r>
            <a:r>
              <a:rPr lang="en-US" altLang="en-US" b="1" i="1">
                <a:solidFill>
                  <a:srgbClr val="C00000"/>
                </a:solidFill>
              </a:rPr>
              <a:t>guest</a:t>
            </a:r>
            <a:r>
              <a:rPr lang="en-US" altLang="en-US"/>
              <a:t> operating system</a:t>
            </a:r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1385888" y="2924175"/>
            <a:ext cx="58023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000000"/>
                </a:solidFill>
              </a:rPr>
              <a:t>Example: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Hardware: blade server, 64-core Intel, 64 GB RAM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OS: Red Hat Enterprise Linux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Virtualization Platform: Xen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Virtual machines: 32 configured as a cluster</a:t>
            </a:r>
          </a:p>
        </p:txBody>
      </p:sp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827088" y="4724400"/>
            <a:ext cx="3292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rgbClr val="C00000"/>
                </a:solidFill>
              </a:rPr>
              <a:t>This is the main idea </a:t>
            </a:r>
          </a:p>
          <a:p>
            <a:r>
              <a:rPr lang="en-US" altLang="en-US" sz="2400" b="1">
                <a:solidFill>
                  <a:srgbClr val="C00000"/>
                </a:solidFill>
              </a:rPr>
              <a:t>of Cloud Computing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163" y="4805363"/>
            <a:ext cx="2671762" cy="147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Lower cost of ownership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labor costs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capital expenditure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power consumption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rack space</a:t>
            </a:r>
          </a:p>
        </p:txBody>
      </p:sp>
    </p:spTree>
    <p:extLst>
      <p:ext uri="{BB962C8B-B14F-4D97-AF65-F5344CB8AC3E}">
        <p14:creationId xmlns:p14="http://schemas.microsoft.com/office/powerpoint/2010/main" val="227948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"/>
          <p:cNvSpPr>
            <a:spLocks noChangeArrowheads="1"/>
          </p:cNvSpPr>
          <p:nvPr/>
        </p:nvSpPr>
        <p:spPr bwMode="auto">
          <a:xfrm rot="10800000">
            <a:off x="457200" y="2057400"/>
            <a:ext cx="5410200" cy="4267200"/>
          </a:xfrm>
          <a:prstGeom prst="cube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6575425" cy="990600"/>
          </a:xfrm>
        </p:spPr>
        <p:txBody>
          <a:bodyPr/>
          <a:lstStyle/>
          <a:p>
            <a:pPr eaLnBrk="1" hangingPunct="1"/>
            <a:r>
              <a:rPr lang="en-US" altLang="en-US"/>
              <a:t>Virtual Networking</a:t>
            </a:r>
            <a:endParaRPr lang="en-GB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" y="1905000"/>
            <a:ext cx="6858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315200" y="2057400"/>
            <a:ext cx="1092200" cy="935038"/>
          </a:xfrm>
          <a:prstGeom prst="rect">
            <a:avLst/>
          </a:prstGeom>
          <a:noFill/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Physical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Network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Interface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701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78486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901700" cy="660400"/>
          </a:xfrm>
          <a:prstGeom prst="rect">
            <a:avLst/>
          </a:prstGeom>
          <a:noFill/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Device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Driver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7150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943600" y="3429000"/>
            <a:ext cx="1219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Host Operating </a:t>
            </a:r>
          </a:p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System</a:t>
            </a:r>
            <a:endParaRPr lang="en-GB" altLang="en-US" i="1">
              <a:solidFill>
                <a:srgbClr val="000000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05000" y="228600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00"/>
                </a:solidFill>
              </a:rPr>
              <a:t>VirtualBox Environment</a:t>
            </a:r>
            <a:endParaRPr lang="en-GB" altLang="en-US" i="1">
              <a:solidFill>
                <a:srgbClr val="000000"/>
              </a:solidFill>
            </a:endParaRPr>
          </a:p>
        </p:txBody>
      </p:sp>
      <p:grpSp>
        <p:nvGrpSpPr>
          <p:cNvPr id="14348" name="Group 29"/>
          <p:cNvGrpSpPr>
            <a:grpSpLocks/>
          </p:cNvGrpSpPr>
          <p:nvPr/>
        </p:nvGrpSpPr>
        <p:grpSpPr bwMode="auto">
          <a:xfrm>
            <a:off x="4038600" y="2133600"/>
            <a:ext cx="1752600" cy="1600200"/>
            <a:chOff x="2544" y="1344"/>
            <a:chExt cx="1104" cy="1008"/>
          </a:xfrm>
        </p:grpSpPr>
        <p:grpSp>
          <p:nvGrpSpPr>
            <p:cNvPr id="14367" name="Group 16"/>
            <p:cNvGrpSpPr>
              <a:grpSpLocks/>
            </p:cNvGrpSpPr>
            <p:nvPr/>
          </p:nvGrpSpPr>
          <p:grpSpPr bwMode="auto">
            <a:xfrm>
              <a:off x="2544" y="1344"/>
              <a:ext cx="1104" cy="1008"/>
              <a:chOff x="2544" y="1968"/>
              <a:chExt cx="1104" cy="1008"/>
            </a:xfrm>
          </p:grpSpPr>
          <p:sp>
            <p:nvSpPr>
              <p:cNvPr id="14369" name="Rectangle 14"/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1104" cy="1008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0" name="Text Box 12"/>
              <p:cNvSpPr txBox="1">
                <a:spLocks noChangeArrowheads="1"/>
              </p:cNvSpPr>
              <p:nvPr/>
            </p:nvSpPr>
            <p:spPr bwMode="auto">
              <a:xfrm>
                <a:off x="2880" y="2016"/>
                <a:ext cx="720" cy="416"/>
              </a:xfrm>
              <a:prstGeom prst="rect">
                <a:avLst/>
              </a:prstGeom>
              <a:noFill/>
              <a:ln w="1905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Logical </a:t>
                </a:r>
              </a:p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Interface</a:t>
                </a:r>
                <a:endParaRPr lang="en-GB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1" name="Text Box 15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720" cy="416"/>
              </a:xfrm>
              <a:prstGeom prst="rect">
                <a:avLst/>
              </a:prstGeom>
              <a:noFill/>
              <a:ln w="1905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Logical </a:t>
                </a:r>
              </a:p>
              <a:p>
                <a:pPr eaLnBrk="1" hangingPunct="1"/>
                <a:r>
                  <a:rPr lang="en-US" altLang="en-US">
                    <a:solidFill>
                      <a:srgbClr val="000000"/>
                    </a:solidFill>
                  </a:rPr>
                  <a:t>Interface</a:t>
                </a:r>
                <a:endParaRPr lang="en-GB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368" name="Text Box 26"/>
            <p:cNvSpPr txBox="1">
              <a:spLocks noChangeArrowheads="1"/>
            </p:cNvSpPr>
            <p:nvPr/>
          </p:nvSpPr>
          <p:spPr bwMode="auto">
            <a:xfrm>
              <a:off x="2544" y="148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VM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349" name="Group 30"/>
          <p:cNvGrpSpPr>
            <a:grpSpLocks/>
          </p:cNvGrpSpPr>
          <p:nvPr/>
        </p:nvGrpSpPr>
        <p:grpSpPr bwMode="auto">
          <a:xfrm>
            <a:off x="1752600" y="3200400"/>
            <a:ext cx="1752600" cy="838200"/>
            <a:chOff x="1104" y="1392"/>
            <a:chExt cx="1104" cy="528"/>
          </a:xfrm>
        </p:grpSpPr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1104" y="1392"/>
              <a:ext cx="1104" cy="52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Text Box 32"/>
            <p:cNvSpPr txBox="1">
              <a:spLocks noChangeArrowheads="1"/>
            </p:cNvSpPr>
            <p:nvPr/>
          </p:nvSpPr>
          <p:spPr bwMode="auto">
            <a:xfrm>
              <a:off x="1440" y="1440"/>
              <a:ext cx="720" cy="416"/>
            </a:xfrm>
            <a:prstGeom prst="rect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Logical </a:t>
              </a:r>
            </a:p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Interface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Text Box 33"/>
            <p:cNvSpPr txBox="1">
              <a:spLocks noChangeArrowheads="1"/>
            </p:cNvSpPr>
            <p:nvPr/>
          </p:nvSpPr>
          <p:spPr bwMode="auto">
            <a:xfrm>
              <a:off x="1104" y="153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VM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4350" name="Group 34"/>
          <p:cNvGrpSpPr>
            <a:grpSpLocks/>
          </p:cNvGrpSpPr>
          <p:nvPr/>
        </p:nvGrpSpPr>
        <p:grpSpPr bwMode="auto">
          <a:xfrm>
            <a:off x="1752600" y="4191000"/>
            <a:ext cx="1752600" cy="838200"/>
            <a:chOff x="1104" y="1392"/>
            <a:chExt cx="1104" cy="528"/>
          </a:xfrm>
        </p:grpSpPr>
        <p:sp>
          <p:nvSpPr>
            <p:cNvPr id="14361" name="Rectangle 35"/>
            <p:cNvSpPr>
              <a:spLocks noChangeArrowheads="1"/>
            </p:cNvSpPr>
            <p:nvPr/>
          </p:nvSpPr>
          <p:spPr bwMode="auto">
            <a:xfrm>
              <a:off x="1104" y="1392"/>
              <a:ext cx="1104" cy="52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Text Box 36"/>
            <p:cNvSpPr txBox="1">
              <a:spLocks noChangeArrowheads="1"/>
            </p:cNvSpPr>
            <p:nvPr/>
          </p:nvSpPr>
          <p:spPr bwMode="auto">
            <a:xfrm>
              <a:off x="1440" y="1440"/>
              <a:ext cx="720" cy="416"/>
            </a:xfrm>
            <a:prstGeom prst="rect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Logical </a:t>
              </a:r>
            </a:p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Interface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Text Box 37"/>
            <p:cNvSpPr txBox="1">
              <a:spLocks noChangeArrowheads="1"/>
            </p:cNvSpPr>
            <p:nvPr/>
          </p:nvSpPr>
          <p:spPr bwMode="auto">
            <a:xfrm>
              <a:off x="1104" y="153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VM</a:t>
              </a:r>
              <a:endParaRPr lang="en-GB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51" name="AutoShape 38"/>
          <p:cNvSpPr>
            <a:spLocks noChangeArrowheads="1"/>
          </p:cNvSpPr>
          <p:nvPr/>
        </p:nvSpPr>
        <p:spPr bwMode="auto">
          <a:xfrm>
            <a:off x="4724400" y="4191000"/>
            <a:ext cx="990600" cy="838200"/>
          </a:xfrm>
          <a:prstGeom prst="plaque">
            <a:avLst>
              <a:gd name="adj" fmla="val 16667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Virtual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Hub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52" name="Line 39"/>
          <p:cNvSpPr>
            <a:spLocks noChangeShapeType="1"/>
          </p:cNvSpPr>
          <p:nvPr/>
        </p:nvSpPr>
        <p:spPr bwMode="auto">
          <a:xfrm>
            <a:off x="5410200" y="2895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3" name="Line 40"/>
          <p:cNvSpPr>
            <a:spLocks noChangeShapeType="1"/>
          </p:cNvSpPr>
          <p:nvPr/>
        </p:nvSpPr>
        <p:spPr bwMode="auto">
          <a:xfrm flipH="1">
            <a:off x="4495800" y="5029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4" name="Line 41"/>
          <p:cNvSpPr>
            <a:spLocks noChangeShapeType="1"/>
          </p:cNvSpPr>
          <p:nvPr/>
        </p:nvSpPr>
        <p:spPr bwMode="auto">
          <a:xfrm flipV="1">
            <a:off x="34290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5" name="Line 42"/>
          <p:cNvSpPr>
            <a:spLocks noChangeShapeType="1"/>
          </p:cNvSpPr>
          <p:nvPr/>
        </p:nvSpPr>
        <p:spPr bwMode="auto">
          <a:xfrm>
            <a:off x="50292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6" name="Line 43"/>
          <p:cNvSpPr>
            <a:spLocks noChangeShapeType="1"/>
          </p:cNvSpPr>
          <p:nvPr/>
        </p:nvSpPr>
        <p:spPr bwMode="auto">
          <a:xfrm>
            <a:off x="3429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57" name="Oval 44"/>
          <p:cNvSpPr>
            <a:spLocks noChangeArrowheads="1"/>
          </p:cNvSpPr>
          <p:nvPr/>
        </p:nvSpPr>
        <p:spPr bwMode="auto">
          <a:xfrm>
            <a:off x="1447800" y="5410200"/>
            <a:ext cx="1828800" cy="533400"/>
          </a:xfrm>
          <a:prstGeom prst="ellips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Built-in DHCP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58" name="Oval 45"/>
          <p:cNvSpPr>
            <a:spLocks noChangeArrowheads="1"/>
          </p:cNvSpPr>
          <p:nvPr/>
        </p:nvSpPr>
        <p:spPr bwMode="auto">
          <a:xfrm>
            <a:off x="3200400" y="5638800"/>
            <a:ext cx="1828800" cy="533400"/>
          </a:xfrm>
          <a:prstGeom prst="ellips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Built-in NAT</a:t>
            </a: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4359" name="Line 46"/>
          <p:cNvSpPr>
            <a:spLocks noChangeShapeType="1"/>
          </p:cNvSpPr>
          <p:nvPr/>
        </p:nvSpPr>
        <p:spPr bwMode="auto">
          <a:xfrm flipH="1">
            <a:off x="3048000" y="47244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360" name="AutoShape 47"/>
          <p:cNvSpPr>
            <a:spLocks noChangeArrowheads="1"/>
          </p:cNvSpPr>
          <p:nvPr/>
        </p:nvSpPr>
        <p:spPr bwMode="auto">
          <a:xfrm>
            <a:off x="7467600" y="3733800"/>
            <a:ext cx="914400" cy="533400"/>
          </a:xfrm>
          <a:prstGeom prst="cloudCallout">
            <a:avLst>
              <a:gd name="adj1" fmla="val -32116"/>
              <a:gd name="adj2" fmla="val 33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67496"/>
      </p:ext>
    </p:extLst>
  </p:cSld>
  <p:clrMapOvr>
    <a:masterClrMapping/>
  </p:clrMapOvr>
</p:sld>
</file>

<file path=ppt/theme/theme1.xml><?xml version="1.0" encoding="utf-8"?>
<a:theme xmlns:a="http://schemas.openxmlformats.org/drawingml/2006/main" name="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1868</Words>
  <Application>Microsoft Office PowerPoint</Application>
  <PresentationFormat>On-screen Show (4:3)</PresentationFormat>
  <Paragraphs>336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 New</vt:lpstr>
      <vt:lpstr>Tahoma</vt:lpstr>
      <vt:lpstr>Times</vt:lpstr>
      <vt:lpstr>Times New Roman</vt:lpstr>
      <vt:lpstr>Wingdings</vt:lpstr>
      <vt:lpstr>APU Clean</vt:lpstr>
      <vt:lpstr>3_APU Clean</vt:lpstr>
      <vt:lpstr>1_APU Clean</vt:lpstr>
      <vt:lpstr>Image</vt:lpstr>
      <vt:lpstr>System and Network Administration</vt:lpstr>
      <vt:lpstr>A Philosophy</vt:lpstr>
      <vt:lpstr>Network &amp; System Administration</vt:lpstr>
      <vt:lpstr>Challenges</vt:lpstr>
      <vt:lpstr>Systems &amp; Network Administrator Skills</vt:lpstr>
      <vt:lpstr>Outcomes</vt:lpstr>
      <vt:lpstr>PowerPoint Presentation</vt:lpstr>
      <vt:lpstr>Theme: Virtualization</vt:lpstr>
      <vt:lpstr>Virtual Networking</vt:lpstr>
      <vt:lpstr>VirtualBox “Virtual Physical”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TinyNet: base configuration</vt:lpstr>
      <vt:lpstr>Getting Started</vt:lpstr>
      <vt:lpstr>Clone VMs</vt:lpstr>
      <vt:lpstr>Configure Roles</vt:lpstr>
      <vt:lpstr>Configure Mail</vt:lpstr>
      <vt:lpstr>Configure Webmail</vt:lpstr>
      <vt:lpstr>Configure LDAP</vt:lpstr>
      <vt:lpstr>PowerPoint Presentation</vt:lpstr>
      <vt:lpstr>Assessment</vt:lpstr>
      <vt:lpstr>Theme: Problem Solving</vt:lpstr>
      <vt:lpstr>Transferable skills </vt:lpstr>
      <vt:lpstr>Resources</vt:lpstr>
      <vt:lpstr>PowerPoint Presentation</vt:lpstr>
      <vt:lpstr>PowerPoint Presentation</vt:lpstr>
      <vt:lpstr>Layers of Complex Software</vt:lpstr>
      <vt:lpstr>Layers of Complex Software</vt:lpstr>
      <vt:lpstr>Layers of Complex Software</vt:lpstr>
      <vt:lpstr>Nested Virtualization</vt:lpstr>
      <vt:lpstr>Nested Virtualization</vt:lpstr>
      <vt:lpstr>PowerPoint Presentation</vt:lpstr>
      <vt:lpstr>Layers of Complex Software</vt:lpstr>
    </vt:vector>
  </TitlesOfParts>
  <Company>Henry Linger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Thomas ODaniel</cp:lastModifiedBy>
  <cp:revision>376</cp:revision>
  <cp:lastPrinted>2007-07-15T04:59:23Z</cp:lastPrinted>
  <dcterms:modified xsi:type="dcterms:W3CDTF">2022-02-26T01:58:27Z</dcterms:modified>
</cp:coreProperties>
</file>