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4376" r:id="rId2"/>
    <p:sldMasterId id="2147484390" r:id="rId3"/>
    <p:sldMasterId id="2147484404" r:id="rId4"/>
    <p:sldMasterId id="2147484417" r:id="rId5"/>
  </p:sldMasterIdLst>
  <p:notesMasterIdLst>
    <p:notesMasterId r:id="rId45"/>
  </p:notesMasterIdLst>
  <p:handoutMasterIdLst>
    <p:handoutMasterId r:id="rId46"/>
  </p:handoutMasterIdLst>
  <p:sldIdLst>
    <p:sldId id="682" r:id="rId6"/>
    <p:sldId id="817" r:id="rId7"/>
    <p:sldId id="818" r:id="rId8"/>
    <p:sldId id="819" r:id="rId9"/>
    <p:sldId id="820" r:id="rId10"/>
    <p:sldId id="821" r:id="rId11"/>
    <p:sldId id="827" r:id="rId12"/>
    <p:sldId id="852" r:id="rId13"/>
    <p:sldId id="829" r:id="rId14"/>
    <p:sldId id="853" r:id="rId15"/>
    <p:sldId id="854" r:id="rId16"/>
    <p:sldId id="839" r:id="rId17"/>
    <p:sldId id="862" r:id="rId18"/>
    <p:sldId id="831" r:id="rId19"/>
    <p:sldId id="869" r:id="rId20"/>
    <p:sldId id="826" r:id="rId21"/>
    <p:sldId id="823" r:id="rId22"/>
    <p:sldId id="822" r:id="rId23"/>
    <p:sldId id="858" r:id="rId24"/>
    <p:sldId id="399" r:id="rId25"/>
    <p:sldId id="857" r:id="rId26"/>
    <p:sldId id="863" r:id="rId27"/>
    <p:sldId id="373" r:id="rId28"/>
    <p:sldId id="865" r:id="rId29"/>
    <p:sldId id="868" r:id="rId30"/>
    <p:sldId id="870" r:id="rId31"/>
    <p:sldId id="871" r:id="rId32"/>
    <p:sldId id="873" r:id="rId33"/>
    <p:sldId id="861" r:id="rId34"/>
    <p:sldId id="864" r:id="rId35"/>
    <p:sldId id="841" r:id="rId36"/>
    <p:sldId id="842" r:id="rId37"/>
    <p:sldId id="843" r:id="rId38"/>
    <p:sldId id="844" r:id="rId39"/>
    <p:sldId id="845" r:id="rId40"/>
    <p:sldId id="849" r:id="rId41"/>
    <p:sldId id="846" r:id="rId42"/>
    <p:sldId id="847" r:id="rId43"/>
    <p:sldId id="872" r:id="rId44"/>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CC3300"/>
    <a:srgbClr val="CCFFFF"/>
    <a:srgbClr val="CCFFCC"/>
    <a:srgbClr val="FFFF99"/>
    <a:srgbClr val="A2C1FE"/>
    <a:srgbClr val="00528B"/>
    <a:srgbClr val="008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6047" autoAdjust="0"/>
    <p:restoredTop sz="94684" autoAdjust="0"/>
  </p:normalViewPr>
  <p:slideViewPr>
    <p:cSldViewPr>
      <p:cViewPr varScale="1">
        <p:scale>
          <a:sx n="82" d="100"/>
          <a:sy n="82" d="100"/>
        </p:scale>
        <p:origin x="534"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40" d="100"/>
          <a:sy n="40" d="100"/>
        </p:scale>
        <p:origin x="-1267" y="-86"/>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6.xml"/><Relationship Id="rId1" Type="http://schemas.openxmlformats.org/officeDocument/2006/relationships/slide" Target="slides/slide4.xml"/><Relationship Id="rId6" Type="http://schemas.openxmlformats.org/officeDocument/2006/relationships/slide" Target="slides/slide39.xml"/><Relationship Id="rId5" Type="http://schemas.openxmlformats.org/officeDocument/2006/relationships/slide" Target="slides/slide18.xml"/><Relationship Id="rId4"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5" name="Rectangle 3"/>
          <p:cNvSpPr>
            <a:spLocks noGrp="1" noChangeArrowheads="1"/>
          </p:cNvSpPr>
          <p:nvPr>
            <p:ph type="dt" sz="quarter"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8196" name="Rectangle 4"/>
          <p:cNvSpPr>
            <a:spLocks noGrp="1" noChangeArrowheads="1"/>
          </p:cNvSpPr>
          <p:nvPr>
            <p:ph type="ftr" sz="quarter" idx="2"/>
          </p:nvPr>
        </p:nvSpPr>
        <p:spPr bwMode="auto">
          <a:xfrm>
            <a:off x="0" y="6948715"/>
            <a:ext cx="625286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7" name="Rectangle 5"/>
          <p:cNvSpPr>
            <a:spLocks noGrp="1" noChangeArrowheads="1"/>
          </p:cNvSpPr>
          <p:nvPr>
            <p:ph type="sldNum" sz="quarter" idx="3"/>
          </p:nvPr>
        </p:nvSpPr>
        <p:spPr bwMode="auto">
          <a:xfrm>
            <a:off x="6771681" y="6948715"/>
            <a:ext cx="2829520"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AC0E8C9C-85EB-4670-B35C-7F73142F01E5}" type="slidenum">
              <a:rPr lang="en-AU" altLang="en-US"/>
              <a:pPr>
                <a:defRPr/>
              </a:pPr>
              <a:t>‹#›</a:t>
            </a:fld>
            <a:endParaRPr lang="en-AU" altLang="en-US"/>
          </a:p>
        </p:txBody>
      </p:sp>
    </p:spTree>
    <p:extLst>
      <p:ext uri="{BB962C8B-B14F-4D97-AF65-F5344CB8AC3E}">
        <p14:creationId xmlns:p14="http://schemas.microsoft.com/office/powerpoint/2010/main" val="26123713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47" name="Rectangle 3"/>
          <p:cNvSpPr>
            <a:spLocks noGrp="1" noChangeArrowheads="1"/>
          </p:cNvSpPr>
          <p:nvPr>
            <p:ph type="dt"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33796" name="Rectangle 4"/>
          <p:cNvSpPr>
            <a:spLocks noGrp="1" noRot="1" noChangeAspect="1" noChangeArrowheads="1" noTextEdit="1"/>
          </p:cNvSpPr>
          <p:nvPr>
            <p:ph type="sldImg" idx="2"/>
          </p:nvPr>
        </p:nvSpPr>
        <p:spPr bwMode="auto">
          <a:xfrm>
            <a:off x="2973388" y="549275"/>
            <a:ext cx="3654425" cy="27416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279327" y="3474963"/>
            <a:ext cx="7042547" cy="329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6150" name="Rectangle 6"/>
          <p:cNvSpPr>
            <a:spLocks noGrp="1" noChangeArrowheads="1"/>
          </p:cNvSpPr>
          <p:nvPr>
            <p:ph type="ftr" sz="quarter" idx="4"/>
          </p:nvPr>
        </p:nvSpPr>
        <p:spPr bwMode="auto">
          <a:xfrm>
            <a:off x="0" y="6948715"/>
            <a:ext cx="4160937"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51" name="Rectangle 7"/>
          <p:cNvSpPr>
            <a:spLocks noGrp="1" noChangeArrowheads="1"/>
          </p:cNvSpPr>
          <p:nvPr>
            <p:ph type="sldNum" sz="quarter" idx="5"/>
          </p:nvPr>
        </p:nvSpPr>
        <p:spPr bwMode="auto">
          <a:xfrm>
            <a:off x="5440265" y="6948715"/>
            <a:ext cx="416093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EE9DF5DC-3B3F-48E3-97AA-6813BB54BCFE}" type="slidenum">
              <a:rPr lang="en-AU" altLang="en-US"/>
              <a:pPr>
                <a:defRPr/>
              </a:pPr>
              <a:t>‹#›</a:t>
            </a:fld>
            <a:endParaRPr lang="en-AU" altLang="en-US"/>
          </a:p>
        </p:txBody>
      </p:sp>
    </p:spTree>
    <p:extLst>
      <p:ext uri="{BB962C8B-B14F-4D97-AF65-F5344CB8AC3E}">
        <p14:creationId xmlns:p14="http://schemas.microsoft.com/office/powerpoint/2010/main" val="949147380"/>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3388" y="549275"/>
            <a:ext cx="3654425" cy="27416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E9DF5DC-3B3F-48E3-97AA-6813BB54BCFE}" type="slidenum">
              <a:rPr lang="en-AU" altLang="en-US" smtClean="0"/>
              <a:pPr>
                <a:defRPr/>
              </a:pPr>
              <a:t>1</a:t>
            </a:fld>
            <a:endParaRPr lang="en-AU" altLang="en-US"/>
          </a:p>
        </p:txBody>
      </p:sp>
      <p:sp>
        <p:nvSpPr>
          <p:cNvPr id="5" name="Footer Placeholder 4"/>
          <p:cNvSpPr>
            <a:spLocks noGrp="1"/>
          </p:cNvSpPr>
          <p:nvPr>
            <p:ph type="ftr" sz="quarter" idx="11"/>
          </p:nvPr>
        </p:nvSpPr>
        <p:spPr/>
        <p:txBody>
          <a:bodyPr/>
          <a:lstStyle/>
          <a:p>
            <a:pPr>
              <a:defRPr/>
            </a:pPr>
            <a:endParaRPr lang="en-AU"/>
          </a:p>
        </p:txBody>
      </p:sp>
      <p:sp>
        <p:nvSpPr>
          <p:cNvPr id="6" name="Header Placeholder 5"/>
          <p:cNvSpPr>
            <a:spLocks noGrp="1"/>
          </p:cNvSpPr>
          <p:nvPr>
            <p:ph type="hdr" sz="quarter" idx="12"/>
          </p:nvPr>
        </p:nvSpPr>
        <p:spPr/>
        <p:txBody>
          <a:bodyPr/>
          <a:lstStyle/>
          <a:p>
            <a:pPr>
              <a:defRPr/>
            </a:pPr>
            <a:endParaRPr lang="en-AU"/>
          </a:p>
        </p:txBody>
      </p:sp>
    </p:spTree>
    <p:extLst>
      <p:ext uri="{BB962C8B-B14F-4D97-AF65-F5344CB8AC3E}">
        <p14:creationId xmlns:p14="http://schemas.microsoft.com/office/powerpoint/2010/main" val="1113060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66365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0569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777771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0"/>
            <a:ext cx="9144000" cy="3429000"/>
          </a:xfrm>
          <a:prstGeom prst="rect">
            <a:avLst/>
          </a:prstGeom>
          <a:solidFill>
            <a:srgbClr val="A2C1FE"/>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en-US">
              <a:solidFill>
                <a:srgbClr val="000000"/>
              </a:solidFill>
            </a:endParaRPr>
          </a:p>
        </p:txBody>
      </p:sp>
      <p:pic>
        <p:nvPicPr>
          <p:cNvPr id="5" name="Picture 10" descr="APU Logo_Final_Vertical_V1_HR1 copy.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508375"/>
            <a:ext cx="2700338"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
          <p:cNvSpPr>
            <a:spLocks noGrp="1" noChangeArrowheads="1"/>
          </p:cNvSpPr>
          <p:nvPr>
            <p:ph type="ctrTitle"/>
          </p:nvPr>
        </p:nvSpPr>
        <p:spPr>
          <a:xfrm>
            <a:off x="683568" y="1952625"/>
            <a:ext cx="7632848" cy="1470025"/>
          </a:xfrm>
        </p:spPr>
        <p:txBody>
          <a:bodyPr/>
          <a:lstStyle>
            <a:lvl1pPr algn="l">
              <a:defRPr>
                <a:solidFill>
                  <a:schemeClr val="accent6">
                    <a:lumMod val="75000"/>
                  </a:schemeClr>
                </a:solidFill>
              </a:defRPr>
            </a:lvl1pPr>
          </a:lstStyle>
          <a:p>
            <a:r>
              <a:rPr lang="en-US" dirty="0"/>
              <a:t>Click to edit Master title style</a:t>
            </a:r>
          </a:p>
        </p:txBody>
      </p:sp>
      <p:sp>
        <p:nvSpPr>
          <p:cNvPr id="16" name="Rectangle 3"/>
          <p:cNvSpPr>
            <a:spLocks noGrp="1" noChangeArrowheads="1"/>
          </p:cNvSpPr>
          <p:nvPr>
            <p:ph type="subTitle" idx="1"/>
          </p:nvPr>
        </p:nvSpPr>
        <p:spPr>
          <a:xfrm>
            <a:off x="2411760" y="3886200"/>
            <a:ext cx="4608512" cy="1489075"/>
          </a:xfrm>
        </p:spPr>
        <p:txBody>
          <a:bodyPr/>
          <a:lstStyle>
            <a:lvl1pPr marL="0" indent="0" algn="ctr">
              <a:buFontTx/>
              <a:buNone/>
              <a:defRPr sz="3200">
                <a:solidFill>
                  <a:schemeClr val="tx1"/>
                </a:solidFill>
              </a:defRPr>
            </a:lvl1pPr>
          </a:lstStyle>
          <a:p>
            <a:r>
              <a:rPr lang="en-US" dirty="0"/>
              <a:t>Click to edit Master subtitle style</a:t>
            </a:r>
          </a:p>
        </p:txBody>
      </p:sp>
    </p:spTree>
    <p:extLst>
      <p:ext uri="{BB962C8B-B14F-4D97-AF65-F5344CB8AC3E}">
        <p14:creationId xmlns:p14="http://schemas.microsoft.com/office/powerpoint/2010/main" val="1437179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179388" y="2636838"/>
            <a:ext cx="8569325"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9570" name="Rectangle 2"/>
          <p:cNvSpPr>
            <a:spLocks noGrp="1" noChangeArrowheads="1"/>
          </p:cNvSpPr>
          <p:nvPr>
            <p:ph type="ctrTitle"/>
          </p:nvPr>
        </p:nvSpPr>
        <p:spPr>
          <a:xfrm>
            <a:off x="469106" y="1556792"/>
            <a:ext cx="7772400" cy="754062"/>
          </a:xfrm>
        </p:spPr>
        <p:txBody>
          <a:bodyPr/>
          <a:lstStyle>
            <a:lvl1pPr algn="ctr">
              <a:defRPr sz="2800"/>
            </a:lvl1pPr>
          </a:lstStyle>
          <a:p>
            <a:pPr lvl="0"/>
            <a:r>
              <a:rPr lang="en-AU" noProof="0" dirty="0"/>
              <a:t>Click to edit Master title style</a:t>
            </a:r>
          </a:p>
        </p:txBody>
      </p:sp>
      <p:sp>
        <p:nvSpPr>
          <p:cNvPr id="109576" name="Rectangle 8"/>
          <p:cNvSpPr>
            <a:spLocks noGrp="1" noChangeArrowheads="1"/>
          </p:cNvSpPr>
          <p:nvPr>
            <p:ph type="subTitle" idx="1"/>
          </p:nvPr>
        </p:nvSpPr>
        <p:spPr>
          <a:xfrm>
            <a:off x="304800" y="2971800"/>
            <a:ext cx="8155632" cy="2544763"/>
          </a:xfrm>
        </p:spPr>
        <p:txBody>
          <a:bodyPr anchorCtr="1"/>
          <a:lstStyle>
            <a:lvl1pPr marL="0" indent="0" algn="ctr">
              <a:buFontTx/>
              <a:buNone/>
              <a:defRPr sz="3200"/>
            </a:lvl1pPr>
          </a:lstStyle>
          <a:p>
            <a:pPr lvl="0"/>
            <a:r>
              <a:rPr lang="en-AU" noProof="0" dirty="0"/>
              <a:t>Click to edit Master subtitle style</a:t>
            </a:r>
          </a:p>
        </p:txBody>
      </p:sp>
    </p:spTree>
    <p:extLst>
      <p:ext uri="{BB962C8B-B14F-4D97-AF65-F5344CB8AC3E}">
        <p14:creationId xmlns:p14="http://schemas.microsoft.com/office/powerpoint/2010/main" val="2872955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734265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87811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4113783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4381522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0435571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514390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65240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46668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054033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412544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12955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350857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8725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p:spPr>
        <p:txBody>
          <a:bodyPr/>
          <a:lstStyle/>
          <a:p>
            <a:pPr lvl="0"/>
            <a:r>
              <a:rPr lang="en-AU" altLang="en-US" dirty="0"/>
              <a:t>Click to edit Master title style</a:t>
            </a:r>
          </a:p>
        </p:txBody>
      </p:sp>
    </p:spTree>
    <p:extLst>
      <p:ext uri="{BB962C8B-B14F-4D97-AF65-F5344CB8AC3E}">
        <p14:creationId xmlns:p14="http://schemas.microsoft.com/office/powerpoint/2010/main" val="17913084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8920850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730624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995745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0046634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6610000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0034362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1705655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80796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49625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9746122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72349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6281087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0"/>
            <a:ext cx="9144000" cy="3429000"/>
          </a:xfrm>
          <a:prstGeom prst="rect">
            <a:avLst/>
          </a:prstGeom>
          <a:solidFill>
            <a:srgbClr val="A2C1FE"/>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en-US">
              <a:solidFill>
                <a:srgbClr val="000000"/>
              </a:solidFill>
            </a:endParaRPr>
          </a:p>
        </p:txBody>
      </p:sp>
      <p:pic>
        <p:nvPicPr>
          <p:cNvPr id="5" name="Picture 10" descr="APU Logo_Final_Vertical_V1_HR1 copy.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508375"/>
            <a:ext cx="2700338"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
          <p:cNvSpPr>
            <a:spLocks noGrp="1" noChangeArrowheads="1"/>
          </p:cNvSpPr>
          <p:nvPr>
            <p:ph type="ctrTitle"/>
          </p:nvPr>
        </p:nvSpPr>
        <p:spPr>
          <a:xfrm>
            <a:off x="683568" y="1952625"/>
            <a:ext cx="7632848" cy="1470025"/>
          </a:xfrm>
        </p:spPr>
        <p:txBody>
          <a:bodyPr/>
          <a:lstStyle>
            <a:lvl1pPr algn="l">
              <a:defRPr>
                <a:solidFill>
                  <a:schemeClr val="accent6">
                    <a:lumMod val="75000"/>
                  </a:schemeClr>
                </a:solidFill>
              </a:defRPr>
            </a:lvl1pPr>
          </a:lstStyle>
          <a:p>
            <a:r>
              <a:rPr lang="en-US" dirty="0"/>
              <a:t>Click to edit Master title style</a:t>
            </a:r>
          </a:p>
        </p:txBody>
      </p:sp>
      <p:sp>
        <p:nvSpPr>
          <p:cNvPr id="16" name="Rectangle 3"/>
          <p:cNvSpPr>
            <a:spLocks noGrp="1" noChangeArrowheads="1"/>
          </p:cNvSpPr>
          <p:nvPr>
            <p:ph type="subTitle" idx="1"/>
          </p:nvPr>
        </p:nvSpPr>
        <p:spPr>
          <a:xfrm>
            <a:off x="2411760" y="3886200"/>
            <a:ext cx="4608512" cy="1489075"/>
          </a:xfrm>
        </p:spPr>
        <p:txBody>
          <a:bodyPr/>
          <a:lstStyle>
            <a:lvl1pPr marL="0" indent="0" algn="ctr">
              <a:buFontTx/>
              <a:buNone/>
              <a:defRPr sz="3200">
                <a:solidFill>
                  <a:schemeClr val="tx1"/>
                </a:solidFill>
              </a:defRPr>
            </a:lvl1pPr>
          </a:lstStyle>
          <a:p>
            <a:r>
              <a:rPr lang="en-US" dirty="0"/>
              <a:t>Click to edit Master subtitle style</a:t>
            </a:r>
          </a:p>
        </p:txBody>
      </p:sp>
    </p:spTree>
    <p:extLst>
      <p:ext uri="{BB962C8B-B14F-4D97-AF65-F5344CB8AC3E}">
        <p14:creationId xmlns:p14="http://schemas.microsoft.com/office/powerpoint/2010/main" val="2419209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6248400" y="6623050"/>
            <a:ext cx="2895600" cy="234950"/>
          </a:xfrm>
          <a:prstGeom prst="rect">
            <a:avLst/>
          </a:prstGeom>
        </p:spPr>
        <p:txBody>
          <a:bodyPr/>
          <a:lstStyle>
            <a:lvl1pPr>
              <a:defRPr>
                <a:latin typeface="Arial" charset="0"/>
              </a:defRPr>
            </a:lvl1pPr>
          </a:lstStyle>
          <a:p>
            <a:pPr>
              <a:defRPr/>
            </a:pPr>
            <a:r>
              <a:rPr lang="en-GB">
                <a:solidFill>
                  <a:srgbClr val="000000"/>
                </a:solidFill>
              </a:rPr>
              <a:t>‹#›</a:t>
            </a:r>
          </a:p>
        </p:txBody>
      </p:sp>
    </p:spTree>
    <p:extLst>
      <p:ext uri="{BB962C8B-B14F-4D97-AF65-F5344CB8AC3E}">
        <p14:creationId xmlns:p14="http://schemas.microsoft.com/office/powerpoint/2010/main" val="1294396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5509570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179388" y="2636838"/>
            <a:ext cx="8569325"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9570" name="Rectangle 2"/>
          <p:cNvSpPr>
            <a:spLocks noGrp="1" noChangeArrowheads="1"/>
          </p:cNvSpPr>
          <p:nvPr>
            <p:ph type="ctrTitle"/>
          </p:nvPr>
        </p:nvSpPr>
        <p:spPr>
          <a:xfrm>
            <a:off x="469106" y="1556792"/>
            <a:ext cx="7772400" cy="754062"/>
          </a:xfrm>
        </p:spPr>
        <p:txBody>
          <a:bodyPr/>
          <a:lstStyle>
            <a:lvl1pPr algn="ctr">
              <a:defRPr sz="2800"/>
            </a:lvl1pPr>
          </a:lstStyle>
          <a:p>
            <a:pPr lvl="0"/>
            <a:r>
              <a:rPr lang="en-AU" noProof="0" dirty="0"/>
              <a:t>Click to edit Master title style</a:t>
            </a:r>
          </a:p>
        </p:txBody>
      </p:sp>
      <p:sp>
        <p:nvSpPr>
          <p:cNvPr id="109576" name="Rectangle 8"/>
          <p:cNvSpPr>
            <a:spLocks noGrp="1" noChangeArrowheads="1"/>
          </p:cNvSpPr>
          <p:nvPr>
            <p:ph type="subTitle" idx="1"/>
          </p:nvPr>
        </p:nvSpPr>
        <p:spPr>
          <a:xfrm>
            <a:off x="304800" y="2971800"/>
            <a:ext cx="8155632" cy="2544763"/>
          </a:xfrm>
        </p:spPr>
        <p:txBody>
          <a:bodyPr anchorCtr="1"/>
          <a:lstStyle>
            <a:lvl1pPr marL="0" indent="0" algn="ctr">
              <a:buFontTx/>
              <a:buNone/>
              <a:defRPr sz="3200"/>
            </a:lvl1pPr>
          </a:lstStyle>
          <a:p>
            <a:pPr lvl="0"/>
            <a:r>
              <a:rPr lang="en-AU" noProof="0" dirty="0"/>
              <a:t>Click to edit Master subtitle style</a:t>
            </a:r>
          </a:p>
        </p:txBody>
      </p:sp>
    </p:spTree>
    <p:extLst>
      <p:ext uri="{BB962C8B-B14F-4D97-AF65-F5344CB8AC3E}">
        <p14:creationId xmlns:p14="http://schemas.microsoft.com/office/powerpoint/2010/main" val="6411822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6043835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68294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6244245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8223687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1073563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75254885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88121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543644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418410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2982019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1935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7513055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D51FF153-7DE1-47B3-89CF-1C88D523C37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880F8AE-B755-43DD-9FF9-7AF073F2ED3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E0D6C5E-5BC4-4516-978D-1F641E97261A}"/>
              </a:ext>
            </a:extLst>
          </p:cNvPr>
          <p:cNvSpPr>
            <a:spLocks noGrp="1" noChangeArrowheads="1"/>
          </p:cNvSpPr>
          <p:nvPr>
            <p:ph type="sldNum" sz="quarter" idx="12"/>
          </p:nvPr>
        </p:nvSpPr>
        <p:spPr>
          <a:ln/>
        </p:spPr>
        <p:txBody>
          <a:bodyPr/>
          <a:lstStyle>
            <a:lvl1pPr>
              <a:defRPr/>
            </a:lvl1pPr>
          </a:lstStyle>
          <a:p>
            <a:pPr>
              <a:defRPr/>
            </a:pPr>
            <a:fld id="{C2AED3F2-3F66-4A90-9E66-BCB1985E8373}" type="slidenum">
              <a:rPr lang="en-US" altLang="en-US"/>
              <a:pPr>
                <a:defRPr/>
              </a:pPr>
              <a:t>‹#›</a:t>
            </a:fld>
            <a:endParaRPr lang="en-US" altLang="en-US"/>
          </a:p>
        </p:txBody>
      </p:sp>
    </p:spTree>
    <p:extLst>
      <p:ext uri="{BB962C8B-B14F-4D97-AF65-F5344CB8AC3E}">
        <p14:creationId xmlns:p14="http://schemas.microsoft.com/office/powerpoint/2010/main" val="16423125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62F662D-C60B-4658-B091-87AD4445A3E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555DA80-BB75-419C-B066-078578D1547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4A9AD84-A8F5-4AB2-AEFC-69A80A2CB5C8}"/>
              </a:ext>
            </a:extLst>
          </p:cNvPr>
          <p:cNvSpPr>
            <a:spLocks noGrp="1" noChangeArrowheads="1"/>
          </p:cNvSpPr>
          <p:nvPr>
            <p:ph type="sldNum" sz="quarter" idx="12"/>
          </p:nvPr>
        </p:nvSpPr>
        <p:spPr>
          <a:ln/>
        </p:spPr>
        <p:txBody>
          <a:bodyPr/>
          <a:lstStyle>
            <a:lvl1pPr>
              <a:defRPr/>
            </a:lvl1pPr>
          </a:lstStyle>
          <a:p>
            <a:pPr>
              <a:defRPr/>
            </a:pPr>
            <a:fld id="{D7B69ACD-89C2-4F0A-8AC7-FD84E85B491D}" type="slidenum">
              <a:rPr lang="en-US" altLang="en-US"/>
              <a:pPr>
                <a:defRPr/>
              </a:pPr>
              <a:t>‹#›</a:t>
            </a:fld>
            <a:endParaRPr lang="en-US" altLang="en-US"/>
          </a:p>
        </p:txBody>
      </p:sp>
    </p:spTree>
    <p:extLst>
      <p:ext uri="{BB962C8B-B14F-4D97-AF65-F5344CB8AC3E}">
        <p14:creationId xmlns:p14="http://schemas.microsoft.com/office/powerpoint/2010/main" val="24910223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0037C61-2365-4673-979C-A125CC6C53C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B68A87D-9468-4B66-BA86-9B0C29610D3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4321A0E-F66C-4D72-AD55-33F2220B3FD8}"/>
              </a:ext>
            </a:extLst>
          </p:cNvPr>
          <p:cNvSpPr>
            <a:spLocks noGrp="1" noChangeArrowheads="1"/>
          </p:cNvSpPr>
          <p:nvPr>
            <p:ph type="sldNum" sz="quarter" idx="12"/>
          </p:nvPr>
        </p:nvSpPr>
        <p:spPr>
          <a:ln/>
        </p:spPr>
        <p:txBody>
          <a:bodyPr/>
          <a:lstStyle>
            <a:lvl1pPr>
              <a:defRPr/>
            </a:lvl1pPr>
          </a:lstStyle>
          <a:p>
            <a:pPr>
              <a:defRPr/>
            </a:pPr>
            <a:fld id="{0F4AFFBE-17E6-4083-863F-D02D9E090A22}" type="slidenum">
              <a:rPr lang="en-US" altLang="en-US"/>
              <a:pPr>
                <a:defRPr/>
              </a:pPr>
              <a:t>‹#›</a:t>
            </a:fld>
            <a:endParaRPr lang="en-US" altLang="en-US"/>
          </a:p>
        </p:txBody>
      </p:sp>
    </p:spTree>
    <p:extLst>
      <p:ext uri="{BB962C8B-B14F-4D97-AF65-F5344CB8AC3E}">
        <p14:creationId xmlns:p14="http://schemas.microsoft.com/office/powerpoint/2010/main" val="192883718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18025B1-A112-480C-B764-127710DF6FF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B14C9E6-5155-4464-A205-0B965EFC52A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D9DBCFF-FB54-4B56-AC96-33F535DA9C61}"/>
              </a:ext>
            </a:extLst>
          </p:cNvPr>
          <p:cNvSpPr>
            <a:spLocks noGrp="1" noChangeArrowheads="1"/>
          </p:cNvSpPr>
          <p:nvPr>
            <p:ph type="sldNum" sz="quarter" idx="12"/>
          </p:nvPr>
        </p:nvSpPr>
        <p:spPr>
          <a:ln/>
        </p:spPr>
        <p:txBody>
          <a:bodyPr/>
          <a:lstStyle>
            <a:lvl1pPr>
              <a:defRPr/>
            </a:lvl1pPr>
          </a:lstStyle>
          <a:p>
            <a:pPr>
              <a:defRPr/>
            </a:pPr>
            <a:fld id="{363E45B2-7102-40BA-909E-9FDC431561E4}" type="slidenum">
              <a:rPr lang="en-US" altLang="en-US"/>
              <a:pPr>
                <a:defRPr/>
              </a:pPr>
              <a:t>‹#›</a:t>
            </a:fld>
            <a:endParaRPr lang="en-US" altLang="en-US"/>
          </a:p>
        </p:txBody>
      </p:sp>
    </p:spTree>
    <p:extLst>
      <p:ext uri="{BB962C8B-B14F-4D97-AF65-F5344CB8AC3E}">
        <p14:creationId xmlns:p14="http://schemas.microsoft.com/office/powerpoint/2010/main" val="36519264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B922D2C-069C-43EF-89E5-ADF4F718617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F0BCC1C-8A59-49AE-BB15-86C3ED0AE01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1FDC307-8BC1-429B-AA08-E6304C148EE4}"/>
              </a:ext>
            </a:extLst>
          </p:cNvPr>
          <p:cNvSpPr>
            <a:spLocks noGrp="1" noChangeArrowheads="1"/>
          </p:cNvSpPr>
          <p:nvPr>
            <p:ph type="sldNum" sz="quarter" idx="12"/>
          </p:nvPr>
        </p:nvSpPr>
        <p:spPr>
          <a:ln/>
        </p:spPr>
        <p:txBody>
          <a:bodyPr/>
          <a:lstStyle>
            <a:lvl1pPr>
              <a:defRPr/>
            </a:lvl1pPr>
          </a:lstStyle>
          <a:p>
            <a:pPr>
              <a:defRPr/>
            </a:pPr>
            <a:fld id="{69382F86-2F08-4616-B04D-EC7180A0D48C}" type="slidenum">
              <a:rPr lang="en-US" altLang="en-US"/>
              <a:pPr>
                <a:defRPr/>
              </a:pPr>
              <a:t>‹#›</a:t>
            </a:fld>
            <a:endParaRPr lang="en-US" altLang="en-US"/>
          </a:p>
        </p:txBody>
      </p:sp>
    </p:spTree>
    <p:extLst>
      <p:ext uri="{BB962C8B-B14F-4D97-AF65-F5344CB8AC3E}">
        <p14:creationId xmlns:p14="http://schemas.microsoft.com/office/powerpoint/2010/main" val="33644286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EEE06B49-51CE-4F13-97BC-0D8BFF4384E0}"/>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4FBF94A-F7B6-4DDE-9C3C-6ED8F5BC83D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44806F2D-B644-4A99-B77B-04959C81660E}"/>
              </a:ext>
            </a:extLst>
          </p:cNvPr>
          <p:cNvSpPr>
            <a:spLocks noGrp="1" noChangeArrowheads="1"/>
          </p:cNvSpPr>
          <p:nvPr>
            <p:ph type="sldNum" sz="quarter" idx="12"/>
          </p:nvPr>
        </p:nvSpPr>
        <p:spPr>
          <a:ln/>
        </p:spPr>
        <p:txBody>
          <a:bodyPr/>
          <a:lstStyle>
            <a:lvl1pPr>
              <a:defRPr/>
            </a:lvl1pPr>
          </a:lstStyle>
          <a:p>
            <a:pPr>
              <a:defRPr/>
            </a:pPr>
            <a:fld id="{86550411-D630-4A86-B874-649D60EB162F}" type="slidenum">
              <a:rPr lang="en-US" altLang="en-US"/>
              <a:pPr>
                <a:defRPr/>
              </a:pPr>
              <a:t>‹#›</a:t>
            </a:fld>
            <a:endParaRPr lang="en-US" altLang="en-US"/>
          </a:p>
        </p:txBody>
      </p:sp>
    </p:spTree>
    <p:extLst>
      <p:ext uri="{BB962C8B-B14F-4D97-AF65-F5344CB8AC3E}">
        <p14:creationId xmlns:p14="http://schemas.microsoft.com/office/powerpoint/2010/main" val="2507619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52946CE-FF1A-48D6-83CD-52B563E1C5BC}"/>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726C9C2D-38AF-4792-BBD4-4A312394FC5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E8AA8A74-F462-4B02-BE97-A3B46A7DC74D}"/>
              </a:ext>
            </a:extLst>
          </p:cNvPr>
          <p:cNvSpPr>
            <a:spLocks noGrp="1" noChangeArrowheads="1"/>
          </p:cNvSpPr>
          <p:nvPr>
            <p:ph type="sldNum" sz="quarter" idx="12"/>
          </p:nvPr>
        </p:nvSpPr>
        <p:spPr>
          <a:ln/>
        </p:spPr>
        <p:txBody>
          <a:bodyPr/>
          <a:lstStyle>
            <a:lvl1pPr>
              <a:defRPr/>
            </a:lvl1pPr>
          </a:lstStyle>
          <a:p>
            <a:pPr>
              <a:defRPr/>
            </a:pPr>
            <a:fld id="{DD645177-3E14-4F7B-A509-7A5C0778E7C7}" type="slidenum">
              <a:rPr lang="en-US" altLang="en-US"/>
              <a:pPr>
                <a:defRPr/>
              </a:pPr>
              <a:t>‹#›</a:t>
            </a:fld>
            <a:endParaRPr lang="en-US" altLang="en-US"/>
          </a:p>
        </p:txBody>
      </p:sp>
    </p:spTree>
    <p:extLst>
      <p:ext uri="{BB962C8B-B14F-4D97-AF65-F5344CB8AC3E}">
        <p14:creationId xmlns:p14="http://schemas.microsoft.com/office/powerpoint/2010/main" val="18002934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7F454C7-E9CC-49F9-BB46-24104890C3D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6F02F7C-5B4E-40E0-AB67-D2A4AB20686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012D110-D74B-4D2F-84BF-2953308E87EF}"/>
              </a:ext>
            </a:extLst>
          </p:cNvPr>
          <p:cNvSpPr>
            <a:spLocks noGrp="1" noChangeArrowheads="1"/>
          </p:cNvSpPr>
          <p:nvPr>
            <p:ph type="sldNum" sz="quarter" idx="12"/>
          </p:nvPr>
        </p:nvSpPr>
        <p:spPr>
          <a:ln/>
        </p:spPr>
        <p:txBody>
          <a:bodyPr/>
          <a:lstStyle>
            <a:lvl1pPr>
              <a:defRPr/>
            </a:lvl1pPr>
          </a:lstStyle>
          <a:p>
            <a:pPr>
              <a:defRPr/>
            </a:pPr>
            <a:fld id="{8C792A53-38A3-45D4-9C17-E979FA6E7A78}" type="slidenum">
              <a:rPr lang="en-US" altLang="en-US"/>
              <a:pPr>
                <a:defRPr/>
              </a:pPr>
              <a:t>‹#›</a:t>
            </a:fld>
            <a:endParaRPr lang="en-US" altLang="en-US"/>
          </a:p>
        </p:txBody>
      </p:sp>
    </p:spTree>
    <p:extLst>
      <p:ext uri="{BB962C8B-B14F-4D97-AF65-F5344CB8AC3E}">
        <p14:creationId xmlns:p14="http://schemas.microsoft.com/office/powerpoint/2010/main" val="2140699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71265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099C861-509D-49DE-B19F-C7B4735862B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196E54C-68A4-46BE-A282-1591375FAFE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D6E0137-18AB-4857-90B6-DB35B1913013}"/>
              </a:ext>
            </a:extLst>
          </p:cNvPr>
          <p:cNvSpPr>
            <a:spLocks noGrp="1" noChangeArrowheads="1"/>
          </p:cNvSpPr>
          <p:nvPr>
            <p:ph type="sldNum" sz="quarter" idx="12"/>
          </p:nvPr>
        </p:nvSpPr>
        <p:spPr>
          <a:ln/>
        </p:spPr>
        <p:txBody>
          <a:bodyPr/>
          <a:lstStyle>
            <a:lvl1pPr>
              <a:defRPr/>
            </a:lvl1pPr>
          </a:lstStyle>
          <a:p>
            <a:pPr>
              <a:defRPr/>
            </a:pPr>
            <a:fld id="{873B8EAF-F882-4E6D-A90A-ABC9BFE65EF0}" type="slidenum">
              <a:rPr lang="en-US" altLang="en-US"/>
              <a:pPr>
                <a:defRPr/>
              </a:pPr>
              <a:t>‹#›</a:t>
            </a:fld>
            <a:endParaRPr lang="en-US" altLang="en-US"/>
          </a:p>
        </p:txBody>
      </p:sp>
    </p:spTree>
    <p:extLst>
      <p:ext uri="{BB962C8B-B14F-4D97-AF65-F5344CB8AC3E}">
        <p14:creationId xmlns:p14="http://schemas.microsoft.com/office/powerpoint/2010/main" val="9219729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5FA0DEA-D186-4D14-BC6B-936B650A6EE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B434E53-D795-4787-AAED-A65F202459E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FE9F452-E384-4AAE-9D62-BD0D70655DD7}"/>
              </a:ext>
            </a:extLst>
          </p:cNvPr>
          <p:cNvSpPr>
            <a:spLocks noGrp="1" noChangeArrowheads="1"/>
          </p:cNvSpPr>
          <p:nvPr>
            <p:ph type="sldNum" sz="quarter" idx="12"/>
          </p:nvPr>
        </p:nvSpPr>
        <p:spPr>
          <a:ln/>
        </p:spPr>
        <p:txBody>
          <a:bodyPr/>
          <a:lstStyle>
            <a:lvl1pPr>
              <a:defRPr/>
            </a:lvl1pPr>
          </a:lstStyle>
          <a:p>
            <a:pPr>
              <a:defRPr/>
            </a:pPr>
            <a:fld id="{B523F793-2BF9-445B-ADB9-16EF5796F507}" type="slidenum">
              <a:rPr lang="en-US" altLang="en-US"/>
              <a:pPr>
                <a:defRPr/>
              </a:pPr>
              <a:t>‹#›</a:t>
            </a:fld>
            <a:endParaRPr lang="en-US" altLang="en-US"/>
          </a:p>
        </p:txBody>
      </p:sp>
    </p:spTree>
    <p:extLst>
      <p:ext uri="{BB962C8B-B14F-4D97-AF65-F5344CB8AC3E}">
        <p14:creationId xmlns:p14="http://schemas.microsoft.com/office/powerpoint/2010/main" val="26715547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76887B7-5D9E-4B78-80B6-456D8C6EBFA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D111509-2577-42C5-AD0E-A5AA5B1C935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F9B81EF-17B3-4148-9819-E5E145270750}"/>
              </a:ext>
            </a:extLst>
          </p:cNvPr>
          <p:cNvSpPr>
            <a:spLocks noGrp="1" noChangeArrowheads="1"/>
          </p:cNvSpPr>
          <p:nvPr>
            <p:ph type="sldNum" sz="quarter" idx="12"/>
          </p:nvPr>
        </p:nvSpPr>
        <p:spPr>
          <a:ln/>
        </p:spPr>
        <p:txBody>
          <a:bodyPr/>
          <a:lstStyle>
            <a:lvl1pPr>
              <a:defRPr/>
            </a:lvl1pPr>
          </a:lstStyle>
          <a:p>
            <a:pPr>
              <a:defRPr/>
            </a:pPr>
            <a:fld id="{CDF09737-5BD5-42CC-AF94-B4B09774B241}" type="slidenum">
              <a:rPr lang="en-US" altLang="en-US"/>
              <a:pPr>
                <a:defRPr/>
              </a:pPr>
              <a:t>‹#›</a:t>
            </a:fld>
            <a:endParaRPr lang="en-US" altLang="en-US"/>
          </a:p>
        </p:txBody>
      </p:sp>
    </p:spTree>
    <p:extLst>
      <p:ext uri="{BB962C8B-B14F-4D97-AF65-F5344CB8AC3E}">
        <p14:creationId xmlns:p14="http://schemas.microsoft.com/office/powerpoint/2010/main" val="418570678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p:spPr>
        <p:txBody>
          <a:bodyPr/>
          <a:lstStyle/>
          <a:p>
            <a:pPr lvl="0"/>
            <a:r>
              <a:rPr lang="en-AU" altLang="en-US" dirty="0"/>
              <a:t>Click to edit Master title style</a:t>
            </a:r>
          </a:p>
        </p:txBody>
      </p:sp>
    </p:spTree>
    <p:extLst>
      <p:ext uri="{BB962C8B-B14F-4D97-AF65-F5344CB8AC3E}">
        <p14:creationId xmlns:p14="http://schemas.microsoft.com/office/powerpoint/2010/main" val="158719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30373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85802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7262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jpe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theme" Target="../theme/theme5.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28"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a:t>System &amp; Network Administration</a:t>
            </a:r>
          </a:p>
        </p:txBody>
      </p:sp>
      <p:sp>
        <p:nvSpPr>
          <p:cNvPr id="1029"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 name="Picture 10" descr="APU Logo Final-medium.jp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62" r:id="rId1"/>
    <p:sldLayoutId id="2147484363" r:id="rId2"/>
    <p:sldLayoutId id="2147484364" r:id="rId3"/>
    <p:sldLayoutId id="2147484365" r:id="rId4"/>
    <p:sldLayoutId id="2147484366" r:id="rId5"/>
    <p:sldLayoutId id="2147484367" r:id="rId6"/>
    <p:sldLayoutId id="2147484368" r:id="rId7"/>
    <p:sldLayoutId id="2147484369" r:id="rId8"/>
    <p:sldLayoutId id="2147484370" r:id="rId9"/>
    <p:sldLayoutId id="2147484371" r:id="rId10"/>
    <p:sldLayoutId id="2147484372" r:id="rId11"/>
    <p:sldLayoutId id="2147484374" r:id="rId12"/>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28"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30"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a:solidFill>
                  <a:srgbClr val="000000"/>
                </a:solidFill>
              </a:rPr>
              <a:t>System &amp; Network Administration</a:t>
            </a:r>
          </a:p>
        </p:txBody>
      </p:sp>
      <p:pic>
        <p:nvPicPr>
          <p:cNvPr id="7" name="Picture 10" descr="APU Logo Final-medium.jp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8923682"/>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 id="2147484385" r:id="rId9"/>
    <p:sldLayoutId id="2147484386" r:id="rId10"/>
    <p:sldLayoutId id="2147484387" r:id="rId11"/>
    <p:sldLayoutId id="2147484388" r:id="rId12"/>
    <p:sldLayoutId id="2147484389" r:id="rId13"/>
    <p:sldLayoutId id="2147484430" r:id="rId14"/>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28"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a:solidFill>
                  <a:srgbClr val="000000"/>
                </a:solidFill>
              </a:rPr>
              <a:t>System &amp; Network Administration</a:t>
            </a:r>
          </a:p>
        </p:txBody>
      </p:sp>
      <p:sp>
        <p:nvSpPr>
          <p:cNvPr id="1029"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pic>
        <p:nvPicPr>
          <p:cNvPr id="7" name="Picture 10" descr="APU Logo Final-medium.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2533384"/>
      </p:ext>
    </p:extLst>
  </p:cSld>
  <p:clrMap bg1="lt1" tx1="dk1" bg2="lt2" tx2="dk2" accent1="accent1" accent2="accent2" accent3="accent3" accent4="accent4" accent5="accent5" accent6="accent6" hlink="hlink" folHlink="folHlink"/>
  <p:sldLayoutIdLst>
    <p:sldLayoutId id="2147484391" r:id="rId1"/>
    <p:sldLayoutId id="2147484392" r:id="rId2"/>
    <p:sldLayoutId id="2147484393" r:id="rId3"/>
    <p:sldLayoutId id="2147484394" r:id="rId4"/>
    <p:sldLayoutId id="2147484395" r:id="rId5"/>
    <p:sldLayoutId id="2147484396" r:id="rId6"/>
    <p:sldLayoutId id="2147484397" r:id="rId7"/>
    <p:sldLayoutId id="2147484398" r:id="rId8"/>
    <p:sldLayoutId id="2147484399" r:id="rId9"/>
    <p:sldLayoutId id="2147484400" r:id="rId10"/>
    <p:sldLayoutId id="2147484401" r:id="rId11"/>
    <p:sldLayoutId id="2147484402" r:id="rId12"/>
    <p:sldLayoutId id="2147484403" r:id="rId13"/>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28"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30"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a:solidFill>
                  <a:srgbClr val="000000"/>
                </a:solidFill>
              </a:rPr>
              <a:t>System &amp; Network Administration</a:t>
            </a:r>
          </a:p>
        </p:txBody>
      </p:sp>
      <p:pic>
        <p:nvPicPr>
          <p:cNvPr id="7" name="Picture 10" descr="APU Logo Final-medium.jp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738872"/>
      </p:ext>
    </p:extLst>
  </p:cSld>
  <p:clrMap bg1="lt1" tx1="dk1" bg2="lt2" tx2="dk2" accent1="accent1" accent2="accent2" accent3="accent3" accent4="accent4" accent5="accent5" accent6="accent6" hlink="hlink" folHlink="folHlink"/>
  <p:sldLayoutIdLst>
    <p:sldLayoutId id="2147484405" r:id="rId1"/>
    <p:sldLayoutId id="2147484406" r:id="rId2"/>
    <p:sldLayoutId id="2147484407" r:id="rId3"/>
    <p:sldLayoutId id="2147484408" r:id="rId4"/>
    <p:sldLayoutId id="2147484409" r:id="rId5"/>
    <p:sldLayoutId id="2147484410" r:id="rId6"/>
    <p:sldLayoutId id="2147484411" r:id="rId7"/>
    <p:sldLayoutId id="2147484412" r:id="rId8"/>
    <p:sldLayoutId id="2147484413" r:id="rId9"/>
    <p:sldLayoutId id="2147484414" r:id="rId10"/>
    <p:sldLayoutId id="2147484415" r:id="rId11"/>
    <p:sldLayoutId id="2147484416" r:id="rId12"/>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8D91847-9726-497C-A36A-88638025E3F3}"/>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C7780086-3B10-4EBC-80C0-9BA6D9913A8A}"/>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6440FC18-BDA3-45F4-8BD0-D8E8FFDF73BE}"/>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15728A2E-6003-4496-908C-388432A650BD}"/>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a:extLst>
              <a:ext uri="{FF2B5EF4-FFF2-40B4-BE49-F238E27FC236}">
                <a16:creationId xmlns:a16="http://schemas.microsoft.com/office/drawing/2014/main" id="{5F3371E4-7143-4F8D-BEE7-91BCBE78BA9D}"/>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6C6D9D2F-A84D-4403-AA34-1DD9D586A062}" type="slidenum">
              <a:rPr lang="en-US" altLang="en-US"/>
              <a:pPr>
                <a:defRPr/>
              </a:pPr>
              <a:t>‹#›</a:t>
            </a:fld>
            <a:endParaRPr lang="en-US" altLang="en-US"/>
          </a:p>
        </p:txBody>
      </p:sp>
    </p:spTree>
    <p:extLst>
      <p:ext uri="{BB962C8B-B14F-4D97-AF65-F5344CB8AC3E}">
        <p14:creationId xmlns:p14="http://schemas.microsoft.com/office/powerpoint/2010/main" val="1575547866"/>
      </p:ext>
    </p:extLst>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 id="2147484429"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https://support.lenovo.com/videos/VID100790"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hyperlink" Target="https://www.cyberciti.biz/faq/linux-xen-vmware-kvm-intel-vt-amd-v-support/" TargetMode="Externa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5.xml"/><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2" Type="http://schemas.openxmlformats.org/officeDocument/2006/relationships/hyperlink" Target="http://my-tiny.net/" TargetMode="Externa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9.xml"/><Relationship Id="rId5" Type="http://schemas.openxmlformats.org/officeDocument/2006/relationships/image" Target="../media/image14.jpeg"/><Relationship Id="rId4" Type="http://schemas.openxmlformats.org/officeDocument/2006/relationships/image" Target="../media/image1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63.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3.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8.xml"/><Relationship Id="rId4"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FryuXhBWIV0" TargetMode="External"/><Relationship Id="rId2" Type="http://schemas.openxmlformats.org/officeDocument/2006/relationships/hyperlink" Target="https://www.youtube.com/watch?v=Tp3REPE1WsQ" TargetMode="Externa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FryuXhBWIV0" TargetMode="External"/><Relationship Id="rId7" Type="http://schemas.openxmlformats.org/officeDocument/2006/relationships/hyperlink" Target="https://download.virtualbox.org/virtualbox/6.0.24/VirtualBox-6.0.24-139119-Win.exe" TargetMode="External"/><Relationship Id="rId2" Type="http://schemas.openxmlformats.org/officeDocument/2006/relationships/hyperlink" Target="https://www.youtube.com/watch?v=Tp3REPE1WsQ" TargetMode="External"/><Relationship Id="rId1" Type="http://schemas.openxmlformats.org/officeDocument/2006/relationships/slideLayout" Target="../slideLayouts/slideLayout14.xml"/><Relationship Id="rId6" Type="http://schemas.openxmlformats.org/officeDocument/2006/relationships/hyperlink" Target="https://portableapps.com/apps/graphics_pictures/irfanview_portable" TargetMode="External"/><Relationship Id="rId5" Type="http://schemas.openxmlformats.org/officeDocument/2006/relationships/hyperlink" Target="https://addons.opera.com/en/extensions/details/desktop-screen-recorder/" TargetMode="External"/><Relationship Id="rId4" Type="http://schemas.openxmlformats.org/officeDocument/2006/relationships/hyperlink" Target="https://www.opera.com/computer/portabl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5.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5.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_rels/slide3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5.xml"/><Relationship Id="rId5" Type="http://schemas.openxmlformats.org/officeDocument/2006/relationships/image" Target="../media/image26.jpg"/><Relationship Id="rId4" Type="http://schemas.openxmlformats.org/officeDocument/2006/relationships/image" Target="../media/image25.jpg"/></Relationships>
</file>

<file path=ppt/slides/_rels/slide3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5.xml"/><Relationship Id="rId5" Type="http://schemas.openxmlformats.org/officeDocument/2006/relationships/image" Target="../media/image30.jpg"/><Relationship Id="rId4" Type="http://schemas.openxmlformats.org/officeDocument/2006/relationships/image" Target="../media/image29.jpg"/></Relationships>
</file>

<file path=ppt/slides/_rels/slide3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5.xml"/><Relationship Id="rId6" Type="http://schemas.openxmlformats.org/officeDocument/2006/relationships/image" Target="../media/image30.jpg"/><Relationship Id="rId5" Type="http://schemas.openxmlformats.org/officeDocument/2006/relationships/image" Target="../media/image34.jpg"/><Relationship Id="rId4" Type="http://schemas.openxmlformats.org/officeDocument/2006/relationships/image" Target="../media/image33.jpg"/></Relationships>
</file>

<file path=ppt/slides/_rels/slide3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eg"/><Relationship Id="rId1" Type="http://schemas.openxmlformats.org/officeDocument/2006/relationships/slideLayout" Target="../slideLayouts/slideLayout25.xml"/><Relationship Id="rId5" Type="http://schemas.openxmlformats.org/officeDocument/2006/relationships/image" Target="../media/image30.jpg"/><Relationship Id="rId4" Type="http://schemas.openxmlformats.org/officeDocument/2006/relationships/image" Target="../media/image37.jpg"/></Relationships>
</file>

<file path=ppt/slides/_rels/slide3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25.xml"/><Relationship Id="rId4" Type="http://schemas.openxmlformats.org/officeDocument/2006/relationships/image" Target="../media/image42.jpg"/></Relationships>
</file>

<file path=ppt/slides/_rels/slide39.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5.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5.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684213" y="1952625"/>
            <a:ext cx="7632700" cy="1470025"/>
          </a:xfrm>
        </p:spPr>
        <p:txBody>
          <a:bodyPr/>
          <a:lstStyle/>
          <a:p>
            <a:pPr marL="0" indent="0"/>
            <a:r>
              <a:rPr lang="en-GB" altLang="en-US">
                <a:solidFill>
                  <a:schemeClr val="tx1"/>
                </a:solidFill>
              </a:rPr>
              <a:t>System and Network Administration</a:t>
            </a:r>
          </a:p>
        </p:txBody>
      </p:sp>
      <p:sp>
        <p:nvSpPr>
          <p:cNvPr id="4099" name="Rectangle 3"/>
          <p:cNvSpPr>
            <a:spLocks noGrp="1" noChangeArrowheads="1"/>
          </p:cNvSpPr>
          <p:nvPr>
            <p:ph type="subTitle" idx="1"/>
          </p:nvPr>
        </p:nvSpPr>
        <p:spPr>
          <a:xfrm>
            <a:off x="2411413" y="3886200"/>
            <a:ext cx="4608512" cy="1558925"/>
          </a:xfrm>
        </p:spPr>
        <p:txBody>
          <a:bodyPr/>
          <a:lstStyle/>
          <a:p>
            <a:r>
              <a:rPr lang="en-US" altLang="en-US" dirty="0"/>
              <a:t>Getting Started:</a:t>
            </a:r>
          </a:p>
          <a:p>
            <a:r>
              <a:rPr lang="en-US" altLang="en-US" dirty="0"/>
              <a:t>System Requirements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556792"/>
            <a:ext cx="8136904" cy="3421360"/>
          </a:xfrm>
        </p:spPr>
        <p:txBody>
          <a:bodyPr/>
          <a:lstStyle/>
          <a:p>
            <a:pPr>
              <a:spcBef>
                <a:spcPts val="1200"/>
              </a:spcBef>
            </a:pPr>
            <a:r>
              <a:rPr lang="en-US" dirty="0"/>
              <a:t>The Basic Input Output System (BIOS) is code on a chip on the system motherboard. </a:t>
            </a:r>
          </a:p>
          <a:p>
            <a:pPr>
              <a:spcBef>
                <a:spcPts val="1200"/>
              </a:spcBef>
            </a:pPr>
            <a:r>
              <a:rPr lang="en-US" dirty="0"/>
              <a:t>When the system is powered on the BIOS is the first software that runs. It identifies the hardware, configures it, tests it, and connects it to the operating system for further instruction. </a:t>
            </a:r>
          </a:p>
          <a:p>
            <a:pPr lvl="1">
              <a:spcBef>
                <a:spcPts val="1200"/>
              </a:spcBef>
            </a:pPr>
            <a:r>
              <a:rPr lang="en-US" sz="2800" dirty="0"/>
              <a:t>This is called the boot process.</a:t>
            </a:r>
          </a:p>
        </p:txBody>
      </p:sp>
      <p:sp>
        <p:nvSpPr>
          <p:cNvPr id="3" name="Title 2"/>
          <p:cNvSpPr>
            <a:spLocks noGrp="1"/>
          </p:cNvSpPr>
          <p:nvPr>
            <p:ph type="title"/>
          </p:nvPr>
        </p:nvSpPr>
        <p:spPr/>
        <p:txBody>
          <a:bodyPr/>
          <a:lstStyle/>
          <a:p>
            <a:r>
              <a:rPr lang="en-US" dirty="0"/>
              <a:t>BIOS</a:t>
            </a:r>
          </a:p>
        </p:txBody>
      </p:sp>
      <p:sp>
        <p:nvSpPr>
          <p:cNvPr id="4" name="TextBox 3"/>
          <p:cNvSpPr txBox="1"/>
          <p:nvPr/>
        </p:nvSpPr>
        <p:spPr>
          <a:xfrm>
            <a:off x="539552" y="5867899"/>
            <a:ext cx="4839786" cy="923330"/>
          </a:xfrm>
          <a:prstGeom prst="rect">
            <a:avLst/>
          </a:prstGeom>
          <a:noFill/>
        </p:spPr>
        <p:txBody>
          <a:bodyPr wrap="none" rtlCol="0">
            <a:spAutoFit/>
          </a:bodyPr>
          <a:lstStyle/>
          <a:p>
            <a:r>
              <a:rPr lang="en-US" dirty="0">
                <a:solidFill>
                  <a:srgbClr val="000000"/>
                </a:solidFill>
              </a:rPr>
              <a:t>[Video] what is bios</a:t>
            </a:r>
          </a:p>
          <a:p>
            <a:r>
              <a:rPr lang="en-US" dirty="0">
                <a:solidFill>
                  <a:srgbClr val="000000"/>
                </a:solidFill>
                <a:hlinkClick r:id="rId2"/>
              </a:rPr>
              <a:t>https://support.lenovo.com/videos/VID100790</a:t>
            </a:r>
            <a:endParaRPr lang="en-US" dirty="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1475322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556792"/>
            <a:ext cx="7583760" cy="4572000"/>
          </a:xfrm>
        </p:spPr>
        <p:txBody>
          <a:bodyPr/>
          <a:lstStyle/>
          <a:p>
            <a:pPr>
              <a:spcBef>
                <a:spcPts val="1800"/>
              </a:spcBef>
            </a:pPr>
            <a:r>
              <a:rPr lang="en-US" dirty="0"/>
              <a:t>Entering the BIOS setup utility allows you to change the boot process order as well as a variety of CPU settings. </a:t>
            </a:r>
          </a:p>
          <a:p>
            <a:pPr>
              <a:spcBef>
                <a:spcPts val="1800"/>
              </a:spcBef>
            </a:pPr>
            <a:r>
              <a:rPr lang="en-US" dirty="0"/>
              <a:t>Unified Extensible Firmware Interface (UEFI) is similar to BIOS, but has some advantages. </a:t>
            </a:r>
          </a:p>
          <a:p>
            <a:pPr lvl="1">
              <a:spcBef>
                <a:spcPts val="600"/>
              </a:spcBef>
            </a:pPr>
            <a:r>
              <a:rPr lang="en-US" sz="2400" dirty="0"/>
              <a:t>It can boot from USB disks, has a graphical user interface with network capability, and is backward and forward compatible. </a:t>
            </a:r>
          </a:p>
          <a:p>
            <a:pPr>
              <a:spcBef>
                <a:spcPts val="1800"/>
              </a:spcBef>
            </a:pPr>
            <a:r>
              <a:rPr lang="en-US" dirty="0"/>
              <a:t>Over time, UEFI is expected to replace direct access to the BIOS.</a:t>
            </a:r>
          </a:p>
        </p:txBody>
      </p:sp>
      <p:sp>
        <p:nvSpPr>
          <p:cNvPr id="3" name="Title 2"/>
          <p:cNvSpPr>
            <a:spLocks noGrp="1"/>
          </p:cNvSpPr>
          <p:nvPr>
            <p:ph type="title"/>
          </p:nvPr>
        </p:nvSpPr>
        <p:spPr/>
        <p:txBody>
          <a:bodyPr/>
          <a:lstStyle/>
          <a:p>
            <a:r>
              <a:rPr lang="en-US" dirty="0"/>
              <a:t>BIOS Settings</a:t>
            </a:r>
          </a:p>
        </p:txBody>
      </p:sp>
    </p:spTree>
    <p:extLst>
      <p:ext uri="{BB962C8B-B14F-4D97-AF65-F5344CB8AC3E}">
        <p14:creationId xmlns:p14="http://schemas.microsoft.com/office/powerpoint/2010/main" val="2419979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11189" y="1628800"/>
            <a:ext cx="7705227" cy="4824388"/>
          </a:xfrm>
        </p:spPr>
        <p:txBody>
          <a:bodyPr/>
          <a:lstStyle/>
          <a:p>
            <a:pPr lvl="0">
              <a:spcBef>
                <a:spcPts val="1800"/>
              </a:spcBef>
              <a:defRPr/>
            </a:pPr>
            <a:r>
              <a:rPr lang="en-US" dirty="0"/>
              <a:t>Hardware support for virtualization (</a:t>
            </a:r>
            <a:r>
              <a:rPr lang="en-US" b="1" dirty="0">
                <a:solidFill>
                  <a:srgbClr val="00B0F0"/>
                </a:solidFill>
              </a:rPr>
              <a:t>Intel VT-x or AMD-v</a:t>
            </a:r>
            <a:r>
              <a:rPr lang="en-US" dirty="0"/>
              <a:t>) is </a:t>
            </a:r>
            <a:r>
              <a:rPr lang="en-US" b="1" i="1" dirty="0"/>
              <a:t>always required </a:t>
            </a:r>
            <a:r>
              <a:rPr lang="en-US" dirty="0"/>
              <a:t>to run </a:t>
            </a:r>
            <a:r>
              <a:rPr lang="en-US" b="1" dirty="0"/>
              <a:t>64bit VMs</a:t>
            </a:r>
            <a:r>
              <a:rPr lang="en-US" dirty="0"/>
              <a:t>, and any VM that uses more than one CPU core.</a:t>
            </a:r>
          </a:p>
          <a:p>
            <a:pPr lvl="1">
              <a:spcBef>
                <a:spcPts val="600"/>
              </a:spcBef>
              <a:defRPr/>
            </a:pPr>
            <a:r>
              <a:rPr lang="en-US" dirty="0"/>
              <a:t>Virtualbox versions 5 and 6.0 (July 2020) can run 32-bit VMs with software virtualization on </a:t>
            </a:r>
            <a:r>
              <a:rPr lang="en-US" b="1" i="1" dirty="0"/>
              <a:t>almost</a:t>
            </a:r>
            <a:r>
              <a:rPr lang="en-US" dirty="0"/>
              <a:t> all hosts (no VT-x or AMD-V setting in the BIOS is required)</a:t>
            </a:r>
          </a:p>
          <a:p>
            <a:pPr lvl="1">
              <a:spcBef>
                <a:spcPts val="600"/>
              </a:spcBef>
              <a:defRPr/>
            </a:pPr>
            <a:r>
              <a:rPr lang="en-US" dirty="0" err="1"/>
              <a:t>MyTyVM</a:t>
            </a:r>
            <a:r>
              <a:rPr lang="en-US" dirty="0"/>
              <a:t> is one of the last 32-bit single-core VM Guest operating systems</a:t>
            </a:r>
          </a:p>
          <a:p>
            <a:pPr marL="98425" indent="0">
              <a:spcBef>
                <a:spcPts val="1800"/>
              </a:spcBef>
              <a:buNone/>
              <a:defRPr/>
            </a:pPr>
            <a:r>
              <a:rPr lang="en-US" i="1" dirty="0"/>
              <a:t>Start Menu - Windows Admin Tools - System Info</a:t>
            </a:r>
          </a:p>
          <a:p>
            <a:pPr lvl="0" eaLnBrk="1" hangingPunct="1">
              <a:defRPr/>
            </a:pPr>
            <a:r>
              <a:rPr lang="en-US" altLang="en-US" sz="2000" b="1" dirty="0"/>
              <a:t>at the bottom</a:t>
            </a:r>
          </a:p>
          <a:p>
            <a:pPr lvl="1" eaLnBrk="1" hangingPunct="1">
              <a:buFont typeface="Wingdings" pitchFamily="2" charset="2"/>
              <a:buChar char="Ø"/>
              <a:defRPr/>
            </a:pPr>
            <a:r>
              <a:rPr lang="en-US" altLang="en-US" dirty="0"/>
              <a:t>Hyper-V - Virtualization Enabled in Firmware:   </a:t>
            </a:r>
            <a:r>
              <a:rPr lang="en-US" altLang="en-US" b="1" dirty="0">
                <a:solidFill>
                  <a:srgbClr val="FF0000"/>
                </a:solidFill>
              </a:rPr>
              <a:t>Yes</a:t>
            </a:r>
          </a:p>
          <a:p>
            <a:pPr lvl="2" eaLnBrk="1" hangingPunct="1">
              <a:buFont typeface="Wingdings" pitchFamily="2" charset="2"/>
              <a:buChar char="Ø"/>
              <a:defRPr/>
            </a:pPr>
            <a:r>
              <a:rPr lang="en-US" b="1" dirty="0">
                <a:solidFill>
                  <a:srgbClr val="FF0000"/>
                </a:solidFill>
              </a:rPr>
              <a:t>Ready to go </a:t>
            </a:r>
          </a:p>
          <a:p>
            <a:pPr>
              <a:defRPr/>
            </a:pPr>
            <a:endParaRPr lang="en-US" dirty="0"/>
          </a:p>
          <a:p>
            <a:pPr>
              <a:defRPr/>
            </a:pPr>
            <a:endParaRPr lang="en-US" dirty="0"/>
          </a:p>
          <a:p>
            <a:pPr marL="98425" indent="0">
              <a:buFontTx/>
              <a:buNone/>
              <a:defRPr/>
            </a:pPr>
            <a:endParaRPr lang="en-US" dirty="0"/>
          </a:p>
        </p:txBody>
      </p:sp>
      <p:sp>
        <p:nvSpPr>
          <p:cNvPr id="5" name="Title 1"/>
          <p:cNvSpPr>
            <a:spLocks/>
          </p:cNvSpPr>
          <p:nvPr/>
        </p:nvSpPr>
        <p:spPr bwMode="auto">
          <a:xfrm>
            <a:off x="179512" y="476250"/>
            <a:ext cx="822960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80963"/>
            <a:r>
              <a:rPr lang="en-US" altLang="en-US" sz="2800" b="1" dirty="0">
                <a:solidFill>
                  <a:srgbClr val="5B1868"/>
                </a:solidFill>
              </a:rPr>
              <a:t>Getting Started: 2) </a:t>
            </a:r>
            <a:r>
              <a:rPr lang="en-US" altLang="en-US" sz="2800" b="1" dirty="0">
                <a:solidFill>
                  <a:srgbClr val="000000"/>
                </a:solidFill>
              </a:rPr>
              <a:t>Virtualization Enabled? </a:t>
            </a:r>
            <a:endParaRPr lang="en-US" altLang="en-US" sz="2800" b="1" dirty="0">
              <a:solidFill>
                <a:srgbClr val="5B1868"/>
              </a:solidFill>
            </a:endParaRPr>
          </a:p>
        </p:txBody>
      </p:sp>
    </p:spTree>
    <p:extLst>
      <p:ext uri="{BB962C8B-B14F-4D97-AF65-F5344CB8AC3E}">
        <p14:creationId xmlns:p14="http://schemas.microsoft.com/office/powerpoint/2010/main" val="3137627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493A60-EC22-4C97-864D-2CEB68F8B9E3}"/>
              </a:ext>
            </a:extLst>
          </p:cNvPr>
          <p:cNvSpPr>
            <a:spLocks noGrp="1"/>
          </p:cNvSpPr>
          <p:nvPr>
            <p:ph type="title"/>
          </p:nvPr>
        </p:nvSpPr>
        <p:spPr/>
        <p:txBody>
          <a:bodyPr/>
          <a:lstStyle/>
          <a:p>
            <a:r>
              <a:rPr lang="en-US"/>
              <a:t>Powershell // Command </a:t>
            </a:r>
            <a:br>
              <a:rPr lang="en-US"/>
            </a:br>
            <a:r>
              <a:rPr lang="en-US"/>
              <a:t>&gt; systeminfo</a:t>
            </a:r>
            <a:endParaRPr lang="en-GB"/>
          </a:p>
        </p:txBody>
      </p:sp>
      <p:pic>
        <p:nvPicPr>
          <p:cNvPr id="10" name="Picture 9">
            <a:extLst>
              <a:ext uri="{FF2B5EF4-FFF2-40B4-BE49-F238E27FC236}">
                <a16:creationId xmlns:a16="http://schemas.microsoft.com/office/drawing/2014/main" id="{40912571-3E51-4F65-9B0A-8127E66C9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22" y="1412776"/>
            <a:ext cx="5468997" cy="3388110"/>
          </a:xfrm>
          <a:prstGeom prst="rect">
            <a:avLst/>
          </a:prstGeom>
        </p:spPr>
      </p:pic>
      <p:pic>
        <p:nvPicPr>
          <p:cNvPr id="12" name="Picture 11">
            <a:extLst>
              <a:ext uri="{FF2B5EF4-FFF2-40B4-BE49-F238E27FC236}">
                <a16:creationId xmlns:a16="http://schemas.microsoft.com/office/drawing/2014/main" id="{F85EFBE7-3E29-47D3-9786-DD4E3370E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4869160"/>
            <a:ext cx="6802692" cy="1809516"/>
          </a:xfrm>
          <a:prstGeom prst="rect">
            <a:avLst/>
          </a:prstGeom>
        </p:spPr>
      </p:pic>
      <p:sp>
        <p:nvSpPr>
          <p:cNvPr id="13" name="Speech Bubble: Rectangle with Corners Rounded 12">
            <a:extLst>
              <a:ext uri="{FF2B5EF4-FFF2-40B4-BE49-F238E27FC236}">
                <a16:creationId xmlns:a16="http://schemas.microsoft.com/office/drawing/2014/main" id="{29D83A86-3BC9-4591-9249-D7847469E7D1}"/>
              </a:ext>
            </a:extLst>
          </p:cNvPr>
          <p:cNvSpPr/>
          <p:nvPr/>
        </p:nvSpPr>
        <p:spPr bwMode="auto">
          <a:xfrm>
            <a:off x="6768788" y="3284984"/>
            <a:ext cx="1725584" cy="432048"/>
          </a:xfrm>
          <a:prstGeom prst="wedgeRoundRectCallout">
            <a:avLst>
              <a:gd name="adj1" fmla="val 14773"/>
              <a:gd name="adj2" fmla="val 557419"/>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70C0"/>
                </a:solidFill>
                <a:effectLst/>
                <a:uLnTx/>
                <a:uFillTx/>
                <a:latin typeface="Arial" charset="0"/>
                <a:ea typeface="+mn-ea"/>
                <a:cs typeface="+mn-cs"/>
              </a:rPr>
              <a:t>Good To Go!</a:t>
            </a:r>
            <a:endParaRPr kumimoji="0" lang="en-GB" sz="1800" b="1" i="0" u="none" strike="noStrike" kern="1200" cap="none" spc="0" normalizeH="0" baseline="0" noProof="0">
              <a:ln>
                <a:noFill/>
              </a:ln>
              <a:solidFill>
                <a:srgbClr val="0070C0"/>
              </a:solidFill>
              <a:effectLst/>
              <a:uLnTx/>
              <a:uFillTx/>
              <a:latin typeface="Arial" charset="0"/>
              <a:ea typeface="+mn-ea"/>
              <a:cs typeface="+mn-cs"/>
            </a:endParaRPr>
          </a:p>
        </p:txBody>
      </p:sp>
    </p:spTree>
    <p:extLst>
      <p:ext uri="{BB962C8B-B14F-4D97-AF65-F5344CB8AC3E}">
        <p14:creationId xmlns:p14="http://schemas.microsoft.com/office/powerpoint/2010/main" val="1903495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11189" y="1556792"/>
            <a:ext cx="7849244" cy="4896396"/>
          </a:xfrm>
        </p:spPr>
        <p:txBody>
          <a:bodyPr/>
          <a:lstStyle/>
          <a:p>
            <a:pPr marL="98425" lvl="0" indent="0">
              <a:spcBef>
                <a:spcPts val="1200"/>
              </a:spcBef>
              <a:buNone/>
              <a:defRPr/>
            </a:pPr>
            <a:r>
              <a:rPr lang="en-US" i="1" dirty="0"/>
              <a:t>Start Menu - Windows Admin Tools - System Info</a:t>
            </a:r>
          </a:p>
          <a:p>
            <a:pPr lvl="0" eaLnBrk="1" hangingPunct="1">
              <a:defRPr/>
            </a:pPr>
            <a:r>
              <a:rPr lang="en-US" altLang="en-US" sz="2000" b="1" dirty="0"/>
              <a:t>at the bottom</a:t>
            </a:r>
          </a:p>
          <a:p>
            <a:pPr lvl="1" eaLnBrk="1" hangingPunct="1">
              <a:buFont typeface="Wingdings" pitchFamily="2" charset="2"/>
              <a:buChar char="Ø"/>
              <a:defRPr/>
            </a:pPr>
            <a:r>
              <a:rPr lang="en-US" altLang="en-US" dirty="0"/>
              <a:t>Hyper-V - Virtualization Enabled in Firmware:   </a:t>
            </a:r>
            <a:r>
              <a:rPr lang="en-US" altLang="en-US" b="1" dirty="0">
                <a:solidFill>
                  <a:srgbClr val="FF0000"/>
                </a:solidFill>
              </a:rPr>
              <a:t>No</a:t>
            </a:r>
          </a:p>
          <a:p>
            <a:pPr>
              <a:spcBef>
                <a:spcPts val="1800"/>
              </a:spcBef>
              <a:defRPr/>
            </a:pPr>
            <a:r>
              <a:rPr lang="en-US" dirty="0"/>
              <a:t>You need to enable hardware support for virtualization in the host system BIOS. </a:t>
            </a:r>
          </a:p>
          <a:p>
            <a:pPr>
              <a:spcBef>
                <a:spcPts val="1200"/>
              </a:spcBef>
              <a:defRPr/>
            </a:pPr>
            <a:r>
              <a:rPr lang="en-US" dirty="0"/>
              <a:t>Note your exact system model, then check how to get into the BIOS settings at boot time.</a:t>
            </a:r>
          </a:p>
          <a:p>
            <a:pPr>
              <a:spcBef>
                <a:spcPts val="1200"/>
              </a:spcBef>
              <a:defRPr/>
            </a:pPr>
            <a:r>
              <a:rPr lang="en-US" dirty="0"/>
              <a:t>Once you get there you need to track down the setting, which is buried in a menu </a:t>
            </a:r>
          </a:p>
          <a:p>
            <a:pPr lvl="1">
              <a:spcBef>
                <a:spcPts val="1200"/>
              </a:spcBef>
              <a:defRPr/>
            </a:pPr>
            <a:r>
              <a:rPr lang="en-US" sz="2400" dirty="0"/>
              <a:t>There are examples at </a:t>
            </a:r>
            <a:r>
              <a:rPr lang="en-US" sz="2400"/>
              <a:t>the end</a:t>
            </a:r>
            <a:endParaRPr lang="en-US" sz="2400" dirty="0"/>
          </a:p>
        </p:txBody>
      </p:sp>
      <p:sp>
        <p:nvSpPr>
          <p:cNvPr id="5" name="Title 1"/>
          <p:cNvSpPr>
            <a:spLocks/>
          </p:cNvSpPr>
          <p:nvPr/>
        </p:nvSpPr>
        <p:spPr bwMode="auto">
          <a:xfrm>
            <a:off x="179512" y="476250"/>
            <a:ext cx="822960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80963"/>
            <a:r>
              <a:rPr lang="en-US" altLang="en-US" sz="2800" b="1" dirty="0">
                <a:solidFill>
                  <a:srgbClr val="000000"/>
                </a:solidFill>
              </a:rPr>
              <a:t>Getting Started: 2) Virtualization Enabled?  </a:t>
            </a:r>
            <a:endParaRPr lang="en-US" altLang="en-US" sz="2800" b="1" dirty="0">
              <a:solidFill>
                <a:srgbClr val="5B1868"/>
              </a:solidFill>
            </a:endParaRPr>
          </a:p>
        </p:txBody>
      </p:sp>
    </p:spTree>
    <p:extLst>
      <p:ext uri="{BB962C8B-B14F-4D97-AF65-F5344CB8AC3E}">
        <p14:creationId xmlns:p14="http://schemas.microsoft.com/office/powerpoint/2010/main" val="2017727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55576" y="1484784"/>
            <a:ext cx="7417195" cy="4896396"/>
          </a:xfrm>
        </p:spPr>
        <p:txBody>
          <a:bodyPr/>
          <a:lstStyle/>
          <a:p>
            <a:pPr marL="98425" lvl="0" indent="0">
              <a:spcBef>
                <a:spcPts val="1200"/>
              </a:spcBef>
              <a:buNone/>
              <a:defRPr/>
            </a:pPr>
            <a:r>
              <a:rPr lang="en-US" b="1" dirty="0"/>
              <a:t>To see if CPU supports virtualization in Linux, </a:t>
            </a:r>
            <a:r>
              <a:rPr lang="en-US" dirty="0"/>
              <a:t>you need to check the file /</a:t>
            </a:r>
            <a:r>
              <a:rPr lang="en-US" dirty="0" err="1"/>
              <a:t>proc</a:t>
            </a:r>
            <a:r>
              <a:rPr lang="en-US" dirty="0"/>
              <a:t>/</a:t>
            </a:r>
            <a:r>
              <a:rPr lang="en-US" dirty="0" err="1"/>
              <a:t>cpuinfo</a:t>
            </a:r>
            <a:r>
              <a:rPr lang="en-US" dirty="0"/>
              <a:t> to see if it has virtualization flag(s)</a:t>
            </a:r>
          </a:p>
          <a:p>
            <a:pPr marL="98425" lvl="0" indent="0">
              <a:spcBef>
                <a:spcPts val="1200"/>
              </a:spcBef>
              <a:buNone/>
              <a:defRPr/>
            </a:pPr>
            <a:r>
              <a:rPr lang="en-US" sz="2000" dirty="0"/>
              <a:t>Use this command as root to find host </a:t>
            </a:r>
            <a:r>
              <a:rPr lang="en-US" sz="2000" dirty="0" err="1"/>
              <a:t>cpu</a:t>
            </a:r>
            <a:r>
              <a:rPr lang="en-US" sz="2000" dirty="0"/>
              <a:t> manufacturer </a:t>
            </a:r>
          </a:p>
          <a:p>
            <a:pPr marL="98425" lvl="0" indent="0">
              <a:spcBef>
                <a:spcPts val="600"/>
              </a:spcBef>
              <a:buNone/>
              <a:defRPr/>
            </a:pPr>
            <a:r>
              <a:rPr lang="en-US" sz="2000" dirty="0"/>
              <a:t>	</a:t>
            </a:r>
            <a:r>
              <a:rPr lang="en-US" sz="2000" dirty="0" err="1">
                <a:solidFill>
                  <a:schemeClr val="tx1"/>
                </a:solidFill>
                <a:latin typeface="Lucida Console" pitchFamily="49" charset="0"/>
              </a:rPr>
              <a:t>grep</a:t>
            </a:r>
            <a:r>
              <a:rPr lang="en-US" sz="2000" dirty="0">
                <a:solidFill>
                  <a:schemeClr val="tx1"/>
                </a:solidFill>
                <a:latin typeface="Lucida Console" pitchFamily="49" charset="0"/>
              </a:rPr>
              <a:t> --color "model name" /</a:t>
            </a:r>
            <a:r>
              <a:rPr lang="en-US" sz="2000" dirty="0" err="1">
                <a:solidFill>
                  <a:schemeClr val="tx1"/>
                </a:solidFill>
                <a:latin typeface="Lucida Console" pitchFamily="49" charset="0"/>
              </a:rPr>
              <a:t>proc</a:t>
            </a:r>
            <a:r>
              <a:rPr lang="en-US" sz="2000" dirty="0">
                <a:solidFill>
                  <a:schemeClr val="tx1"/>
                </a:solidFill>
                <a:latin typeface="Lucida Console" pitchFamily="49" charset="0"/>
              </a:rPr>
              <a:t>/</a:t>
            </a:r>
            <a:r>
              <a:rPr lang="en-US" sz="2000" dirty="0" err="1">
                <a:solidFill>
                  <a:schemeClr val="tx1"/>
                </a:solidFill>
                <a:latin typeface="Lucida Console" pitchFamily="49" charset="0"/>
              </a:rPr>
              <a:t>cpuinfo</a:t>
            </a:r>
            <a:endParaRPr lang="en-US" sz="2000" dirty="0">
              <a:solidFill>
                <a:schemeClr val="tx1"/>
              </a:solidFill>
              <a:latin typeface="Lucida Console" pitchFamily="49" charset="0"/>
            </a:endParaRPr>
          </a:p>
          <a:p>
            <a:pPr marL="98425" lvl="0" indent="0">
              <a:spcBef>
                <a:spcPts val="1200"/>
              </a:spcBef>
              <a:buNone/>
              <a:defRPr/>
            </a:pPr>
            <a:r>
              <a:rPr lang="en-US" sz="2000" dirty="0"/>
              <a:t>Use this command as root to verify that host </a:t>
            </a:r>
            <a:r>
              <a:rPr lang="en-US" sz="2000" dirty="0" err="1"/>
              <a:t>cpu</a:t>
            </a:r>
            <a:r>
              <a:rPr lang="en-US" sz="2000" dirty="0"/>
              <a:t> has support </a:t>
            </a:r>
            <a:br>
              <a:rPr lang="en-US" sz="2000" dirty="0"/>
            </a:br>
            <a:r>
              <a:rPr lang="en-US" sz="2000" dirty="0"/>
              <a:t>for </a:t>
            </a:r>
            <a:r>
              <a:rPr lang="en-US" sz="2000" u="sng" dirty="0"/>
              <a:t>Intel VT technology:</a:t>
            </a:r>
          </a:p>
          <a:p>
            <a:pPr marL="98425" lvl="0" indent="0">
              <a:spcBef>
                <a:spcPts val="600"/>
              </a:spcBef>
              <a:buNone/>
              <a:defRPr/>
            </a:pPr>
            <a:r>
              <a:rPr lang="en-US" sz="2000" dirty="0"/>
              <a:t>	</a:t>
            </a:r>
            <a:r>
              <a:rPr lang="en-US" sz="2000" dirty="0" err="1">
                <a:solidFill>
                  <a:schemeClr val="tx1"/>
                </a:solidFill>
                <a:latin typeface="Lucida Console" pitchFamily="49" charset="0"/>
              </a:rPr>
              <a:t>grep</a:t>
            </a:r>
            <a:r>
              <a:rPr lang="en-US" sz="2000" dirty="0">
                <a:solidFill>
                  <a:schemeClr val="tx1"/>
                </a:solidFill>
                <a:latin typeface="Lucida Console" pitchFamily="49" charset="0"/>
              </a:rPr>
              <a:t> --color </a:t>
            </a:r>
            <a:r>
              <a:rPr lang="en-US" sz="2000" dirty="0" err="1">
                <a:solidFill>
                  <a:schemeClr val="tx1"/>
                </a:solidFill>
                <a:latin typeface="Lucida Console" pitchFamily="49" charset="0"/>
              </a:rPr>
              <a:t>vmx</a:t>
            </a:r>
            <a:r>
              <a:rPr lang="en-US" sz="2000" dirty="0">
                <a:solidFill>
                  <a:schemeClr val="tx1"/>
                </a:solidFill>
                <a:latin typeface="Lucida Console" pitchFamily="49" charset="0"/>
              </a:rPr>
              <a:t> /</a:t>
            </a:r>
            <a:r>
              <a:rPr lang="en-US" sz="2000" dirty="0" err="1">
                <a:solidFill>
                  <a:schemeClr val="tx1"/>
                </a:solidFill>
                <a:latin typeface="Lucida Console" pitchFamily="49" charset="0"/>
              </a:rPr>
              <a:t>proc</a:t>
            </a:r>
            <a:r>
              <a:rPr lang="en-US" sz="2000" dirty="0">
                <a:solidFill>
                  <a:schemeClr val="tx1"/>
                </a:solidFill>
                <a:latin typeface="Lucida Console" pitchFamily="49" charset="0"/>
              </a:rPr>
              <a:t>/</a:t>
            </a:r>
            <a:r>
              <a:rPr lang="en-US" sz="2000" dirty="0" err="1">
                <a:solidFill>
                  <a:schemeClr val="tx1"/>
                </a:solidFill>
                <a:latin typeface="Lucida Console" pitchFamily="49" charset="0"/>
              </a:rPr>
              <a:t>cpuinfo</a:t>
            </a:r>
            <a:endParaRPr lang="en-US" sz="2000" dirty="0">
              <a:solidFill>
                <a:schemeClr val="tx1"/>
              </a:solidFill>
              <a:latin typeface="Lucida Console" pitchFamily="49" charset="0"/>
            </a:endParaRPr>
          </a:p>
          <a:p>
            <a:pPr marL="98425" lvl="0" indent="0">
              <a:spcBef>
                <a:spcPts val="1200"/>
              </a:spcBef>
              <a:buNone/>
              <a:defRPr/>
            </a:pPr>
            <a:r>
              <a:rPr lang="en-US" sz="2000" dirty="0"/>
              <a:t>for </a:t>
            </a:r>
            <a:r>
              <a:rPr lang="en-US" sz="2000" u="sng" dirty="0"/>
              <a:t>AMD – V technology</a:t>
            </a:r>
            <a:r>
              <a:rPr lang="en-US" sz="2000" dirty="0"/>
              <a:t>:</a:t>
            </a:r>
          </a:p>
          <a:p>
            <a:pPr marL="98425" lvl="0" indent="0">
              <a:spcBef>
                <a:spcPts val="600"/>
              </a:spcBef>
              <a:buNone/>
              <a:defRPr/>
            </a:pPr>
            <a:r>
              <a:rPr lang="en-US" sz="2000" dirty="0"/>
              <a:t>	</a:t>
            </a:r>
            <a:r>
              <a:rPr lang="en-US" sz="2000" dirty="0" err="1">
                <a:solidFill>
                  <a:schemeClr val="tx1"/>
                </a:solidFill>
                <a:latin typeface="Lucida Console" pitchFamily="49" charset="0"/>
              </a:rPr>
              <a:t>grep</a:t>
            </a:r>
            <a:r>
              <a:rPr lang="en-US" sz="2000" dirty="0">
                <a:solidFill>
                  <a:schemeClr val="tx1"/>
                </a:solidFill>
                <a:latin typeface="Lucida Console" pitchFamily="49" charset="0"/>
              </a:rPr>
              <a:t> --color </a:t>
            </a:r>
            <a:r>
              <a:rPr lang="en-US" sz="2000" dirty="0" err="1">
                <a:solidFill>
                  <a:schemeClr val="tx1"/>
                </a:solidFill>
                <a:latin typeface="Lucida Console" pitchFamily="49" charset="0"/>
              </a:rPr>
              <a:t>svm</a:t>
            </a:r>
            <a:r>
              <a:rPr lang="en-US" sz="2000" dirty="0">
                <a:solidFill>
                  <a:schemeClr val="tx1"/>
                </a:solidFill>
                <a:latin typeface="Lucida Console" pitchFamily="49" charset="0"/>
              </a:rPr>
              <a:t> /</a:t>
            </a:r>
            <a:r>
              <a:rPr lang="en-US" sz="2000" dirty="0" err="1">
                <a:solidFill>
                  <a:schemeClr val="tx1"/>
                </a:solidFill>
                <a:latin typeface="Lucida Console" pitchFamily="49" charset="0"/>
              </a:rPr>
              <a:t>proc</a:t>
            </a:r>
            <a:r>
              <a:rPr lang="en-US" sz="2000" dirty="0">
                <a:solidFill>
                  <a:schemeClr val="tx1"/>
                </a:solidFill>
                <a:latin typeface="Lucida Console" pitchFamily="49" charset="0"/>
              </a:rPr>
              <a:t>/</a:t>
            </a:r>
            <a:r>
              <a:rPr lang="en-US" sz="2000" dirty="0" err="1">
                <a:solidFill>
                  <a:schemeClr val="tx1"/>
                </a:solidFill>
                <a:latin typeface="Lucida Console" pitchFamily="49" charset="0"/>
              </a:rPr>
              <a:t>cpuinfo</a:t>
            </a:r>
            <a:endParaRPr lang="en-US" sz="2000" dirty="0">
              <a:solidFill>
                <a:schemeClr val="tx1"/>
              </a:solidFill>
              <a:latin typeface="Lucida Console" pitchFamily="49" charset="0"/>
            </a:endParaRPr>
          </a:p>
          <a:p>
            <a:pPr marL="98425" lvl="0" indent="0">
              <a:spcBef>
                <a:spcPts val="1200"/>
              </a:spcBef>
              <a:buNone/>
              <a:defRPr/>
            </a:pPr>
            <a:r>
              <a:rPr lang="en-US" sz="2000" dirty="0">
                <a:hlinkClick r:id="rId2"/>
              </a:rPr>
              <a:t>https://www.cyberciti.biz/faq/linux-xen-vmware-kvm-intel-vt-amd-v-support/</a:t>
            </a:r>
            <a:endParaRPr lang="en-US" sz="2000" dirty="0"/>
          </a:p>
          <a:p>
            <a:pPr marL="98425" lvl="0" indent="0">
              <a:spcBef>
                <a:spcPts val="1200"/>
              </a:spcBef>
              <a:buNone/>
              <a:defRPr/>
            </a:pPr>
            <a:endParaRPr lang="en-US" sz="2000" dirty="0"/>
          </a:p>
        </p:txBody>
      </p:sp>
      <p:sp>
        <p:nvSpPr>
          <p:cNvPr id="5" name="Title 1"/>
          <p:cNvSpPr>
            <a:spLocks/>
          </p:cNvSpPr>
          <p:nvPr/>
        </p:nvSpPr>
        <p:spPr bwMode="auto">
          <a:xfrm>
            <a:off x="179512" y="476250"/>
            <a:ext cx="822960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80963"/>
            <a:r>
              <a:rPr lang="en-US" altLang="en-US" sz="2800" b="1" dirty="0">
                <a:solidFill>
                  <a:srgbClr val="000000"/>
                </a:solidFill>
              </a:rPr>
              <a:t>Getting Started: 2) Virtualization Enabled?  </a:t>
            </a:r>
            <a:endParaRPr lang="en-US" altLang="en-US" sz="2800" b="1" dirty="0">
              <a:solidFill>
                <a:srgbClr val="5B1868"/>
              </a:solidFill>
            </a:endParaRPr>
          </a:p>
        </p:txBody>
      </p:sp>
    </p:spTree>
    <p:extLst>
      <p:ext uri="{BB962C8B-B14F-4D97-AF65-F5344CB8AC3E}">
        <p14:creationId xmlns:p14="http://schemas.microsoft.com/office/powerpoint/2010/main" val="1224497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3929351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4294967295"/>
          </p:nvPr>
        </p:nvSpPr>
        <p:spPr>
          <a:xfrm>
            <a:off x="491002" y="1460749"/>
            <a:ext cx="7606620" cy="5040560"/>
          </a:xfrm>
        </p:spPr>
        <p:txBody>
          <a:bodyPr/>
          <a:lstStyle/>
          <a:p>
            <a:pPr marL="98425" lvl="0" indent="0" eaLnBrk="1" hangingPunct="1">
              <a:spcBef>
                <a:spcPts val="1200"/>
              </a:spcBef>
              <a:buNone/>
              <a:defRPr/>
            </a:pPr>
            <a:r>
              <a:rPr lang="en-US" altLang="en-US" dirty="0">
                <a:solidFill>
                  <a:srgbClr val="C00000"/>
                </a:solidFill>
              </a:rPr>
              <a:t>The</a:t>
            </a:r>
            <a:r>
              <a:rPr lang="en-US" altLang="en-US" b="1" dirty="0">
                <a:solidFill>
                  <a:srgbClr val="C00000"/>
                </a:solidFill>
              </a:rPr>
              <a:t> </a:t>
            </a:r>
            <a:r>
              <a:rPr lang="en-US" altLang="en-US" b="1" u="sng" dirty="0">
                <a:solidFill>
                  <a:srgbClr val="C00000"/>
                </a:solidFill>
              </a:rPr>
              <a:t>current</a:t>
            </a:r>
            <a:r>
              <a:rPr lang="en-US" altLang="en-US" b="1" dirty="0">
                <a:solidFill>
                  <a:srgbClr val="C00000"/>
                </a:solidFill>
              </a:rPr>
              <a:t> </a:t>
            </a:r>
            <a:r>
              <a:rPr lang="en-US" altLang="en-US" b="1" u="sng" dirty="0">
                <a:solidFill>
                  <a:srgbClr val="C00000"/>
                </a:solidFill>
              </a:rPr>
              <a:t>version is recommended </a:t>
            </a:r>
            <a:r>
              <a:rPr lang="en-US" altLang="en-US" u="sng" dirty="0">
                <a:solidFill>
                  <a:srgbClr val="C00000"/>
                </a:solidFill>
              </a:rPr>
              <a:t>for download </a:t>
            </a:r>
          </a:p>
          <a:p>
            <a:pPr lvl="0">
              <a:defRPr/>
            </a:pPr>
            <a:r>
              <a:rPr lang="en-US" sz="2000" dirty="0"/>
              <a:t>Comes in two parts because of copyright</a:t>
            </a:r>
          </a:p>
          <a:p>
            <a:pPr lvl="1">
              <a:buFont typeface="Wingdings" pitchFamily="2" charset="2"/>
              <a:buChar char="§"/>
              <a:defRPr/>
            </a:pPr>
            <a:r>
              <a:rPr lang="en-US" dirty="0"/>
              <a:t>Platform Pack (main application) </a:t>
            </a:r>
            <a:r>
              <a:rPr lang="en-US" b="1" dirty="0">
                <a:solidFill>
                  <a:srgbClr val="00B0F0"/>
                </a:solidFill>
              </a:rPr>
              <a:t>(Required)</a:t>
            </a:r>
          </a:p>
          <a:p>
            <a:pPr lvl="1">
              <a:buFont typeface="Wingdings" pitchFamily="2" charset="2"/>
              <a:buChar char="§"/>
              <a:defRPr/>
            </a:pPr>
            <a:r>
              <a:rPr lang="en-US" dirty="0"/>
              <a:t>Extension Pack (licensed) </a:t>
            </a:r>
            <a:r>
              <a:rPr lang="en-US" b="1" dirty="0">
                <a:solidFill>
                  <a:srgbClr val="00B0F0"/>
                </a:solidFill>
              </a:rPr>
              <a:t>(Optional)</a:t>
            </a:r>
          </a:p>
          <a:p>
            <a:pPr marL="98425" lvl="0" indent="0" algn="ctr" eaLnBrk="1" hangingPunct="1">
              <a:spcBef>
                <a:spcPts val="1800"/>
              </a:spcBef>
              <a:buNone/>
              <a:defRPr/>
            </a:pPr>
            <a:r>
              <a:rPr lang="en-US" altLang="en-US" b="1" dirty="0"/>
              <a:t>BE SURE to </a:t>
            </a:r>
          </a:p>
          <a:p>
            <a:pPr marL="98425" lvl="0" indent="0" algn="ctr" eaLnBrk="1" hangingPunct="1">
              <a:spcBef>
                <a:spcPts val="0"/>
              </a:spcBef>
              <a:buNone/>
              <a:defRPr/>
            </a:pPr>
            <a:r>
              <a:rPr lang="en-US" altLang="en-US" b="1" dirty="0">
                <a:solidFill>
                  <a:srgbClr val="FF0000"/>
                </a:solidFill>
              </a:rPr>
              <a:t>Right-Click and Run As Administrator </a:t>
            </a:r>
          </a:p>
          <a:p>
            <a:pPr marL="98425" lvl="0" indent="0" algn="ctr" eaLnBrk="1" hangingPunct="1">
              <a:spcBef>
                <a:spcPts val="0"/>
              </a:spcBef>
              <a:buNone/>
              <a:defRPr/>
            </a:pPr>
            <a:r>
              <a:rPr lang="en-US" altLang="en-US" b="1" dirty="0"/>
              <a:t>when you install</a:t>
            </a:r>
          </a:p>
          <a:p>
            <a:pPr marL="98425" indent="0" eaLnBrk="1" hangingPunct="1">
              <a:spcBef>
                <a:spcPts val="1200"/>
              </a:spcBef>
              <a:buNone/>
              <a:defRPr/>
            </a:pPr>
            <a:endParaRPr lang="en-US" altLang="en-US" sz="2200" b="1" dirty="0"/>
          </a:p>
        </p:txBody>
      </p:sp>
      <p:sp>
        <p:nvSpPr>
          <p:cNvPr id="16387" name="Title 1"/>
          <p:cNvSpPr>
            <a:spLocks/>
          </p:cNvSpPr>
          <p:nvPr/>
        </p:nvSpPr>
        <p:spPr bwMode="auto">
          <a:xfrm>
            <a:off x="179512" y="476250"/>
            <a:ext cx="822960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80963"/>
            <a:r>
              <a:rPr lang="en-US" altLang="en-US" sz="2800" b="1" dirty="0">
                <a:solidFill>
                  <a:srgbClr val="5B1868"/>
                </a:solidFill>
              </a:rPr>
              <a:t>Getting Started: 3) </a:t>
            </a:r>
            <a:r>
              <a:rPr lang="en-US" altLang="en-US" sz="2800" b="1" dirty="0"/>
              <a:t>Install Virtualbox</a:t>
            </a:r>
          </a:p>
        </p:txBody>
      </p:sp>
      <p:sp>
        <p:nvSpPr>
          <p:cNvPr id="2" name="TextBox 1"/>
          <p:cNvSpPr txBox="1"/>
          <p:nvPr/>
        </p:nvSpPr>
        <p:spPr>
          <a:xfrm>
            <a:off x="467544" y="4509120"/>
            <a:ext cx="8247648" cy="1200329"/>
          </a:xfrm>
          <a:prstGeom prst="rect">
            <a:avLst/>
          </a:prstGeom>
          <a:noFill/>
        </p:spPr>
        <p:txBody>
          <a:bodyPr wrap="square" rtlCol="0">
            <a:spAutoFit/>
          </a:bodyPr>
          <a:lstStyle/>
          <a:p>
            <a:pPr algn="ctr"/>
            <a:r>
              <a:rPr lang="en-US" sz="2400" b="1" dirty="0">
                <a:solidFill>
                  <a:srgbClr val="0070C0"/>
                </a:solidFill>
              </a:rPr>
              <a:t>Virtualbox works best from the default location – C:\Program Files</a:t>
            </a:r>
          </a:p>
          <a:p>
            <a:pPr algn="ctr"/>
            <a:r>
              <a:rPr lang="en-US" sz="2400" b="1" dirty="0">
                <a:solidFill>
                  <a:srgbClr val="C00000"/>
                </a:solidFill>
              </a:rPr>
              <a:t>(You can put the VMs anywhere)</a:t>
            </a:r>
          </a:p>
        </p:txBody>
      </p:sp>
      <p:sp>
        <p:nvSpPr>
          <p:cNvPr id="3" name="TextBox 2"/>
          <p:cNvSpPr txBox="1"/>
          <p:nvPr/>
        </p:nvSpPr>
        <p:spPr>
          <a:xfrm>
            <a:off x="83698" y="5875166"/>
            <a:ext cx="9030036" cy="677108"/>
          </a:xfrm>
          <a:prstGeom prst="rect">
            <a:avLst/>
          </a:prstGeom>
          <a:noFill/>
        </p:spPr>
        <p:txBody>
          <a:bodyPr wrap="none" rtlCol="0">
            <a:spAutoFit/>
          </a:bodyPr>
          <a:lstStyle/>
          <a:p>
            <a:pPr marL="98425" indent="0" eaLnBrk="1" hangingPunct="1">
              <a:spcBef>
                <a:spcPts val="1200"/>
              </a:spcBef>
              <a:buNone/>
              <a:defRPr/>
            </a:pPr>
            <a:r>
              <a:rPr lang="en-US" altLang="en-US" sz="2000" dirty="0"/>
              <a:t>Minimum: </a:t>
            </a:r>
            <a:r>
              <a:rPr lang="en-US" altLang="en-US" sz="2000" b="1" dirty="0" err="1"/>
              <a:t>VirtualBox</a:t>
            </a:r>
            <a:r>
              <a:rPr lang="en-US" altLang="en-US" sz="2000" b="1" dirty="0"/>
              <a:t> 6.1.22 </a:t>
            </a:r>
            <a:r>
              <a:rPr lang="en-US" altLang="en-US" sz="2000" dirty="0"/>
              <a:t>(released 29 April 2021)</a:t>
            </a:r>
          </a:p>
          <a:p>
            <a:pPr marL="98425" indent="0" eaLnBrk="1" hangingPunct="1">
              <a:spcBef>
                <a:spcPts val="0"/>
              </a:spcBef>
              <a:buNone/>
              <a:defRPr/>
            </a:pPr>
            <a:r>
              <a:rPr lang="en-US" altLang="en-US" dirty="0"/>
              <a:t>VMM: Fixed guest OS hanging under certain circumstances when Hyper-V is present </a:t>
            </a:r>
          </a:p>
        </p:txBody>
      </p:sp>
    </p:spTree>
    <p:extLst>
      <p:ext uri="{BB962C8B-B14F-4D97-AF65-F5344CB8AC3E}">
        <p14:creationId xmlns:p14="http://schemas.microsoft.com/office/powerpoint/2010/main" val="1117431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4294967295"/>
          </p:nvPr>
        </p:nvSpPr>
        <p:spPr>
          <a:xfrm>
            <a:off x="1090055" y="1616720"/>
            <a:ext cx="6768752" cy="1656184"/>
          </a:xfrm>
        </p:spPr>
        <p:txBody>
          <a:bodyPr/>
          <a:lstStyle/>
          <a:p>
            <a:pPr marL="98425" indent="0" eaLnBrk="1" hangingPunct="1">
              <a:spcBef>
                <a:spcPts val="1200"/>
              </a:spcBef>
              <a:buNone/>
              <a:defRPr/>
            </a:pPr>
            <a:r>
              <a:rPr lang="en-US" altLang="en-US" sz="2200" b="1" dirty="0"/>
              <a:t>Download the </a:t>
            </a:r>
            <a:r>
              <a:rPr lang="en-US" altLang="en-US" sz="2200" b="1" dirty="0" err="1"/>
              <a:t>Base.iso</a:t>
            </a:r>
            <a:r>
              <a:rPr lang="en-US" altLang="en-US" sz="2200" b="1" dirty="0"/>
              <a:t> from </a:t>
            </a:r>
            <a:r>
              <a:rPr lang="en-US" altLang="en-US" sz="2200" b="1" dirty="0">
                <a:hlinkClick r:id="rId2"/>
              </a:rPr>
              <a:t>http://my-tiny.net</a:t>
            </a:r>
            <a:endParaRPr lang="en-US" altLang="en-US" sz="2200" b="1" dirty="0"/>
          </a:p>
          <a:p>
            <a:pPr marL="98425" indent="0" eaLnBrk="1" hangingPunct="1">
              <a:spcBef>
                <a:spcPts val="600"/>
              </a:spcBef>
              <a:buNone/>
              <a:defRPr/>
            </a:pPr>
            <a:r>
              <a:rPr lang="en-US" altLang="en-US" sz="2200" b="1" dirty="0"/>
              <a:t>	and follow the </a:t>
            </a:r>
            <a:r>
              <a:rPr lang="en-US" altLang="en-US" sz="2200" b="1" dirty="0" err="1"/>
              <a:t>pdf</a:t>
            </a:r>
            <a:r>
              <a:rPr lang="en-US" altLang="en-US" sz="2200" b="1" dirty="0"/>
              <a:t> or </a:t>
            </a:r>
            <a:r>
              <a:rPr lang="en-US" altLang="en-US" sz="2200" b="1"/>
              <a:t>the video</a:t>
            </a:r>
            <a:endParaRPr lang="en-US" altLang="en-US" sz="2200" b="1" dirty="0"/>
          </a:p>
        </p:txBody>
      </p:sp>
      <p:sp>
        <p:nvSpPr>
          <p:cNvPr id="16387" name="Title 1"/>
          <p:cNvSpPr>
            <a:spLocks/>
          </p:cNvSpPr>
          <p:nvPr/>
        </p:nvSpPr>
        <p:spPr bwMode="auto">
          <a:xfrm>
            <a:off x="179512" y="476250"/>
            <a:ext cx="8589838"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80963"/>
            <a:r>
              <a:rPr lang="en-US" altLang="en-US" sz="2800" b="1" dirty="0">
                <a:solidFill>
                  <a:srgbClr val="5B1868"/>
                </a:solidFill>
              </a:rPr>
              <a:t>Getting Started: 4) </a:t>
            </a:r>
            <a:r>
              <a:rPr lang="en-US" altLang="en-US" sz="2800" b="1" dirty="0"/>
              <a:t>Create a VM</a:t>
            </a:r>
          </a:p>
        </p:txBody>
      </p:sp>
    </p:spTree>
    <p:extLst>
      <p:ext uri="{BB962C8B-B14F-4D97-AF65-F5344CB8AC3E}">
        <p14:creationId xmlns:p14="http://schemas.microsoft.com/office/powerpoint/2010/main" val="1117431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1916832"/>
            <a:ext cx="4824536" cy="3960440"/>
          </a:xfrm>
        </p:spPr>
        <p:txBody>
          <a:bodyPr/>
          <a:lstStyle/>
          <a:p>
            <a:pPr>
              <a:spcBef>
                <a:spcPts val="1200"/>
              </a:spcBef>
            </a:pPr>
            <a:r>
              <a:rPr lang="en-US" dirty="0"/>
              <a:t>When creating a VM, make sure you choose the proper version of the guest OS template </a:t>
            </a:r>
          </a:p>
          <a:p>
            <a:pPr>
              <a:spcBef>
                <a:spcPts val="1200"/>
              </a:spcBef>
            </a:pPr>
            <a:r>
              <a:rPr lang="en-US" dirty="0"/>
              <a:t>Choosing the correct template allows </a:t>
            </a:r>
            <a:r>
              <a:rPr lang="en-US" dirty="0" err="1"/>
              <a:t>virtualbox</a:t>
            </a:r>
            <a:r>
              <a:rPr lang="en-US" dirty="0"/>
              <a:t> to select the correct settings for other processor features - it's not </a:t>
            </a:r>
            <a:r>
              <a:rPr lang="en-US" i="1" dirty="0"/>
              <a:t>just</a:t>
            </a:r>
            <a:r>
              <a:rPr lang="en-US" dirty="0"/>
              <a:t> about 64bit capability any more.</a:t>
            </a:r>
          </a:p>
        </p:txBody>
      </p:sp>
      <p:sp>
        <p:nvSpPr>
          <p:cNvPr id="3" name="Title 2"/>
          <p:cNvSpPr>
            <a:spLocks noGrp="1"/>
          </p:cNvSpPr>
          <p:nvPr>
            <p:ph type="title"/>
          </p:nvPr>
        </p:nvSpPr>
        <p:spPr/>
        <p:txBody>
          <a:bodyPr/>
          <a:lstStyle/>
          <a:p>
            <a:r>
              <a:rPr lang="en-US" dirty="0"/>
              <a:t>TinyNet: </a:t>
            </a:r>
            <a:r>
              <a:rPr lang="en-US" dirty="0" err="1"/>
              <a:t>linux</a:t>
            </a:r>
            <a:r>
              <a:rPr lang="en-US" dirty="0"/>
              <a:t> 2.6/3x/4x/ (32-bit)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2276872"/>
            <a:ext cx="3686175" cy="3267075"/>
          </a:xfrm>
          <a:prstGeom prst="rect">
            <a:avLst/>
          </a:prstGeom>
        </p:spPr>
      </p:pic>
    </p:spTree>
    <p:extLst>
      <p:ext uri="{BB962C8B-B14F-4D97-AF65-F5344CB8AC3E}">
        <p14:creationId xmlns:p14="http://schemas.microsoft.com/office/powerpoint/2010/main" val="2543722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D665-7399-4395-9ADE-3242D535C65B}"/>
              </a:ext>
            </a:extLst>
          </p:cNvPr>
          <p:cNvSpPr>
            <a:spLocks noGrp="1"/>
          </p:cNvSpPr>
          <p:nvPr>
            <p:ph type="title"/>
          </p:nvPr>
        </p:nvSpPr>
        <p:spPr/>
        <p:txBody>
          <a:bodyPr/>
          <a:lstStyle/>
          <a:p>
            <a:r>
              <a:rPr lang="en-US"/>
              <a:t>Layers of Complex Software</a:t>
            </a:r>
            <a:endParaRPr lang="en-GB"/>
          </a:p>
        </p:txBody>
      </p:sp>
      <p:grpSp>
        <p:nvGrpSpPr>
          <p:cNvPr id="33" name="Group 32">
            <a:extLst>
              <a:ext uri="{FF2B5EF4-FFF2-40B4-BE49-F238E27FC236}">
                <a16:creationId xmlns:a16="http://schemas.microsoft.com/office/drawing/2014/main" id="{9ECB3B5A-C153-45B5-A9B5-0175EABA1F2C}"/>
              </a:ext>
            </a:extLst>
          </p:cNvPr>
          <p:cNvGrpSpPr/>
          <p:nvPr/>
        </p:nvGrpSpPr>
        <p:grpSpPr>
          <a:xfrm>
            <a:off x="1979712" y="1556792"/>
            <a:ext cx="4789076" cy="4741543"/>
            <a:chOff x="1233754" y="1556792"/>
            <a:chExt cx="4789076" cy="4741543"/>
          </a:xfrm>
        </p:grpSpPr>
        <p:grpSp>
          <p:nvGrpSpPr>
            <p:cNvPr id="29" name="Group 28">
              <a:extLst>
                <a:ext uri="{FF2B5EF4-FFF2-40B4-BE49-F238E27FC236}">
                  <a16:creationId xmlns:a16="http://schemas.microsoft.com/office/drawing/2014/main" id="{C5A19346-FB71-4B06-B0C1-AB0C5786171F}"/>
                </a:ext>
              </a:extLst>
            </p:cNvPr>
            <p:cNvGrpSpPr/>
            <p:nvPr/>
          </p:nvGrpSpPr>
          <p:grpSpPr>
            <a:xfrm>
              <a:off x="1344197" y="1556792"/>
              <a:ext cx="4678633" cy="3444797"/>
              <a:chOff x="1344197" y="1556792"/>
              <a:chExt cx="4678633" cy="3444797"/>
            </a:xfrm>
          </p:grpSpPr>
          <p:grpSp>
            <p:nvGrpSpPr>
              <p:cNvPr id="27" name="Group 26">
                <a:extLst>
                  <a:ext uri="{FF2B5EF4-FFF2-40B4-BE49-F238E27FC236}">
                    <a16:creationId xmlns:a16="http://schemas.microsoft.com/office/drawing/2014/main" id="{ED3EA796-4DBF-47C9-8C4D-4007BB23007C}"/>
                  </a:ext>
                </a:extLst>
              </p:cNvPr>
              <p:cNvGrpSpPr/>
              <p:nvPr/>
            </p:nvGrpSpPr>
            <p:grpSpPr>
              <a:xfrm>
                <a:off x="1709092" y="1556792"/>
                <a:ext cx="4313738" cy="2959282"/>
                <a:chOff x="949310" y="1792022"/>
                <a:chExt cx="4313738" cy="2959282"/>
              </a:xfrm>
            </p:grpSpPr>
            <p:sp>
              <p:nvSpPr>
                <p:cNvPr id="11" name="TextBox 10">
                  <a:extLst>
                    <a:ext uri="{FF2B5EF4-FFF2-40B4-BE49-F238E27FC236}">
                      <a16:creationId xmlns:a16="http://schemas.microsoft.com/office/drawing/2014/main" id="{96522C1A-D986-4178-8E22-0D12C0D1C83D}"/>
                    </a:ext>
                  </a:extLst>
                </p:cNvPr>
                <p:cNvSpPr txBox="1"/>
                <p:nvPr/>
              </p:nvSpPr>
              <p:spPr>
                <a:xfrm>
                  <a:off x="1075914" y="2721114"/>
                  <a:ext cx="1047814" cy="707886"/>
                </a:xfrm>
                <a:prstGeom prst="rect">
                  <a:avLst/>
                </a:prstGeom>
                <a:noFill/>
                <a:ln w="38100" cmpd="dbl">
                  <a:solidFill>
                    <a:schemeClr val="tx1"/>
                  </a:solidFill>
                </a:ln>
              </p:spPr>
              <p:txBody>
                <a:bodyPr wrap="square" rtlCol="0">
                  <a:spAutoFit/>
                </a:bodyPr>
                <a:lstStyle/>
                <a:p>
                  <a:pPr algn="ctr"/>
                  <a:r>
                    <a:rPr lang="en-US" sz="2000" i="1">
                      <a:solidFill>
                        <a:srgbClr val="000000"/>
                      </a:solidFill>
                    </a:rPr>
                    <a:t>Other </a:t>
                  </a:r>
                </a:p>
                <a:p>
                  <a:pPr algn="ctr"/>
                  <a:r>
                    <a:rPr lang="en-US" sz="2000" i="1">
                      <a:solidFill>
                        <a:srgbClr val="000000"/>
                      </a:solidFill>
                    </a:rPr>
                    <a:t>Apps</a:t>
                  </a:r>
                  <a:endParaRPr lang="en-GB" sz="2000" i="1">
                    <a:solidFill>
                      <a:srgbClr val="000000"/>
                    </a:solidFill>
                  </a:endParaRPr>
                </a:p>
              </p:txBody>
            </p:sp>
            <p:grpSp>
              <p:nvGrpSpPr>
                <p:cNvPr id="18" name="Group 17">
                  <a:extLst>
                    <a:ext uri="{FF2B5EF4-FFF2-40B4-BE49-F238E27FC236}">
                      <a16:creationId xmlns:a16="http://schemas.microsoft.com/office/drawing/2014/main" id="{08342B27-25CB-4E11-9DF4-1D3C3B41F179}"/>
                    </a:ext>
                  </a:extLst>
                </p:cNvPr>
                <p:cNvGrpSpPr/>
                <p:nvPr/>
              </p:nvGrpSpPr>
              <p:grpSpPr>
                <a:xfrm>
                  <a:off x="949310" y="3548933"/>
                  <a:ext cx="2270131" cy="1202371"/>
                  <a:chOff x="1784224" y="3508389"/>
                  <a:chExt cx="2270131" cy="1202371"/>
                </a:xfrm>
              </p:grpSpPr>
              <p:sp>
                <p:nvSpPr>
                  <p:cNvPr id="7" name="TextBox 6">
                    <a:extLst>
                      <a:ext uri="{FF2B5EF4-FFF2-40B4-BE49-F238E27FC236}">
                        <a16:creationId xmlns:a16="http://schemas.microsoft.com/office/drawing/2014/main" id="{E37E9A4A-63FB-4A0D-96D7-F6D91C4C117D}"/>
                      </a:ext>
                    </a:extLst>
                  </p:cNvPr>
                  <p:cNvSpPr txBox="1"/>
                  <p:nvPr/>
                </p:nvSpPr>
                <p:spPr>
                  <a:xfrm>
                    <a:off x="1784226" y="3508389"/>
                    <a:ext cx="2270129" cy="369332"/>
                  </a:xfrm>
                  <a:prstGeom prst="rect">
                    <a:avLst/>
                  </a:prstGeom>
                  <a:noFill/>
                  <a:ln w="38100">
                    <a:solidFill>
                      <a:schemeClr val="tx1"/>
                    </a:solidFill>
                  </a:ln>
                </p:spPr>
                <p:txBody>
                  <a:bodyPr wrap="square" rtlCol="0">
                    <a:spAutoFit/>
                  </a:bodyPr>
                  <a:lstStyle/>
                  <a:p>
                    <a:pPr algn="ctr"/>
                    <a:r>
                      <a:rPr lang="en-US">
                        <a:solidFill>
                          <a:srgbClr val="000000"/>
                        </a:solidFill>
                      </a:rPr>
                      <a:t>Windows (Host OS)</a:t>
                    </a:r>
                    <a:endParaRPr lang="en-GB">
                      <a:solidFill>
                        <a:srgbClr val="000000"/>
                      </a:solidFill>
                    </a:endParaRPr>
                  </a:p>
                </p:txBody>
              </p:sp>
              <p:sp>
                <p:nvSpPr>
                  <p:cNvPr id="9" name="TextBox 8">
                    <a:extLst>
                      <a:ext uri="{FF2B5EF4-FFF2-40B4-BE49-F238E27FC236}">
                        <a16:creationId xmlns:a16="http://schemas.microsoft.com/office/drawing/2014/main" id="{8EA9A3A3-D34A-40EB-B7CD-EF43453303AD}"/>
                      </a:ext>
                    </a:extLst>
                  </p:cNvPr>
                  <p:cNvSpPr txBox="1"/>
                  <p:nvPr/>
                </p:nvSpPr>
                <p:spPr>
                  <a:xfrm>
                    <a:off x="2037908" y="3924908"/>
                    <a:ext cx="1784608" cy="369332"/>
                  </a:xfrm>
                  <a:prstGeom prst="rect">
                    <a:avLst/>
                  </a:prstGeom>
                  <a:noFill/>
                  <a:ln w="38100" cmpd="dbl">
                    <a:solidFill>
                      <a:schemeClr val="tx1"/>
                    </a:solidFill>
                    <a:prstDash val="sysDash"/>
                  </a:ln>
                </p:spPr>
                <p:txBody>
                  <a:bodyPr wrap="square" rtlCol="0">
                    <a:spAutoFit/>
                  </a:bodyPr>
                  <a:lstStyle/>
                  <a:p>
                    <a:pPr algn="ctr"/>
                    <a:r>
                      <a:rPr lang="en-US">
                        <a:solidFill>
                          <a:srgbClr val="000000"/>
                        </a:solidFill>
                      </a:rPr>
                      <a:t>Hyper-V</a:t>
                    </a:r>
                    <a:endParaRPr lang="en-GB">
                      <a:solidFill>
                        <a:srgbClr val="000000"/>
                      </a:solidFill>
                    </a:endParaRPr>
                  </a:p>
                </p:txBody>
              </p:sp>
              <p:sp>
                <p:nvSpPr>
                  <p:cNvPr id="15" name="TextBox 14">
                    <a:extLst>
                      <a:ext uri="{FF2B5EF4-FFF2-40B4-BE49-F238E27FC236}">
                        <a16:creationId xmlns:a16="http://schemas.microsoft.com/office/drawing/2014/main" id="{01846AC7-D25C-4373-A63A-7FA3237B82C2}"/>
                      </a:ext>
                    </a:extLst>
                  </p:cNvPr>
                  <p:cNvSpPr txBox="1"/>
                  <p:nvPr/>
                </p:nvSpPr>
                <p:spPr>
                  <a:xfrm>
                    <a:off x="1784224" y="4341428"/>
                    <a:ext cx="2270130" cy="369332"/>
                  </a:xfrm>
                  <a:prstGeom prst="rect">
                    <a:avLst/>
                  </a:prstGeom>
                  <a:noFill/>
                  <a:ln w="38100">
                    <a:solidFill>
                      <a:schemeClr val="tx1"/>
                    </a:solidFill>
                    <a:prstDash val="sysDash"/>
                  </a:ln>
                </p:spPr>
                <p:txBody>
                  <a:bodyPr wrap="square" rtlCol="0">
                    <a:spAutoFit/>
                  </a:bodyPr>
                  <a:lstStyle/>
                  <a:p>
                    <a:pPr algn="ctr"/>
                    <a:r>
                      <a:rPr lang="en-US">
                        <a:solidFill>
                          <a:srgbClr val="000000"/>
                        </a:solidFill>
                      </a:rPr>
                      <a:t>Device Drivers</a:t>
                    </a:r>
                    <a:endParaRPr lang="en-GB">
                      <a:solidFill>
                        <a:srgbClr val="000000"/>
                      </a:solidFill>
                    </a:endParaRPr>
                  </a:p>
                </p:txBody>
              </p:sp>
            </p:grpSp>
            <p:grpSp>
              <p:nvGrpSpPr>
                <p:cNvPr id="24" name="Group 23">
                  <a:extLst>
                    <a:ext uri="{FF2B5EF4-FFF2-40B4-BE49-F238E27FC236}">
                      <a16:creationId xmlns:a16="http://schemas.microsoft.com/office/drawing/2014/main" id="{4AD45005-C94B-48DE-BB0C-E611E4A6C399}"/>
                    </a:ext>
                  </a:extLst>
                </p:cNvPr>
                <p:cNvGrpSpPr/>
                <p:nvPr/>
              </p:nvGrpSpPr>
              <p:grpSpPr>
                <a:xfrm>
                  <a:off x="2386416" y="2317189"/>
                  <a:ext cx="1900509" cy="1623258"/>
                  <a:chOff x="2092729" y="2645817"/>
                  <a:chExt cx="1900509" cy="1623258"/>
                </a:xfrm>
              </p:grpSpPr>
              <p:sp>
                <p:nvSpPr>
                  <p:cNvPr id="5" name="TextBox 4">
                    <a:extLst>
                      <a:ext uri="{FF2B5EF4-FFF2-40B4-BE49-F238E27FC236}">
                        <a16:creationId xmlns:a16="http://schemas.microsoft.com/office/drawing/2014/main" id="{6D78FCA3-7104-4A8F-BE16-82DA67EC4DCE}"/>
                      </a:ext>
                    </a:extLst>
                  </p:cNvPr>
                  <p:cNvSpPr txBox="1"/>
                  <p:nvPr/>
                </p:nvSpPr>
                <p:spPr>
                  <a:xfrm>
                    <a:off x="3068851" y="3684300"/>
                    <a:ext cx="907071" cy="584775"/>
                  </a:xfrm>
                  <a:prstGeom prst="rect">
                    <a:avLst/>
                  </a:prstGeom>
                  <a:noFill/>
                  <a:ln w="38100">
                    <a:solidFill>
                      <a:schemeClr val="tx1"/>
                    </a:solidFill>
                    <a:prstDash val="sysDash"/>
                  </a:ln>
                </p:spPr>
                <p:txBody>
                  <a:bodyPr wrap="square" rtlCol="0">
                    <a:spAutoFit/>
                  </a:bodyPr>
                  <a:lstStyle/>
                  <a:p>
                    <a:pPr algn="ctr"/>
                    <a:r>
                      <a:rPr lang="en-US" sz="1600" i="1">
                        <a:solidFill>
                          <a:srgbClr val="000000"/>
                        </a:solidFill>
                      </a:rPr>
                      <a:t>Virtual Drivers</a:t>
                    </a:r>
                    <a:endParaRPr lang="en-GB" sz="1600" i="1">
                      <a:solidFill>
                        <a:srgbClr val="000000"/>
                      </a:solidFill>
                    </a:endParaRPr>
                  </a:p>
                </p:txBody>
              </p:sp>
              <p:sp>
                <p:nvSpPr>
                  <p:cNvPr id="8" name="TextBox 7">
                    <a:extLst>
                      <a:ext uri="{FF2B5EF4-FFF2-40B4-BE49-F238E27FC236}">
                        <a16:creationId xmlns:a16="http://schemas.microsoft.com/office/drawing/2014/main" id="{D4E6E6DA-6131-4EE4-9E2C-69E389AAA9BC}"/>
                      </a:ext>
                    </a:extLst>
                  </p:cNvPr>
                  <p:cNvSpPr txBox="1"/>
                  <p:nvPr/>
                </p:nvSpPr>
                <p:spPr>
                  <a:xfrm>
                    <a:off x="2092729" y="3278978"/>
                    <a:ext cx="1900509" cy="369332"/>
                  </a:xfrm>
                  <a:prstGeom prst="rect">
                    <a:avLst/>
                  </a:prstGeom>
                  <a:noFill/>
                  <a:ln w="38100">
                    <a:solidFill>
                      <a:schemeClr val="tx1"/>
                    </a:solidFill>
                  </a:ln>
                </p:spPr>
                <p:txBody>
                  <a:bodyPr wrap="square" rtlCol="0">
                    <a:spAutoFit/>
                  </a:bodyPr>
                  <a:lstStyle/>
                  <a:p>
                    <a:pPr algn="ctr"/>
                    <a:r>
                      <a:rPr lang="en-US" dirty="0" err="1">
                        <a:solidFill>
                          <a:srgbClr val="000000"/>
                        </a:solidFill>
                      </a:rPr>
                      <a:t>VirtualBox</a:t>
                    </a:r>
                    <a:endParaRPr lang="en-GB" dirty="0">
                      <a:solidFill>
                        <a:srgbClr val="000000"/>
                      </a:solidFill>
                    </a:endParaRPr>
                  </a:p>
                </p:txBody>
              </p:sp>
              <p:sp>
                <p:nvSpPr>
                  <p:cNvPr id="19" name="TextBox 18">
                    <a:extLst>
                      <a:ext uri="{FF2B5EF4-FFF2-40B4-BE49-F238E27FC236}">
                        <a16:creationId xmlns:a16="http://schemas.microsoft.com/office/drawing/2014/main" id="{7D36EA22-2B5A-4431-9935-F3FF28CA32FD}"/>
                      </a:ext>
                    </a:extLst>
                  </p:cNvPr>
                  <p:cNvSpPr txBox="1"/>
                  <p:nvPr/>
                </p:nvSpPr>
                <p:spPr>
                  <a:xfrm>
                    <a:off x="3068851" y="2645817"/>
                    <a:ext cx="907071" cy="584775"/>
                  </a:xfrm>
                  <a:prstGeom prst="rect">
                    <a:avLst/>
                  </a:prstGeom>
                  <a:noFill/>
                  <a:ln w="38100">
                    <a:solidFill>
                      <a:schemeClr val="tx1"/>
                    </a:solidFill>
                    <a:prstDash val="sysDash"/>
                  </a:ln>
                </p:spPr>
                <p:txBody>
                  <a:bodyPr wrap="square" rtlCol="0">
                    <a:spAutoFit/>
                  </a:bodyPr>
                  <a:lstStyle/>
                  <a:p>
                    <a:pPr algn="ctr"/>
                    <a:r>
                      <a:rPr lang="en-US" sz="1600" i="1">
                        <a:solidFill>
                          <a:srgbClr val="000000"/>
                        </a:solidFill>
                      </a:rPr>
                      <a:t>Virtual Devices</a:t>
                    </a:r>
                    <a:endParaRPr lang="en-GB" sz="1600" i="1">
                      <a:solidFill>
                        <a:srgbClr val="000000"/>
                      </a:solidFill>
                    </a:endParaRPr>
                  </a:p>
                </p:txBody>
              </p:sp>
            </p:grpSp>
            <p:grpSp>
              <p:nvGrpSpPr>
                <p:cNvPr id="26" name="Group 25">
                  <a:extLst>
                    <a:ext uri="{FF2B5EF4-FFF2-40B4-BE49-F238E27FC236}">
                      <a16:creationId xmlns:a16="http://schemas.microsoft.com/office/drawing/2014/main" id="{BA8B4141-34CB-42E2-BB40-B95829E21569}"/>
                    </a:ext>
                  </a:extLst>
                </p:cNvPr>
                <p:cNvGrpSpPr/>
                <p:nvPr/>
              </p:nvGrpSpPr>
              <p:grpSpPr>
                <a:xfrm>
                  <a:off x="3362538" y="1792022"/>
                  <a:ext cx="1900510" cy="972749"/>
                  <a:chOff x="3362538" y="1792022"/>
                  <a:chExt cx="1900510" cy="972749"/>
                </a:xfrm>
              </p:grpSpPr>
              <p:sp>
                <p:nvSpPr>
                  <p:cNvPr id="12" name="TextBox 11">
                    <a:extLst>
                      <a:ext uri="{FF2B5EF4-FFF2-40B4-BE49-F238E27FC236}">
                        <a16:creationId xmlns:a16="http://schemas.microsoft.com/office/drawing/2014/main" id="{D4C87B17-343C-4924-A527-3628173BB439}"/>
                      </a:ext>
                    </a:extLst>
                  </p:cNvPr>
                  <p:cNvSpPr txBox="1"/>
                  <p:nvPr/>
                </p:nvSpPr>
                <p:spPr>
                  <a:xfrm>
                    <a:off x="3362538" y="1792022"/>
                    <a:ext cx="1900510" cy="369332"/>
                  </a:xfrm>
                  <a:prstGeom prst="rect">
                    <a:avLst/>
                  </a:prstGeom>
                  <a:noFill/>
                  <a:ln w="38100">
                    <a:solidFill>
                      <a:schemeClr val="tx1"/>
                    </a:solidFill>
                  </a:ln>
                </p:spPr>
                <p:txBody>
                  <a:bodyPr wrap="square" rtlCol="0">
                    <a:spAutoFit/>
                  </a:bodyPr>
                  <a:lstStyle/>
                  <a:p>
                    <a:pPr algn="ctr"/>
                    <a:r>
                      <a:rPr lang="en-US">
                        <a:solidFill>
                          <a:srgbClr val="000000"/>
                        </a:solidFill>
                      </a:rPr>
                      <a:t>VM (Guest OS)</a:t>
                    </a:r>
                    <a:endParaRPr lang="en-GB">
                      <a:solidFill>
                        <a:srgbClr val="000000"/>
                      </a:solidFill>
                    </a:endParaRPr>
                  </a:p>
                </p:txBody>
              </p:sp>
              <p:sp>
                <p:nvSpPr>
                  <p:cNvPr id="20" name="TextBox 19">
                    <a:extLst>
                      <a:ext uri="{FF2B5EF4-FFF2-40B4-BE49-F238E27FC236}">
                        <a16:creationId xmlns:a16="http://schemas.microsoft.com/office/drawing/2014/main" id="{31D76BA9-A0C8-4CFD-9DCF-39A8AE0E41DF}"/>
                      </a:ext>
                    </a:extLst>
                  </p:cNvPr>
                  <p:cNvSpPr txBox="1"/>
                  <p:nvPr/>
                </p:nvSpPr>
                <p:spPr>
                  <a:xfrm>
                    <a:off x="4355976" y="2179996"/>
                    <a:ext cx="907071" cy="584775"/>
                  </a:xfrm>
                  <a:prstGeom prst="rect">
                    <a:avLst/>
                  </a:prstGeom>
                  <a:noFill/>
                  <a:ln w="38100">
                    <a:solidFill>
                      <a:schemeClr val="tx1"/>
                    </a:solidFill>
                    <a:prstDash val="sysDash"/>
                  </a:ln>
                </p:spPr>
                <p:txBody>
                  <a:bodyPr wrap="square" rtlCol="0">
                    <a:spAutoFit/>
                  </a:bodyPr>
                  <a:lstStyle/>
                  <a:p>
                    <a:pPr algn="ctr"/>
                    <a:r>
                      <a:rPr lang="en-US" sz="1600" i="1">
                        <a:solidFill>
                          <a:srgbClr val="000000"/>
                        </a:solidFill>
                      </a:rPr>
                      <a:t>Device Drivers</a:t>
                    </a:r>
                    <a:endParaRPr lang="en-GB" sz="1600" i="1">
                      <a:solidFill>
                        <a:srgbClr val="000000"/>
                      </a:solidFill>
                    </a:endParaRPr>
                  </a:p>
                </p:txBody>
              </p:sp>
            </p:grpSp>
          </p:grpSp>
          <p:sp>
            <p:nvSpPr>
              <p:cNvPr id="28" name="TextBox 27">
                <a:extLst>
                  <a:ext uri="{FF2B5EF4-FFF2-40B4-BE49-F238E27FC236}">
                    <a16:creationId xmlns:a16="http://schemas.microsoft.com/office/drawing/2014/main" id="{E9B380E6-572B-4C2F-805E-E4C30993A6ED}"/>
                  </a:ext>
                </a:extLst>
              </p:cNvPr>
              <p:cNvSpPr txBox="1"/>
              <p:nvPr/>
            </p:nvSpPr>
            <p:spPr>
              <a:xfrm>
                <a:off x="1344197" y="4632257"/>
                <a:ext cx="3147015" cy="369332"/>
              </a:xfrm>
              <a:prstGeom prst="rect">
                <a:avLst/>
              </a:prstGeom>
              <a:noFill/>
            </p:spPr>
            <p:txBody>
              <a:bodyPr wrap="none" rtlCol="0">
                <a:spAutoFit/>
              </a:bodyPr>
              <a:lstStyle/>
              <a:p>
                <a:r>
                  <a:rPr lang="en-US">
                    <a:solidFill>
                      <a:srgbClr val="000000"/>
                    </a:solidFill>
                  </a:rPr>
                  <a:t>--- --- ---  Hardware   --- --- ---</a:t>
                </a:r>
                <a:endParaRPr lang="en-GB">
                  <a:solidFill>
                    <a:srgbClr val="000000"/>
                  </a:solidFill>
                </a:endParaRPr>
              </a:p>
            </p:txBody>
          </p:sp>
        </p:grpSp>
        <p:grpSp>
          <p:nvGrpSpPr>
            <p:cNvPr id="32" name="Group 31">
              <a:extLst>
                <a:ext uri="{FF2B5EF4-FFF2-40B4-BE49-F238E27FC236}">
                  <a16:creationId xmlns:a16="http://schemas.microsoft.com/office/drawing/2014/main" id="{2C0F6601-5B27-469B-AC16-98FA05D15FE9}"/>
                </a:ext>
              </a:extLst>
            </p:cNvPr>
            <p:cNvGrpSpPr/>
            <p:nvPr/>
          </p:nvGrpSpPr>
          <p:grpSpPr>
            <a:xfrm>
              <a:off x="1233754" y="5080574"/>
              <a:ext cx="4789075" cy="1217761"/>
              <a:chOff x="1233754" y="5080574"/>
              <a:chExt cx="4789075" cy="1217761"/>
            </a:xfrm>
          </p:grpSpPr>
          <p:sp>
            <p:nvSpPr>
              <p:cNvPr id="4" name="TextBox 3">
                <a:extLst>
                  <a:ext uri="{FF2B5EF4-FFF2-40B4-BE49-F238E27FC236}">
                    <a16:creationId xmlns:a16="http://schemas.microsoft.com/office/drawing/2014/main" id="{B3182E59-E135-49E3-A9D9-6ED5001AE63D}"/>
                  </a:ext>
                </a:extLst>
              </p:cNvPr>
              <p:cNvSpPr txBox="1"/>
              <p:nvPr/>
            </p:nvSpPr>
            <p:spPr>
              <a:xfrm>
                <a:off x="2434799" y="5990558"/>
                <a:ext cx="840562" cy="307777"/>
              </a:xfrm>
              <a:prstGeom prst="rect">
                <a:avLst/>
              </a:prstGeom>
              <a:noFill/>
              <a:ln w="38100">
                <a:solidFill>
                  <a:schemeClr val="tx1"/>
                </a:solidFill>
              </a:ln>
            </p:spPr>
            <p:txBody>
              <a:bodyPr wrap="square" rtlCol="0">
                <a:spAutoFit/>
              </a:bodyPr>
              <a:lstStyle/>
              <a:p>
                <a:pPr algn="ctr"/>
                <a:r>
                  <a:rPr lang="en-US" sz="1400">
                    <a:solidFill>
                      <a:srgbClr val="000000"/>
                    </a:solidFill>
                  </a:rPr>
                  <a:t>BIOS</a:t>
                </a:r>
                <a:endParaRPr lang="en-GB" sz="1400">
                  <a:solidFill>
                    <a:srgbClr val="000000"/>
                  </a:solidFill>
                </a:endParaRPr>
              </a:p>
            </p:txBody>
          </p:sp>
          <p:sp>
            <p:nvSpPr>
              <p:cNvPr id="6" name="TextBox 5">
                <a:extLst>
                  <a:ext uri="{FF2B5EF4-FFF2-40B4-BE49-F238E27FC236}">
                    <a16:creationId xmlns:a16="http://schemas.microsoft.com/office/drawing/2014/main" id="{ACF522F4-F539-4DD3-9FAB-CFF0D0D818F6}"/>
                  </a:ext>
                </a:extLst>
              </p:cNvPr>
              <p:cNvSpPr txBox="1"/>
              <p:nvPr/>
            </p:nvSpPr>
            <p:spPr>
              <a:xfrm>
                <a:off x="4122320" y="5578775"/>
                <a:ext cx="1900509" cy="369332"/>
              </a:xfrm>
              <a:prstGeom prst="rect">
                <a:avLst/>
              </a:prstGeom>
              <a:noFill/>
              <a:ln w="38100">
                <a:solidFill>
                  <a:schemeClr val="tx1"/>
                </a:solidFill>
              </a:ln>
            </p:spPr>
            <p:txBody>
              <a:bodyPr wrap="square" rtlCol="0">
                <a:spAutoFit/>
              </a:bodyPr>
              <a:lstStyle/>
              <a:p>
                <a:pPr algn="ctr"/>
                <a:r>
                  <a:rPr lang="en-US">
                    <a:solidFill>
                      <a:srgbClr val="000000"/>
                    </a:solidFill>
                  </a:rPr>
                  <a:t>,,, I/O Devices ,,,</a:t>
                </a:r>
                <a:endParaRPr lang="en-GB">
                  <a:solidFill>
                    <a:srgbClr val="000000"/>
                  </a:solidFill>
                </a:endParaRPr>
              </a:p>
            </p:txBody>
          </p:sp>
          <p:sp>
            <p:nvSpPr>
              <p:cNvPr id="13" name="TextBox 12">
                <a:extLst>
                  <a:ext uri="{FF2B5EF4-FFF2-40B4-BE49-F238E27FC236}">
                    <a16:creationId xmlns:a16="http://schemas.microsoft.com/office/drawing/2014/main" id="{083B21DA-4156-4752-AF82-6F6D3D6E2774}"/>
                  </a:ext>
                </a:extLst>
              </p:cNvPr>
              <p:cNvSpPr txBox="1"/>
              <p:nvPr/>
            </p:nvSpPr>
            <p:spPr>
              <a:xfrm>
                <a:off x="3652572" y="5095964"/>
                <a:ext cx="1480285" cy="369332"/>
              </a:xfrm>
              <a:prstGeom prst="rect">
                <a:avLst/>
              </a:prstGeom>
              <a:noFill/>
              <a:ln w="38100">
                <a:solidFill>
                  <a:schemeClr val="tx1"/>
                </a:solidFill>
              </a:ln>
            </p:spPr>
            <p:txBody>
              <a:bodyPr wrap="square" rtlCol="0">
                <a:spAutoFit/>
              </a:bodyPr>
              <a:lstStyle/>
              <a:p>
                <a:pPr algn="ctr"/>
                <a:r>
                  <a:rPr lang="en-US">
                    <a:solidFill>
                      <a:srgbClr val="000000"/>
                    </a:solidFill>
                  </a:rPr>
                  <a:t>Memory</a:t>
                </a:r>
                <a:endParaRPr lang="en-GB">
                  <a:solidFill>
                    <a:srgbClr val="000000"/>
                  </a:solidFill>
                </a:endParaRPr>
              </a:p>
            </p:txBody>
          </p:sp>
          <p:sp>
            <p:nvSpPr>
              <p:cNvPr id="30" name="TextBox 29">
                <a:extLst>
                  <a:ext uri="{FF2B5EF4-FFF2-40B4-BE49-F238E27FC236}">
                    <a16:creationId xmlns:a16="http://schemas.microsoft.com/office/drawing/2014/main" id="{311BDA03-CD76-4E13-941F-E4E3CE45896E}"/>
                  </a:ext>
                </a:extLst>
              </p:cNvPr>
              <p:cNvSpPr txBox="1"/>
              <p:nvPr/>
            </p:nvSpPr>
            <p:spPr>
              <a:xfrm>
                <a:off x="1233754" y="5080574"/>
                <a:ext cx="878901" cy="830997"/>
              </a:xfrm>
              <a:prstGeom prst="rect">
                <a:avLst/>
              </a:prstGeom>
              <a:noFill/>
              <a:ln w="38100" cmpd="dbl">
                <a:solidFill>
                  <a:schemeClr val="tx1"/>
                </a:solidFill>
                <a:prstDash val="sysDot"/>
              </a:ln>
            </p:spPr>
            <p:txBody>
              <a:bodyPr wrap="square" rtlCol="0">
                <a:spAutoFit/>
              </a:bodyPr>
              <a:lstStyle/>
              <a:p>
                <a:pPr algn="ctr"/>
                <a:r>
                  <a:rPr lang="en-US" sz="1200" dirty="0">
                    <a:solidFill>
                      <a:srgbClr val="000000"/>
                    </a:solidFill>
                  </a:rPr>
                  <a:t>Trusted Platform Module (TPM)</a:t>
                </a:r>
                <a:endParaRPr lang="en-GB" sz="1200" dirty="0">
                  <a:solidFill>
                    <a:srgbClr val="000000"/>
                  </a:solidFill>
                </a:endParaRPr>
              </a:p>
            </p:txBody>
          </p:sp>
          <p:sp>
            <p:nvSpPr>
              <p:cNvPr id="31" name="TextBox 30">
                <a:extLst>
                  <a:ext uri="{FF2B5EF4-FFF2-40B4-BE49-F238E27FC236}">
                    <a16:creationId xmlns:a16="http://schemas.microsoft.com/office/drawing/2014/main" id="{C4F0D419-3A3B-45D3-B703-5426CC5C5FB5}"/>
                  </a:ext>
                </a:extLst>
              </p:cNvPr>
              <p:cNvSpPr txBox="1"/>
              <p:nvPr/>
            </p:nvSpPr>
            <p:spPr>
              <a:xfrm>
                <a:off x="2243012" y="5095964"/>
                <a:ext cx="1224136" cy="800219"/>
              </a:xfrm>
              <a:prstGeom prst="rect">
                <a:avLst/>
              </a:prstGeom>
              <a:noFill/>
              <a:ln w="38100">
                <a:solidFill>
                  <a:schemeClr val="tx1"/>
                </a:solidFill>
              </a:ln>
            </p:spPr>
            <p:txBody>
              <a:bodyPr wrap="square" rtlCol="0">
                <a:spAutoFit/>
              </a:bodyPr>
              <a:lstStyle/>
              <a:p>
                <a:pPr algn="ctr"/>
                <a:r>
                  <a:rPr lang="en-US">
                    <a:solidFill>
                      <a:srgbClr val="000000"/>
                    </a:solidFill>
                  </a:rPr>
                  <a:t>CPU</a:t>
                </a:r>
              </a:p>
              <a:p>
                <a:pPr algn="ctr"/>
                <a:r>
                  <a:rPr lang="en-US" sz="1400">
                    <a:solidFill>
                      <a:srgbClr val="000000"/>
                    </a:solidFill>
                  </a:rPr>
                  <a:t>-----------</a:t>
                </a:r>
              </a:p>
              <a:p>
                <a:pPr algn="ctr"/>
                <a:r>
                  <a:rPr lang="en-US" sz="1400">
                    <a:solidFill>
                      <a:srgbClr val="000000"/>
                    </a:solidFill>
                  </a:rPr>
                  <a:t>HW Virt</a:t>
                </a:r>
                <a:endParaRPr lang="en-GB" sz="1400">
                  <a:solidFill>
                    <a:srgbClr val="000000"/>
                  </a:solidFill>
                </a:endParaRPr>
              </a:p>
            </p:txBody>
          </p:sp>
        </p:grpSp>
      </p:grpSp>
      <p:sp>
        <p:nvSpPr>
          <p:cNvPr id="3" name="Speech Bubble: Rectangle with Corners Rounded 2">
            <a:extLst>
              <a:ext uri="{FF2B5EF4-FFF2-40B4-BE49-F238E27FC236}">
                <a16:creationId xmlns:a16="http://schemas.microsoft.com/office/drawing/2014/main" id="{2FAB5B48-0586-4D07-92C6-A22093B15E1B}"/>
              </a:ext>
            </a:extLst>
          </p:cNvPr>
          <p:cNvSpPr/>
          <p:nvPr/>
        </p:nvSpPr>
        <p:spPr bwMode="auto">
          <a:xfrm>
            <a:off x="4241708" y="6045064"/>
            <a:ext cx="1793928" cy="573726"/>
          </a:xfrm>
          <a:prstGeom prst="wedgeRoundRectCallout">
            <a:avLst>
              <a:gd name="adj1" fmla="val -66816"/>
              <a:gd name="adj2" fmla="val -100885"/>
              <a:gd name="adj3" fmla="val 16667"/>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600">
                <a:solidFill>
                  <a:srgbClr val="000000"/>
                </a:solidFill>
              </a:rPr>
              <a:t>Core allocation</a:t>
            </a:r>
          </a:p>
          <a:p>
            <a:pPr algn="ctr"/>
            <a:r>
              <a:rPr lang="en-US" sz="1600">
                <a:solidFill>
                  <a:srgbClr val="000000"/>
                </a:solidFill>
              </a:rPr>
              <a:t>Memory isolation</a:t>
            </a:r>
            <a:endParaRPr lang="en-GB" sz="1600">
              <a:solidFill>
                <a:srgbClr val="000000"/>
              </a:solidFill>
            </a:endParaRPr>
          </a:p>
        </p:txBody>
      </p:sp>
      <p:sp>
        <p:nvSpPr>
          <p:cNvPr id="34" name="Speech Bubble: Rectangle with Corners Rounded 33">
            <a:extLst>
              <a:ext uri="{FF2B5EF4-FFF2-40B4-BE49-F238E27FC236}">
                <a16:creationId xmlns:a16="http://schemas.microsoft.com/office/drawing/2014/main" id="{DDDE8097-372F-4826-A1F5-B5F35CFB12BC}"/>
              </a:ext>
            </a:extLst>
          </p:cNvPr>
          <p:cNvSpPr/>
          <p:nvPr/>
        </p:nvSpPr>
        <p:spPr bwMode="auto">
          <a:xfrm>
            <a:off x="1909097" y="1443290"/>
            <a:ext cx="2159745" cy="596335"/>
          </a:xfrm>
          <a:prstGeom prst="wedgeRoundRectCallout">
            <a:avLst>
              <a:gd name="adj1" fmla="val 82460"/>
              <a:gd name="adj2" fmla="val 1637"/>
              <a:gd name="adj3" fmla="val 16667"/>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600">
                <a:solidFill>
                  <a:srgbClr val="000000"/>
                </a:solidFill>
              </a:rPr>
              <a:t>Any complete OS (Win, OSX, Linux,…)</a:t>
            </a:r>
            <a:endParaRPr lang="en-GB" sz="1600">
              <a:solidFill>
                <a:srgbClr val="000000"/>
              </a:solidFill>
            </a:endParaRPr>
          </a:p>
        </p:txBody>
      </p:sp>
      <p:sp>
        <p:nvSpPr>
          <p:cNvPr id="36" name="Speech Bubble: Rectangle with Corners Rounded 35">
            <a:extLst>
              <a:ext uri="{FF2B5EF4-FFF2-40B4-BE49-F238E27FC236}">
                <a16:creationId xmlns:a16="http://schemas.microsoft.com/office/drawing/2014/main" id="{946540C5-E58F-479F-ADE2-88F1D65F94A1}"/>
              </a:ext>
            </a:extLst>
          </p:cNvPr>
          <p:cNvSpPr/>
          <p:nvPr/>
        </p:nvSpPr>
        <p:spPr bwMode="auto">
          <a:xfrm>
            <a:off x="6588225" y="2643021"/>
            <a:ext cx="2160239" cy="929995"/>
          </a:xfrm>
          <a:prstGeom prst="wedgeRoundRectCallout">
            <a:avLst>
              <a:gd name="adj1" fmla="val -84567"/>
              <a:gd name="adj2" fmla="val -23073"/>
              <a:gd name="adj3" fmla="val 16667"/>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600">
                <a:solidFill>
                  <a:srgbClr val="000000"/>
                </a:solidFill>
              </a:rPr>
              <a:t>or Vmware, Docker, Android Studio, …</a:t>
            </a:r>
          </a:p>
          <a:p>
            <a:pPr algn="ctr"/>
            <a:r>
              <a:rPr lang="en-US" sz="1600">
                <a:solidFill>
                  <a:srgbClr val="000000"/>
                </a:solidFill>
              </a:rPr>
              <a:t>(Level 2 Hypervisor)</a:t>
            </a:r>
            <a:endParaRPr lang="en-GB" sz="1600">
              <a:solidFill>
                <a:srgbClr val="000000"/>
              </a:solidFill>
            </a:endParaRPr>
          </a:p>
        </p:txBody>
      </p:sp>
      <p:sp>
        <p:nvSpPr>
          <p:cNvPr id="37" name="Speech Bubble: Rectangle with Corners Rounded 36">
            <a:extLst>
              <a:ext uri="{FF2B5EF4-FFF2-40B4-BE49-F238E27FC236}">
                <a16:creationId xmlns:a16="http://schemas.microsoft.com/office/drawing/2014/main" id="{AF036490-0C17-4D02-ADDA-F99014331974}"/>
              </a:ext>
            </a:extLst>
          </p:cNvPr>
          <p:cNvSpPr/>
          <p:nvPr/>
        </p:nvSpPr>
        <p:spPr bwMode="auto">
          <a:xfrm>
            <a:off x="5326206" y="3931883"/>
            <a:ext cx="2270130" cy="603417"/>
          </a:xfrm>
          <a:prstGeom prst="wedgeRoundRectCallout">
            <a:avLst>
              <a:gd name="adj1" fmla="val -82552"/>
              <a:gd name="adj2" fmla="val -47504"/>
              <a:gd name="adj3" fmla="val 16667"/>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600">
                <a:solidFill>
                  <a:srgbClr val="000000"/>
                </a:solidFill>
              </a:rPr>
              <a:t>Win OS runs as a VM</a:t>
            </a:r>
          </a:p>
          <a:p>
            <a:pPr algn="ctr"/>
            <a:r>
              <a:rPr lang="en-US" sz="1600">
                <a:solidFill>
                  <a:srgbClr val="000000"/>
                </a:solidFill>
              </a:rPr>
              <a:t>(Level 1 Hypervisor)</a:t>
            </a:r>
            <a:endParaRPr lang="en-GB" sz="1600">
              <a:solidFill>
                <a:srgbClr val="000000"/>
              </a:solidFill>
            </a:endParaRPr>
          </a:p>
        </p:txBody>
      </p:sp>
      <p:sp>
        <p:nvSpPr>
          <p:cNvPr id="10" name="TextBox 9"/>
          <p:cNvSpPr txBox="1"/>
          <p:nvPr/>
        </p:nvSpPr>
        <p:spPr>
          <a:xfrm>
            <a:off x="320511" y="2485884"/>
            <a:ext cx="1584176" cy="2108269"/>
          </a:xfrm>
          <a:prstGeom prst="rect">
            <a:avLst/>
          </a:prstGeom>
          <a:solidFill>
            <a:srgbClr val="FFCCFF"/>
          </a:solidFill>
          <a:ln w="38100" cmpd="dbl">
            <a:solidFill>
              <a:schemeClr val="tx1"/>
            </a:solidFill>
          </a:ln>
        </p:spPr>
        <p:txBody>
          <a:bodyPr wrap="square" rtlCol="0">
            <a:spAutoFit/>
          </a:bodyPr>
          <a:lstStyle/>
          <a:p>
            <a:r>
              <a:rPr lang="en-US" b="1" i="1" dirty="0">
                <a:solidFill>
                  <a:srgbClr val="000000"/>
                </a:solidFill>
              </a:rPr>
              <a:t>First step:</a:t>
            </a:r>
          </a:p>
          <a:p>
            <a:pPr algn="ctr">
              <a:spcBef>
                <a:spcPts val="600"/>
              </a:spcBef>
            </a:pPr>
            <a:r>
              <a:rPr lang="en-US" b="1" i="1" dirty="0">
                <a:solidFill>
                  <a:srgbClr val="000000"/>
                </a:solidFill>
              </a:rPr>
              <a:t>Making sure all of these components are ready to work together …</a:t>
            </a:r>
          </a:p>
        </p:txBody>
      </p:sp>
      <p:cxnSp>
        <p:nvCxnSpPr>
          <p:cNvPr id="16" name="Straight Arrow Connector 15"/>
          <p:cNvCxnSpPr/>
          <p:nvPr/>
        </p:nvCxnSpPr>
        <p:spPr bwMode="auto">
          <a:xfrm flipH="1">
            <a:off x="2090155" y="4331408"/>
            <a:ext cx="537630" cy="897792"/>
          </a:xfrm>
          <a:prstGeom prst="straightConnector1">
            <a:avLst/>
          </a:prstGeom>
          <a:solidFill>
            <a:schemeClr val="accent1"/>
          </a:solidFill>
          <a:ln w="38100" cap="flat" cmpd="dbl" algn="ctr">
            <a:solidFill>
              <a:srgbClr val="00B05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p:cNvCxnSpPr/>
          <p:nvPr/>
        </p:nvCxnSpPr>
        <p:spPr bwMode="auto">
          <a:xfrm flipV="1">
            <a:off x="5652120" y="2241500"/>
            <a:ext cx="308966" cy="132846"/>
          </a:xfrm>
          <a:prstGeom prst="straightConnector1">
            <a:avLst/>
          </a:prstGeom>
          <a:solidFill>
            <a:schemeClr val="accent1"/>
          </a:solidFill>
          <a:ln w="38100" cap="flat" cmpd="dbl" algn="ctr">
            <a:solidFill>
              <a:srgbClr val="00B05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38"/>
          <p:cNvCxnSpPr/>
          <p:nvPr/>
        </p:nvCxnSpPr>
        <p:spPr bwMode="auto">
          <a:xfrm>
            <a:off x="4021320" y="5598142"/>
            <a:ext cx="982728" cy="135114"/>
          </a:xfrm>
          <a:prstGeom prst="straightConnector1">
            <a:avLst/>
          </a:prstGeom>
          <a:solidFill>
            <a:schemeClr val="accent1"/>
          </a:solidFill>
          <a:ln w="38100" cap="flat" cmpd="dbl" algn="ctr">
            <a:solidFill>
              <a:srgbClr val="00B05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Arrow Connector 42"/>
          <p:cNvCxnSpPr/>
          <p:nvPr/>
        </p:nvCxnSpPr>
        <p:spPr bwMode="auto">
          <a:xfrm flipH="1">
            <a:off x="3962004" y="4331408"/>
            <a:ext cx="550680" cy="949222"/>
          </a:xfrm>
          <a:prstGeom prst="straightConnector1">
            <a:avLst/>
          </a:prstGeom>
          <a:solidFill>
            <a:schemeClr val="accent1"/>
          </a:solidFill>
          <a:ln w="38100" cap="flat" cmpd="dbl" algn="ctr">
            <a:solidFill>
              <a:srgbClr val="00B05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Arrow Connector 46"/>
          <p:cNvCxnSpPr/>
          <p:nvPr/>
        </p:nvCxnSpPr>
        <p:spPr bwMode="auto">
          <a:xfrm flipV="1">
            <a:off x="4644008" y="3365523"/>
            <a:ext cx="308966" cy="132846"/>
          </a:xfrm>
          <a:prstGeom prst="straightConnector1">
            <a:avLst/>
          </a:prstGeom>
          <a:solidFill>
            <a:schemeClr val="accent1"/>
          </a:solidFill>
          <a:ln w="38100" cap="flat" cmpd="dbl" algn="ctr">
            <a:solidFill>
              <a:srgbClr val="00B05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Arrow Connector 49"/>
          <p:cNvCxnSpPr/>
          <p:nvPr/>
        </p:nvCxnSpPr>
        <p:spPr bwMode="auto">
          <a:xfrm flipV="1">
            <a:off x="4021320" y="5280630"/>
            <a:ext cx="550680" cy="317512"/>
          </a:xfrm>
          <a:prstGeom prst="straightConnector1">
            <a:avLst/>
          </a:prstGeom>
          <a:solidFill>
            <a:schemeClr val="accent1"/>
          </a:solidFill>
          <a:ln w="38100" cap="flat" cmpd="dbl" algn="ctr">
            <a:solidFill>
              <a:srgbClr val="00B05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30018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a:extLst>
              <a:ext uri="{FF2B5EF4-FFF2-40B4-BE49-F238E27FC236}">
                <a16:creationId xmlns:a16="http://schemas.microsoft.com/office/drawing/2014/main" id="{5F2FF659-9F6F-47DC-95C5-218FFDCA5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404813"/>
            <a:ext cx="4752975" cy="28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1" name="Picture 4">
            <a:extLst>
              <a:ext uri="{FF2B5EF4-FFF2-40B4-BE49-F238E27FC236}">
                <a16:creationId xmlns:a16="http://schemas.microsoft.com/office/drawing/2014/main" id="{3CAFE465-DE70-4ABE-B7DB-4868A177CD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68413"/>
            <a:ext cx="4783138"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8">
            <a:extLst>
              <a:ext uri="{FF2B5EF4-FFF2-40B4-BE49-F238E27FC236}">
                <a16:creationId xmlns:a16="http://schemas.microsoft.com/office/drawing/2014/main" id="{8878FFF2-8AC7-4764-AF4A-B20E2179B8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0" y="404813"/>
            <a:ext cx="3584575"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6">
            <a:extLst>
              <a:ext uri="{FF2B5EF4-FFF2-40B4-BE49-F238E27FC236}">
                <a16:creationId xmlns:a16="http://schemas.microsoft.com/office/drawing/2014/main" id="{6849F8A6-68DC-402A-84AD-C245765E39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5750" y="2159000"/>
            <a:ext cx="3633788"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1">
            <a:extLst>
              <a:ext uri="{FF2B5EF4-FFF2-40B4-BE49-F238E27FC236}">
                <a16:creationId xmlns:a16="http://schemas.microsoft.com/office/drawing/2014/main" id="{9D169271-634A-44BB-96EA-1AA525CD3CEC}"/>
              </a:ext>
            </a:extLst>
          </p:cNvPr>
          <p:cNvSpPr txBox="1">
            <a:spLocks/>
          </p:cNvSpPr>
          <p:nvPr/>
        </p:nvSpPr>
        <p:spPr>
          <a:xfrm>
            <a:off x="5365750" y="4729163"/>
            <a:ext cx="3671888" cy="150812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ts val="1200"/>
              </a:spcBef>
              <a:spcAft>
                <a:spcPct val="0"/>
              </a:spcAft>
              <a:buClrTx/>
              <a:buSzTx/>
              <a:buFontTx/>
              <a:buChar char="•"/>
              <a:tabLst/>
              <a:defRPr/>
            </a:pPr>
            <a:r>
              <a:rPr kumimoji="0" lang="en-US" sz="2000" b="0" i="0" u="none" strike="noStrike" kern="0" cap="none" spc="0" normalizeH="0" baseline="0" noProof="0">
                <a:ln>
                  <a:noFill/>
                </a:ln>
                <a:solidFill>
                  <a:srgbClr val="000000"/>
                </a:solidFill>
                <a:effectLst/>
                <a:uLnTx/>
                <a:uFillTx/>
                <a:latin typeface="Arial"/>
                <a:ea typeface="+mn-ea"/>
                <a:cs typeface="+mn-cs"/>
              </a:rPr>
              <a:t>Turn off checking for updates – they happen too frequently and the changes are usually insignificant</a:t>
            </a:r>
            <a:endParaRPr kumimoji="0" lang="en-US" sz="2000" b="1" i="0" u="none" strike="noStrike" kern="0" cap="none" spc="0" normalizeH="0" baseline="0" noProof="0">
              <a:ln>
                <a:noFill/>
              </a:ln>
              <a:solidFill>
                <a:srgbClr val="000000"/>
              </a:solidFill>
              <a:effectLst/>
              <a:uLnTx/>
              <a:uFillTx/>
              <a:latin typeface="Arial"/>
              <a:ea typeface="+mn-ea"/>
              <a:cs typeface="+mn-cs"/>
            </a:endParaRPr>
          </a:p>
        </p:txBody>
      </p:sp>
      <p:sp>
        <p:nvSpPr>
          <p:cNvPr id="11" name="Content Placeholder 1">
            <a:extLst>
              <a:ext uri="{FF2B5EF4-FFF2-40B4-BE49-F238E27FC236}">
                <a16:creationId xmlns:a16="http://schemas.microsoft.com/office/drawing/2014/main" id="{5F137648-7068-4ED8-99C8-BFFF438A8657}"/>
              </a:ext>
            </a:extLst>
          </p:cNvPr>
          <p:cNvSpPr txBox="1">
            <a:spLocks/>
          </p:cNvSpPr>
          <p:nvPr/>
        </p:nvSpPr>
        <p:spPr>
          <a:xfrm>
            <a:off x="611188" y="4699000"/>
            <a:ext cx="3673475" cy="201612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ts val="1200"/>
              </a:spcBef>
              <a:spcAft>
                <a:spcPct val="0"/>
              </a:spcAft>
              <a:buClrTx/>
              <a:buSzTx/>
              <a:buFontTx/>
              <a:buChar char="•"/>
              <a:tabLst/>
              <a:defRPr/>
            </a:pPr>
            <a:r>
              <a:rPr kumimoji="0" lang="en-US" sz="2000" b="0" i="0" u="none" strike="noStrike" kern="0" cap="none" spc="0" normalizeH="0" baseline="0" noProof="0">
                <a:ln>
                  <a:noFill/>
                </a:ln>
                <a:solidFill>
                  <a:srgbClr val="000000"/>
                </a:solidFill>
                <a:effectLst/>
                <a:uLnTx/>
                <a:uFillTx/>
                <a:latin typeface="Arial"/>
                <a:ea typeface="+mn-ea"/>
                <a:cs typeface="+mn-cs"/>
              </a:rPr>
              <a:t>You can store your VMs anywhere by setting the </a:t>
            </a:r>
            <a:r>
              <a:rPr kumimoji="0" lang="en-US" sz="2000" b="1" i="0" u="none" strike="noStrike" kern="0" cap="none" spc="0" normalizeH="0" baseline="0" noProof="0">
                <a:ln>
                  <a:noFill/>
                </a:ln>
                <a:solidFill>
                  <a:srgbClr val="000000"/>
                </a:solidFill>
                <a:effectLst/>
                <a:uLnTx/>
                <a:uFillTx/>
                <a:latin typeface="Arial"/>
                <a:ea typeface="+mn-ea"/>
                <a:cs typeface="+mn-cs"/>
              </a:rPr>
              <a:t>Default Machine Folder</a:t>
            </a:r>
          </a:p>
          <a:p>
            <a:pPr marL="342900" marR="0" lvl="0" indent="-342900" algn="l" defTabSz="914400" rtl="0" eaLnBrk="0" fontAlgn="base" latinLnBrk="0" hangingPunct="0">
              <a:lnSpc>
                <a:spcPct val="100000"/>
              </a:lnSpc>
              <a:spcBef>
                <a:spcPts val="600"/>
              </a:spcBef>
              <a:spcAft>
                <a:spcPct val="0"/>
              </a:spcAft>
              <a:buClrTx/>
              <a:buSzTx/>
              <a:buFontTx/>
              <a:buChar char="•"/>
              <a:tabLst/>
              <a:defRPr/>
            </a:pPr>
            <a:r>
              <a:rPr kumimoji="0" lang="en-US" sz="2000" b="0" i="0" u="none" strike="noStrike" kern="0" cap="none" spc="0" normalizeH="0" baseline="0" noProof="0">
                <a:ln>
                  <a:noFill/>
                </a:ln>
                <a:solidFill>
                  <a:srgbClr val="000000"/>
                </a:solidFill>
                <a:effectLst/>
                <a:uLnTx/>
                <a:uFillTx/>
                <a:latin typeface="Arial"/>
                <a:ea typeface="+mn-ea"/>
                <a:cs typeface="+mn-cs"/>
              </a:rPr>
              <a:t>But Remember: </a:t>
            </a:r>
            <a:r>
              <a:rPr kumimoji="0" lang="en-US" sz="2000" b="0" i="0" u="none" strike="noStrike" kern="0" cap="none" spc="0" normalizeH="0" baseline="0" noProof="0">
                <a:ln>
                  <a:noFill/>
                </a:ln>
                <a:solidFill>
                  <a:srgbClr val="C00000"/>
                </a:solidFill>
                <a:effectLst/>
                <a:uLnTx/>
                <a:uFillTx/>
                <a:latin typeface="Arial"/>
                <a:ea typeface="+mn-ea"/>
                <a:cs typeface="+mn-cs"/>
              </a:rPr>
              <a:t>Windoze may change drive letters for removable drives</a:t>
            </a:r>
            <a:endParaRPr kumimoji="0" lang="en-US" sz="2000" b="0" i="0" u="none" strike="noStrike" kern="0" cap="none" spc="0" normalizeH="0" baseline="0" noProof="0" dirty="0">
              <a:ln>
                <a:noFill/>
              </a:ln>
              <a:solidFill>
                <a:srgbClr val="C00000"/>
              </a:solidFill>
              <a:effectLst/>
              <a:uLnTx/>
              <a:uFillTx/>
              <a:latin typeface="Arial"/>
              <a:ea typeface="+mn-ea"/>
              <a:cs typeface="+mn-cs"/>
            </a:endParaRPr>
          </a:p>
        </p:txBody>
      </p:sp>
      <p:sp>
        <p:nvSpPr>
          <p:cNvPr id="43016" name="Text Box 5">
            <a:extLst>
              <a:ext uri="{FF2B5EF4-FFF2-40B4-BE49-F238E27FC236}">
                <a16:creationId xmlns:a16="http://schemas.microsoft.com/office/drawing/2014/main" id="{1552C6DE-5BD8-4197-BE34-C9BB536760AB}"/>
              </a:ext>
            </a:extLst>
          </p:cNvPr>
          <p:cNvSpPr txBox="1">
            <a:spLocks noChangeArrowheads="1"/>
          </p:cNvSpPr>
          <p:nvPr/>
        </p:nvSpPr>
        <p:spPr bwMode="auto">
          <a:xfrm>
            <a:off x="4556125" y="5299075"/>
            <a:ext cx="808038" cy="368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:Tips:</a:t>
            </a:r>
          </a:p>
        </p:txBody>
      </p:sp>
    </p:spTree>
    <p:extLst>
      <p:ext uri="{BB962C8B-B14F-4D97-AF65-F5344CB8AC3E}">
        <p14:creationId xmlns:p14="http://schemas.microsoft.com/office/powerpoint/2010/main" val="1726856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250825" y="195263"/>
            <a:ext cx="6553200" cy="990600"/>
          </a:xfrm>
        </p:spPr>
        <p:txBody>
          <a:bodyPr/>
          <a:lstStyle/>
          <a:p>
            <a:r>
              <a:rPr lang="en-US" altLang="en-US" b="1">
                <a:solidFill>
                  <a:srgbClr val="FF0000"/>
                </a:solidFill>
              </a:rPr>
              <a:t>Caution</a:t>
            </a:r>
            <a:r>
              <a:rPr lang="en-US" altLang="en-US">
                <a:solidFill>
                  <a:srgbClr val="FF3300"/>
                </a:solidFill>
              </a:rPr>
              <a:t>!</a:t>
            </a:r>
            <a:endParaRPr lang="en-GB" altLang="en-US">
              <a:solidFill>
                <a:srgbClr val="FF3300"/>
              </a:solidFill>
            </a:endParaRPr>
          </a:p>
        </p:txBody>
      </p:sp>
      <p:sp>
        <p:nvSpPr>
          <p:cNvPr id="38915" name="Content Placeholder 2"/>
          <p:cNvSpPr>
            <a:spLocks noGrp="1"/>
          </p:cNvSpPr>
          <p:nvPr>
            <p:ph idx="1"/>
          </p:nvPr>
        </p:nvSpPr>
        <p:spPr/>
        <p:txBody>
          <a:bodyPr/>
          <a:lstStyle/>
          <a:p>
            <a:pPr marL="98425" indent="0">
              <a:buFontTx/>
              <a:buNone/>
            </a:pPr>
            <a:r>
              <a:rPr lang="en-US" altLang="en-US" dirty="0"/>
              <a:t>Running VMs on a laptop:</a:t>
            </a:r>
          </a:p>
          <a:p>
            <a:pPr marL="98425" indent="0">
              <a:buFontTx/>
              <a:buNone/>
            </a:pPr>
            <a:endParaRPr lang="en-US" altLang="en-US" dirty="0"/>
          </a:p>
          <a:p>
            <a:pPr marL="98425" indent="0">
              <a:buFontTx/>
              <a:buNone/>
            </a:pPr>
            <a:r>
              <a:rPr lang="en-US" altLang="en-US" dirty="0"/>
              <a:t>Check your power settings – close lid, low battery, etc.</a:t>
            </a:r>
          </a:p>
          <a:p>
            <a:pPr marL="98425" indent="0" algn="ctr">
              <a:buFontTx/>
              <a:buNone/>
            </a:pPr>
            <a:r>
              <a:rPr lang="en-US" altLang="en-US" dirty="0"/>
              <a:t>Never </a:t>
            </a:r>
            <a:r>
              <a:rPr lang="en-US" altLang="en-US" b="1" dirty="0">
                <a:solidFill>
                  <a:srgbClr val="FF0000"/>
                </a:solidFill>
              </a:rPr>
              <a:t>Hibernate</a:t>
            </a:r>
            <a:r>
              <a:rPr lang="en-US" altLang="en-US" dirty="0"/>
              <a:t>, only </a:t>
            </a:r>
            <a:r>
              <a:rPr lang="en-US" altLang="en-US" b="1" dirty="0">
                <a:solidFill>
                  <a:srgbClr val="008000"/>
                </a:solidFill>
              </a:rPr>
              <a:t>Sleep</a:t>
            </a:r>
          </a:p>
          <a:p>
            <a:pPr marL="98425" indent="0">
              <a:buFontTx/>
              <a:buNone/>
            </a:pPr>
            <a:endParaRPr lang="en-US" altLang="en-US" b="1" dirty="0">
              <a:solidFill>
                <a:srgbClr val="008000"/>
              </a:solidFill>
            </a:endParaRPr>
          </a:p>
          <a:p>
            <a:pPr marL="98425" indent="0">
              <a:buFontTx/>
              <a:buNone/>
            </a:pPr>
            <a:r>
              <a:rPr lang="en-US" altLang="en-US" dirty="0"/>
              <a:t>(“Hibernate” suspends too many host processes, and your VM will get corrupted – “Sleep” works well enough)</a:t>
            </a:r>
          </a:p>
          <a:p>
            <a:pPr marL="98425" indent="0">
              <a:buFontTx/>
              <a:buNone/>
            </a:pPr>
            <a:endParaRPr lang="en-US" altLang="en-US" dirty="0"/>
          </a:p>
          <a:p>
            <a:pPr marL="98425" indent="0">
              <a:buFontTx/>
              <a:buNone/>
            </a:pPr>
            <a:r>
              <a:rPr lang="en-US" altLang="en-US" dirty="0"/>
              <a:t>(or … just make sure you ALWAYS </a:t>
            </a:r>
            <a:r>
              <a:rPr lang="en-US" altLang="en-US" dirty="0" err="1"/>
              <a:t>poweroff</a:t>
            </a:r>
            <a:r>
              <a:rPr lang="en-US" altLang="en-US" dirty="0"/>
              <a:t> the VM)</a:t>
            </a:r>
            <a:endParaRPr lang="en-GB" altLang="en-US" dirty="0"/>
          </a:p>
        </p:txBody>
      </p:sp>
    </p:spTree>
    <p:extLst>
      <p:ext uri="{BB962C8B-B14F-4D97-AF65-F5344CB8AC3E}">
        <p14:creationId xmlns:p14="http://schemas.microsoft.com/office/powerpoint/2010/main" val="1208372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18E092-D9DB-4108-B816-772070D1B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25" y="1143775"/>
            <a:ext cx="8642350" cy="5598034"/>
          </a:xfrm>
          <a:prstGeom prst="rect">
            <a:avLst/>
          </a:prstGeom>
        </p:spPr>
      </p:pic>
      <p:sp>
        <p:nvSpPr>
          <p:cNvPr id="44034" name="Title 3">
            <a:extLst>
              <a:ext uri="{FF2B5EF4-FFF2-40B4-BE49-F238E27FC236}">
                <a16:creationId xmlns:a16="http://schemas.microsoft.com/office/drawing/2014/main" id="{A991512E-3240-402F-A5DA-23653D6DBEE3}"/>
              </a:ext>
            </a:extLst>
          </p:cNvPr>
          <p:cNvSpPr>
            <a:spLocks noGrp="1" noChangeArrowheads="1"/>
          </p:cNvSpPr>
          <p:nvPr>
            <p:ph type="title"/>
          </p:nvPr>
        </p:nvSpPr>
        <p:spPr>
          <a:xfrm>
            <a:off x="193675" y="179388"/>
            <a:ext cx="6575425" cy="1023937"/>
          </a:xfrm>
        </p:spPr>
        <p:txBody>
          <a:bodyPr/>
          <a:lstStyle/>
          <a:p>
            <a:r>
              <a:rPr lang="en-US" altLang="en-US"/>
              <a:t>Logging in</a:t>
            </a:r>
            <a:endParaRPr lang="en-GB" altLang="en-US"/>
          </a:p>
        </p:txBody>
      </p:sp>
      <p:sp>
        <p:nvSpPr>
          <p:cNvPr id="44036" name="Speech Bubble: Rectangle with Corners Rounded 6">
            <a:extLst>
              <a:ext uri="{FF2B5EF4-FFF2-40B4-BE49-F238E27FC236}">
                <a16:creationId xmlns:a16="http://schemas.microsoft.com/office/drawing/2014/main" id="{50DDC814-2F29-45D6-A513-32B20853B64B}"/>
              </a:ext>
            </a:extLst>
          </p:cNvPr>
          <p:cNvSpPr>
            <a:spLocks noChangeArrowheads="1"/>
          </p:cNvSpPr>
          <p:nvPr/>
        </p:nvSpPr>
        <p:spPr bwMode="auto">
          <a:xfrm>
            <a:off x="7164388" y="3068638"/>
            <a:ext cx="1728787" cy="1296987"/>
          </a:xfrm>
          <a:prstGeom prst="wedgeRoundRectCallout">
            <a:avLst>
              <a:gd name="adj1" fmla="val 36178"/>
              <a:gd name="adj2" fmla="val -133977"/>
              <a:gd name="adj3" fmla="val 16667"/>
            </a:avLst>
          </a:prstGeom>
          <a:solidFill>
            <a:srgbClr val="FFFF00"/>
          </a:solidFill>
          <a:ln w="38100"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Click this square icon to get rid of these bars</a:t>
            </a:r>
            <a:endParaRPr kumimoji="0" lang="en-GB"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4037" name="Rectangle 7">
            <a:extLst>
              <a:ext uri="{FF2B5EF4-FFF2-40B4-BE49-F238E27FC236}">
                <a16:creationId xmlns:a16="http://schemas.microsoft.com/office/drawing/2014/main" id="{27C5D9EE-C870-4682-8C00-7201CA3B7A39}"/>
              </a:ext>
            </a:extLst>
          </p:cNvPr>
          <p:cNvSpPr>
            <a:spLocks noChangeArrowheads="1"/>
          </p:cNvSpPr>
          <p:nvPr/>
        </p:nvSpPr>
        <p:spPr bwMode="auto">
          <a:xfrm>
            <a:off x="611560" y="4888167"/>
            <a:ext cx="7200800" cy="342217"/>
          </a:xfrm>
          <a:prstGeom prst="rect">
            <a:avLst/>
          </a:prstGeom>
          <a:noFill/>
          <a:ln w="38100" algn="ctr">
            <a:solidFill>
              <a:srgbClr val="FF33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4038" name="Text Box 5">
            <a:extLst>
              <a:ext uri="{FF2B5EF4-FFF2-40B4-BE49-F238E27FC236}">
                <a16:creationId xmlns:a16="http://schemas.microsoft.com/office/drawing/2014/main" id="{E55883F5-FCD2-4D87-ABD3-8CCD558C3E57}"/>
              </a:ext>
            </a:extLst>
          </p:cNvPr>
          <p:cNvSpPr txBox="1">
            <a:spLocks noChangeArrowheads="1"/>
          </p:cNvSpPr>
          <p:nvPr/>
        </p:nvSpPr>
        <p:spPr bwMode="auto">
          <a:xfrm>
            <a:off x="5129213" y="434975"/>
            <a:ext cx="1292225" cy="5857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:Tips:</a:t>
            </a:r>
          </a:p>
        </p:txBody>
      </p:sp>
      <p:sp>
        <p:nvSpPr>
          <p:cNvPr id="44039" name="Text Box 5">
            <a:extLst>
              <a:ext uri="{FF2B5EF4-FFF2-40B4-BE49-F238E27FC236}">
                <a16:creationId xmlns:a16="http://schemas.microsoft.com/office/drawing/2014/main" id="{02D6569B-A191-4A2D-847B-4CC25E30BC2C}"/>
              </a:ext>
            </a:extLst>
          </p:cNvPr>
          <p:cNvSpPr txBox="1">
            <a:spLocks noChangeArrowheads="1"/>
          </p:cNvSpPr>
          <p:nvPr/>
        </p:nvSpPr>
        <p:spPr bwMode="auto">
          <a:xfrm>
            <a:off x="2691591" y="6007588"/>
            <a:ext cx="6156325" cy="6477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You will not see anything when you type the password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(to prevent “shoulder surfing”)</a:t>
            </a:r>
          </a:p>
        </p:txBody>
      </p:sp>
      <p:pic>
        <p:nvPicPr>
          <p:cNvPr id="7" name="Picture 6">
            <a:extLst>
              <a:ext uri="{FF2B5EF4-FFF2-40B4-BE49-F238E27FC236}">
                <a16:creationId xmlns:a16="http://schemas.microsoft.com/office/drawing/2014/main" id="{ADA77FAA-96F6-4EC1-85A8-E54EAA08BB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331" y="1819508"/>
            <a:ext cx="8569647" cy="3206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3DCF97-7344-45C8-9DC0-153DACA38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53076"/>
            <a:ext cx="7344816" cy="4860249"/>
          </a:xfrm>
          <a:prstGeom prst="rect">
            <a:avLst/>
          </a:prstGeom>
        </p:spPr>
      </p:pic>
      <p:sp>
        <p:nvSpPr>
          <p:cNvPr id="36867" name="Text Box 5">
            <a:extLst>
              <a:ext uri="{FF2B5EF4-FFF2-40B4-BE49-F238E27FC236}">
                <a16:creationId xmlns:a16="http://schemas.microsoft.com/office/drawing/2014/main" id="{CB05ECA2-3A3A-45C0-9A39-D5E10B34B22F}"/>
              </a:ext>
            </a:extLst>
          </p:cNvPr>
          <p:cNvSpPr txBox="1">
            <a:spLocks noChangeArrowheads="1"/>
          </p:cNvSpPr>
          <p:nvPr/>
        </p:nvSpPr>
        <p:spPr bwMode="auto">
          <a:xfrm>
            <a:off x="179388" y="5300663"/>
            <a:ext cx="8569325" cy="14462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600" b="1">
                <a:solidFill>
                  <a:srgbClr val="FF0000"/>
                </a:solidFill>
              </a:rPr>
              <a:t>Clean Shutdown is important</a:t>
            </a:r>
          </a:p>
          <a:p>
            <a:pPr eaLnBrk="1" hangingPunct="1">
              <a:spcBef>
                <a:spcPct val="50000"/>
              </a:spcBef>
              <a:buFontTx/>
              <a:buNone/>
            </a:pPr>
            <a:r>
              <a:rPr lang="en-US" altLang="en-US" sz="1600"/>
              <a:t>Use </a:t>
            </a:r>
            <a:r>
              <a:rPr lang="en-US" altLang="en-US" sz="1600">
                <a:latin typeface="Lucida Console" panose="020B0609040504020204" pitchFamily="49" charset="0"/>
              </a:rPr>
              <a:t>poweroff</a:t>
            </a:r>
            <a:r>
              <a:rPr lang="en-US" altLang="en-US" sz="1600"/>
              <a:t> at the shell prompt or </a:t>
            </a:r>
          </a:p>
          <a:p>
            <a:pPr eaLnBrk="1" hangingPunct="1">
              <a:spcBef>
                <a:spcPct val="50000"/>
              </a:spcBef>
              <a:buFontTx/>
              <a:buNone/>
            </a:pPr>
            <a:r>
              <a:rPr lang="en-US" altLang="en-US" sz="1600"/>
              <a:t>“ACPI Shutdown” from the VirtualBox Machine menu</a:t>
            </a:r>
          </a:p>
          <a:p>
            <a:pPr eaLnBrk="1" hangingPunct="1">
              <a:spcBef>
                <a:spcPct val="50000"/>
              </a:spcBef>
              <a:buFontTx/>
              <a:buNone/>
            </a:pPr>
            <a:r>
              <a:rPr lang="en-US" altLang="en-US" sz="1600"/>
              <a:t>Reset or closing the window is like a power blackout, and can corrupt files on the disk</a:t>
            </a:r>
          </a:p>
        </p:txBody>
      </p:sp>
      <p:sp>
        <p:nvSpPr>
          <p:cNvPr id="36868" name="AutoShape 6">
            <a:extLst>
              <a:ext uri="{FF2B5EF4-FFF2-40B4-BE49-F238E27FC236}">
                <a16:creationId xmlns:a16="http://schemas.microsoft.com/office/drawing/2014/main" id="{60563EF7-1F8B-43FD-BF19-939AE869E27C}"/>
              </a:ext>
            </a:extLst>
          </p:cNvPr>
          <p:cNvSpPr>
            <a:spLocks noChangeArrowheads="1"/>
          </p:cNvSpPr>
          <p:nvPr/>
        </p:nvSpPr>
        <p:spPr bwMode="auto">
          <a:xfrm>
            <a:off x="5076056" y="1683088"/>
            <a:ext cx="2663825" cy="431800"/>
          </a:xfrm>
          <a:prstGeom prst="wedgeRectCallout">
            <a:avLst>
              <a:gd name="adj1" fmla="val 53110"/>
              <a:gd name="adj2" fmla="val -35810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This just pulls the plug</a:t>
            </a:r>
          </a:p>
        </p:txBody>
      </p:sp>
      <p:sp>
        <p:nvSpPr>
          <p:cNvPr id="36869" name="AutoShape 7">
            <a:extLst>
              <a:ext uri="{FF2B5EF4-FFF2-40B4-BE49-F238E27FC236}">
                <a16:creationId xmlns:a16="http://schemas.microsoft.com/office/drawing/2014/main" id="{EA7BD8F6-AD50-4DCD-B094-F2282FF373F0}"/>
              </a:ext>
            </a:extLst>
          </p:cNvPr>
          <p:cNvSpPr>
            <a:spLocks noChangeArrowheads="1"/>
          </p:cNvSpPr>
          <p:nvPr/>
        </p:nvSpPr>
        <p:spPr bwMode="auto">
          <a:xfrm>
            <a:off x="5066531" y="1683088"/>
            <a:ext cx="2663825" cy="431800"/>
          </a:xfrm>
          <a:prstGeom prst="wedgeRectCallout">
            <a:avLst>
              <a:gd name="adj1" fmla="val -166546"/>
              <a:gd name="adj2" fmla="val 616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This just pulls the plug</a:t>
            </a:r>
          </a:p>
        </p:txBody>
      </p:sp>
      <p:sp>
        <p:nvSpPr>
          <p:cNvPr id="36870" name="AutoShape 9">
            <a:extLst>
              <a:ext uri="{FF2B5EF4-FFF2-40B4-BE49-F238E27FC236}">
                <a16:creationId xmlns:a16="http://schemas.microsoft.com/office/drawing/2014/main" id="{F8D23409-84D9-4E96-A961-8DE5EC369DA1}"/>
              </a:ext>
            </a:extLst>
          </p:cNvPr>
          <p:cNvSpPr>
            <a:spLocks noChangeArrowheads="1"/>
          </p:cNvSpPr>
          <p:nvPr/>
        </p:nvSpPr>
        <p:spPr bwMode="auto">
          <a:xfrm>
            <a:off x="4852207" y="3444616"/>
            <a:ext cx="1584325" cy="649288"/>
          </a:xfrm>
          <a:prstGeom prst="wedgeRectCallout">
            <a:avLst>
              <a:gd name="adj1" fmla="val -185957"/>
              <a:gd name="adj2" fmla="val 14878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This is clean shutdown</a:t>
            </a:r>
          </a:p>
        </p:txBody>
      </p:sp>
      <p:sp>
        <p:nvSpPr>
          <p:cNvPr id="36871" name="AutoShape 8">
            <a:extLst>
              <a:ext uri="{FF2B5EF4-FFF2-40B4-BE49-F238E27FC236}">
                <a16:creationId xmlns:a16="http://schemas.microsoft.com/office/drawing/2014/main" id="{640BAD9E-7711-4D1C-9748-B9DDAC399750}"/>
              </a:ext>
            </a:extLst>
          </p:cNvPr>
          <p:cNvSpPr>
            <a:spLocks noChangeArrowheads="1"/>
          </p:cNvSpPr>
          <p:nvPr/>
        </p:nvSpPr>
        <p:spPr bwMode="auto">
          <a:xfrm>
            <a:off x="4852207" y="3444616"/>
            <a:ext cx="1584325" cy="649288"/>
          </a:xfrm>
          <a:prstGeom prst="wedgeRectCallout">
            <a:avLst>
              <a:gd name="adj1" fmla="val -198042"/>
              <a:gd name="adj2" fmla="val -21777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This is clean shutdown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1295409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3F44BB-0480-4C67-BE63-6FFCB4808582}"/>
              </a:ext>
            </a:extLst>
          </p:cNvPr>
          <p:cNvSpPr txBox="1"/>
          <p:nvPr/>
        </p:nvSpPr>
        <p:spPr>
          <a:xfrm>
            <a:off x="2771800" y="3105834"/>
            <a:ext cx="3159839" cy="64633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1200" cap="none" spc="0" normalizeH="0" baseline="0" noProof="0">
                <a:ln>
                  <a:noFill/>
                </a:ln>
                <a:solidFill>
                  <a:srgbClr val="000000"/>
                </a:solidFill>
                <a:effectLst/>
                <a:uLnTx/>
                <a:uFillTx/>
                <a:latin typeface="Arial" charset="0"/>
                <a:ea typeface="+mn-ea"/>
                <a:cs typeface="+mn-cs"/>
              </a:rPr>
              <a:t>Mac M1 Setup</a:t>
            </a:r>
            <a:endParaRPr kumimoji="0" lang="en-GB" sz="36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040619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11189" y="1556792"/>
            <a:ext cx="7849244" cy="4896396"/>
          </a:xfrm>
        </p:spPr>
        <p:txBody>
          <a:bodyPr/>
          <a:lstStyle/>
          <a:p>
            <a:pPr lvl="0" eaLnBrk="1" hangingPunct="1">
              <a:defRPr/>
            </a:pPr>
            <a:r>
              <a:rPr lang="en-US" altLang="en-US" b="1" dirty="0"/>
              <a:t>Running Virtualbox on Mac M1 </a:t>
            </a:r>
            <a:r>
              <a:rPr lang="en-US" altLang="en-US" dirty="0"/>
              <a:t>(ARM processor) </a:t>
            </a:r>
          </a:p>
          <a:p>
            <a:pPr lvl="1" eaLnBrk="1" hangingPunct="1">
              <a:buFont typeface="Wingdings" pitchFamily="2" charset="2"/>
              <a:buChar char="Ø"/>
              <a:defRPr/>
            </a:pPr>
            <a:r>
              <a:rPr lang="en-US" altLang="en-US" sz="2400" dirty="0"/>
              <a:t>Requires a Windows VM in an ARM hypervisor</a:t>
            </a:r>
          </a:p>
          <a:p>
            <a:pPr lvl="1" eaLnBrk="1" hangingPunct="1">
              <a:buFont typeface="Wingdings" pitchFamily="2" charset="2"/>
              <a:buChar char="Ø"/>
              <a:defRPr/>
            </a:pPr>
            <a:r>
              <a:rPr lang="en-US" altLang="en-US" sz="2400" b="1" dirty="0">
                <a:solidFill>
                  <a:srgbClr val="FF0000"/>
                </a:solidFill>
              </a:rPr>
              <a:t>UTM </a:t>
            </a:r>
            <a:r>
              <a:rPr lang="en-US" altLang="en-US" sz="2400" dirty="0">
                <a:solidFill>
                  <a:srgbClr val="FF0000"/>
                </a:solidFill>
              </a:rPr>
              <a:t>is free simple, and stable</a:t>
            </a:r>
          </a:p>
          <a:p>
            <a:pPr lvl="1" eaLnBrk="1" hangingPunct="1">
              <a:buFont typeface="Wingdings" pitchFamily="2" charset="2"/>
              <a:buChar char="Ø"/>
              <a:defRPr/>
            </a:pPr>
            <a:r>
              <a:rPr lang="en-US" altLang="en-US" sz="2400" dirty="0">
                <a:solidFill>
                  <a:srgbClr val="7030A0"/>
                </a:solidFill>
              </a:rPr>
              <a:t>A Windows 7 VM will </a:t>
            </a:r>
            <a:r>
              <a:rPr lang="en-US" altLang="en-US" sz="2400" dirty="0" err="1">
                <a:solidFill>
                  <a:srgbClr val="7030A0"/>
                </a:solidFill>
              </a:rPr>
              <a:t>minimise</a:t>
            </a:r>
            <a:r>
              <a:rPr lang="en-US" altLang="en-US" sz="2400" dirty="0">
                <a:solidFill>
                  <a:srgbClr val="7030A0"/>
                </a:solidFill>
              </a:rPr>
              <a:t> wasted resources</a:t>
            </a:r>
          </a:p>
          <a:p>
            <a:pPr>
              <a:spcBef>
                <a:spcPts val="600"/>
              </a:spcBef>
              <a:defRPr/>
            </a:pPr>
            <a:r>
              <a:rPr lang="en-US" sz="2000" dirty="0">
                <a:hlinkClick r:id="rId2"/>
              </a:rPr>
              <a:t>https://www.youtube.com/watch?v=Tp3REPE1WsQ</a:t>
            </a:r>
            <a:endParaRPr lang="en-US" sz="2000" dirty="0"/>
          </a:p>
          <a:p>
            <a:pPr>
              <a:spcBef>
                <a:spcPts val="600"/>
              </a:spcBef>
              <a:defRPr/>
            </a:pPr>
            <a:r>
              <a:rPr lang="en-US" sz="2000" dirty="0">
                <a:hlinkClick r:id="rId3"/>
              </a:rPr>
              <a:t>https://www.youtube.com/watch?v=FryuXhBWIV0</a:t>
            </a:r>
            <a:endParaRPr lang="en-US" sz="2000" dirty="0"/>
          </a:p>
          <a:p>
            <a:pPr>
              <a:spcBef>
                <a:spcPts val="1800"/>
              </a:spcBef>
              <a:defRPr/>
            </a:pPr>
            <a:r>
              <a:rPr lang="en-US" dirty="0"/>
              <a:t>As </a:t>
            </a:r>
            <a:r>
              <a:rPr lang="en-US" dirty="0" err="1"/>
              <a:t>Dimitry</a:t>
            </a:r>
            <a:r>
              <a:rPr lang="en-US" dirty="0"/>
              <a:t> suggests, you need to use IE browser to download a proper browser, then get Virtualbox and a screenshot utility</a:t>
            </a:r>
          </a:p>
          <a:p>
            <a:pPr>
              <a:spcBef>
                <a:spcPts val="1800"/>
              </a:spcBef>
              <a:defRPr/>
            </a:pPr>
            <a:r>
              <a:rPr lang="en-US" dirty="0"/>
              <a:t>This makes a good environment for all your VMs</a:t>
            </a:r>
          </a:p>
        </p:txBody>
      </p:sp>
      <p:sp>
        <p:nvSpPr>
          <p:cNvPr id="5" name="Title 1"/>
          <p:cNvSpPr>
            <a:spLocks/>
          </p:cNvSpPr>
          <p:nvPr/>
        </p:nvSpPr>
        <p:spPr bwMode="auto">
          <a:xfrm>
            <a:off x="179512" y="476250"/>
            <a:ext cx="822960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80963"/>
            <a:r>
              <a:rPr lang="en-US" altLang="en-US" sz="2800" b="1" dirty="0">
                <a:solidFill>
                  <a:srgbClr val="000000"/>
                </a:solidFill>
              </a:rPr>
              <a:t>Virtualbox only works on Intel CPUs  </a:t>
            </a:r>
            <a:endParaRPr lang="en-US" altLang="en-US" sz="2800" b="1" dirty="0">
              <a:solidFill>
                <a:srgbClr val="5B1868"/>
              </a:solidFill>
            </a:endParaRPr>
          </a:p>
        </p:txBody>
      </p:sp>
    </p:spTree>
    <p:extLst>
      <p:ext uri="{BB962C8B-B14F-4D97-AF65-F5344CB8AC3E}">
        <p14:creationId xmlns:p14="http://schemas.microsoft.com/office/powerpoint/2010/main" val="3228594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23528" y="1412776"/>
            <a:ext cx="8424936" cy="5184576"/>
          </a:xfrm>
        </p:spPr>
        <p:txBody>
          <a:bodyPr/>
          <a:lstStyle/>
          <a:p>
            <a:pPr eaLnBrk="1" hangingPunct="1">
              <a:spcBef>
                <a:spcPts val="600"/>
              </a:spcBef>
              <a:buFont typeface="Wingdings" pitchFamily="2" charset="2"/>
              <a:buChar char="§"/>
              <a:defRPr/>
            </a:pPr>
            <a:r>
              <a:rPr lang="en-US" altLang="en-US" sz="2000" b="1" dirty="0">
                <a:solidFill>
                  <a:srgbClr val="FF0000"/>
                </a:solidFill>
              </a:rPr>
              <a:t>UTM</a:t>
            </a:r>
            <a:r>
              <a:rPr lang="en-US" altLang="en-US" sz="2000" dirty="0">
                <a:solidFill>
                  <a:srgbClr val="7030A0"/>
                </a:solidFill>
              </a:rPr>
              <a:t> </a:t>
            </a:r>
            <a:r>
              <a:rPr lang="en-US" altLang="en-US" sz="2000" b="1" dirty="0">
                <a:solidFill>
                  <a:srgbClr val="7030A0"/>
                </a:solidFill>
              </a:rPr>
              <a:t>Windows 7 VM</a:t>
            </a:r>
          </a:p>
          <a:p>
            <a:pPr marL="442800" indent="0" eaLnBrk="1" hangingPunct="1">
              <a:spcBef>
                <a:spcPts val="600"/>
              </a:spcBef>
              <a:buNone/>
              <a:defRPr/>
            </a:pPr>
            <a:r>
              <a:rPr lang="en-US" sz="2000" dirty="0">
                <a:hlinkClick r:id="rId2"/>
              </a:rPr>
              <a:t>https://www.youtube.com/watch?v=Tp3REPE1WsQ</a:t>
            </a:r>
            <a:endParaRPr lang="en-US" sz="2000" dirty="0"/>
          </a:p>
          <a:p>
            <a:pPr marL="442800" indent="0" eaLnBrk="1" hangingPunct="1">
              <a:spcBef>
                <a:spcPts val="600"/>
              </a:spcBef>
              <a:buNone/>
              <a:defRPr/>
            </a:pPr>
            <a:r>
              <a:rPr lang="en-US" sz="2000" dirty="0">
                <a:hlinkClick r:id="rId3"/>
              </a:rPr>
              <a:t>https://www.youtube.com/watch?v=FryuXhBWIV0</a:t>
            </a:r>
            <a:endParaRPr lang="en-US" sz="2000" dirty="0"/>
          </a:p>
          <a:p>
            <a:pPr>
              <a:spcBef>
                <a:spcPts val="1200"/>
              </a:spcBef>
              <a:defRPr/>
            </a:pPr>
            <a:r>
              <a:rPr lang="en-US" sz="2000" b="1" dirty="0"/>
              <a:t>Opera Browser: </a:t>
            </a:r>
            <a:br>
              <a:rPr lang="en-US" sz="2000" dirty="0"/>
            </a:br>
            <a:r>
              <a:rPr lang="en-US" sz="2000" dirty="0">
                <a:hlinkClick r:id="rId4"/>
              </a:rPr>
              <a:t>https://www.opera.com/computer/portable</a:t>
            </a:r>
            <a:endParaRPr lang="en-US" sz="2000" dirty="0"/>
          </a:p>
          <a:p>
            <a:pPr>
              <a:spcBef>
                <a:spcPts val="1200"/>
              </a:spcBef>
              <a:defRPr/>
            </a:pPr>
            <a:r>
              <a:rPr lang="en-US" sz="2000" b="1" dirty="0"/>
              <a:t>Video capture for Opera: </a:t>
            </a:r>
            <a:r>
              <a:rPr lang="en-US" sz="2000" dirty="0">
                <a:hlinkClick r:id="rId5"/>
              </a:rPr>
              <a:t>https://addons.opera.com/en/extensions/details/desktop-screen-recorder/</a:t>
            </a:r>
            <a:endParaRPr lang="en-US" sz="2000" dirty="0"/>
          </a:p>
          <a:p>
            <a:pPr>
              <a:spcBef>
                <a:spcPts val="1200"/>
              </a:spcBef>
              <a:defRPr/>
            </a:pPr>
            <a:r>
              <a:rPr lang="en-US" sz="2000" b="1" dirty="0" err="1"/>
              <a:t>Irfanview</a:t>
            </a:r>
            <a:r>
              <a:rPr lang="en-US" sz="2000" b="1" dirty="0"/>
              <a:t> (image capture and edit):</a:t>
            </a:r>
            <a:br>
              <a:rPr lang="en-US" sz="2000" dirty="0"/>
            </a:br>
            <a:r>
              <a:rPr lang="en-US" sz="2000" dirty="0">
                <a:hlinkClick r:id="rId6"/>
              </a:rPr>
              <a:t>https://portableapps.com/apps/graphics_pictures/irfanview_portable</a:t>
            </a:r>
            <a:endParaRPr lang="en-US" sz="2000" dirty="0"/>
          </a:p>
          <a:p>
            <a:pPr>
              <a:spcBef>
                <a:spcPts val="1200"/>
              </a:spcBef>
              <a:defRPr/>
            </a:pPr>
            <a:r>
              <a:rPr lang="en-US" sz="2000" b="1" dirty="0"/>
              <a:t>Virtualbox (</a:t>
            </a:r>
            <a:r>
              <a:rPr lang="en-US" sz="2000" b="1" dirty="0">
                <a:solidFill>
                  <a:srgbClr val="C00000"/>
                </a:solidFill>
              </a:rPr>
              <a:t>simple</a:t>
            </a:r>
            <a:r>
              <a:rPr lang="en-US" sz="2000" b="1" dirty="0"/>
              <a:t> version for </a:t>
            </a:r>
            <a:r>
              <a:rPr lang="en-US" sz="2000" b="1" dirty="0" err="1"/>
              <a:t>tinynet</a:t>
            </a:r>
            <a:r>
              <a:rPr lang="en-US" sz="2000" b="1" dirty="0"/>
              <a:t>): </a:t>
            </a:r>
            <a:r>
              <a:rPr lang="en-US" sz="2000" dirty="0">
                <a:hlinkClick r:id="rId7"/>
              </a:rPr>
              <a:t>https://download.virtualbox.org/virtualbox/6.0.24/VirtualBox-6.0.24-139119-Win.exe</a:t>
            </a:r>
            <a:endParaRPr lang="en-US" sz="2000" dirty="0"/>
          </a:p>
          <a:p>
            <a:pPr>
              <a:spcBef>
                <a:spcPts val="1200"/>
              </a:spcBef>
              <a:defRPr/>
            </a:pPr>
            <a:endParaRPr lang="en-US" sz="2000" dirty="0"/>
          </a:p>
        </p:txBody>
      </p:sp>
      <p:sp>
        <p:nvSpPr>
          <p:cNvPr id="5" name="Title 1"/>
          <p:cNvSpPr>
            <a:spLocks/>
          </p:cNvSpPr>
          <p:nvPr/>
        </p:nvSpPr>
        <p:spPr bwMode="auto">
          <a:xfrm>
            <a:off x="179512" y="476250"/>
            <a:ext cx="822960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80963"/>
            <a:r>
              <a:rPr lang="en-US" altLang="en-US" sz="2800" b="1" dirty="0">
                <a:solidFill>
                  <a:srgbClr val="000000"/>
                </a:solidFill>
              </a:rPr>
              <a:t>TinyNet on Mac M1</a:t>
            </a:r>
            <a:endParaRPr lang="en-US" altLang="en-US" sz="2800" b="1" dirty="0">
              <a:solidFill>
                <a:srgbClr val="5B1868"/>
              </a:solidFill>
            </a:endParaRPr>
          </a:p>
        </p:txBody>
      </p:sp>
      <p:sp>
        <p:nvSpPr>
          <p:cNvPr id="2" name="TextBox 1"/>
          <p:cNvSpPr txBox="1"/>
          <p:nvPr/>
        </p:nvSpPr>
        <p:spPr>
          <a:xfrm>
            <a:off x="7226486" y="1844824"/>
            <a:ext cx="1296143" cy="646331"/>
          </a:xfrm>
          <a:prstGeom prst="rect">
            <a:avLst/>
          </a:prstGeom>
          <a:noFill/>
          <a:ln w="28575">
            <a:solidFill>
              <a:schemeClr val="tx1"/>
            </a:solidFill>
          </a:ln>
        </p:spPr>
        <p:txBody>
          <a:bodyPr wrap="square" rtlCol="0">
            <a:spAutoFit/>
          </a:bodyPr>
          <a:lstStyle/>
          <a:p>
            <a:pPr algn="ctr"/>
            <a:r>
              <a:rPr lang="en-US" dirty="0"/>
              <a:t>Give it 2GB RAM</a:t>
            </a:r>
          </a:p>
        </p:txBody>
      </p:sp>
    </p:spTree>
    <p:extLst>
      <p:ext uri="{BB962C8B-B14F-4D97-AF65-F5344CB8AC3E}">
        <p14:creationId xmlns:p14="http://schemas.microsoft.com/office/powerpoint/2010/main" val="2392293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49896" y="1628800"/>
            <a:ext cx="7488832" cy="3600400"/>
          </a:xfrm>
        </p:spPr>
        <p:txBody>
          <a:bodyPr/>
          <a:lstStyle/>
          <a:p>
            <a:pPr eaLnBrk="1" hangingPunct="1">
              <a:spcBef>
                <a:spcPts val="600"/>
              </a:spcBef>
              <a:buFont typeface="Wingdings" pitchFamily="2" charset="2"/>
              <a:buChar char="§"/>
              <a:defRPr/>
            </a:pPr>
            <a:r>
              <a:rPr lang="en-US" altLang="en-US" sz="2000" b="1" dirty="0">
                <a:solidFill>
                  <a:srgbClr val="7030A0"/>
                </a:solidFill>
              </a:rPr>
              <a:t>UTM</a:t>
            </a:r>
            <a:r>
              <a:rPr lang="en-US" altLang="en-US" sz="2000" dirty="0">
                <a:solidFill>
                  <a:srgbClr val="7030A0"/>
                </a:solidFill>
              </a:rPr>
              <a:t> </a:t>
            </a:r>
            <a:r>
              <a:rPr lang="en-US" altLang="en-US" sz="2000" b="1" dirty="0">
                <a:solidFill>
                  <a:srgbClr val="7030A0"/>
                </a:solidFill>
              </a:rPr>
              <a:t>Windows 7 VM: Give it 3 or 4 GB RAM </a:t>
            </a:r>
          </a:p>
          <a:p>
            <a:pPr eaLnBrk="1" hangingPunct="1">
              <a:spcBef>
                <a:spcPts val="600"/>
              </a:spcBef>
              <a:buFont typeface="Wingdings" pitchFamily="2" charset="2"/>
              <a:buChar char="§"/>
              <a:defRPr/>
            </a:pPr>
            <a:r>
              <a:rPr lang="en-US" altLang="en-US" sz="2000" dirty="0">
                <a:solidFill>
                  <a:schemeClr val="tx1"/>
                </a:solidFill>
              </a:rPr>
              <a:t>This allocation comes from installed RAM, so you need to find a balance – an Ubuntu VM will want 2 GB from the memory allocated to the UTM Win7 VM</a:t>
            </a:r>
          </a:p>
          <a:p>
            <a:pPr>
              <a:spcBef>
                <a:spcPts val="1800"/>
              </a:spcBef>
              <a:defRPr/>
            </a:pPr>
            <a:r>
              <a:rPr lang="en-US" sz="2000" b="1" dirty="0"/>
              <a:t>Install the current version of Virtualbox</a:t>
            </a:r>
            <a:endParaRPr lang="en-US" sz="2000" dirty="0"/>
          </a:p>
          <a:p>
            <a:pPr>
              <a:spcBef>
                <a:spcPts val="600"/>
              </a:spcBef>
              <a:defRPr/>
            </a:pPr>
            <a:r>
              <a:rPr lang="en-US" altLang="en-US" sz="2000" dirty="0">
                <a:solidFill>
                  <a:schemeClr val="tx1"/>
                </a:solidFill>
              </a:rPr>
              <a:t>Lots of things in the Virtualbox version </a:t>
            </a:r>
            <a:r>
              <a:rPr lang="en-US" altLang="en-US" sz="2000" dirty="0" err="1">
                <a:solidFill>
                  <a:schemeClr val="tx1"/>
                </a:solidFill>
              </a:rPr>
              <a:t>changelog</a:t>
            </a:r>
            <a:r>
              <a:rPr lang="en-US" altLang="en-US" sz="2000" dirty="0">
                <a:solidFill>
                  <a:schemeClr val="tx1"/>
                </a:solidFill>
              </a:rPr>
              <a:t> are about better support for newer Linux kernels</a:t>
            </a:r>
          </a:p>
          <a:p>
            <a:pPr>
              <a:spcBef>
                <a:spcPts val="1200"/>
              </a:spcBef>
              <a:defRPr/>
            </a:pPr>
            <a:endParaRPr lang="en-US" sz="2000" dirty="0"/>
          </a:p>
        </p:txBody>
      </p:sp>
      <p:sp>
        <p:nvSpPr>
          <p:cNvPr id="5" name="Title 1"/>
          <p:cNvSpPr>
            <a:spLocks/>
          </p:cNvSpPr>
          <p:nvPr/>
        </p:nvSpPr>
        <p:spPr bwMode="auto">
          <a:xfrm>
            <a:off x="179512" y="476250"/>
            <a:ext cx="822960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80963"/>
            <a:r>
              <a:rPr lang="en-US" altLang="en-US" sz="2800" b="1" dirty="0">
                <a:solidFill>
                  <a:srgbClr val="000000"/>
                </a:solidFill>
              </a:rPr>
              <a:t>Other </a:t>
            </a:r>
            <a:r>
              <a:rPr lang="en-US" altLang="en-US" sz="2800" b="1" dirty="0" err="1">
                <a:solidFill>
                  <a:srgbClr val="000000"/>
                </a:solidFill>
              </a:rPr>
              <a:t>Distros</a:t>
            </a:r>
            <a:r>
              <a:rPr lang="en-US" altLang="en-US" sz="2800" b="1" dirty="0">
                <a:solidFill>
                  <a:srgbClr val="000000"/>
                </a:solidFill>
              </a:rPr>
              <a:t> on Mac M1</a:t>
            </a:r>
            <a:endParaRPr lang="en-US" altLang="en-US" sz="2800" b="1" dirty="0">
              <a:solidFill>
                <a:srgbClr val="5B1868"/>
              </a:solidFill>
            </a:endParaRPr>
          </a:p>
        </p:txBody>
      </p:sp>
    </p:spTree>
    <p:extLst>
      <p:ext uri="{BB962C8B-B14F-4D97-AF65-F5344CB8AC3E}">
        <p14:creationId xmlns:p14="http://schemas.microsoft.com/office/powerpoint/2010/main" val="4276259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329292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D665-7399-4395-9ADE-3242D535C65B}"/>
              </a:ext>
            </a:extLst>
          </p:cNvPr>
          <p:cNvSpPr>
            <a:spLocks noGrp="1"/>
          </p:cNvSpPr>
          <p:nvPr>
            <p:ph type="title"/>
          </p:nvPr>
        </p:nvSpPr>
        <p:spPr/>
        <p:txBody>
          <a:bodyPr/>
          <a:lstStyle/>
          <a:p>
            <a:r>
              <a:rPr lang="en-US"/>
              <a:t>Layers of Complex Software</a:t>
            </a:r>
            <a:endParaRPr lang="en-GB"/>
          </a:p>
        </p:txBody>
      </p:sp>
      <p:grpSp>
        <p:nvGrpSpPr>
          <p:cNvPr id="25" name="Group 24"/>
          <p:cNvGrpSpPr/>
          <p:nvPr/>
        </p:nvGrpSpPr>
        <p:grpSpPr>
          <a:xfrm>
            <a:off x="416391" y="1757231"/>
            <a:ext cx="6310525" cy="2966778"/>
            <a:chOff x="639642" y="1598484"/>
            <a:chExt cx="6310525" cy="2966778"/>
          </a:xfrm>
        </p:grpSpPr>
        <p:grpSp>
          <p:nvGrpSpPr>
            <p:cNvPr id="23" name="Group 22"/>
            <p:cNvGrpSpPr/>
            <p:nvPr/>
          </p:nvGrpSpPr>
          <p:grpSpPr>
            <a:xfrm>
              <a:off x="639642" y="1603642"/>
              <a:ext cx="4678633" cy="2961620"/>
              <a:chOff x="639642" y="1603642"/>
              <a:chExt cx="4678633" cy="2961620"/>
            </a:xfrm>
          </p:grpSpPr>
          <p:grpSp>
            <p:nvGrpSpPr>
              <p:cNvPr id="22" name="Group 21"/>
              <p:cNvGrpSpPr/>
              <p:nvPr/>
            </p:nvGrpSpPr>
            <p:grpSpPr>
              <a:xfrm>
                <a:off x="899592" y="2284003"/>
                <a:ext cx="3597043" cy="1295758"/>
                <a:chOff x="899592" y="2284003"/>
                <a:chExt cx="3597043" cy="1295758"/>
              </a:xfrm>
            </p:grpSpPr>
            <p:cxnSp>
              <p:nvCxnSpPr>
                <p:cNvPr id="34" name="Straight Arrow Connector 33"/>
                <p:cNvCxnSpPr/>
                <p:nvPr/>
              </p:nvCxnSpPr>
              <p:spPr bwMode="auto">
                <a:xfrm flipV="1">
                  <a:off x="899592" y="3068961"/>
                  <a:ext cx="0" cy="444377"/>
                </a:xfrm>
                <a:prstGeom prst="straightConnector1">
                  <a:avLst/>
                </a:prstGeom>
                <a:solidFill>
                  <a:schemeClr val="accent1"/>
                </a:solidFill>
                <a:ln w="38100" cap="flat" cmpd="dbl" algn="ctr">
                  <a:solidFill>
                    <a:srgbClr val="00B05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Arrow Connector 34"/>
                <p:cNvCxnSpPr/>
                <p:nvPr/>
              </p:nvCxnSpPr>
              <p:spPr bwMode="auto">
                <a:xfrm flipV="1">
                  <a:off x="4187669" y="2284003"/>
                  <a:ext cx="308966" cy="132846"/>
                </a:xfrm>
                <a:prstGeom prst="straightConnector1">
                  <a:avLst/>
                </a:prstGeom>
                <a:solidFill>
                  <a:schemeClr val="accent1"/>
                </a:solidFill>
                <a:ln w="38100" cap="flat" cmpd="dbl" algn="ctr">
                  <a:solidFill>
                    <a:srgbClr val="00B05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Arrow Connector 35"/>
                <p:cNvCxnSpPr/>
                <p:nvPr/>
              </p:nvCxnSpPr>
              <p:spPr bwMode="auto">
                <a:xfrm flipV="1">
                  <a:off x="3131840" y="3446915"/>
                  <a:ext cx="380974" cy="132846"/>
                </a:xfrm>
                <a:prstGeom prst="straightConnector1">
                  <a:avLst/>
                </a:prstGeom>
                <a:solidFill>
                  <a:schemeClr val="accent1"/>
                </a:solidFill>
                <a:ln w="38100" cap="flat" cmpd="dbl" algn="ctr">
                  <a:solidFill>
                    <a:srgbClr val="00B05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 name="Group 2"/>
              <p:cNvGrpSpPr/>
              <p:nvPr/>
            </p:nvGrpSpPr>
            <p:grpSpPr>
              <a:xfrm>
                <a:off x="639642" y="1603642"/>
                <a:ext cx="4678633" cy="2961620"/>
                <a:chOff x="2090155" y="1556792"/>
                <a:chExt cx="4678633" cy="2961620"/>
              </a:xfrm>
            </p:grpSpPr>
            <p:sp>
              <p:nvSpPr>
                <p:cNvPr id="11" name="TextBox 10">
                  <a:extLst>
                    <a:ext uri="{FF2B5EF4-FFF2-40B4-BE49-F238E27FC236}">
                      <a16:creationId xmlns:a16="http://schemas.microsoft.com/office/drawing/2014/main" id="{96522C1A-D986-4178-8E22-0D12C0D1C83D}"/>
                    </a:ext>
                  </a:extLst>
                </p:cNvPr>
                <p:cNvSpPr txBox="1"/>
                <p:nvPr/>
              </p:nvSpPr>
              <p:spPr>
                <a:xfrm>
                  <a:off x="2206090" y="2485884"/>
                  <a:ext cx="1457572" cy="707886"/>
                </a:xfrm>
                <a:prstGeom prst="rect">
                  <a:avLst/>
                </a:prstGeom>
                <a:noFill/>
                <a:ln w="38100" cmpd="dbl">
                  <a:solidFill>
                    <a:schemeClr val="tx1"/>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a:ln>
                        <a:noFill/>
                      </a:ln>
                      <a:solidFill>
                        <a:srgbClr val="000000"/>
                      </a:solidFill>
                      <a:effectLst/>
                      <a:uLnTx/>
                      <a:uFillTx/>
                      <a:latin typeface="Arial" charset="0"/>
                      <a:ea typeface="+mn-ea"/>
                      <a:cs typeface="+mn-cs"/>
                    </a:rPr>
                    <a:t>Other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a:ln>
                        <a:noFill/>
                      </a:ln>
                      <a:solidFill>
                        <a:srgbClr val="000000"/>
                      </a:solidFill>
                      <a:effectLst/>
                      <a:uLnTx/>
                      <a:uFillTx/>
                      <a:latin typeface="Arial" charset="0"/>
                      <a:ea typeface="+mn-ea"/>
                      <a:cs typeface="+mn-cs"/>
                    </a:rPr>
                    <a:t>Apps</a:t>
                  </a:r>
                  <a:endParaRPr kumimoji="0" lang="en-GB" sz="2000" b="0" i="1" u="none" strike="noStrike" kern="1200" cap="none" spc="0" normalizeH="0" baseline="0" noProof="0">
                    <a:ln>
                      <a:noFill/>
                    </a:ln>
                    <a:solidFill>
                      <a:srgbClr val="000000"/>
                    </a:solidFill>
                    <a:effectLst/>
                    <a:uLnTx/>
                    <a:uFillTx/>
                    <a:latin typeface="Arial" charset="0"/>
                    <a:ea typeface="+mn-ea"/>
                    <a:cs typeface="+mn-cs"/>
                  </a:endParaRPr>
                </a:p>
              </p:txBody>
            </p:sp>
            <p:sp>
              <p:nvSpPr>
                <p:cNvPr id="7" name="TextBox 6">
                  <a:extLst>
                    <a:ext uri="{FF2B5EF4-FFF2-40B4-BE49-F238E27FC236}">
                      <a16:creationId xmlns:a16="http://schemas.microsoft.com/office/drawing/2014/main" id="{E37E9A4A-63FB-4A0D-96D7-F6D91C4C117D}"/>
                    </a:ext>
                  </a:extLst>
                </p:cNvPr>
                <p:cNvSpPr txBox="1"/>
                <p:nvPr/>
              </p:nvSpPr>
              <p:spPr>
                <a:xfrm>
                  <a:off x="2206091" y="3313703"/>
                  <a:ext cx="2519092" cy="369332"/>
                </a:xfrm>
                <a:prstGeom prst="rect">
                  <a:avLst/>
                </a:prstGeom>
                <a:noFill/>
                <a:ln w="38100">
                  <a:solidFill>
                    <a:schemeClr val="tx1"/>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Windows </a:t>
                  </a:r>
                  <a:r>
                    <a:rPr kumimoji="0" lang="en-US" sz="1800" b="1" i="0" u="none" strike="noStrike" kern="1200" cap="none" spc="0" normalizeH="0" baseline="0" noProof="0" dirty="0">
                      <a:ln>
                        <a:noFill/>
                      </a:ln>
                      <a:solidFill>
                        <a:srgbClr val="FF0000"/>
                      </a:solidFill>
                      <a:effectLst/>
                      <a:uLnTx/>
                      <a:uFillTx/>
                      <a:latin typeface="Arial" charset="0"/>
                      <a:ea typeface="+mn-ea"/>
                      <a:cs typeface="+mn-cs"/>
                    </a:rPr>
                    <a:t>(Host OS)</a:t>
                  </a:r>
                  <a:endParaRPr kumimoji="0" lang="en-GB" sz="1800" b="1" i="0" u="none" strike="noStrike" kern="1200" cap="none" spc="0" normalizeH="0" baseline="0" noProof="0" dirty="0">
                    <a:ln>
                      <a:noFill/>
                    </a:ln>
                    <a:solidFill>
                      <a:srgbClr val="FF0000"/>
                    </a:solidFill>
                    <a:effectLst/>
                    <a:uLnTx/>
                    <a:uFillTx/>
                    <a:latin typeface="Arial" charset="0"/>
                    <a:ea typeface="+mn-ea"/>
                    <a:cs typeface="+mn-cs"/>
                  </a:endParaRPr>
                </a:p>
              </p:txBody>
            </p:sp>
            <p:sp>
              <p:nvSpPr>
                <p:cNvPr id="15" name="TextBox 14">
                  <a:extLst>
                    <a:ext uri="{FF2B5EF4-FFF2-40B4-BE49-F238E27FC236}">
                      <a16:creationId xmlns:a16="http://schemas.microsoft.com/office/drawing/2014/main" id="{01846AC7-D25C-4373-A63A-7FA3237B82C2}"/>
                    </a:ext>
                  </a:extLst>
                </p:cNvPr>
                <p:cNvSpPr txBox="1"/>
                <p:nvPr/>
              </p:nvSpPr>
              <p:spPr>
                <a:xfrm>
                  <a:off x="2206091" y="3707471"/>
                  <a:ext cx="2519089" cy="369332"/>
                </a:xfrm>
                <a:prstGeom prst="rect">
                  <a:avLst/>
                </a:prstGeom>
                <a:noFill/>
                <a:ln w="38100">
                  <a:solidFill>
                    <a:schemeClr val="tx1"/>
                  </a:solidFill>
                  <a:prstDash val="sysDash"/>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mn-ea"/>
                      <a:cs typeface="+mn-cs"/>
                    </a:rPr>
                    <a:t>Device Drivers</a:t>
                  </a:r>
                  <a:endParaRPr kumimoji="0" lang="en-GB" sz="1800" b="0" i="0" u="none" strike="noStrike" kern="1200" cap="none" spc="0" normalizeH="0" baseline="0" noProof="0">
                    <a:ln>
                      <a:noFill/>
                    </a:ln>
                    <a:solidFill>
                      <a:srgbClr val="000000"/>
                    </a:solidFill>
                    <a:effectLst/>
                    <a:uLnTx/>
                    <a:uFillTx/>
                    <a:latin typeface="Arial" charset="0"/>
                    <a:ea typeface="+mn-ea"/>
                    <a:cs typeface="+mn-cs"/>
                  </a:endParaRPr>
                </a:p>
              </p:txBody>
            </p:sp>
            <p:grpSp>
              <p:nvGrpSpPr>
                <p:cNvPr id="24" name="Group 23">
                  <a:extLst>
                    <a:ext uri="{FF2B5EF4-FFF2-40B4-BE49-F238E27FC236}">
                      <a16:creationId xmlns:a16="http://schemas.microsoft.com/office/drawing/2014/main" id="{4AD45005-C94B-48DE-BB0C-E611E4A6C399}"/>
                    </a:ext>
                  </a:extLst>
                </p:cNvPr>
                <p:cNvGrpSpPr/>
                <p:nvPr/>
              </p:nvGrpSpPr>
              <p:grpSpPr>
                <a:xfrm>
                  <a:off x="3892156" y="2081959"/>
                  <a:ext cx="1900509" cy="1623258"/>
                  <a:chOff x="2092729" y="2645817"/>
                  <a:chExt cx="1900509" cy="1623258"/>
                </a:xfrm>
              </p:grpSpPr>
              <p:sp>
                <p:nvSpPr>
                  <p:cNvPr id="5" name="TextBox 4">
                    <a:extLst>
                      <a:ext uri="{FF2B5EF4-FFF2-40B4-BE49-F238E27FC236}">
                        <a16:creationId xmlns:a16="http://schemas.microsoft.com/office/drawing/2014/main" id="{6D78FCA3-7104-4A8F-BE16-82DA67EC4DCE}"/>
                      </a:ext>
                    </a:extLst>
                  </p:cNvPr>
                  <p:cNvSpPr txBox="1"/>
                  <p:nvPr/>
                </p:nvSpPr>
                <p:spPr>
                  <a:xfrm>
                    <a:off x="3068851" y="3684300"/>
                    <a:ext cx="907071" cy="584775"/>
                  </a:xfrm>
                  <a:prstGeom prst="rect">
                    <a:avLst/>
                  </a:prstGeom>
                  <a:noFill/>
                  <a:ln w="38100">
                    <a:solidFill>
                      <a:schemeClr val="tx1"/>
                    </a:solidFill>
                    <a:prstDash val="sysDash"/>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1200" cap="none" spc="0" normalizeH="0" baseline="0" noProof="0">
                        <a:ln>
                          <a:noFill/>
                        </a:ln>
                        <a:solidFill>
                          <a:srgbClr val="000000"/>
                        </a:solidFill>
                        <a:effectLst/>
                        <a:uLnTx/>
                        <a:uFillTx/>
                        <a:latin typeface="Arial" charset="0"/>
                        <a:ea typeface="+mn-ea"/>
                        <a:cs typeface="+mn-cs"/>
                      </a:rPr>
                      <a:t>Virtual Drivers</a:t>
                    </a:r>
                    <a:endParaRPr kumimoji="0" lang="en-GB" sz="1600" b="0" i="1" u="none" strike="noStrike" kern="1200" cap="none" spc="0" normalizeH="0" baseline="0" noProof="0">
                      <a:ln>
                        <a:noFill/>
                      </a:ln>
                      <a:solidFill>
                        <a:srgbClr val="000000"/>
                      </a:solidFill>
                      <a:effectLst/>
                      <a:uLnTx/>
                      <a:uFillTx/>
                      <a:latin typeface="Arial" charset="0"/>
                      <a:ea typeface="+mn-ea"/>
                      <a:cs typeface="+mn-cs"/>
                    </a:endParaRPr>
                  </a:p>
                </p:txBody>
              </p:sp>
              <p:sp>
                <p:nvSpPr>
                  <p:cNvPr id="8" name="TextBox 7">
                    <a:extLst>
                      <a:ext uri="{FF2B5EF4-FFF2-40B4-BE49-F238E27FC236}">
                        <a16:creationId xmlns:a16="http://schemas.microsoft.com/office/drawing/2014/main" id="{D4E6E6DA-6131-4EE4-9E2C-69E389AAA9BC}"/>
                      </a:ext>
                    </a:extLst>
                  </p:cNvPr>
                  <p:cNvSpPr txBox="1"/>
                  <p:nvPr/>
                </p:nvSpPr>
                <p:spPr>
                  <a:xfrm>
                    <a:off x="2092729" y="3278978"/>
                    <a:ext cx="1900509" cy="369332"/>
                  </a:xfrm>
                  <a:prstGeom prst="rect">
                    <a:avLst/>
                  </a:prstGeom>
                  <a:noFill/>
                  <a:ln w="38100">
                    <a:solidFill>
                      <a:schemeClr val="tx1"/>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000000"/>
                        </a:solidFill>
                        <a:effectLst/>
                        <a:uLnTx/>
                        <a:uFillTx/>
                        <a:latin typeface="Arial" charset="0"/>
                        <a:ea typeface="+mn-ea"/>
                        <a:cs typeface="+mn-cs"/>
                      </a:rPr>
                      <a:t>VirtualBox</a:t>
                    </a:r>
                    <a:endParaRPr kumimoji="0" lang="en-GB" sz="18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9" name="TextBox 18">
                    <a:extLst>
                      <a:ext uri="{FF2B5EF4-FFF2-40B4-BE49-F238E27FC236}">
                        <a16:creationId xmlns:a16="http://schemas.microsoft.com/office/drawing/2014/main" id="{7D36EA22-2B5A-4431-9935-F3FF28CA32FD}"/>
                      </a:ext>
                    </a:extLst>
                  </p:cNvPr>
                  <p:cNvSpPr txBox="1"/>
                  <p:nvPr/>
                </p:nvSpPr>
                <p:spPr>
                  <a:xfrm>
                    <a:off x="3068851" y="2645817"/>
                    <a:ext cx="907071" cy="584775"/>
                  </a:xfrm>
                  <a:prstGeom prst="rect">
                    <a:avLst/>
                  </a:prstGeom>
                  <a:noFill/>
                  <a:ln w="38100">
                    <a:solidFill>
                      <a:schemeClr val="tx1"/>
                    </a:solidFill>
                    <a:prstDash val="sysDash"/>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1200" cap="none" spc="0" normalizeH="0" baseline="0" noProof="0">
                        <a:ln>
                          <a:noFill/>
                        </a:ln>
                        <a:solidFill>
                          <a:srgbClr val="000000"/>
                        </a:solidFill>
                        <a:effectLst/>
                        <a:uLnTx/>
                        <a:uFillTx/>
                        <a:latin typeface="Arial" charset="0"/>
                        <a:ea typeface="+mn-ea"/>
                        <a:cs typeface="+mn-cs"/>
                      </a:rPr>
                      <a:t>Virtual Devices</a:t>
                    </a:r>
                    <a:endParaRPr kumimoji="0" lang="en-GB" sz="1600" b="0" i="1" u="none" strike="noStrike" kern="1200" cap="none" spc="0" normalizeH="0" baseline="0" noProof="0">
                      <a:ln>
                        <a:noFill/>
                      </a:ln>
                      <a:solidFill>
                        <a:srgbClr val="000000"/>
                      </a:solidFill>
                      <a:effectLst/>
                      <a:uLnTx/>
                      <a:uFillTx/>
                      <a:latin typeface="Arial" charset="0"/>
                      <a:ea typeface="+mn-ea"/>
                      <a:cs typeface="+mn-cs"/>
                    </a:endParaRPr>
                  </a:p>
                </p:txBody>
              </p:sp>
            </p:grpSp>
            <p:grpSp>
              <p:nvGrpSpPr>
                <p:cNvPr id="26" name="Group 25">
                  <a:extLst>
                    <a:ext uri="{FF2B5EF4-FFF2-40B4-BE49-F238E27FC236}">
                      <a16:creationId xmlns:a16="http://schemas.microsoft.com/office/drawing/2014/main" id="{BA8B4141-34CB-42E2-BB40-B95829E21569}"/>
                    </a:ext>
                  </a:extLst>
                </p:cNvPr>
                <p:cNvGrpSpPr/>
                <p:nvPr/>
              </p:nvGrpSpPr>
              <p:grpSpPr>
                <a:xfrm>
                  <a:off x="4868278" y="1556792"/>
                  <a:ext cx="1900510" cy="972749"/>
                  <a:chOff x="3362538" y="1792022"/>
                  <a:chExt cx="1900510" cy="972749"/>
                </a:xfrm>
              </p:grpSpPr>
              <p:sp>
                <p:nvSpPr>
                  <p:cNvPr id="12" name="TextBox 11">
                    <a:extLst>
                      <a:ext uri="{FF2B5EF4-FFF2-40B4-BE49-F238E27FC236}">
                        <a16:creationId xmlns:a16="http://schemas.microsoft.com/office/drawing/2014/main" id="{D4C87B17-343C-4924-A527-3628173BB439}"/>
                      </a:ext>
                    </a:extLst>
                  </p:cNvPr>
                  <p:cNvSpPr txBox="1"/>
                  <p:nvPr/>
                </p:nvSpPr>
                <p:spPr>
                  <a:xfrm>
                    <a:off x="3362538" y="1792022"/>
                    <a:ext cx="1900510" cy="369332"/>
                  </a:xfrm>
                  <a:prstGeom prst="rect">
                    <a:avLst/>
                  </a:prstGeom>
                  <a:noFill/>
                  <a:ln w="38100">
                    <a:solidFill>
                      <a:schemeClr val="tx1"/>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VM </a:t>
                    </a:r>
                    <a:r>
                      <a:rPr kumimoji="0" lang="en-US" sz="1800" b="1" i="0" u="none" strike="noStrike" kern="1200" cap="none" spc="0" normalizeH="0" baseline="0" noProof="0" dirty="0">
                        <a:ln>
                          <a:noFill/>
                        </a:ln>
                        <a:solidFill>
                          <a:srgbClr val="FF0000"/>
                        </a:solidFill>
                        <a:effectLst/>
                        <a:uLnTx/>
                        <a:uFillTx/>
                        <a:latin typeface="Arial" charset="0"/>
                        <a:ea typeface="+mn-ea"/>
                        <a:cs typeface="+mn-cs"/>
                      </a:rPr>
                      <a:t>(Guest OS)</a:t>
                    </a:r>
                    <a:endParaRPr kumimoji="0" lang="en-GB" sz="1800" b="1" i="0" u="none" strike="noStrike" kern="1200" cap="none" spc="0" normalizeH="0" baseline="0" noProof="0" dirty="0">
                      <a:ln>
                        <a:noFill/>
                      </a:ln>
                      <a:solidFill>
                        <a:srgbClr val="FF0000"/>
                      </a:solidFill>
                      <a:effectLst/>
                      <a:uLnTx/>
                      <a:uFillTx/>
                      <a:latin typeface="Arial" charset="0"/>
                      <a:ea typeface="+mn-ea"/>
                      <a:cs typeface="+mn-cs"/>
                    </a:endParaRPr>
                  </a:p>
                </p:txBody>
              </p:sp>
              <p:sp>
                <p:nvSpPr>
                  <p:cNvPr id="20" name="TextBox 19">
                    <a:extLst>
                      <a:ext uri="{FF2B5EF4-FFF2-40B4-BE49-F238E27FC236}">
                        <a16:creationId xmlns:a16="http://schemas.microsoft.com/office/drawing/2014/main" id="{31D76BA9-A0C8-4CFD-9DCF-39A8AE0E41DF}"/>
                      </a:ext>
                    </a:extLst>
                  </p:cNvPr>
                  <p:cNvSpPr txBox="1"/>
                  <p:nvPr/>
                </p:nvSpPr>
                <p:spPr>
                  <a:xfrm>
                    <a:off x="4355976" y="2179996"/>
                    <a:ext cx="907071" cy="584775"/>
                  </a:xfrm>
                  <a:prstGeom prst="rect">
                    <a:avLst/>
                  </a:prstGeom>
                  <a:noFill/>
                  <a:ln w="38100">
                    <a:solidFill>
                      <a:schemeClr val="tx1"/>
                    </a:solidFill>
                    <a:prstDash val="sysDash"/>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1200" cap="none" spc="0" normalizeH="0" baseline="0" noProof="0">
                        <a:ln>
                          <a:noFill/>
                        </a:ln>
                        <a:solidFill>
                          <a:srgbClr val="000000"/>
                        </a:solidFill>
                        <a:effectLst/>
                        <a:uLnTx/>
                        <a:uFillTx/>
                        <a:latin typeface="Arial" charset="0"/>
                        <a:ea typeface="+mn-ea"/>
                        <a:cs typeface="+mn-cs"/>
                      </a:rPr>
                      <a:t>Device Drivers</a:t>
                    </a:r>
                    <a:endParaRPr kumimoji="0" lang="en-GB" sz="1600" b="0" i="1" u="none" strike="noStrike" kern="1200" cap="none" spc="0" normalizeH="0" baseline="0" noProof="0">
                      <a:ln>
                        <a:noFill/>
                      </a:ln>
                      <a:solidFill>
                        <a:srgbClr val="000000"/>
                      </a:solidFill>
                      <a:effectLst/>
                      <a:uLnTx/>
                      <a:uFillTx/>
                      <a:latin typeface="Arial" charset="0"/>
                      <a:ea typeface="+mn-ea"/>
                      <a:cs typeface="+mn-cs"/>
                    </a:endParaRPr>
                  </a:p>
                </p:txBody>
              </p:sp>
            </p:grpSp>
            <p:sp>
              <p:nvSpPr>
                <p:cNvPr id="28" name="TextBox 27">
                  <a:extLst>
                    <a:ext uri="{FF2B5EF4-FFF2-40B4-BE49-F238E27FC236}">
                      <a16:creationId xmlns:a16="http://schemas.microsoft.com/office/drawing/2014/main" id="{E9B380E6-572B-4C2F-805E-E4C30993A6ED}"/>
                    </a:ext>
                  </a:extLst>
                </p:cNvPr>
                <p:cNvSpPr txBox="1"/>
                <p:nvPr/>
              </p:nvSpPr>
              <p:spPr>
                <a:xfrm>
                  <a:off x="2090155" y="4149080"/>
                  <a:ext cx="3147015"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 --- ---  Hardware   --- --- ---</a:t>
                  </a:r>
                  <a:endParaRPr kumimoji="0" lang="en-GB" sz="1800" b="0" i="0" u="none" strike="noStrike" kern="1200" cap="none" spc="0" normalizeH="0" baseline="0" noProof="0" dirty="0">
                    <a:ln>
                      <a:noFill/>
                    </a:ln>
                    <a:solidFill>
                      <a:srgbClr val="000000"/>
                    </a:solidFill>
                    <a:effectLst/>
                    <a:uLnTx/>
                    <a:uFillTx/>
                    <a:latin typeface="Arial" charset="0"/>
                    <a:ea typeface="+mn-ea"/>
                    <a:cs typeface="+mn-cs"/>
                  </a:endParaRPr>
                </a:p>
              </p:txBody>
            </p:sp>
          </p:grpSp>
        </p:grpSp>
        <p:sp>
          <p:nvSpPr>
            <p:cNvPr id="37" name="Speech Bubble: Rectangle with Corners Rounded 33">
              <a:extLst>
                <a:ext uri="{FF2B5EF4-FFF2-40B4-BE49-F238E27FC236}">
                  <a16:creationId xmlns:a16="http://schemas.microsoft.com/office/drawing/2014/main" id="{DDDE8097-372F-4826-A1F5-B5F35CFB12BC}"/>
                </a:ext>
              </a:extLst>
            </p:cNvPr>
            <p:cNvSpPr/>
            <p:nvPr/>
          </p:nvSpPr>
          <p:spPr bwMode="auto">
            <a:xfrm>
              <a:off x="755578" y="1598484"/>
              <a:ext cx="2016222" cy="685519"/>
            </a:xfrm>
            <a:prstGeom prst="wedgeRoundRectCallout">
              <a:avLst>
                <a:gd name="adj1" fmla="val 82460"/>
                <a:gd name="adj2" fmla="val -17419"/>
                <a:gd name="adj3" fmla="val 16667"/>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mn-ea"/>
                  <a:cs typeface="+mn-cs"/>
                </a:rPr>
                <a:t>Any complete OS (Win, OSX, Linux)</a:t>
              </a:r>
              <a:endParaRPr kumimoji="0" lang="en-GB" sz="16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38" name="Speech Bubble: Rectangle with Corners Rounded 35">
              <a:extLst>
                <a:ext uri="{FF2B5EF4-FFF2-40B4-BE49-F238E27FC236}">
                  <a16:creationId xmlns:a16="http://schemas.microsoft.com/office/drawing/2014/main" id="{946540C5-E58F-479F-ADE2-88F1D65F94A1}"/>
                </a:ext>
              </a:extLst>
            </p:cNvPr>
            <p:cNvSpPr/>
            <p:nvPr/>
          </p:nvSpPr>
          <p:spPr bwMode="auto">
            <a:xfrm>
              <a:off x="4861935" y="2744229"/>
              <a:ext cx="2088232" cy="624845"/>
            </a:xfrm>
            <a:prstGeom prst="wedgeRoundRectCallout">
              <a:avLst>
                <a:gd name="adj1" fmla="val -72478"/>
                <a:gd name="adj2" fmla="val -16095"/>
                <a:gd name="adj3" fmla="val 16667"/>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mn-ea"/>
                  <a:cs typeface="+mn-cs"/>
                </a:rPr>
                <a:t>or </a:t>
              </a:r>
              <a:r>
                <a:rPr kumimoji="0" lang="en-US" sz="1600" b="0" i="0" u="none" strike="noStrike" kern="1200" cap="none" spc="0" normalizeH="0" baseline="0" noProof="0" dirty="0" err="1">
                  <a:ln>
                    <a:noFill/>
                  </a:ln>
                  <a:solidFill>
                    <a:srgbClr val="000000"/>
                  </a:solidFill>
                  <a:effectLst/>
                  <a:uLnTx/>
                  <a:uFillTx/>
                  <a:latin typeface="Arial" charset="0"/>
                  <a:ea typeface="+mn-ea"/>
                  <a:cs typeface="+mn-cs"/>
                </a:rPr>
                <a:t>Vmware</a:t>
              </a:r>
              <a:r>
                <a:rPr kumimoji="0" lang="en-US" sz="1600" b="0" i="0" u="none" strike="noStrike" kern="1200" cap="none" spc="0" normalizeH="0" baseline="0" noProof="0" dirty="0">
                  <a:ln>
                    <a:noFill/>
                  </a:ln>
                  <a:solidFill>
                    <a:srgbClr val="000000"/>
                  </a:solidFill>
                  <a:effectLst/>
                  <a:uLnTx/>
                  <a:uFillTx/>
                  <a:latin typeface="Arial" charset="0"/>
                  <a:ea typeface="+mn-ea"/>
                  <a:cs typeface="+mn-cs"/>
                </a:rPr>
                <a:t>, </a:t>
              </a:r>
              <a:r>
                <a:rPr kumimoji="0" lang="en-US" sz="1600" b="0" i="0" u="none" strike="noStrike" kern="1200" cap="none" spc="0" normalizeH="0" baseline="0" noProof="0" dirty="0" err="1">
                  <a:ln>
                    <a:noFill/>
                  </a:ln>
                  <a:solidFill>
                    <a:srgbClr val="000000"/>
                  </a:solidFill>
                  <a:effectLst/>
                  <a:uLnTx/>
                  <a:uFillTx/>
                  <a:latin typeface="Arial" charset="0"/>
                  <a:ea typeface="+mn-ea"/>
                  <a:cs typeface="+mn-cs"/>
                </a:rPr>
                <a:t>Docker</a:t>
              </a:r>
              <a:r>
                <a:rPr kumimoji="0" lang="en-US" sz="1600" b="0" i="0" u="none" strike="noStrike" kern="1200" cap="none" spc="0" normalizeH="0" baseline="0" noProof="0" dirty="0">
                  <a:ln>
                    <a:noFill/>
                  </a:ln>
                  <a:solidFill>
                    <a:srgbClr val="000000"/>
                  </a:solidFill>
                  <a:effectLst/>
                  <a:uLnTx/>
                  <a:uFillTx/>
                  <a:latin typeface="Arial" charset="0"/>
                  <a:ea typeface="+mn-ea"/>
                  <a:cs typeface="+mn-cs"/>
                </a:rPr>
                <a:t>, Android Studio, etc.</a:t>
              </a:r>
            </a:p>
          </p:txBody>
        </p:sp>
      </p:grpSp>
      <p:sp>
        <p:nvSpPr>
          <p:cNvPr id="39" name="TextBox 38"/>
          <p:cNvSpPr txBox="1"/>
          <p:nvPr/>
        </p:nvSpPr>
        <p:spPr>
          <a:xfrm>
            <a:off x="5436096" y="3672085"/>
            <a:ext cx="3456384" cy="923330"/>
          </a:xfrm>
          <a:prstGeom prst="rect">
            <a:avLst/>
          </a:prstGeom>
          <a:solidFill>
            <a:srgbClr val="FFFF00"/>
          </a:solidFill>
          <a:ln w="38100">
            <a:solidFill>
              <a:schemeClr val="tx1"/>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The “Host OS” passes virtual driver instructions to the CPU through its “real” device drivers</a:t>
            </a:r>
          </a:p>
        </p:txBody>
      </p:sp>
      <p:sp>
        <p:nvSpPr>
          <p:cNvPr id="40" name="TextBox 39"/>
          <p:cNvSpPr txBox="1"/>
          <p:nvPr/>
        </p:nvSpPr>
        <p:spPr>
          <a:xfrm>
            <a:off x="5436096" y="1762389"/>
            <a:ext cx="3456384" cy="923330"/>
          </a:xfrm>
          <a:prstGeom prst="rect">
            <a:avLst/>
          </a:prstGeom>
          <a:solidFill>
            <a:srgbClr val="FFFF00"/>
          </a:solidFill>
          <a:ln w="38100">
            <a:solidFill>
              <a:schemeClr val="tx1"/>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A “Level 2 Hypervisor” runs as a regular app and exposes virtual devices to the “Guest OS”</a:t>
            </a:r>
          </a:p>
        </p:txBody>
      </p:sp>
      <p:sp>
        <p:nvSpPr>
          <p:cNvPr id="41" name="Content Placeholder 2"/>
          <p:cNvSpPr txBox="1">
            <a:spLocks/>
          </p:cNvSpPr>
          <p:nvPr/>
        </p:nvSpPr>
        <p:spPr>
          <a:xfrm>
            <a:off x="977869" y="5085183"/>
            <a:ext cx="6760481" cy="1106915"/>
          </a:xfrm>
          <a:prstGeom prst="rect">
            <a:avLst/>
          </a:prstGeom>
          <a:solidFill>
            <a:schemeClr val="bg1"/>
          </a:solidFill>
        </p:spPr>
        <p:txBody>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marL="98425" marR="0" lvl="0" indent="0" algn="l" defTabSz="914400" rtl="0" eaLnBrk="1" fontAlgn="base" latinLnBrk="0" hangingPunct="1">
              <a:lnSpc>
                <a:spcPct val="100000"/>
              </a:lnSpc>
              <a:spcBef>
                <a:spcPts val="1200"/>
              </a:spcBef>
              <a:spcAft>
                <a:spcPct val="0"/>
              </a:spcAft>
              <a:buClrTx/>
              <a:buSzTx/>
              <a:buFontTx/>
              <a:buNone/>
              <a:tabLst/>
              <a:defRPr/>
            </a:pPr>
            <a:r>
              <a:rPr kumimoji="0" lang="en-US" altLang="en-US" sz="2000" b="0" i="0" u="none" strike="noStrike" kern="1200" cap="none" spc="0" normalizeH="0" baseline="0" noProof="0" dirty="0">
                <a:ln>
                  <a:noFill/>
                </a:ln>
                <a:solidFill>
                  <a:srgbClr val="00528B"/>
                </a:solidFill>
                <a:effectLst/>
                <a:uLnTx/>
                <a:uFillTx/>
                <a:latin typeface="Arial"/>
                <a:ea typeface="+mn-ea"/>
                <a:cs typeface="+mn-cs"/>
              </a:rPr>
              <a:t>Every operating system is complex software all by itself</a:t>
            </a:r>
          </a:p>
          <a:p>
            <a:pPr marL="98425" marR="0" lvl="0" indent="0" algn="l" defTabSz="914400" rtl="0" eaLnBrk="1" fontAlgn="base" latinLnBrk="0" hangingPunct="1">
              <a:lnSpc>
                <a:spcPct val="100000"/>
              </a:lnSpc>
              <a:spcBef>
                <a:spcPts val="1200"/>
              </a:spcBef>
              <a:spcAft>
                <a:spcPct val="0"/>
              </a:spcAft>
              <a:buClrTx/>
              <a:buSzTx/>
              <a:buFontTx/>
              <a:buNone/>
              <a:tabLst/>
              <a:defRPr/>
            </a:pPr>
            <a:r>
              <a:rPr kumimoji="0" lang="en-US" altLang="en-US" sz="2000" b="0" i="0" u="none" strike="noStrike" kern="1200" cap="none" spc="0" normalizeH="0" baseline="0" noProof="0" dirty="0">
                <a:ln>
                  <a:noFill/>
                </a:ln>
                <a:solidFill>
                  <a:srgbClr val="00528B"/>
                </a:solidFill>
                <a:effectLst/>
                <a:uLnTx/>
                <a:uFillTx/>
                <a:latin typeface="Arial"/>
                <a:ea typeface="+mn-ea"/>
                <a:cs typeface="+mn-cs"/>
              </a:rPr>
              <a:t>To run one OS inside another OS (as a Virtual Machine), we need a “translation layer”</a:t>
            </a:r>
          </a:p>
        </p:txBody>
      </p:sp>
    </p:spTree>
    <p:extLst>
      <p:ext uri="{BB962C8B-B14F-4D97-AF65-F5344CB8AC3E}">
        <p14:creationId xmlns:p14="http://schemas.microsoft.com/office/powerpoint/2010/main" val="1575804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3F44BB-0480-4C67-BE63-6FFCB4808582}"/>
              </a:ext>
            </a:extLst>
          </p:cNvPr>
          <p:cNvSpPr txBox="1"/>
          <p:nvPr/>
        </p:nvSpPr>
        <p:spPr>
          <a:xfrm>
            <a:off x="1914862" y="3105834"/>
            <a:ext cx="5314275" cy="646331"/>
          </a:xfrm>
          <a:prstGeom prst="rect">
            <a:avLst/>
          </a:prstGeom>
          <a:noFill/>
        </p:spPr>
        <p:txBody>
          <a:bodyPr wrap="none" rtlCol="0">
            <a:spAutoFit/>
          </a:bodyPr>
          <a:lstStyle/>
          <a:p>
            <a:r>
              <a:rPr lang="en-US" sz="3600"/>
              <a:t>Accessing BIOS Settings</a:t>
            </a:r>
            <a:endParaRPr lang="en-GB" sz="3600"/>
          </a:p>
        </p:txBody>
      </p:sp>
    </p:spTree>
    <p:extLst>
      <p:ext uri="{BB962C8B-B14F-4D97-AF65-F5344CB8AC3E}">
        <p14:creationId xmlns:p14="http://schemas.microsoft.com/office/powerpoint/2010/main" val="977956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08" y="4365104"/>
            <a:ext cx="3662774" cy="22695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4359601"/>
            <a:ext cx="3902769" cy="227275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526" y="930345"/>
            <a:ext cx="4511402" cy="3349374"/>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7189" y="4539015"/>
            <a:ext cx="3125913" cy="1656184"/>
          </a:xfrm>
          <a:prstGeom prst="rect">
            <a:avLst/>
          </a:prstGeom>
        </p:spPr>
      </p:pic>
      <p:sp>
        <p:nvSpPr>
          <p:cNvPr id="3" name="TextBox 2"/>
          <p:cNvSpPr txBox="1"/>
          <p:nvPr/>
        </p:nvSpPr>
        <p:spPr>
          <a:xfrm>
            <a:off x="233865" y="1906010"/>
            <a:ext cx="2393919" cy="1200329"/>
          </a:xfrm>
          <a:prstGeom prst="rect">
            <a:avLst/>
          </a:prstGeom>
          <a:solidFill>
            <a:schemeClr val="bg1"/>
          </a:solidFill>
        </p:spPr>
        <p:txBody>
          <a:bodyPr wrap="square" rtlCol="0">
            <a:spAutoFit/>
          </a:bodyPr>
          <a:lstStyle/>
          <a:p>
            <a:pPr algn="ctr"/>
            <a:r>
              <a:rPr lang="en-US" dirty="0">
                <a:solidFill>
                  <a:srgbClr val="000000"/>
                </a:solidFill>
              </a:rPr>
              <a:t>Normally the key to access the BIOS will be clearly displayed at </a:t>
            </a:r>
            <a:r>
              <a:rPr lang="en-US" dirty="0" err="1">
                <a:solidFill>
                  <a:srgbClr val="000000"/>
                </a:solidFill>
              </a:rPr>
              <a:t>bootup</a:t>
            </a:r>
            <a:r>
              <a:rPr lang="en-US" dirty="0">
                <a:solidFill>
                  <a:srgbClr val="000000"/>
                </a:solidFill>
              </a:rPr>
              <a:t> time</a:t>
            </a: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0146" y="1687431"/>
            <a:ext cx="4529140" cy="2672170"/>
          </a:xfrm>
          <a:prstGeom prst="rect">
            <a:avLst/>
          </a:prstGeom>
        </p:spPr>
      </p:pic>
      <p:sp>
        <p:nvSpPr>
          <p:cNvPr id="8" name="TextBox 7"/>
          <p:cNvSpPr txBox="1"/>
          <p:nvPr/>
        </p:nvSpPr>
        <p:spPr>
          <a:xfrm>
            <a:off x="1634504" y="134410"/>
            <a:ext cx="5739100" cy="707886"/>
          </a:xfrm>
          <a:prstGeom prst="rect">
            <a:avLst/>
          </a:prstGeom>
          <a:noFill/>
        </p:spPr>
        <p:txBody>
          <a:bodyPr wrap="square" rtlCol="0">
            <a:spAutoFit/>
          </a:bodyPr>
          <a:lstStyle/>
          <a:p>
            <a:pPr algn="ctr"/>
            <a:r>
              <a:rPr lang="en-US" sz="2000" b="1" dirty="0">
                <a:solidFill>
                  <a:srgbClr val="000000"/>
                </a:solidFill>
              </a:rPr>
              <a:t>Keep pressing the key 2 times per second until the BIOS Menu is displayed</a:t>
            </a:r>
          </a:p>
        </p:txBody>
      </p:sp>
    </p:spTree>
    <p:extLst>
      <p:ext uri="{BB962C8B-B14F-4D97-AF65-F5344CB8AC3E}">
        <p14:creationId xmlns:p14="http://schemas.microsoft.com/office/powerpoint/2010/main" val="3014800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68" y="1196752"/>
            <a:ext cx="4464496" cy="325015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05" y="3366095"/>
            <a:ext cx="4449198" cy="325681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4851" y="118120"/>
            <a:ext cx="5353050" cy="2590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3928" y="2289083"/>
            <a:ext cx="5040560" cy="3676650"/>
          </a:xfrm>
          <a:prstGeom prst="rect">
            <a:avLst/>
          </a:prstGeom>
        </p:spPr>
      </p:pic>
      <p:sp>
        <p:nvSpPr>
          <p:cNvPr id="7" name="TextBox 6"/>
          <p:cNvSpPr txBox="1"/>
          <p:nvPr/>
        </p:nvSpPr>
        <p:spPr>
          <a:xfrm>
            <a:off x="179512" y="5365568"/>
            <a:ext cx="3672408" cy="923330"/>
          </a:xfrm>
          <a:prstGeom prst="rect">
            <a:avLst/>
          </a:prstGeom>
          <a:solidFill>
            <a:schemeClr val="bg1"/>
          </a:solidFill>
        </p:spPr>
        <p:txBody>
          <a:bodyPr wrap="square" rtlCol="0">
            <a:spAutoFit/>
          </a:bodyPr>
          <a:lstStyle/>
          <a:p>
            <a:pPr algn="ctr"/>
            <a:r>
              <a:rPr lang="en-US" dirty="0">
                <a:solidFill>
                  <a:srgbClr val="000000"/>
                </a:solidFill>
              </a:rPr>
              <a:t>Name and location of Virtualization Settings is different for every make and model</a:t>
            </a:r>
          </a:p>
        </p:txBody>
      </p:sp>
      <p:sp>
        <p:nvSpPr>
          <p:cNvPr id="8" name="TextBox 7"/>
          <p:cNvSpPr txBox="1"/>
          <p:nvPr/>
        </p:nvSpPr>
        <p:spPr>
          <a:xfrm>
            <a:off x="4699188" y="4671335"/>
            <a:ext cx="3384376" cy="646331"/>
          </a:xfrm>
          <a:prstGeom prst="rect">
            <a:avLst/>
          </a:prstGeom>
          <a:solidFill>
            <a:schemeClr val="bg1"/>
          </a:solidFill>
        </p:spPr>
        <p:txBody>
          <a:bodyPr wrap="square" rtlCol="0">
            <a:spAutoFit/>
          </a:bodyPr>
          <a:lstStyle/>
          <a:p>
            <a:pPr algn="ctr"/>
            <a:r>
              <a:rPr lang="en-US" dirty="0">
                <a:solidFill>
                  <a:srgbClr val="000000"/>
                </a:solidFill>
              </a:rPr>
              <a:t>Menus and keys are different for every make and model</a:t>
            </a:r>
          </a:p>
        </p:txBody>
      </p:sp>
      <p:sp>
        <p:nvSpPr>
          <p:cNvPr id="9" name="TextBox 8"/>
          <p:cNvSpPr txBox="1"/>
          <p:nvPr/>
        </p:nvSpPr>
        <p:spPr>
          <a:xfrm>
            <a:off x="395535" y="389855"/>
            <a:ext cx="2646878" cy="461665"/>
          </a:xfrm>
          <a:prstGeom prst="rect">
            <a:avLst/>
          </a:prstGeom>
          <a:noFill/>
          <a:ln w="50800" cmpd="dbl">
            <a:solidFill>
              <a:schemeClr val="tx1"/>
            </a:solidFill>
          </a:ln>
        </p:spPr>
        <p:txBody>
          <a:bodyPr wrap="none" rtlCol="0">
            <a:spAutoFit/>
          </a:bodyPr>
          <a:lstStyle/>
          <a:p>
            <a:r>
              <a:rPr lang="en-US" sz="2400" dirty="0">
                <a:solidFill>
                  <a:srgbClr val="000000"/>
                </a:solidFill>
              </a:rPr>
              <a:t>BIOS Setup Utility</a:t>
            </a:r>
          </a:p>
        </p:txBody>
      </p:sp>
    </p:spTree>
    <p:extLst>
      <p:ext uri="{BB962C8B-B14F-4D97-AF65-F5344CB8AC3E}">
        <p14:creationId xmlns:p14="http://schemas.microsoft.com/office/powerpoint/2010/main" val="2180163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5229200"/>
            <a:ext cx="4927294" cy="14097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2655667"/>
            <a:ext cx="4929109" cy="245745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952" y="116632"/>
            <a:ext cx="4927294" cy="2438400"/>
          </a:xfrm>
          <a:prstGeom prst="rect">
            <a:avLst/>
          </a:prstGeom>
        </p:spPr>
      </p:pic>
      <p:sp>
        <p:nvSpPr>
          <p:cNvPr id="5" name="TextBox 4"/>
          <p:cNvSpPr txBox="1"/>
          <p:nvPr/>
        </p:nvSpPr>
        <p:spPr>
          <a:xfrm rot="10800000" flipV="1">
            <a:off x="149767" y="3685543"/>
            <a:ext cx="3744416" cy="1569660"/>
          </a:xfrm>
          <a:prstGeom prst="rect">
            <a:avLst/>
          </a:prstGeom>
          <a:noFill/>
        </p:spPr>
        <p:txBody>
          <a:bodyPr wrap="square" rtlCol="0">
            <a:spAutoFit/>
          </a:bodyPr>
          <a:lstStyle/>
          <a:p>
            <a:r>
              <a:rPr lang="en-US" sz="2400" kern="0" dirty="0">
                <a:solidFill>
                  <a:srgbClr val="00528B"/>
                </a:solidFill>
                <a:latin typeface="Arial"/>
              </a:rPr>
              <a:t>The option </a:t>
            </a:r>
            <a:r>
              <a:rPr lang="en-US" sz="2400" i="1" kern="0" dirty="0">
                <a:solidFill>
                  <a:srgbClr val="00528B"/>
                </a:solidFill>
                <a:latin typeface="Arial"/>
              </a:rPr>
              <a:t>is usually</a:t>
            </a:r>
            <a:r>
              <a:rPr lang="en-US" sz="2400" kern="0" dirty="0">
                <a:solidFill>
                  <a:srgbClr val="00528B"/>
                </a:solidFill>
                <a:latin typeface="Arial"/>
              </a:rPr>
              <a:t> in</a:t>
            </a:r>
          </a:p>
          <a:p>
            <a:pPr marL="342900" indent="-342900">
              <a:buFont typeface="Courier New" pitchFamily="49" charset="0"/>
              <a:buChar char="o"/>
            </a:pPr>
            <a:r>
              <a:rPr lang="en-US" sz="2400" kern="0" dirty="0">
                <a:solidFill>
                  <a:srgbClr val="00528B"/>
                </a:solidFill>
                <a:latin typeface="Arial"/>
              </a:rPr>
              <a:t>Security</a:t>
            </a:r>
          </a:p>
          <a:p>
            <a:pPr marL="342900" indent="-342900">
              <a:buFont typeface="Courier New" pitchFamily="49" charset="0"/>
              <a:buChar char="o"/>
            </a:pPr>
            <a:r>
              <a:rPr lang="en-US" sz="2400" kern="0" dirty="0">
                <a:solidFill>
                  <a:srgbClr val="00528B"/>
                </a:solidFill>
                <a:latin typeface="Arial"/>
              </a:rPr>
              <a:t>Configuration</a:t>
            </a:r>
          </a:p>
          <a:p>
            <a:pPr marL="342900" indent="-342900">
              <a:buFont typeface="Courier New" pitchFamily="49" charset="0"/>
              <a:buChar char="o"/>
            </a:pPr>
            <a:r>
              <a:rPr lang="en-US" sz="2400" kern="0" dirty="0">
                <a:solidFill>
                  <a:srgbClr val="00528B"/>
                </a:solidFill>
                <a:latin typeface="Arial"/>
              </a:rPr>
              <a:t>Advanced</a:t>
            </a:r>
          </a:p>
        </p:txBody>
      </p:sp>
      <p:sp>
        <p:nvSpPr>
          <p:cNvPr id="6" name="TextBox 5"/>
          <p:cNvSpPr txBox="1"/>
          <p:nvPr/>
        </p:nvSpPr>
        <p:spPr>
          <a:xfrm rot="10800000" flipV="1">
            <a:off x="179512" y="340460"/>
            <a:ext cx="3744416" cy="3046988"/>
          </a:xfrm>
          <a:prstGeom prst="rect">
            <a:avLst/>
          </a:prstGeom>
          <a:noFill/>
        </p:spPr>
        <p:txBody>
          <a:bodyPr wrap="square" rtlCol="0">
            <a:spAutoFit/>
          </a:bodyPr>
          <a:lstStyle/>
          <a:p>
            <a:r>
              <a:rPr lang="en-US" sz="2400" kern="0" dirty="0">
                <a:solidFill>
                  <a:srgbClr val="00528B"/>
                </a:solidFill>
                <a:latin typeface="Arial"/>
              </a:rPr>
              <a:t>The option </a:t>
            </a:r>
            <a:r>
              <a:rPr lang="en-US" sz="2400" i="1" kern="0" dirty="0">
                <a:solidFill>
                  <a:srgbClr val="00528B"/>
                </a:solidFill>
                <a:latin typeface="Arial"/>
              </a:rPr>
              <a:t>should be called something like</a:t>
            </a:r>
            <a:r>
              <a:rPr lang="en-US" sz="2400" kern="0" dirty="0">
                <a:solidFill>
                  <a:srgbClr val="00528B"/>
                </a:solidFill>
                <a:latin typeface="Arial"/>
              </a:rPr>
              <a:t> </a:t>
            </a:r>
          </a:p>
          <a:p>
            <a:pPr marL="342900" indent="-342900">
              <a:buFont typeface="Courier New" pitchFamily="49" charset="0"/>
              <a:buChar char="o"/>
            </a:pPr>
            <a:endParaRPr lang="en-US" sz="2400" kern="0" dirty="0">
              <a:solidFill>
                <a:srgbClr val="00528B"/>
              </a:solidFill>
              <a:latin typeface="Arial"/>
            </a:endParaRPr>
          </a:p>
          <a:p>
            <a:pPr marL="342900" indent="-342900">
              <a:buFont typeface="Courier New" pitchFamily="49" charset="0"/>
              <a:buChar char="o"/>
            </a:pPr>
            <a:r>
              <a:rPr lang="en-US" sz="2400" kern="0" dirty="0">
                <a:solidFill>
                  <a:srgbClr val="00528B"/>
                </a:solidFill>
                <a:latin typeface="Arial"/>
              </a:rPr>
              <a:t>Virtualization</a:t>
            </a:r>
          </a:p>
          <a:p>
            <a:pPr marL="342900" indent="-342900">
              <a:buFont typeface="Courier New" pitchFamily="49" charset="0"/>
              <a:buChar char="o"/>
            </a:pPr>
            <a:r>
              <a:rPr lang="en-US" sz="2400" kern="0" dirty="0">
                <a:solidFill>
                  <a:srgbClr val="00528B"/>
                </a:solidFill>
                <a:latin typeface="Arial"/>
              </a:rPr>
              <a:t>Intel VT-x</a:t>
            </a:r>
          </a:p>
          <a:p>
            <a:pPr marL="342900" indent="-342900">
              <a:buFont typeface="Courier New" pitchFamily="49" charset="0"/>
              <a:buChar char="o"/>
            </a:pPr>
            <a:r>
              <a:rPr lang="en-US" sz="2400" kern="0" dirty="0">
                <a:solidFill>
                  <a:srgbClr val="00528B"/>
                </a:solidFill>
                <a:latin typeface="Arial"/>
              </a:rPr>
              <a:t>AMD V</a:t>
            </a:r>
          </a:p>
          <a:p>
            <a:pPr marL="342900" indent="-342900">
              <a:buFont typeface="Courier New" pitchFamily="49" charset="0"/>
              <a:buChar char="o"/>
            </a:pPr>
            <a:r>
              <a:rPr lang="en-US" sz="2400" kern="0" dirty="0">
                <a:solidFill>
                  <a:srgbClr val="00528B"/>
                </a:solidFill>
                <a:latin typeface="Arial"/>
              </a:rPr>
              <a:t>Secure Virtual Mode </a:t>
            </a:r>
          </a:p>
          <a:p>
            <a:pPr marL="342900" indent="-342900">
              <a:buFont typeface="Courier New" pitchFamily="49" charset="0"/>
              <a:buChar char="o"/>
            </a:pPr>
            <a:r>
              <a:rPr lang="en-US" sz="2400" kern="0" dirty="0">
                <a:solidFill>
                  <a:srgbClr val="00528B"/>
                </a:solidFill>
                <a:latin typeface="Arial"/>
              </a:rPr>
              <a:t>SVM Mode</a:t>
            </a:r>
            <a:endParaRPr lang="en-US" sz="2400" dirty="0">
              <a:solidFill>
                <a:srgbClr val="000000"/>
              </a:solidFill>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767" y="5481699"/>
            <a:ext cx="3816424" cy="1005918"/>
          </a:xfrm>
          <a:prstGeom prst="rect">
            <a:avLst/>
          </a:prstGeom>
        </p:spPr>
      </p:pic>
    </p:spTree>
    <p:extLst>
      <p:ext uri="{BB962C8B-B14F-4D97-AF65-F5344CB8AC3E}">
        <p14:creationId xmlns:p14="http://schemas.microsoft.com/office/powerpoint/2010/main" val="2007669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5" y="0"/>
            <a:ext cx="4320480" cy="289472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07" y="3861048"/>
            <a:ext cx="4402076" cy="286285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5818" y="3267519"/>
            <a:ext cx="4435172" cy="259228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5818" y="116632"/>
            <a:ext cx="4435172" cy="3046671"/>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1560" y="2955786"/>
            <a:ext cx="3024336" cy="797143"/>
          </a:xfrm>
          <a:prstGeom prst="rect">
            <a:avLst/>
          </a:prstGeom>
        </p:spPr>
      </p:pic>
      <p:sp>
        <p:nvSpPr>
          <p:cNvPr id="8" name="TextBox 7"/>
          <p:cNvSpPr txBox="1"/>
          <p:nvPr/>
        </p:nvSpPr>
        <p:spPr>
          <a:xfrm>
            <a:off x="4585818" y="6029345"/>
            <a:ext cx="4435173" cy="646331"/>
          </a:xfrm>
          <a:prstGeom prst="rect">
            <a:avLst/>
          </a:prstGeom>
          <a:noFill/>
        </p:spPr>
        <p:txBody>
          <a:bodyPr wrap="square" rtlCol="0">
            <a:spAutoFit/>
          </a:bodyPr>
          <a:lstStyle/>
          <a:p>
            <a:pPr algn="ctr"/>
            <a:r>
              <a:rPr lang="en-US" dirty="0">
                <a:solidFill>
                  <a:srgbClr val="000000"/>
                </a:solidFill>
              </a:rPr>
              <a:t>"Virtual Directed I/O" (Intel VT-</a:t>
            </a:r>
            <a:r>
              <a:rPr lang="en-US" dirty="0">
                <a:solidFill>
                  <a:srgbClr val="FF0000"/>
                </a:solidFill>
              </a:rPr>
              <a:t>d</a:t>
            </a:r>
            <a:r>
              <a:rPr lang="en-US" dirty="0">
                <a:solidFill>
                  <a:srgbClr val="000000"/>
                </a:solidFill>
              </a:rPr>
              <a:t>/AMD-</a:t>
            </a:r>
            <a:r>
              <a:rPr lang="en-US" dirty="0">
                <a:solidFill>
                  <a:srgbClr val="FF0000"/>
                </a:solidFill>
              </a:rPr>
              <a:t>Vi</a:t>
            </a:r>
            <a:r>
              <a:rPr lang="en-US" dirty="0">
                <a:solidFill>
                  <a:srgbClr val="000000"/>
                </a:solidFill>
              </a:rPr>
              <a:t>) is a different thing, the default is OK</a:t>
            </a:r>
          </a:p>
        </p:txBody>
      </p:sp>
    </p:spTree>
    <p:extLst>
      <p:ext uri="{BB962C8B-B14F-4D97-AF65-F5344CB8AC3E}">
        <p14:creationId xmlns:p14="http://schemas.microsoft.com/office/powerpoint/2010/main" val="3170715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44" y="188640"/>
            <a:ext cx="5236717" cy="3816424"/>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1484784"/>
            <a:ext cx="4716016" cy="353701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9" y="4221088"/>
            <a:ext cx="4762500" cy="241935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4048" y="5301208"/>
            <a:ext cx="3816424" cy="1005918"/>
          </a:xfrm>
          <a:prstGeom prst="rect">
            <a:avLst/>
          </a:prstGeom>
        </p:spPr>
      </p:pic>
    </p:spTree>
    <p:extLst>
      <p:ext uri="{BB962C8B-B14F-4D97-AF65-F5344CB8AC3E}">
        <p14:creationId xmlns:p14="http://schemas.microsoft.com/office/powerpoint/2010/main" val="3907223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
          <p:cNvSpPr>
            <a:spLocks noGrp="1"/>
          </p:cNvSpPr>
          <p:nvPr>
            <p:ph type="title"/>
          </p:nvPr>
        </p:nvSpPr>
        <p:spPr>
          <a:xfrm>
            <a:off x="250825" y="195263"/>
            <a:ext cx="6553200" cy="990600"/>
          </a:xfrm>
        </p:spPr>
        <p:txBody>
          <a:bodyPr/>
          <a:lstStyle/>
          <a:p>
            <a:r>
              <a:rPr lang="en-US" altLang="en-US" dirty="0"/>
              <a:t>Getting Started: BIOS Settings</a:t>
            </a:r>
          </a:p>
        </p:txBody>
      </p:sp>
      <p:sp>
        <p:nvSpPr>
          <p:cNvPr id="4" name="Content Placeholder 3"/>
          <p:cNvSpPr>
            <a:spLocks noGrp="1"/>
          </p:cNvSpPr>
          <p:nvPr>
            <p:ph idx="1"/>
          </p:nvPr>
        </p:nvSpPr>
        <p:spPr>
          <a:xfrm>
            <a:off x="827584" y="1484785"/>
            <a:ext cx="6840760" cy="2088232"/>
          </a:xfrm>
        </p:spPr>
        <p:txBody>
          <a:bodyPr/>
          <a:lstStyle/>
          <a:p>
            <a:pPr marL="98425" indent="0">
              <a:buFontTx/>
              <a:buNone/>
              <a:defRPr/>
            </a:pPr>
            <a:r>
              <a:rPr lang="en-US" b="1" dirty="0"/>
              <a:t>BIOS Settings</a:t>
            </a:r>
          </a:p>
          <a:p>
            <a:pPr>
              <a:spcBef>
                <a:spcPts val="1200"/>
              </a:spcBef>
              <a:defRPr/>
            </a:pPr>
            <a:r>
              <a:rPr lang="en-US" dirty="0"/>
              <a:t>A full restart from power off is best after saving BIOS changes </a:t>
            </a:r>
          </a:p>
          <a:p>
            <a:pPr>
              <a:spcBef>
                <a:spcPts val="1200"/>
              </a:spcBef>
              <a:defRPr/>
            </a:pPr>
            <a:r>
              <a:rPr lang="en-US" dirty="0"/>
              <a:t>just rebooting or resuming may not do the job.</a:t>
            </a:r>
            <a:br>
              <a:rPr lang="en-US" dirty="0"/>
            </a:br>
            <a:r>
              <a:rPr lang="en-US"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3789040"/>
            <a:ext cx="6556711" cy="1728192"/>
          </a:xfrm>
          <a:prstGeom prst="rect">
            <a:avLst/>
          </a:prstGeom>
        </p:spPr>
      </p:pic>
    </p:spTree>
    <p:extLst>
      <p:ext uri="{BB962C8B-B14F-4D97-AF65-F5344CB8AC3E}">
        <p14:creationId xmlns:p14="http://schemas.microsoft.com/office/powerpoint/2010/main" val="1320032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34410"/>
            <a:ext cx="7194092" cy="584775"/>
          </a:xfrm>
          <a:prstGeom prst="rect">
            <a:avLst/>
          </a:prstGeom>
          <a:noFill/>
        </p:spPr>
        <p:txBody>
          <a:bodyPr wrap="square" rtlCol="0">
            <a:spAutoFit/>
          </a:bodyPr>
          <a:lstStyle/>
          <a:p>
            <a:r>
              <a:rPr lang="en-US" sz="3200" b="1" dirty="0">
                <a:solidFill>
                  <a:srgbClr val="000000"/>
                </a:solidFill>
              </a:rPr>
              <a:t>Access the BIOS from Windows</a:t>
            </a:r>
          </a:p>
        </p:txBody>
      </p:sp>
      <p:sp>
        <p:nvSpPr>
          <p:cNvPr id="5" name="TextBox 4"/>
          <p:cNvSpPr txBox="1"/>
          <p:nvPr/>
        </p:nvSpPr>
        <p:spPr>
          <a:xfrm>
            <a:off x="320340" y="5157192"/>
            <a:ext cx="3024336" cy="1200329"/>
          </a:xfrm>
          <a:prstGeom prst="rect">
            <a:avLst/>
          </a:prstGeom>
          <a:noFill/>
        </p:spPr>
        <p:txBody>
          <a:bodyPr wrap="square" rtlCol="0">
            <a:spAutoFit/>
          </a:bodyPr>
          <a:lstStyle/>
          <a:p>
            <a:pPr algn="ctr"/>
            <a:r>
              <a:rPr lang="en-US" b="1" dirty="0">
                <a:solidFill>
                  <a:srgbClr val="C00000"/>
                </a:solidFill>
              </a:rPr>
              <a:t>Lots of people describe this process but forget to mention that UEFI is a BIOS setting</a:t>
            </a:r>
          </a:p>
        </p:txBody>
      </p:sp>
      <p:pic>
        <p:nvPicPr>
          <p:cNvPr id="7" name="Picture 6">
            <a:extLst>
              <a:ext uri="{FF2B5EF4-FFF2-40B4-BE49-F238E27FC236}">
                <a16:creationId xmlns:a16="http://schemas.microsoft.com/office/drawing/2014/main" id="{B8FB7525-83FA-4B11-89B0-50AC752FC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743164"/>
            <a:ext cx="4752528" cy="396877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96" y="3363106"/>
            <a:ext cx="5374999" cy="3267715"/>
          </a:xfrm>
          <a:prstGeom prst="rect">
            <a:avLst/>
          </a:prstGeom>
        </p:spPr>
      </p:pic>
      <p:sp>
        <p:nvSpPr>
          <p:cNvPr id="8" name="Rectangle 7">
            <a:extLst>
              <a:ext uri="{FF2B5EF4-FFF2-40B4-BE49-F238E27FC236}">
                <a16:creationId xmlns:a16="http://schemas.microsoft.com/office/drawing/2014/main" id="{215B0982-31C0-4500-90DC-7C4C99066639}"/>
              </a:ext>
            </a:extLst>
          </p:cNvPr>
          <p:cNvSpPr/>
          <p:nvPr/>
        </p:nvSpPr>
        <p:spPr bwMode="auto">
          <a:xfrm>
            <a:off x="5505422" y="4996962"/>
            <a:ext cx="2738985" cy="95231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
        <p:nvSpPr>
          <p:cNvPr id="9" name="Rectangle 8">
            <a:extLst>
              <a:ext uri="{FF2B5EF4-FFF2-40B4-BE49-F238E27FC236}">
                <a16:creationId xmlns:a16="http://schemas.microsoft.com/office/drawing/2014/main" id="{85BB8522-723D-4134-8524-1C4B77D30081}"/>
              </a:ext>
            </a:extLst>
          </p:cNvPr>
          <p:cNvSpPr/>
          <p:nvPr/>
        </p:nvSpPr>
        <p:spPr bwMode="auto">
          <a:xfrm>
            <a:off x="323528" y="4005064"/>
            <a:ext cx="1440160" cy="50405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
        <p:nvSpPr>
          <p:cNvPr id="10" name="TextBox 9">
            <a:extLst>
              <a:ext uri="{FF2B5EF4-FFF2-40B4-BE49-F238E27FC236}">
                <a16:creationId xmlns:a16="http://schemas.microsoft.com/office/drawing/2014/main" id="{2E29C1F1-3EE1-4625-923F-2BB36DAACDD3}"/>
              </a:ext>
            </a:extLst>
          </p:cNvPr>
          <p:cNvSpPr txBox="1"/>
          <p:nvPr/>
        </p:nvSpPr>
        <p:spPr>
          <a:xfrm>
            <a:off x="5148064" y="1629766"/>
            <a:ext cx="1811714" cy="784830"/>
          </a:xfrm>
          <a:prstGeom prst="rect">
            <a:avLst/>
          </a:prstGeom>
          <a:noFill/>
        </p:spPr>
        <p:txBody>
          <a:bodyPr wrap="none" rtlCol="0">
            <a:spAutoFit/>
          </a:bodyPr>
          <a:lstStyle/>
          <a:p>
            <a:pPr marL="285750" indent="-285750">
              <a:spcBef>
                <a:spcPts val="600"/>
              </a:spcBef>
              <a:buFont typeface="Wingdings" panose="05000000000000000000" pitchFamily="2" charset="2"/>
              <a:buChar char="Ø"/>
            </a:pPr>
            <a:r>
              <a:rPr lang="en-US" sz="2000" b="1">
                <a:solidFill>
                  <a:srgbClr val="0070C0"/>
                </a:solidFill>
              </a:rPr>
              <a:t>Start menu</a:t>
            </a:r>
          </a:p>
          <a:p>
            <a:pPr marL="285750" indent="-285750">
              <a:spcBef>
                <a:spcPts val="600"/>
              </a:spcBef>
              <a:buFont typeface="Wingdings" panose="05000000000000000000" pitchFamily="2" charset="2"/>
              <a:buChar char="Ø"/>
            </a:pPr>
            <a:r>
              <a:rPr lang="en-US" sz="2000" b="1">
                <a:solidFill>
                  <a:srgbClr val="0070C0"/>
                </a:solidFill>
              </a:rPr>
              <a:t>Settings</a:t>
            </a:r>
            <a:endParaRPr lang="en-GB" sz="2000" b="1">
              <a:solidFill>
                <a:srgbClr val="0070C0"/>
              </a:solidFill>
            </a:endParaRPr>
          </a:p>
        </p:txBody>
      </p:sp>
    </p:spTree>
    <p:extLst>
      <p:ext uri="{BB962C8B-B14F-4D97-AF65-F5344CB8AC3E}">
        <p14:creationId xmlns:p14="http://schemas.microsoft.com/office/powerpoint/2010/main" val="3698938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79512" y="908720"/>
            <a:ext cx="8727131" cy="5677693"/>
            <a:chOff x="107504" y="188640"/>
            <a:chExt cx="8727131" cy="5677693"/>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88640"/>
              <a:ext cx="3919825" cy="316381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8140" y="2026024"/>
              <a:ext cx="4081636" cy="305442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2719859"/>
              <a:ext cx="4190627" cy="3146474"/>
            </a:xfrm>
            <a:prstGeom prst="rect">
              <a:avLst/>
            </a:prstGeom>
          </p:spPr>
        </p:pic>
      </p:grpSp>
      <p:sp>
        <p:nvSpPr>
          <p:cNvPr id="3" name="Rounded Rectangle 2"/>
          <p:cNvSpPr/>
          <p:nvPr/>
        </p:nvSpPr>
        <p:spPr bwMode="auto">
          <a:xfrm>
            <a:off x="2771800" y="5004048"/>
            <a:ext cx="1800200" cy="720080"/>
          </a:xfrm>
          <a:prstGeom prst="round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solidFill>
                <a:srgbClr val="000000"/>
              </a:solidFill>
            </a:endParaRPr>
          </a:p>
        </p:txBody>
      </p:sp>
      <p:sp>
        <p:nvSpPr>
          <p:cNvPr id="5" name="Rounded Rectangle 4"/>
          <p:cNvSpPr/>
          <p:nvPr/>
        </p:nvSpPr>
        <p:spPr bwMode="auto">
          <a:xfrm>
            <a:off x="6811329" y="4949334"/>
            <a:ext cx="1952235" cy="859360"/>
          </a:xfrm>
          <a:prstGeom prst="round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solidFill>
                <a:srgbClr val="000000"/>
              </a:solidFill>
            </a:endParaRPr>
          </a:p>
        </p:txBody>
      </p:sp>
      <p:sp>
        <p:nvSpPr>
          <p:cNvPr id="10" name="Rounded Rectangle 9"/>
          <p:cNvSpPr/>
          <p:nvPr/>
        </p:nvSpPr>
        <p:spPr bwMode="auto">
          <a:xfrm>
            <a:off x="539552" y="2783651"/>
            <a:ext cx="1599872" cy="720080"/>
          </a:xfrm>
          <a:prstGeom prst="round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solidFill>
                <a:srgbClr val="000000"/>
              </a:solidFill>
            </a:endParaRPr>
          </a:p>
        </p:txBody>
      </p:sp>
      <p:sp>
        <p:nvSpPr>
          <p:cNvPr id="11" name="TextBox 10"/>
          <p:cNvSpPr txBox="1"/>
          <p:nvPr/>
        </p:nvSpPr>
        <p:spPr>
          <a:xfrm>
            <a:off x="108788" y="4725144"/>
            <a:ext cx="2030636" cy="1631216"/>
          </a:xfrm>
          <a:prstGeom prst="rect">
            <a:avLst/>
          </a:prstGeom>
          <a:noFill/>
        </p:spPr>
        <p:txBody>
          <a:bodyPr wrap="square" rtlCol="0">
            <a:spAutoFit/>
          </a:bodyPr>
          <a:lstStyle/>
          <a:p>
            <a:pPr algn="ctr"/>
            <a:r>
              <a:rPr lang="en-US" sz="2000" b="1" dirty="0">
                <a:solidFill>
                  <a:srgbClr val="C00000"/>
                </a:solidFill>
              </a:rPr>
              <a:t>The final reboot puts you into the BIOS Setup Utility </a:t>
            </a:r>
          </a:p>
        </p:txBody>
      </p:sp>
      <p:sp>
        <p:nvSpPr>
          <p:cNvPr id="12" name="TextBox 11"/>
          <p:cNvSpPr txBox="1"/>
          <p:nvPr/>
        </p:nvSpPr>
        <p:spPr>
          <a:xfrm>
            <a:off x="4536817" y="1659627"/>
            <a:ext cx="4265727" cy="646331"/>
          </a:xfrm>
          <a:prstGeom prst="rect">
            <a:avLst/>
          </a:prstGeom>
          <a:solidFill>
            <a:schemeClr val="bg1"/>
          </a:solidFill>
        </p:spPr>
        <p:txBody>
          <a:bodyPr wrap="square" rtlCol="0">
            <a:spAutoFit/>
          </a:bodyPr>
          <a:lstStyle/>
          <a:p>
            <a:pPr algn="ctr"/>
            <a:r>
              <a:rPr lang="en-US" b="1" dirty="0">
                <a:solidFill>
                  <a:srgbClr val="C00000"/>
                </a:solidFill>
              </a:rPr>
              <a:t>The UEFI option is not there unless </a:t>
            </a:r>
            <a:r>
              <a:rPr lang="en-US" b="1" i="1" dirty="0">
                <a:solidFill>
                  <a:srgbClr val="C00000"/>
                </a:solidFill>
              </a:rPr>
              <a:t>UEFI is already Enabled in the BIOS</a:t>
            </a:r>
          </a:p>
        </p:txBody>
      </p:sp>
      <p:sp>
        <p:nvSpPr>
          <p:cNvPr id="13" name="TextBox 12"/>
          <p:cNvSpPr txBox="1"/>
          <p:nvPr/>
        </p:nvSpPr>
        <p:spPr>
          <a:xfrm>
            <a:off x="179512" y="134410"/>
            <a:ext cx="7194092" cy="584775"/>
          </a:xfrm>
          <a:prstGeom prst="rect">
            <a:avLst/>
          </a:prstGeom>
          <a:noFill/>
        </p:spPr>
        <p:txBody>
          <a:bodyPr wrap="square" rtlCol="0">
            <a:spAutoFit/>
          </a:bodyPr>
          <a:lstStyle/>
          <a:p>
            <a:r>
              <a:rPr lang="en-US" sz="3200" b="1" dirty="0">
                <a:solidFill>
                  <a:srgbClr val="000000"/>
                </a:solidFill>
              </a:rPr>
              <a:t>Access the BIOS from Windows</a:t>
            </a:r>
          </a:p>
        </p:txBody>
      </p:sp>
    </p:spTree>
    <p:extLst>
      <p:ext uri="{BB962C8B-B14F-4D97-AF65-F5344CB8AC3E}">
        <p14:creationId xmlns:p14="http://schemas.microsoft.com/office/powerpoint/2010/main" val="2059626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4294967295"/>
          </p:nvPr>
        </p:nvSpPr>
        <p:spPr>
          <a:xfrm>
            <a:off x="1090055" y="2204864"/>
            <a:ext cx="6768752" cy="948184"/>
          </a:xfrm>
        </p:spPr>
        <p:txBody>
          <a:bodyPr/>
          <a:lstStyle/>
          <a:p>
            <a:pPr marL="98425" lvl="0" indent="0" eaLnBrk="1" hangingPunct="1">
              <a:spcBef>
                <a:spcPts val="1200"/>
              </a:spcBef>
              <a:buNone/>
              <a:defRPr/>
            </a:pPr>
            <a:r>
              <a:rPr lang="en-US" altLang="en-US" sz="2200" dirty="0"/>
              <a:t>Virtualbox</a:t>
            </a:r>
            <a:r>
              <a:rPr lang="en-US" altLang="en-US" sz="2200" b="1" dirty="0"/>
              <a:t> </a:t>
            </a:r>
            <a:r>
              <a:rPr lang="en-US" altLang="en-US" sz="2200" dirty="0"/>
              <a:t>6 has a slightly different icon layout than the version 5 interface but it is not a problem.</a:t>
            </a:r>
          </a:p>
        </p:txBody>
      </p:sp>
      <p:sp>
        <p:nvSpPr>
          <p:cNvPr id="16387" name="Title 1"/>
          <p:cNvSpPr>
            <a:spLocks/>
          </p:cNvSpPr>
          <p:nvPr/>
        </p:nvSpPr>
        <p:spPr bwMode="auto">
          <a:xfrm>
            <a:off x="179512" y="476250"/>
            <a:ext cx="8589838"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80963"/>
            <a:r>
              <a:rPr lang="en-US" altLang="en-US" sz="2800" b="1" dirty="0" err="1">
                <a:solidFill>
                  <a:srgbClr val="5B1868"/>
                </a:solidFill>
              </a:rPr>
              <a:t>Vbox</a:t>
            </a:r>
            <a:r>
              <a:rPr lang="en-US" altLang="en-US" sz="2800" b="1" dirty="0">
                <a:solidFill>
                  <a:srgbClr val="5B1868"/>
                </a:solidFill>
              </a:rPr>
              <a:t> 5</a:t>
            </a:r>
            <a:endParaRPr lang="en-US" altLang="en-US" sz="28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3645024"/>
            <a:ext cx="8857401" cy="2520280"/>
          </a:xfrm>
          <a:prstGeom prst="rect">
            <a:avLst/>
          </a:prstGeom>
        </p:spPr>
      </p:pic>
      <p:sp>
        <p:nvSpPr>
          <p:cNvPr id="3" name="Oval 2"/>
          <p:cNvSpPr/>
          <p:nvPr/>
        </p:nvSpPr>
        <p:spPr bwMode="auto">
          <a:xfrm>
            <a:off x="210158" y="5589241"/>
            <a:ext cx="977465" cy="4320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Oval 5"/>
          <p:cNvSpPr/>
          <p:nvPr/>
        </p:nvSpPr>
        <p:spPr bwMode="auto">
          <a:xfrm>
            <a:off x="6732240" y="4149080"/>
            <a:ext cx="2304672" cy="756084"/>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578575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4294967295"/>
          </p:nvPr>
        </p:nvSpPr>
        <p:spPr>
          <a:xfrm>
            <a:off x="539750" y="1772816"/>
            <a:ext cx="8064698" cy="4347592"/>
          </a:xfrm>
        </p:spPr>
        <p:txBody>
          <a:bodyPr/>
          <a:lstStyle/>
          <a:p>
            <a:pPr marL="555625" indent="-457200" eaLnBrk="1" hangingPunct="1">
              <a:spcBef>
                <a:spcPts val="1800"/>
              </a:spcBef>
              <a:buFont typeface="+mj-lt"/>
              <a:buAutoNum type="arabicPeriod"/>
              <a:defRPr/>
            </a:pPr>
            <a:r>
              <a:rPr lang="en-US" altLang="en-US" b="1" dirty="0"/>
              <a:t>Windows system: </a:t>
            </a:r>
            <a:r>
              <a:rPr lang="en-US" altLang="en-US" dirty="0"/>
              <a:t>/Cleanup-Image /</a:t>
            </a:r>
            <a:r>
              <a:rPr lang="en-US" altLang="en-US" dirty="0" err="1"/>
              <a:t>RestoreHealth</a:t>
            </a:r>
            <a:r>
              <a:rPr lang="en-US" altLang="en-US" dirty="0"/>
              <a:t> </a:t>
            </a:r>
          </a:p>
          <a:p>
            <a:pPr marL="555625" indent="-457200" eaLnBrk="1" hangingPunct="1">
              <a:spcBef>
                <a:spcPts val="1800"/>
              </a:spcBef>
              <a:buFont typeface="+mj-lt"/>
              <a:buAutoNum type="arabicPeriod"/>
              <a:defRPr/>
            </a:pPr>
            <a:r>
              <a:rPr lang="en-US" altLang="en-US" b="1" dirty="0"/>
              <a:t>CPU: Virtualization Enabled in </a:t>
            </a:r>
            <a:r>
              <a:rPr lang="en-US" altLang="en-US" b="1"/>
              <a:t>the BIOS</a:t>
            </a:r>
          </a:p>
          <a:p>
            <a:pPr marL="555625" indent="-457200" eaLnBrk="1" hangingPunct="1">
              <a:spcBef>
                <a:spcPts val="1800"/>
              </a:spcBef>
              <a:buFont typeface="+mj-lt"/>
              <a:buAutoNum type="arabicPeriod"/>
              <a:defRPr/>
            </a:pPr>
            <a:endParaRPr lang="en-US" altLang="en-US" b="1"/>
          </a:p>
          <a:p>
            <a:pPr marL="98425" indent="0" eaLnBrk="1" hangingPunct="1">
              <a:spcBef>
                <a:spcPts val="1800"/>
              </a:spcBef>
              <a:buNone/>
              <a:defRPr/>
            </a:pPr>
            <a:endParaRPr lang="en-US" altLang="en-US" b="1" dirty="0"/>
          </a:p>
          <a:p>
            <a:pPr marL="555625" indent="-457200" eaLnBrk="1" hangingPunct="1">
              <a:spcBef>
                <a:spcPts val="1800"/>
              </a:spcBef>
              <a:buFont typeface="+mj-lt"/>
              <a:buAutoNum type="arabicPeriod" startAt="3"/>
              <a:defRPr/>
            </a:pPr>
            <a:r>
              <a:rPr lang="en-US" altLang="en-US" b="1" dirty="0"/>
              <a:t>Install Virtualbox</a:t>
            </a:r>
          </a:p>
          <a:p>
            <a:pPr eaLnBrk="1" hangingPunct="1">
              <a:spcBef>
                <a:spcPct val="0"/>
              </a:spcBef>
              <a:buFontTx/>
              <a:buNone/>
              <a:defRPr/>
            </a:pPr>
            <a:r>
              <a:rPr lang="en-US" altLang="en-US" dirty="0"/>
              <a:t>	- </a:t>
            </a:r>
            <a:r>
              <a:rPr lang="en-US" altLang="en-US" b="1" dirty="0">
                <a:solidFill>
                  <a:srgbClr val="FF0000"/>
                </a:solidFill>
              </a:rPr>
              <a:t>Run as Administrator</a:t>
            </a:r>
          </a:p>
          <a:p>
            <a:pPr marL="555625" indent="-457200" eaLnBrk="1" hangingPunct="1">
              <a:spcBef>
                <a:spcPts val="1200"/>
              </a:spcBef>
              <a:buFont typeface="+mj-lt"/>
              <a:buAutoNum type="arabicPeriod" startAt="4"/>
              <a:defRPr/>
            </a:pPr>
            <a:r>
              <a:rPr lang="en-US" altLang="en-US" b="1" dirty="0"/>
              <a:t>Create a VM</a:t>
            </a:r>
          </a:p>
          <a:p>
            <a:pPr eaLnBrk="1" hangingPunct="1">
              <a:spcBef>
                <a:spcPct val="0"/>
              </a:spcBef>
              <a:buFontTx/>
              <a:buNone/>
              <a:defRPr/>
            </a:pPr>
            <a:r>
              <a:rPr lang="en-US" altLang="en-US"/>
              <a:t>	</a:t>
            </a:r>
            <a:endParaRPr lang="en-US" altLang="en-US" b="1" dirty="0">
              <a:solidFill>
                <a:srgbClr val="0070C0"/>
              </a:solidFill>
            </a:endParaRPr>
          </a:p>
          <a:p>
            <a:pPr eaLnBrk="1" hangingPunct="1">
              <a:spcBef>
                <a:spcPct val="0"/>
              </a:spcBef>
              <a:buFontTx/>
              <a:buNone/>
              <a:defRPr/>
            </a:pPr>
            <a:endParaRPr lang="en-US" altLang="en-US" sz="2200" dirty="0"/>
          </a:p>
        </p:txBody>
      </p:sp>
      <p:sp>
        <p:nvSpPr>
          <p:cNvPr id="16387" name="Title 1"/>
          <p:cNvSpPr>
            <a:spLocks/>
          </p:cNvSpPr>
          <p:nvPr/>
        </p:nvSpPr>
        <p:spPr bwMode="auto">
          <a:xfrm>
            <a:off x="539750" y="476250"/>
            <a:ext cx="822960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80963"/>
            <a:r>
              <a:rPr lang="en-US" altLang="en-US" sz="2800" b="1" dirty="0">
                <a:solidFill>
                  <a:srgbClr val="5B1868"/>
                </a:solidFill>
              </a:rPr>
              <a:t>Getting Started</a:t>
            </a:r>
          </a:p>
        </p:txBody>
      </p:sp>
      <p:sp>
        <p:nvSpPr>
          <p:cNvPr id="2" name="TextBox 1">
            <a:extLst>
              <a:ext uri="{FF2B5EF4-FFF2-40B4-BE49-F238E27FC236}">
                <a16:creationId xmlns:a16="http://schemas.microsoft.com/office/drawing/2014/main" id="{5D05748D-04F7-4EB2-9FB5-B83AB09933BB}"/>
              </a:ext>
            </a:extLst>
          </p:cNvPr>
          <p:cNvSpPr txBox="1"/>
          <p:nvPr/>
        </p:nvSpPr>
        <p:spPr>
          <a:xfrm>
            <a:off x="1979712" y="2967335"/>
            <a:ext cx="3570208" cy="923330"/>
          </a:xfrm>
          <a:prstGeom prst="rect">
            <a:avLst/>
          </a:prstGeom>
          <a:noFill/>
        </p:spPr>
        <p:txBody>
          <a:bodyPr wrap="none" rtlCol="0">
            <a:spAutoFit/>
          </a:bodyPr>
          <a:lstStyle/>
          <a:p>
            <a:r>
              <a:rPr lang="en-US"/>
              <a:t>Step 1 is only for Windows 10/11</a:t>
            </a:r>
          </a:p>
          <a:p>
            <a:r>
              <a:rPr lang="en-US"/>
              <a:t>Step 2 is for Windows and Linux</a:t>
            </a:r>
          </a:p>
          <a:p>
            <a:r>
              <a:rPr lang="en-US"/>
              <a:t>Mac M1 requires a special setup </a:t>
            </a:r>
            <a:endParaRPr lang="en-GB"/>
          </a:p>
        </p:txBody>
      </p:sp>
    </p:spTree>
    <p:extLst>
      <p:ext uri="{BB962C8B-B14F-4D97-AF65-F5344CB8AC3E}">
        <p14:creationId xmlns:p14="http://schemas.microsoft.com/office/powerpoint/2010/main" val="1199019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3164928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4294967295"/>
          </p:nvPr>
        </p:nvSpPr>
        <p:spPr>
          <a:xfrm>
            <a:off x="529165" y="1412776"/>
            <a:ext cx="7704211" cy="2664296"/>
          </a:xfrm>
        </p:spPr>
        <p:txBody>
          <a:bodyPr/>
          <a:lstStyle/>
          <a:p>
            <a:pPr marL="98425" indent="0" eaLnBrk="1" hangingPunct="1">
              <a:spcBef>
                <a:spcPts val="1200"/>
              </a:spcBef>
              <a:buNone/>
              <a:defRPr/>
            </a:pPr>
            <a:r>
              <a:rPr lang="en-US" altLang="en-US" sz="2200" dirty="0"/>
              <a:t>We have to run two apps from the Windows command line:</a:t>
            </a:r>
          </a:p>
          <a:p>
            <a:pPr marL="555625" indent="-457200" eaLnBrk="1" hangingPunct="1">
              <a:spcBef>
                <a:spcPts val="1200"/>
              </a:spcBef>
              <a:buFont typeface="+mj-lt"/>
              <a:buAutoNum type="alphaLcParenR"/>
              <a:defRPr/>
            </a:pPr>
            <a:r>
              <a:rPr lang="en-US" altLang="en-US" sz="2200" b="1" dirty="0" err="1">
                <a:solidFill>
                  <a:schemeClr val="tx1"/>
                </a:solidFill>
              </a:rPr>
              <a:t>dism</a:t>
            </a:r>
            <a:r>
              <a:rPr lang="en-US" altLang="en-US" sz="2200" dirty="0">
                <a:solidFill>
                  <a:schemeClr val="tx1"/>
                </a:solidFill>
              </a:rPr>
              <a:t> </a:t>
            </a:r>
            <a:r>
              <a:rPr lang="en-US" altLang="en-US" sz="2200" dirty="0"/>
              <a:t>checks </a:t>
            </a:r>
            <a:r>
              <a:rPr lang="en-US" altLang="en-US" sz="2200" dirty="0" err="1"/>
              <a:t>Windoze</a:t>
            </a:r>
            <a:r>
              <a:rPr lang="en-US" altLang="en-US" sz="2200" dirty="0"/>
              <a:t> Update to make sure everything is correct (so it needs a network connection)</a:t>
            </a:r>
          </a:p>
          <a:p>
            <a:pPr marL="555625" indent="-457200" eaLnBrk="1" hangingPunct="1">
              <a:spcBef>
                <a:spcPts val="1200"/>
              </a:spcBef>
              <a:buFont typeface="+mj-lt"/>
              <a:buAutoNum type="alphaLcParenR"/>
              <a:defRPr/>
            </a:pPr>
            <a:r>
              <a:rPr lang="en-US" altLang="en-US" sz="2200" b="1" dirty="0" err="1">
                <a:solidFill>
                  <a:schemeClr val="tx1"/>
                </a:solidFill>
              </a:rPr>
              <a:t>sfc</a:t>
            </a:r>
            <a:r>
              <a:rPr lang="en-US" altLang="en-US" sz="2200" dirty="0">
                <a:solidFill>
                  <a:schemeClr val="tx1"/>
                </a:solidFill>
              </a:rPr>
              <a:t> </a:t>
            </a:r>
            <a:r>
              <a:rPr lang="en-US" altLang="en-US" sz="2200" dirty="0"/>
              <a:t>uses the files maintained by </a:t>
            </a:r>
            <a:r>
              <a:rPr lang="en-US" altLang="en-US" sz="2200" b="1" dirty="0" err="1">
                <a:solidFill>
                  <a:schemeClr val="tx1"/>
                </a:solidFill>
              </a:rPr>
              <a:t>dism</a:t>
            </a:r>
            <a:r>
              <a:rPr lang="en-US" altLang="en-US" sz="2200" dirty="0">
                <a:solidFill>
                  <a:schemeClr val="tx1"/>
                </a:solidFill>
              </a:rPr>
              <a:t> </a:t>
            </a:r>
            <a:r>
              <a:rPr lang="en-US" altLang="en-US" sz="2200" dirty="0"/>
              <a:t>to fix configuration issues in the running system</a:t>
            </a:r>
          </a:p>
          <a:p>
            <a:pPr marL="98425" indent="0" algn="ctr" eaLnBrk="1" hangingPunct="1">
              <a:spcBef>
                <a:spcPts val="1200"/>
              </a:spcBef>
              <a:buNone/>
              <a:defRPr/>
            </a:pPr>
            <a:r>
              <a:rPr lang="en-US" altLang="en-US" sz="2200" b="1" i="1" dirty="0">
                <a:solidFill>
                  <a:srgbClr val="00B0F0"/>
                </a:solidFill>
              </a:rPr>
              <a:t>These both require Administrator Privileges</a:t>
            </a:r>
          </a:p>
        </p:txBody>
      </p:sp>
      <p:sp>
        <p:nvSpPr>
          <p:cNvPr id="16387" name="Title 1"/>
          <p:cNvSpPr>
            <a:spLocks/>
          </p:cNvSpPr>
          <p:nvPr/>
        </p:nvSpPr>
        <p:spPr bwMode="auto">
          <a:xfrm>
            <a:off x="251520" y="476250"/>
            <a:ext cx="851783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80963"/>
            <a:r>
              <a:rPr lang="en-US" altLang="en-US" sz="2800" b="1" dirty="0">
                <a:solidFill>
                  <a:srgbClr val="5B1868"/>
                </a:solidFill>
              </a:rPr>
              <a:t>Getting Started: 1) </a:t>
            </a:r>
            <a:r>
              <a:rPr lang="en-US" altLang="en-US" sz="2800" b="1" dirty="0"/>
              <a:t>Windows system</a:t>
            </a:r>
            <a:r>
              <a:rPr lang="en-US" altLang="en-US" sz="2800" b="1" dirty="0">
                <a:solidFill>
                  <a:srgbClr val="5B1868"/>
                </a:solidFill>
              </a:rPr>
              <a:t> </a:t>
            </a:r>
          </a:p>
        </p:txBody>
      </p:sp>
      <p:sp>
        <p:nvSpPr>
          <p:cNvPr id="2" name="TextBox 1"/>
          <p:cNvSpPr txBox="1"/>
          <p:nvPr/>
        </p:nvSpPr>
        <p:spPr>
          <a:xfrm>
            <a:off x="5902701" y="4361158"/>
            <a:ext cx="2989779" cy="1785104"/>
          </a:xfrm>
          <a:prstGeom prst="rect">
            <a:avLst/>
          </a:prstGeom>
          <a:noFill/>
          <a:ln>
            <a:solidFill>
              <a:schemeClr val="tx1"/>
            </a:solidFill>
          </a:ln>
        </p:spPr>
        <p:txBody>
          <a:bodyPr wrap="square" rtlCol="0">
            <a:spAutoFit/>
          </a:bodyPr>
          <a:lstStyle/>
          <a:p>
            <a:pPr marL="342900" indent="-342900">
              <a:spcBef>
                <a:spcPts val="300"/>
              </a:spcBef>
              <a:buFont typeface="Wingdings" pitchFamily="2" charset="2"/>
              <a:buChar char="Ø"/>
            </a:pPr>
            <a:r>
              <a:rPr lang="en-US" sz="2000" dirty="0"/>
              <a:t>Start Menu</a:t>
            </a:r>
          </a:p>
          <a:p>
            <a:pPr marL="342900" indent="-342900">
              <a:spcBef>
                <a:spcPts val="300"/>
              </a:spcBef>
              <a:buFont typeface="Wingdings" pitchFamily="2" charset="2"/>
              <a:buChar char="Ø"/>
            </a:pPr>
            <a:r>
              <a:rPr lang="en-US" sz="2000" dirty="0"/>
              <a:t>Windows System</a:t>
            </a:r>
          </a:p>
          <a:p>
            <a:pPr marL="342900" indent="-342900">
              <a:spcBef>
                <a:spcPts val="300"/>
              </a:spcBef>
              <a:buFont typeface="Wingdings" pitchFamily="2" charset="2"/>
              <a:buChar char="Ø"/>
            </a:pPr>
            <a:r>
              <a:rPr lang="en-US" sz="2000" dirty="0"/>
              <a:t>Command Prompt </a:t>
            </a:r>
          </a:p>
          <a:p>
            <a:pPr marL="342900" indent="-342900">
              <a:spcBef>
                <a:spcPts val="300"/>
              </a:spcBef>
              <a:buFont typeface="Wingdings" pitchFamily="2" charset="2"/>
              <a:buChar char="Ø"/>
            </a:pPr>
            <a:r>
              <a:rPr lang="en-US" sz="2000" dirty="0"/>
              <a:t>Right Click -&gt; More </a:t>
            </a:r>
          </a:p>
          <a:p>
            <a:pPr marL="342900" indent="-342900">
              <a:spcBef>
                <a:spcPts val="300"/>
              </a:spcBef>
              <a:buFont typeface="Wingdings" pitchFamily="2" charset="2"/>
              <a:buChar char="Ø"/>
            </a:pPr>
            <a:r>
              <a:rPr lang="en-US" sz="2000" dirty="0"/>
              <a:t>Run as Administrator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296904"/>
            <a:ext cx="5452641" cy="1913612"/>
          </a:xfrm>
          <a:prstGeom prst="rect">
            <a:avLst/>
          </a:prstGeom>
        </p:spPr>
      </p:pic>
    </p:spTree>
    <p:extLst>
      <p:ext uri="{BB962C8B-B14F-4D97-AF65-F5344CB8AC3E}">
        <p14:creationId xmlns:p14="http://schemas.microsoft.com/office/powerpoint/2010/main" val="303198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4294967295"/>
          </p:nvPr>
        </p:nvSpPr>
        <p:spPr>
          <a:xfrm>
            <a:off x="755576" y="3212976"/>
            <a:ext cx="7488832" cy="2952328"/>
          </a:xfrm>
        </p:spPr>
        <p:txBody>
          <a:bodyPr/>
          <a:lstStyle/>
          <a:p>
            <a:pPr marL="98425" indent="0" eaLnBrk="1" hangingPunct="1">
              <a:spcBef>
                <a:spcPts val="1200"/>
              </a:spcBef>
              <a:buNone/>
              <a:defRPr/>
            </a:pPr>
            <a:r>
              <a:rPr lang="en-US" altLang="en-US" sz="2200" dirty="0" err="1">
                <a:solidFill>
                  <a:schemeClr val="tx1"/>
                </a:solidFill>
                <a:latin typeface="Lucida Console" pitchFamily="49" charset="0"/>
              </a:rPr>
              <a:t>dism</a:t>
            </a:r>
            <a:r>
              <a:rPr lang="en-US" altLang="en-US" sz="2200" dirty="0">
                <a:solidFill>
                  <a:schemeClr val="tx1"/>
                </a:solidFill>
                <a:latin typeface="Lucida Console" pitchFamily="49" charset="0"/>
              </a:rPr>
              <a:t> /Online /Cleanup-Image /</a:t>
            </a:r>
            <a:r>
              <a:rPr lang="en-US" altLang="en-US" sz="2200" dirty="0" err="1">
                <a:solidFill>
                  <a:schemeClr val="tx1"/>
                </a:solidFill>
                <a:latin typeface="Lucida Console" pitchFamily="49" charset="0"/>
              </a:rPr>
              <a:t>RestoreHealth</a:t>
            </a:r>
            <a:r>
              <a:rPr lang="en-US" altLang="en-US" sz="2200" dirty="0"/>
              <a:t>​</a:t>
            </a:r>
          </a:p>
          <a:p>
            <a:pPr marL="98425" indent="0" algn="ctr" eaLnBrk="1" hangingPunct="1">
              <a:spcBef>
                <a:spcPts val="1200"/>
              </a:spcBef>
              <a:buNone/>
              <a:defRPr/>
            </a:pPr>
            <a:r>
              <a:rPr lang="en-US" altLang="en-US" sz="2200" i="1" dirty="0"/>
              <a:t>wait for </a:t>
            </a:r>
            <a:r>
              <a:rPr lang="en-US" altLang="en-US" sz="2200" b="1" dirty="0" err="1">
                <a:solidFill>
                  <a:schemeClr val="tx1"/>
                </a:solidFill>
              </a:rPr>
              <a:t>dism</a:t>
            </a:r>
            <a:r>
              <a:rPr lang="en-US" altLang="en-US" sz="2200" i="1" dirty="0">
                <a:solidFill>
                  <a:schemeClr val="tx1"/>
                </a:solidFill>
              </a:rPr>
              <a:t> </a:t>
            </a:r>
            <a:r>
              <a:rPr lang="en-US" altLang="en-US" sz="2200" i="1" dirty="0"/>
              <a:t>to finish before running </a:t>
            </a:r>
            <a:r>
              <a:rPr lang="en-US" altLang="en-US" sz="2200" b="1" dirty="0" err="1">
                <a:solidFill>
                  <a:schemeClr val="tx1"/>
                </a:solidFill>
              </a:rPr>
              <a:t>sfc</a:t>
            </a:r>
            <a:endParaRPr lang="en-US" altLang="en-US" sz="2200" b="1" dirty="0">
              <a:solidFill>
                <a:schemeClr val="tx1"/>
              </a:solidFill>
            </a:endParaRPr>
          </a:p>
          <a:p>
            <a:pPr marL="98425" indent="0" eaLnBrk="1" hangingPunct="1">
              <a:spcBef>
                <a:spcPts val="1200"/>
              </a:spcBef>
              <a:buNone/>
              <a:defRPr/>
            </a:pPr>
            <a:r>
              <a:rPr lang="en-US" altLang="en-US" sz="2200" dirty="0" err="1">
                <a:solidFill>
                  <a:schemeClr val="tx1"/>
                </a:solidFill>
                <a:latin typeface="Lucida Console" pitchFamily="49" charset="0"/>
              </a:rPr>
              <a:t>sfc</a:t>
            </a:r>
            <a:r>
              <a:rPr lang="en-US" altLang="en-US" sz="2200" dirty="0">
                <a:solidFill>
                  <a:schemeClr val="tx1"/>
                </a:solidFill>
                <a:latin typeface="Lucida Console" pitchFamily="49" charset="0"/>
              </a:rPr>
              <a:t> /</a:t>
            </a:r>
            <a:r>
              <a:rPr lang="en-US" altLang="en-US" sz="2200" dirty="0" err="1">
                <a:solidFill>
                  <a:schemeClr val="tx1"/>
                </a:solidFill>
                <a:latin typeface="Lucida Console" pitchFamily="49" charset="0"/>
              </a:rPr>
              <a:t>scannow</a:t>
            </a:r>
            <a:r>
              <a:rPr lang="en-US" altLang="en-US" sz="2200" dirty="0"/>
              <a:t>​</a:t>
            </a:r>
          </a:p>
          <a:p>
            <a:pPr marL="98425" indent="0" algn="ctr" eaLnBrk="1" hangingPunct="1">
              <a:spcBef>
                <a:spcPts val="1200"/>
              </a:spcBef>
              <a:buNone/>
              <a:defRPr/>
            </a:pPr>
            <a:r>
              <a:rPr lang="en-US" altLang="en-US" sz="2200" dirty="0"/>
              <a:t>if </a:t>
            </a:r>
            <a:r>
              <a:rPr lang="en-US" altLang="en-US" sz="2200" dirty="0" err="1"/>
              <a:t>sfc</a:t>
            </a:r>
            <a:r>
              <a:rPr lang="en-US" altLang="en-US" sz="2200" dirty="0"/>
              <a:t> reports that it fixed errors, run it again </a:t>
            </a:r>
            <a:br>
              <a:rPr lang="en-US" altLang="en-US" sz="2200" dirty="0"/>
            </a:br>
            <a:r>
              <a:rPr lang="en-US" altLang="en-US" sz="2200" dirty="0"/>
              <a:t>(it can take up to 3 runs to make it happy) ​</a:t>
            </a:r>
          </a:p>
          <a:p>
            <a:pPr marL="98425" indent="0" algn="ctr" eaLnBrk="1" hangingPunct="1">
              <a:spcBef>
                <a:spcPts val="1200"/>
              </a:spcBef>
              <a:buNone/>
              <a:defRPr/>
            </a:pPr>
            <a:r>
              <a:rPr lang="en-US" altLang="en-US" sz="2200" dirty="0"/>
              <a:t>when </a:t>
            </a:r>
            <a:r>
              <a:rPr lang="en-US" altLang="en-US" sz="2200" dirty="0" err="1"/>
              <a:t>sfc</a:t>
            </a:r>
            <a:r>
              <a:rPr lang="en-US" altLang="en-US" sz="2200" dirty="0"/>
              <a:t> reports no errors, shut down and restart</a:t>
            </a:r>
            <a:endParaRPr lang="en-US" altLang="en-US" sz="2200" b="1" i="1" dirty="0">
              <a:solidFill>
                <a:srgbClr val="00B0F0"/>
              </a:solidFill>
            </a:endParaRPr>
          </a:p>
        </p:txBody>
      </p:sp>
      <p:sp>
        <p:nvSpPr>
          <p:cNvPr id="16387" name="Title 1"/>
          <p:cNvSpPr>
            <a:spLocks/>
          </p:cNvSpPr>
          <p:nvPr/>
        </p:nvSpPr>
        <p:spPr bwMode="auto">
          <a:xfrm>
            <a:off x="179512" y="476250"/>
            <a:ext cx="8589838"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80963"/>
            <a:r>
              <a:rPr lang="en-US" altLang="en-US" sz="2800" b="1" dirty="0">
                <a:solidFill>
                  <a:srgbClr val="5B1868"/>
                </a:solidFill>
              </a:rPr>
              <a:t>Getting Started: 1) </a:t>
            </a:r>
            <a:r>
              <a:rPr lang="en-US" altLang="en-US" sz="2800" b="1" dirty="0"/>
              <a:t>Windows system</a:t>
            </a:r>
            <a:r>
              <a:rPr lang="en-US" altLang="en-US" sz="2800" b="1" dirty="0">
                <a:solidFill>
                  <a:srgbClr val="5B1868"/>
                </a:solidFill>
              </a:rPr>
              <a:t> </a:t>
            </a:r>
          </a:p>
        </p:txBody>
      </p:sp>
      <p:sp>
        <p:nvSpPr>
          <p:cNvPr id="3" name="TextBox 2"/>
          <p:cNvSpPr txBox="1"/>
          <p:nvPr/>
        </p:nvSpPr>
        <p:spPr>
          <a:xfrm>
            <a:off x="685836" y="1700808"/>
            <a:ext cx="7632848" cy="1200329"/>
          </a:xfrm>
          <a:prstGeom prst="rect">
            <a:avLst/>
          </a:prstGeom>
          <a:solidFill>
            <a:srgbClr val="CCFFFF"/>
          </a:solidFill>
          <a:ln w="38100" cmpd="dbl">
            <a:solidFill>
              <a:schemeClr val="tx1"/>
            </a:solidFill>
          </a:ln>
        </p:spPr>
        <p:txBody>
          <a:bodyPr wrap="square" rtlCol="0">
            <a:spAutoFit/>
          </a:bodyPr>
          <a:lstStyle/>
          <a:p>
            <a:pPr algn="ctr"/>
            <a:r>
              <a:rPr lang="en-US" sz="2400" dirty="0"/>
              <a:t>Be Patient: these will take a few minutes, but let each command finish to 100%. </a:t>
            </a:r>
          </a:p>
          <a:p>
            <a:pPr algn="ctr"/>
            <a:r>
              <a:rPr lang="en-US" sz="2400" dirty="0"/>
              <a:t>There may be some pauses in progress, this is normal.​</a:t>
            </a:r>
          </a:p>
        </p:txBody>
      </p:sp>
    </p:spTree>
    <p:extLst>
      <p:ext uri="{BB962C8B-B14F-4D97-AF65-F5344CB8AC3E}">
        <p14:creationId xmlns:p14="http://schemas.microsoft.com/office/powerpoint/2010/main" val="3180170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as Administrator</a:t>
            </a:r>
          </a:p>
        </p:txBody>
      </p:sp>
      <p:pic>
        <p:nvPicPr>
          <p:cNvPr id="5" name="Picture 4">
            <a:extLst>
              <a:ext uri="{FF2B5EF4-FFF2-40B4-BE49-F238E27FC236}">
                <a16:creationId xmlns:a16="http://schemas.microsoft.com/office/drawing/2014/main" id="{2FD5CAD7-E744-4D7E-A6D5-4514983D5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484784"/>
            <a:ext cx="8424936" cy="5074962"/>
          </a:xfrm>
          <a:prstGeom prst="rect">
            <a:avLst/>
          </a:prstGeom>
        </p:spPr>
      </p:pic>
    </p:spTree>
    <p:extLst>
      <p:ext uri="{BB962C8B-B14F-4D97-AF65-F5344CB8AC3E}">
        <p14:creationId xmlns:p14="http://schemas.microsoft.com/office/powerpoint/2010/main" val="187274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3693851323"/>
      </p:ext>
    </p:extLst>
  </p:cSld>
  <p:clrMapOvr>
    <a:masterClrMapping/>
  </p:clrMapOvr>
</p:sld>
</file>

<file path=ppt/theme/theme1.xml><?xml version="1.0" encoding="utf-8"?>
<a:theme xmlns:a="http://schemas.openxmlformats.org/drawingml/2006/main" name="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3869</TotalTime>
  <Words>1780</Words>
  <Application>Microsoft Office PowerPoint</Application>
  <PresentationFormat>On-screen Show (4:3)</PresentationFormat>
  <Paragraphs>218</Paragraphs>
  <Slides>39</Slides>
  <Notes>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39</vt:i4>
      </vt:variant>
    </vt:vector>
  </HeadingPairs>
  <TitlesOfParts>
    <vt:vector size="50" baseType="lpstr">
      <vt:lpstr>Arial</vt:lpstr>
      <vt:lpstr>Courier New</vt:lpstr>
      <vt:lpstr>Lucida Console</vt:lpstr>
      <vt:lpstr>Times</vt:lpstr>
      <vt:lpstr>Times New Roman</vt:lpstr>
      <vt:lpstr>Wingdings</vt:lpstr>
      <vt:lpstr>APU Clean</vt:lpstr>
      <vt:lpstr>3_APU Clean</vt:lpstr>
      <vt:lpstr>1_APU Clean</vt:lpstr>
      <vt:lpstr>2_APU Clean</vt:lpstr>
      <vt:lpstr>Default Design</vt:lpstr>
      <vt:lpstr>System and Network Administration</vt:lpstr>
      <vt:lpstr>Layers of Complex Software</vt:lpstr>
      <vt:lpstr>Layers of Complex Software</vt:lpstr>
      <vt:lpstr>PowerPoint Presentation</vt:lpstr>
      <vt:lpstr>PowerPoint Presentation</vt:lpstr>
      <vt:lpstr>PowerPoint Presentation</vt:lpstr>
      <vt:lpstr>PowerPoint Presentation</vt:lpstr>
      <vt:lpstr>Run as Administrator</vt:lpstr>
      <vt:lpstr>PowerPoint Presentation</vt:lpstr>
      <vt:lpstr>BIOS</vt:lpstr>
      <vt:lpstr>BIOS Settings</vt:lpstr>
      <vt:lpstr>PowerPoint Presentation</vt:lpstr>
      <vt:lpstr>Powershell // Command  &gt; systeminfo</vt:lpstr>
      <vt:lpstr>PowerPoint Presentation</vt:lpstr>
      <vt:lpstr>PowerPoint Presentation</vt:lpstr>
      <vt:lpstr>PowerPoint Presentation</vt:lpstr>
      <vt:lpstr>PowerPoint Presentation</vt:lpstr>
      <vt:lpstr>PowerPoint Presentation</vt:lpstr>
      <vt:lpstr>TinyNet: linux 2.6/3x/4x/ (32-bit)</vt:lpstr>
      <vt:lpstr>PowerPoint Presentation</vt:lpstr>
      <vt:lpstr>Caution!</vt:lpstr>
      <vt:lpstr>Logging 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Getting Started: BIOS Settings</vt:lpstr>
      <vt:lpstr>PowerPoint Presentation</vt:lpstr>
      <vt:lpstr>PowerPoint Presentation</vt:lpstr>
      <vt:lpstr>PowerPoint Presentation</vt:lpstr>
    </vt:vector>
  </TitlesOfParts>
  <Company>Henry Linger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Dr Thomas Patrick O’Daniel</dc:creator>
  <cp:lastModifiedBy>Thomas ODaniel</cp:lastModifiedBy>
  <cp:revision>453</cp:revision>
  <cp:lastPrinted>2007-07-15T04:59:23Z</cp:lastPrinted>
  <dcterms:modified xsi:type="dcterms:W3CDTF">2022-03-05T22:48:38Z</dcterms:modified>
</cp:coreProperties>
</file>