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  <p:sldMasterId id="2147484319" r:id="rId2"/>
    <p:sldMasterId id="2147484333" r:id="rId3"/>
  </p:sldMasterIdLst>
  <p:notesMasterIdLst>
    <p:notesMasterId r:id="rId25"/>
  </p:notesMasterIdLst>
  <p:handoutMasterIdLst>
    <p:handoutMasterId r:id="rId26"/>
  </p:handoutMasterIdLst>
  <p:sldIdLst>
    <p:sldId id="700" r:id="rId4"/>
    <p:sldId id="812" r:id="rId5"/>
    <p:sldId id="808" r:id="rId6"/>
    <p:sldId id="809" r:id="rId7"/>
    <p:sldId id="814" r:id="rId8"/>
    <p:sldId id="818" r:id="rId9"/>
    <p:sldId id="815" r:id="rId10"/>
    <p:sldId id="848" r:id="rId11"/>
    <p:sldId id="849" r:id="rId12"/>
    <p:sldId id="853" r:id="rId13"/>
    <p:sldId id="816" r:id="rId14"/>
    <p:sldId id="834" r:id="rId15"/>
    <p:sldId id="835" r:id="rId16"/>
    <p:sldId id="838" r:id="rId17"/>
    <p:sldId id="839" r:id="rId18"/>
    <p:sldId id="841" r:id="rId19"/>
    <p:sldId id="852" r:id="rId20"/>
    <p:sldId id="817" r:id="rId21"/>
    <p:sldId id="799" r:id="rId22"/>
    <p:sldId id="800" r:id="rId23"/>
    <p:sldId id="801" r:id="rId2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00FF"/>
    <a:srgbClr val="CAE8AA"/>
    <a:srgbClr val="008000"/>
    <a:srgbClr val="00528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719" autoAdjust="0"/>
    <p:restoredTop sz="94652" autoAdjust="0"/>
  </p:normalViewPr>
  <p:slideViewPr>
    <p:cSldViewPr>
      <p:cViewPr varScale="1">
        <p:scale>
          <a:sx n="78" d="100"/>
          <a:sy n="78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7D2C9D2-F5D4-499C-8267-AF2DA2C9A9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724000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54AC328-01C2-4BFC-A78E-AFB4342A46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4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AC328-01C2-4BFC-A78E-AFB4342A46B1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4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9EF280-C717-4E83-86E8-EDB2D774CB25}" type="slidenum">
              <a:rPr lang="en-AU" altLang="en-US" smtClean="0"/>
              <a:pPr/>
              <a:t>3</a:t>
            </a:fld>
            <a:endParaRPr lang="en-AU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157" y="3476172"/>
            <a:ext cx="8446889" cy="328869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OS – software to </a:t>
            </a:r>
            <a:r>
              <a:rPr lang="en-US" altLang="en-US" u="sng">
                <a:latin typeface="Times New Roman" pitchFamily="18" charset="0"/>
              </a:rPr>
              <a:t>share</a:t>
            </a:r>
            <a:r>
              <a:rPr lang="en-US" altLang="en-US">
                <a:latin typeface="Times New Roman" pitchFamily="18" charset="0"/>
              </a:rPr>
              <a:t> and </a:t>
            </a:r>
            <a:r>
              <a:rPr lang="en-US" altLang="en-US" u="sng">
                <a:latin typeface="Times New Roman" pitchFamily="18" charset="0"/>
              </a:rPr>
              <a:t>control</a:t>
            </a:r>
            <a:r>
              <a:rPr lang="en-US" altLang="en-US">
                <a:latin typeface="Times New Roman" pitchFamily="18" charset="0"/>
              </a:rPr>
              <a:t> hardware resources of a device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HIDING complexity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Access via system calls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Hopefully STANDARDIZED system calls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POSIX is such a standard (Portable OS interface, IEEE)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Makes programming easier in terms of access to facilities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User interface developed historically via </a:t>
            </a:r>
            <a:r>
              <a:rPr lang="en-US" altLang="en-US" u="sng">
                <a:latin typeface="Times New Roman" pitchFamily="18" charset="0"/>
              </a:rPr>
              <a:t>command line</a:t>
            </a:r>
            <a:r>
              <a:rPr lang="en-US" altLang="en-US">
                <a:latin typeface="Times New Roman" pitchFamily="18" charset="0"/>
              </a:rPr>
              <a:t> and </a:t>
            </a:r>
            <a:r>
              <a:rPr lang="en-US" altLang="en-US" u="sng">
                <a:latin typeface="Times New Roman" pitchFamily="18" charset="0"/>
              </a:rPr>
              <a:t>graphical</a:t>
            </a:r>
            <a:r>
              <a:rPr lang="en-US" altLang="en-US">
                <a:latin typeface="Times New Roman" pitchFamily="18" charset="0"/>
              </a:rPr>
              <a:t> interfaces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First Windows offerings were an interesting stretch of the term “operating system”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A930A9-5605-4FE5-92AB-49611636F66F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Network Administration - Managing Hosts and Users</a:t>
            </a:r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554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345454-DD79-4D03-9C04-E245398FB1AA}" type="datetime1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11/23/2021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5541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72A718-15FF-42BE-BE89-B3D2C56EA695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Given that shutdown sequence processing is now mostly automatic, one thing remains to remember: DO NOT INTERRUPT THE SHUTDOWN SEQUENCE.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8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D3D7FF-B6E9-44C9-87BF-70A9CC70BF7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Network Administration - Managing Hosts and Users</a:t>
            </a:r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7588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2C3C2-5A7E-4EC3-9673-15922563B502}" type="datetime1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11/23/2021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7589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D2A05E-E6AB-400A-A04B-0F639C25FC77}" type="slidenum"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AU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5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45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4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04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9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14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9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78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5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759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9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6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403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295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85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54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1173437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223550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7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1960873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86621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55771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2044134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2671145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1394062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38515134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13835769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4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9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9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3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7" r:id="rId12"/>
    <p:sldLayoutId id="2147484318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491880" y="6621462"/>
            <a:ext cx="239457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Forensic Investigation Methodology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621462"/>
            <a:ext cx="3347864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CT046-3-1-ISFT Introduction to Security and Forensic Technologies</a:t>
            </a: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Slide </a:t>
            </a:r>
            <a:fld id="{4939A606-A0DF-4FBD-9089-A0E96CB54EC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 dirty="0">
                <a:solidFill>
                  <a:srgbClr val="000000"/>
                </a:solidFill>
              </a:rPr>
              <a:t> of 33</a:t>
            </a:r>
          </a:p>
        </p:txBody>
      </p:sp>
    </p:spTree>
    <p:extLst>
      <p:ext uri="{BB962C8B-B14F-4D97-AF65-F5344CB8AC3E}">
        <p14:creationId xmlns:p14="http://schemas.microsoft.com/office/powerpoint/2010/main" val="6180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Operating System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/>
              <a:t>Permissions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064896" cy="47529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b="1" dirty="0">
                <a:solidFill>
                  <a:srgbClr val="00B0F0"/>
                </a:solidFill>
              </a:rPr>
              <a:t>Every process and every system resource has a single owner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Every owner has a unique User ID (UID) and belongs to one or more Groups identified by a Group ID (GID)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The owner can give a group access to the resource. Anyone else is just the world at large.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Permissions limit reading, writing, execution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 err="1"/>
              <a:t>Superuser</a:t>
            </a:r>
            <a:r>
              <a:rPr lang="en-AU" altLang="en-US" dirty="0"/>
              <a:t> privileges override all explicit privileges </a:t>
            </a:r>
          </a:p>
          <a:p>
            <a:pPr lvl="1" eaLnBrk="1" hangingPunct="1">
              <a:spcBef>
                <a:spcPts val="1200"/>
              </a:spcBef>
            </a:pPr>
            <a:r>
              <a:rPr lang="en-AU" altLang="en-US" dirty="0"/>
              <a:t>root (</a:t>
            </a:r>
            <a:r>
              <a:rPr lang="en-AU" altLang="en-US" dirty="0" err="1"/>
              <a:t>unix</a:t>
            </a:r>
            <a:r>
              <a:rPr lang="en-AU" altLang="en-US" dirty="0"/>
              <a:t>), Administrator (Windows)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5775" y="274638"/>
            <a:ext cx="7254577" cy="562074"/>
          </a:xfrm>
        </p:spPr>
        <p:txBody>
          <a:bodyPr/>
          <a:lstStyle/>
          <a:p>
            <a:r>
              <a:rPr lang="en-US" dirty="0"/>
              <a:t>Task Manager: Process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Slide </a:t>
            </a:r>
            <a:fld id="{4939A606-A0DF-4FBD-9089-A0E96CB54EC7}" type="slidenum">
              <a:rPr lang="en-GB" smtClean="0"/>
              <a:pPr/>
              <a:t>12</a:t>
            </a:fld>
            <a:r>
              <a:rPr lang="en-GB"/>
              <a:t> of 33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856984" cy="5508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72715" y="2780928"/>
            <a:ext cx="1713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Every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has an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Owner</a:t>
            </a:r>
          </a:p>
          <a:p>
            <a:pPr algn="ctr"/>
            <a:r>
              <a:rPr lang="en-US" sz="1600" b="1" dirty="0">
                <a:solidFill>
                  <a:srgbClr val="00B0F0"/>
                </a:solidFill>
              </a:rPr>
              <a:t>(User or Group)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725144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PID =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21061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8928992" cy="55019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6246465" cy="720080"/>
          </a:xfrm>
        </p:spPr>
        <p:txBody>
          <a:bodyPr/>
          <a:lstStyle/>
          <a:p>
            <a:r>
              <a:rPr lang="en-US" dirty="0"/>
              <a:t>Task Manager: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55756" y="6614659"/>
            <a:ext cx="2057400" cy="21907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Slide </a:t>
            </a:r>
            <a:fld id="{4939A606-A0DF-4FBD-9089-A0E96CB54EC7}" type="slidenum">
              <a:rPr lang="en-GB" smtClean="0"/>
              <a:pPr/>
              <a:t>13</a:t>
            </a:fld>
            <a:r>
              <a:rPr lang="en-GB"/>
              <a:t> of 33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 bwMode="auto">
          <a:xfrm>
            <a:off x="2476455" y="6186642"/>
            <a:ext cx="432048" cy="368031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6044116"/>
            <a:ext cx="3600400" cy="584775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Every Service is a Process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Every Process is not a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8264" y="1412776"/>
            <a:ext cx="1800200" cy="830997"/>
          </a:xfrm>
          <a:prstGeom prst="rect">
            <a:avLst/>
          </a:prstGeom>
          <a:solidFill>
            <a:srgbClr val="A2FFA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“Services” are long-running processes</a:t>
            </a:r>
          </a:p>
        </p:txBody>
      </p:sp>
    </p:spTree>
    <p:extLst>
      <p:ext uri="{BB962C8B-B14F-4D97-AF65-F5344CB8AC3E}">
        <p14:creationId xmlns:p14="http://schemas.microsoft.com/office/powerpoint/2010/main" val="31210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50106"/>
          </a:xfrm>
        </p:spPr>
        <p:txBody>
          <a:bodyPr/>
          <a:lstStyle/>
          <a:p>
            <a:r>
              <a:rPr lang="en-US"/>
              <a:t>NTFS Permissions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960440" cy="5213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79" y="2060848"/>
            <a:ext cx="4552901" cy="41156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Slide </a:t>
            </a:r>
            <a:fld id="{01DF9B5E-70C0-4DDD-89E6-977B32F77A34}" type="slidenum">
              <a:rPr lang="en-GB" smtClean="0">
                <a:solidFill>
                  <a:srgbClr val="000000"/>
                </a:solidFill>
              </a:rPr>
              <a:pPr/>
              <a:t>14</a:t>
            </a:fld>
            <a:r>
              <a:rPr lang="en-GB">
                <a:solidFill>
                  <a:srgbClr val="000000"/>
                </a:solidFill>
              </a:rPr>
              <a:t> of 27 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9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8160BDD-7155-D744-B749-9730458604AD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dirty="0">
              <a:latin typeface="Calibri"/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5275"/>
              </p:ext>
            </p:extLst>
          </p:nvPr>
        </p:nvGraphicFramePr>
        <p:xfrm>
          <a:off x="323528" y="1844824"/>
          <a:ext cx="8480513" cy="4312920"/>
        </p:xfrm>
        <a:graphic>
          <a:graphicData uri="http://schemas.openxmlformats.org/drawingml/2006/table">
            <a:tbl>
              <a:tblPr/>
              <a:tblGrid>
                <a:gridCol w="141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Permission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 folder contents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View and list files and subfolders 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Execute files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Inherited by folders only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View and list files and subfolders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View ownership, permissions, and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attributes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(Read-Only, Hidden, etc.)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Read &amp; Execute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Read +   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Navigate through folders where you don’t have permission to get to files and subfolders for which you do have permissions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Execute files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Write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Read &amp; Execute + Write to a file, Add files and subfolders, Change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attributes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Modify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Write + Delete files and folders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Full control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Modify + Change permissions settings for all files and subdirectories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33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To see file/folder permissions: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Right click on the file/folder &gt;Go to “Properties” &gt;Click on the “Security” tab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42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2FE7C-46F2-47B6-A921-C680458C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776864" cy="513123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E440F48-6A9E-42F2-B188-397F52250702}"/>
              </a:ext>
            </a:extLst>
          </p:cNvPr>
          <p:cNvSpPr/>
          <p:nvPr/>
        </p:nvSpPr>
        <p:spPr bwMode="auto">
          <a:xfrm>
            <a:off x="5652120" y="3429000"/>
            <a:ext cx="395536" cy="14401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FFDF9-199C-4760-B0B2-6A72395BDF1B}"/>
              </a:ext>
            </a:extLst>
          </p:cNvPr>
          <p:cNvSpPr txBox="1"/>
          <p:nvPr/>
        </p:nvSpPr>
        <p:spPr>
          <a:xfrm>
            <a:off x="4788024" y="4365104"/>
            <a:ext cx="29888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Numeric Representation:</a:t>
            </a:r>
          </a:p>
          <a:p>
            <a:r>
              <a:rPr lang="en-US" sz="1600" b="1"/>
              <a:t>Read = 4, Write = 2, Exec = 1</a:t>
            </a:r>
          </a:p>
          <a:p>
            <a:pPr algn="ctr"/>
            <a:r>
              <a:rPr lang="en-US" sz="1600" b="1"/>
              <a:t>4 + 2 + 1 = 7</a:t>
            </a:r>
            <a:endParaRPr lang="en-GB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81281-F2C6-4968-A009-D52575142700}"/>
              </a:ext>
            </a:extLst>
          </p:cNvPr>
          <p:cNvSpPr txBox="1"/>
          <p:nvPr/>
        </p:nvSpPr>
        <p:spPr>
          <a:xfrm>
            <a:off x="539552" y="5080828"/>
            <a:ext cx="1475655" cy="58477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[Space] to turn on or off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ADB62-C2FC-453F-8BA5-6D43BAA4F65E}"/>
              </a:ext>
            </a:extLst>
          </p:cNvPr>
          <p:cNvSpPr/>
          <p:nvPr/>
        </p:nvSpPr>
        <p:spPr bwMode="auto">
          <a:xfrm>
            <a:off x="1619673" y="2924944"/>
            <a:ext cx="2952328" cy="504056"/>
          </a:xfrm>
          <a:prstGeom prst="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3B193D5-C736-42D7-A41A-C1835B40C04D}"/>
              </a:ext>
            </a:extLst>
          </p:cNvPr>
          <p:cNvSpPr/>
          <p:nvPr/>
        </p:nvSpPr>
        <p:spPr bwMode="auto">
          <a:xfrm>
            <a:off x="3635896" y="1661899"/>
            <a:ext cx="1872208" cy="360040"/>
          </a:xfrm>
          <a:prstGeom prst="wedgeRoundRectCallout">
            <a:avLst>
              <a:gd name="adj1" fmla="val -74961"/>
              <a:gd name="adj2" fmla="val 329496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 normally used</a:t>
            </a: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Directory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D99DB-BDFF-4373-A586-3545BB2A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" y="1412776"/>
            <a:ext cx="5265900" cy="526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0A752-823C-4F78-8844-5B66E945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82" y="1556791"/>
            <a:ext cx="3141578" cy="341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931B5-DD76-4F5C-9B0B-E7C33E743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" y="4045726"/>
            <a:ext cx="545237" cy="1224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3DF0B-B6CF-4321-9FBF-C2B110F80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82268"/>
            <a:ext cx="483116" cy="130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FBC89-CC5B-4B62-B8A9-6D971BDB4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" y="2060848"/>
            <a:ext cx="545237" cy="12241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8D3FDE-FFF3-4019-BAC9-21A2389DD2D4}"/>
              </a:ext>
            </a:extLst>
          </p:cNvPr>
          <p:cNvSpPr/>
          <p:nvPr/>
        </p:nvSpPr>
        <p:spPr bwMode="auto">
          <a:xfrm>
            <a:off x="2215455" y="2852935"/>
            <a:ext cx="1996505" cy="449669"/>
          </a:xfrm>
          <a:prstGeom prst="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8DD93-3A83-4EFC-BEF3-8EE614F3A212}"/>
              </a:ext>
            </a:extLst>
          </p:cNvPr>
          <p:cNvSpPr txBox="1"/>
          <p:nvPr/>
        </p:nvSpPr>
        <p:spPr>
          <a:xfrm>
            <a:off x="5921979" y="5307409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Sticky Bit </a:t>
            </a:r>
            <a:r>
              <a:rPr lang="en-US" i="1"/>
              <a:t>(Directory Only)</a:t>
            </a:r>
            <a:r>
              <a:rPr lang="en-US"/>
              <a:t>:</a:t>
            </a:r>
          </a:p>
          <a:p>
            <a:pPr algn="ctr"/>
            <a:r>
              <a:rPr lang="en-US"/>
              <a:t>Anyone can write a file</a:t>
            </a:r>
          </a:p>
          <a:p>
            <a:pPr algn="ctr"/>
            <a:r>
              <a:rPr lang="en-US"/>
              <a:t>Only the owner can delete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1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7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16632"/>
            <a:ext cx="7799388" cy="1130300"/>
          </a:xfrm>
        </p:spPr>
        <p:txBody>
          <a:bodyPr/>
          <a:lstStyle/>
          <a:p>
            <a:pPr eaLnBrk="1" hangingPunct="1"/>
            <a:r>
              <a:rPr lang="en-AU" dirty="0"/>
              <a:t>Shared Libraries (.so)</a:t>
            </a:r>
            <a:br>
              <a:rPr lang="en-AU" dirty="0"/>
            </a:br>
            <a:r>
              <a:rPr lang="en-AU" dirty="0"/>
              <a:t>Dynamic Link Libraries (.</a:t>
            </a:r>
            <a:r>
              <a:rPr lang="en-AU" dirty="0" err="1"/>
              <a:t>dll</a:t>
            </a:r>
            <a:r>
              <a:rPr lang="en-AU" dirty="0"/>
              <a:t>)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79512" y="1773238"/>
            <a:ext cx="8496944" cy="3023914"/>
          </a:xfrm>
        </p:spPr>
        <p:txBody>
          <a:bodyPr/>
          <a:lstStyle/>
          <a:p>
            <a:pPr eaLnBrk="1" hangingPunct="1"/>
            <a:r>
              <a:rPr lang="en-AU" sz="2200" dirty="0"/>
              <a:t>Loaded into RAM on demand</a:t>
            </a:r>
          </a:p>
          <a:p>
            <a:pPr eaLnBrk="1" hangingPunct="1"/>
            <a:r>
              <a:rPr lang="en-AU" sz="2200" dirty="0"/>
              <a:t>Managed by some kernel routines which use an “index” to locate a required 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/>
              <a:t>		</a:t>
            </a:r>
            <a:r>
              <a:rPr lang="en-AU" sz="2200" dirty="0">
                <a:solidFill>
                  <a:schemeClr val="accent2"/>
                </a:solidFill>
              </a:rPr>
              <a:t>Special command used to do this – </a:t>
            </a:r>
            <a:r>
              <a:rPr lang="en-AU" sz="2200" b="1" dirty="0" err="1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ldconfig</a:t>
            </a:r>
            <a:endParaRPr lang="en-AU" sz="2200" b="1" dirty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 eaLnBrk="1" hangingPunct="1"/>
            <a:r>
              <a:rPr lang="en-AU" sz="2200" b="1" dirty="0">
                <a:solidFill>
                  <a:srgbClr val="A50021"/>
                </a:solidFill>
              </a:rPr>
              <a:t>Must have the right libraries on your system</a:t>
            </a:r>
            <a:r>
              <a:rPr lang="en-AU" sz="22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/>
              <a:t>		</a:t>
            </a:r>
            <a:r>
              <a:rPr lang="en-AU" sz="2200" b="1" dirty="0">
                <a:solidFill>
                  <a:schemeClr val="accent2"/>
                </a:solidFill>
              </a:rPr>
              <a:t>dependencies</a:t>
            </a:r>
            <a:r>
              <a:rPr lang="en-AU" sz="2200" dirty="0">
                <a:solidFill>
                  <a:schemeClr val="accent2"/>
                </a:solidFill>
              </a:rPr>
              <a:t> – </a:t>
            </a:r>
            <a:r>
              <a:rPr lang="en-AU" sz="2200" dirty="0">
                <a:solidFill>
                  <a:schemeClr val="accent2"/>
                </a:solidFill>
                <a:cs typeface="Courier New" pitchFamily="49" charset="0"/>
              </a:rPr>
              <a:t>missing or wrong version, cannot start</a:t>
            </a:r>
            <a:endParaRPr lang="en-AU" sz="2200" dirty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/>
              <a:t>		</a:t>
            </a:r>
            <a:r>
              <a:rPr lang="en-AU" sz="2200" b="1" dirty="0">
                <a:solidFill>
                  <a:schemeClr val="accent2"/>
                </a:solidFill>
              </a:rPr>
              <a:t>packages</a:t>
            </a:r>
            <a:r>
              <a:rPr lang="en-AU" sz="2200" dirty="0">
                <a:solidFill>
                  <a:schemeClr val="accent2"/>
                </a:solidFill>
              </a:rPr>
              <a:t> – </a:t>
            </a:r>
            <a:r>
              <a:rPr lang="en-AU" sz="2200" dirty="0">
                <a:solidFill>
                  <a:schemeClr val="accent2"/>
                </a:solidFill>
                <a:cs typeface="Courier New" pitchFamily="49" charset="0"/>
              </a:rPr>
              <a:t>bundle libraries, but often depend on others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>
                <a:solidFill>
                  <a:schemeClr val="accent2"/>
                </a:solidFill>
              </a:rPr>
              <a:t>		</a:t>
            </a:r>
            <a:r>
              <a:rPr lang="en-AU" sz="2200" b="1" dirty="0">
                <a:solidFill>
                  <a:schemeClr val="accent2"/>
                </a:solidFill>
              </a:rPr>
              <a:t>package managers</a:t>
            </a:r>
            <a:r>
              <a:rPr lang="en-AU" sz="2200" dirty="0">
                <a:solidFill>
                  <a:schemeClr val="accent2"/>
                </a:solidFill>
              </a:rPr>
              <a:t> – </a:t>
            </a:r>
            <a:r>
              <a:rPr lang="en-AU" sz="2200" dirty="0">
                <a:solidFill>
                  <a:schemeClr val="accent2"/>
                </a:solidFill>
                <a:cs typeface="Courier New" pitchFamily="49" charset="0"/>
              </a:rPr>
              <a:t>help sort out dependencies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594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 is </a:t>
            </a: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very likely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that you will actually need to configure these, for one application or another</a:t>
            </a: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0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/>
              <a:t>OS in Summary</a:t>
            </a:r>
          </a:p>
        </p:txBody>
      </p:sp>
      <p:pic>
        <p:nvPicPr>
          <p:cNvPr id="512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35137"/>
            <a:ext cx="3600450" cy="3952875"/>
          </a:xfrm>
        </p:spPr>
      </p:pic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4189"/>
            <a:ext cx="3638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Straight Connector 9"/>
          <p:cNvCxnSpPr>
            <a:cxnSpLocks noChangeShapeType="1"/>
          </p:cNvCxnSpPr>
          <p:nvPr/>
        </p:nvCxnSpPr>
        <p:spPr bwMode="auto">
          <a:xfrm flipV="1">
            <a:off x="373063" y="3233738"/>
            <a:ext cx="8596312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Connector 13"/>
          <p:cNvCxnSpPr>
            <a:cxnSpLocks noChangeShapeType="1"/>
          </p:cNvCxnSpPr>
          <p:nvPr/>
        </p:nvCxnSpPr>
        <p:spPr bwMode="auto">
          <a:xfrm flipV="1">
            <a:off x="392113" y="4167188"/>
            <a:ext cx="8597900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Straight Connector 15"/>
          <p:cNvCxnSpPr>
            <a:cxnSpLocks noChangeShapeType="1"/>
          </p:cNvCxnSpPr>
          <p:nvPr/>
        </p:nvCxnSpPr>
        <p:spPr bwMode="auto">
          <a:xfrm>
            <a:off x="4691063" y="1392238"/>
            <a:ext cx="0" cy="5008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827584" y="4294188"/>
            <a:ext cx="2520280" cy="55399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 altLang="en-US" sz="800" b="1" dirty="0"/>
          </a:p>
          <a:p>
            <a:pPr algn="ctr"/>
            <a:r>
              <a:rPr lang="en-GB" altLang="en-US" sz="1400" b="1" dirty="0"/>
              <a:t>Device </a:t>
            </a:r>
            <a:r>
              <a:rPr lang="en-GB" altLang="en-US" sz="1400" b="1" dirty="0" err="1"/>
              <a:t>DriverSoftware</a:t>
            </a:r>
            <a:r>
              <a:rPr lang="en-GB" altLang="en-US" sz="1400" b="1" dirty="0"/>
              <a:t>     </a:t>
            </a:r>
          </a:p>
          <a:p>
            <a:endParaRPr lang="en-GB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486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251520" y="404664"/>
            <a:ext cx="8229600" cy="76835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3250" cy="46275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200" dirty="0"/>
              <a:t>A Linux </a:t>
            </a:r>
            <a:r>
              <a:rPr lang="en-US" sz="2200" dirty="0">
                <a:solidFill>
                  <a:srgbClr val="A50021"/>
                </a:solidFill>
              </a:rPr>
              <a:t>distribution</a:t>
            </a:r>
            <a:r>
              <a:rPr lang="en-US" sz="2200" dirty="0"/>
              <a:t> is a collection of </a:t>
            </a:r>
            <a:r>
              <a:rPr lang="en-US" sz="2200" dirty="0">
                <a:solidFill>
                  <a:srgbClr val="A50021"/>
                </a:solidFill>
              </a:rPr>
              <a:t>utilities</a:t>
            </a:r>
            <a:r>
              <a:rPr lang="en-US" sz="2200" dirty="0"/>
              <a:t> bundled around the Linux </a:t>
            </a:r>
            <a:r>
              <a:rPr lang="en-US" sz="2200" dirty="0">
                <a:solidFill>
                  <a:srgbClr val="A50021"/>
                </a:solidFill>
              </a:rPr>
              <a:t>kernel</a:t>
            </a:r>
            <a:r>
              <a:rPr lang="en-US" sz="2200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>
                <a:solidFill>
                  <a:srgbClr val="A50021"/>
                </a:solidFill>
              </a:rPr>
              <a:t>Source code</a:t>
            </a:r>
            <a:r>
              <a:rPr lang="en-US" sz="2200" dirty="0"/>
              <a:t> is the program in text file format, usually written in the language C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/>
              <a:t> A </a:t>
            </a:r>
            <a:r>
              <a:rPr lang="en-US" sz="2200" dirty="0">
                <a:solidFill>
                  <a:srgbClr val="A50021"/>
                </a:solidFill>
              </a:rPr>
              <a:t>binary file</a:t>
            </a:r>
            <a:r>
              <a:rPr lang="en-US" sz="2200" dirty="0"/>
              <a:t> is the result of </a:t>
            </a:r>
            <a:r>
              <a:rPr lang="en-US" sz="2200" dirty="0">
                <a:solidFill>
                  <a:srgbClr val="A50021"/>
                </a:solidFill>
              </a:rPr>
              <a:t>compiled</a:t>
            </a:r>
            <a:r>
              <a:rPr lang="en-US" sz="2200" dirty="0"/>
              <a:t> source code.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/>
              <a:t> A </a:t>
            </a:r>
            <a:r>
              <a:rPr lang="en-US" sz="2200" dirty="0">
                <a:solidFill>
                  <a:srgbClr val="A50021"/>
                </a:solidFill>
              </a:rPr>
              <a:t>dependency</a:t>
            </a:r>
            <a:r>
              <a:rPr lang="en-US" sz="2200" dirty="0"/>
              <a:t> is a component of the system that must already be installed before another program will function.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/>
              <a:t>Some, but not all, compilation scripts will attempt a </a:t>
            </a:r>
            <a:r>
              <a:rPr lang="en-US" sz="2200" b="1" dirty="0"/>
              <a:t>dependency check</a:t>
            </a:r>
            <a:r>
              <a:rPr lang="en-US" sz="2200" dirty="0"/>
              <a:t> prior to installation.</a:t>
            </a:r>
          </a:p>
        </p:txBody>
      </p:sp>
    </p:spTree>
    <p:extLst>
      <p:ext uri="{BB962C8B-B14F-4D97-AF65-F5344CB8AC3E}">
        <p14:creationId xmlns:p14="http://schemas.microsoft.com/office/powerpoint/2010/main" val="51280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398463" y="549275"/>
            <a:ext cx="8229600" cy="76835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322263" y="1484312"/>
            <a:ext cx="8642225" cy="3456856"/>
          </a:xfrm>
        </p:spPr>
        <p:txBody>
          <a:bodyPr/>
          <a:lstStyle/>
          <a:p>
            <a:pPr eaLnBrk="1" hangingPunct="1">
              <a:buNone/>
            </a:pPr>
            <a:r>
              <a:rPr lang="en-US" sz="2200" dirty="0">
                <a:solidFill>
                  <a:srgbClr val="A50021"/>
                </a:solidFill>
              </a:rPr>
              <a:t>Packages</a:t>
            </a:r>
            <a:r>
              <a:rPr lang="en-US" sz="2200" dirty="0"/>
              <a:t> are pre-configured binary files for specific distributions. </a:t>
            </a:r>
          </a:p>
          <a:p>
            <a:pPr eaLnBrk="1" hangingPunct="1">
              <a:lnSpc>
                <a:spcPct val="90000"/>
              </a:lnSpc>
            </a:pPr>
            <a:r>
              <a:rPr lang="en-AU" sz="2000" dirty="0"/>
              <a:t>Usually a compressed archive: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1800" dirty="0">
                <a:latin typeface="Lucida Console" pitchFamily="49" charset="0"/>
              </a:rPr>
              <a:t>.tar.gz  .</a:t>
            </a:r>
            <a:r>
              <a:rPr lang="en-AU" sz="1800" dirty="0" err="1">
                <a:latin typeface="Lucida Console" pitchFamily="49" charset="0"/>
              </a:rPr>
              <a:t>tgz</a:t>
            </a:r>
            <a:r>
              <a:rPr lang="en-AU" sz="1800" dirty="0">
                <a:latin typeface="Lucida Console" pitchFamily="49" charset="0"/>
              </a:rPr>
              <a:t>  .</a:t>
            </a:r>
            <a:r>
              <a:rPr lang="en-AU" sz="1800" dirty="0" err="1">
                <a:latin typeface="Lucida Console" pitchFamily="49" charset="0"/>
              </a:rPr>
              <a:t>lzip</a:t>
            </a:r>
            <a:r>
              <a:rPr lang="en-AU" sz="1800" dirty="0">
                <a:latin typeface="Lucida Console" pitchFamily="49" charset="0"/>
              </a:rPr>
              <a:t>  .</a:t>
            </a:r>
            <a:r>
              <a:rPr lang="en-AU" sz="1800" dirty="0" err="1">
                <a:latin typeface="Lucida Console" pitchFamily="49" charset="0"/>
              </a:rPr>
              <a:t>bzip</a:t>
            </a:r>
            <a:r>
              <a:rPr lang="en-AU" sz="1800" dirty="0">
                <a:latin typeface="Lucida Console" pitchFamily="49" charset="0"/>
              </a:rPr>
              <a:t>  .rpm  .deb  {.cab}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sz="2200" dirty="0">
                <a:solidFill>
                  <a:srgbClr val="A50021"/>
                </a:solidFill>
              </a:rPr>
              <a:t>Package managers</a:t>
            </a:r>
            <a:r>
              <a:rPr lang="en-US" sz="2200" dirty="0"/>
              <a:t> keep track of which packages have been installed, and perform a dependency check when you install software </a:t>
            </a:r>
          </a:p>
          <a:p>
            <a:pPr eaLnBrk="1" hangingPunct="1">
              <a:buFontTx/>
              <a:buNone/>
            </a:pPr>
            <a:r>
              <a:rPr lang="en-US" sz="2200" dirty="0"/>
              <a:t>Some distributions offer a tracking service that will notify you when new versions of installed packages are available.</a:t>
            </a:r>
          </a:p>
          <a:p>
            <a:pPr eaLnBrk="1" hangingPunct="1">
              <a:buFontTx/>
              <a:buNone/>
            </a:pPr>
            <a:r>
              <a:rPr lang="en-US" sz="2200" dirty="0"/>
              <a:t>Others automatically download packages from an official repository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endParaRPr lang="en-US" sz="2000" dirty="0"/>
          </a:p>
        </p:txBody>
      </p:sp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457200" y="5148263"/>
            <a:ext cx="6905625" cy="1109663"/>
            <a:chOff x="340" y="2115"/>
            <a:chExt cx="4350" cy="699"/>
          </a:xfrm>
        </p:grpSpPr>
        <p:sp>
          <p:nvSpPr>
            <p:cNvPr id="44039" name="Text Box 4"/>
            <p:cNvSpPr txBox="1">
              <a:spLocks noChangeArrowheads="1"/>
            </p:cNvSpPr>
            <p:nvPr/>
          </p:nvSpPr>
          <p:spPr bwMode="auto">
            <a:xfrm>
              <a:off x="340" y="2115"/>
              <a:ext cx="1140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Debian/Ubuntu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Local – dpkg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Auto – apt-get</a:t>
              </a:r>
            </a:p>
          </p:txBody>
        </p:sp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2064" y="2115"/>
              <a:ext cx="86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RedHat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Local – rpm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Auto – yum</a:t>
              </a:r>
            </a:p>
          </p:txBody>
        </p:sp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3606" y="2115"/>
              <a:ext cx="108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Slackware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Local – pkgtool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Auto – </a:t>
              </a: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(none)</a:t>
              </a:r>
            </a:p>
          </p:txBody>
        </p:sp>
      </p:grp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7696200" y="5589240"/>
            <a:ext cx="1123950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Celebrate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Diversity!</a:t>
            </a:r>
            <a:endParaRPr kumimoji="0" lang="en-GB" sz="1600" b="1" i="1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8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6985000" cy="768350"/>
          </a:xfrm>
        </p:spPr>
        <p:txBody>
          <a:bodyPr/>
          <a:lstStyle/>
          <a:p>
            <a:pPr eaLnBrk="1" hangingPunct="1"/>
            <a:r>
              <a:rPr lang="en-AU" altLang="en-US"/>
              <a:t>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424863" cy="49688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The operating system consists of a </a:t>
            </a:r>
            <a:r>
              <a:rPr lang="en-US" altLang="en-US" b="1" dirty="0">
                <a:solidFill>
                  <a:srgbClr val="FF0000"/>
                </a:solidFill>
              </a:rPr>
              <a:t>kernel</a:t>
            </a:r>
            <a:r>
              <a:rPr lang="en-US" altLang="en-US" dirty="0"/>
              <a:t> along with hundreds of specialized programs for particular tasks.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Provides access to frequently needed facilities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Shields user from low-level details</a:t>
            </a:r>
          </a:p>
          <a:p>
            <a:pPr lvl="1" eaLnBrk="1" hangingPunct="1"/>
            <a:r>
              <a:rPr lang="en-AU" altLang="en-US" b="1" dirty="0"/>
              <a:t>but not system and network administrators!</a:t>
            </a:r>
          </a:p>
          <a:p>
            <a:pPr lvl="1" eaLnBrk="1" hangingPunct="1"/>
            <a:r>
              <a:rPr lang="en-AU" altLang="en-US" b="1" dirty="0"/>
              <a:t>User Interface: Command Line, Curses, GUI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The most complete administrative interface is the command line. GUI and Web based administration are possible, but don’t always offer the same number of configuration options.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Windows: Command Prompt or </a:t>
            </a:r>
            <a:r>
              <a:rPr lang="en-US" altLang="en-US" dirty="0" err="1"/>
              <a:t>powershell</a:t>
            </a:r>
            <a:endParaRPr lang="en-US" altLang="en-US" dirty="0"/>
          </a:p>
          <a:p>
            <a:pPr lvl="1" eaLnBrk="1" hangingPunct="1"/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32455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1" y="1628800"/>
            <a:ext cx="5680149" cy="4649153"/>
          </a:xfrm>
          <a:prstGeom prst="rect">
            <a:avLst/>
          </a:prstGeom>
        </p:spPr>
      </p:pic>
      <p:sp>
        <p:nvSpPr>
          <p:cNvPr id="21" name="Rectangle 5"/>
          <p:cNvSpPr txBox="1">
            <a:spLocks noChangeArrowheads="1"/>
          </p:cNvSpPr>
          <p:nvPr/>
        </p:nvSpPr>
        <p:spPr>
          <a:xfrm>
            <a:off x="179512" y="1628800"/>
            <a:ext cx="3312367" cy="4824536"/>
          </a:xfrm>
          <a:prstGeom prst="rect">
            <a:avLst/>
          </a:prstGeom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I/O control system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Process control management and </a:t>
            </a:r>
            <a:r>
              <a:rPr lang="en-US" altLang="en-US" sz="2000" dirty="0" err="1"/>
              <a:t>interprocess</a:t>
            </a:r>
            <a:r>
              <a:rPr lang="en-US" altLang="en-US" sz="2000" dirty="0"/>
              <a:t> communication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Memory management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Storage management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File management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Network management, communication support, and communication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332656"/>
            <a:ext cx="727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0070C0"/>
                </a:solidFill>
              </a:rPr>
              <a:t>Command processor (shell) provides a convenient interface to the system call libraries for:</a:t>
            </a:r>
          </a:p>
        </p:txBody>
      </p:sp>
    </p:spTree>
    <p:extLst>
      <p:ext uri="{BB962C8B-B14F-4D97-AF65-F5344CB8AC3E}">
        <p14:creationId xmlns:p14="http://schemas.microsoft.com/office/powerpoint/2010/main" val="151431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2132856"/>
            <a:ext cx="3600400" cy="2664296"/>
          </a:xfrm>
          <a:prstGeom prst="rect">
            <a:avLst/>
          </a:prstGeom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All of the functions used to access a specific device are jointly referred to as the device driver.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Device drivers must be statically compiled into the kernel or stored on disk as a loadable module.</a:t>
            </a:r>
          </a:p>
          <a:p>
            <a:pPr eaLnBrk="1" hangingPunct="1"/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12776"/>
            <a:ext cx="4618930" cy="378055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5287486"/>
            <a:ext cx="7920289" cy="138187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98425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In kernel space, the virtual file system (VFS) decodes the file type and transfers the file operations to the appropriate channel, like a </a:t>
            </a:r>
            <a:r>
              <a:rPr lang="en-US" altLang="en-US" sz="2000" dirty="0" err="1"/>
              <a:t>filesystem</a:t>
            </a:r>
            <a:r>
              <a:rPr lang="en-US" altLang="en-US" sz="2000" dirty="0"/>
              <a:t> module in case of a regular file or directory, or a device driver in case of a device file.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588224" y="2060848"/>
            <a:ext cx="2160240" cy="28803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63488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Files, Devices,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274276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665-7399-4395-9ADE-3242D53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Complex Software</a:t>
            </a:r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416391" y="1757231"/>
            <a:ext cx="6310525" cy="2966778"/>
            <a:chOff x="639642" y="1598484"/>
            <a:chExt cx="6310525" cy="2966778"/>
          </a:xfrm>
        </p:grpSpPr>
        <p:grpSp>
          <p:nvGrpSpPr>
            <p:cNvPr id="23" name="Group 22"/>
            <p:cNvGrpSpPr/>
            <p:nvPr/>
          </p:nvGrpSpPr>
          <p:grpSpPr>
            <a:xfrm>
              <a:off x="639642" y="1603642"/>
              <a:ext cx="4678633" cy="2961620"/>
              <a:chOff x="639642" y="1603642"/>
              <a:chExt cx="4678633" cy="296162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99592" y="2284003"/>
                <a:ext cx="3597043" cy="1295758"/>
                <a:chOff x="899592" y="2284003"/>
                <a:chExt cx="3597043" cy="1295758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 flipV="1">
                  <a:off x="899592" y="3068961"/>
                  <a:ext cx="0" cy="444377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B050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V="1">
                  <a:off x="4187669" y="2284003"/>
                  <a:ext cx="308966" cy="13284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B050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V="1">
                  <a:off x="3131840" y="3446915"/>
                  <a:ext cx="380974" cy="13284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dbl" algn="ctr">
                  <a:solidFill>
                    <a:srgbClr val="00B050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" name="Group 2"/>
              <p:cNvGrpSpPr/>
              <p:nvPr/>
            </p:nvGrpSpPr>
            <p:grpSpPr>
              <a:xfrm>
                <a:off x="639642" y="1603642"/>
                <a:ext cx="4678633" cy="2961620"/>
                <a:chOff x="2090155" y="1556792"/>
                <a:chExt cx="4678633" cy="296162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22C1A-D986-4178-8E22-0D12C0D1C83D}"/>
                    </a:ext>
                  </a:extLst>
                </p:cNvPr>
                <p:cNvSpPr txBox="1"/>
                <p:nvPr/>
              </p:nvSpPr>
              <p:spPr>
                <a:xfrm>
                  <a:off x="2206090" y="2485884"/>
                  <a:ext cx="1457572" cy="707886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Other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Apps</a:t>
                  </a:r>
                  <a:endParaRPr kumimoji="0" lang="en-GB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37E9A4A-63FB-4A0D-96D7-F6D91C4C117D}"/>
                    </a:ext>
                  </a:extLst>
                </p:cNvPr>
                <p:cNvSpPr txBox="1"/>
                <p:nvPr/>
              </p:nvSpPr>
              <p:spPr>
                <a:xfrm>
                  <a:off x="2206091" y="3313703"/>
                  <a:ext cx="251909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Windows </a:t>
                  </a: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(Host OS)</a:t>
                  </a:r>
                  <a:endPara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846AC7-D25C-4373-A63A-7FA3237B82C2}"/>
                    </a:ext>
                  </a:extLst>
                </p:cNvPr>
                <p:cNvSpPr txBox="1"/>
                <p:nvPr/>
              </p:nvSpPr>
              <p:spPr>
                <a:xfrm>
                  <a:off x="2206091" y="3707471"/>
                  <a:ext cx="2519089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Device Drivers</a:t>
                  </a: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AD45005-C94B-48DE-BB0C-E611E4A6C399}"/>
                    </a:ext>
                  </a:extLst>
                </p:cNvPr>
                <p:cNvGrpSpPr/>
                <p:nvPr/>
              </p:nvGrpSpPr>
              <p:grpSpPr>
                <a:xfrm>
                  <a:off x="3892156" y="2081959"/>
                  <a:ext cx="1900509" cy="1623258"/>
                  <a:chOff x="2092729" y="2645817"/>
                  <a:chExt cx="1900509" cy="1623258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D78FCA3-7104-4A8F-BE16-82DA67EC4D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3684300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 Drivers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4E6E6DA-6131-4EE4-9E2C-69E389AAA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729" y="3278978"/>
                    <a:ext cx="190050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VirtualBox</a:t>
                    </a: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D36EA22-2B5A-4431-9935-F3FF28CA3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2645817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 Devices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8B4141-34CB-42E2-BB40-B95829E21569}"/>
                    </a:ext>
                  </a:extLst>
                </p:cNvPr>
                <p:cNvGrpSpPr/>
                <p:nvPr/>
              </p:nvGrpSpPr>
              <p:grpSpPr>
                <a:xfrm>
                  <a:off x="4868278" y="1556792"/>
                  <a:ext cx="1900510" cy="972749"/>
                  <a:chOff x="3362538" y="1792022"/>
                  <a:chExt cx="1900510" cy="972749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4C87B17-343C-4924-A527-3628173BB4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538" y="1792022"/>
                    <a:ext cx="190051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VM </a:t>
                    </a: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(Guest OS)</a:t>
                    </a:r>
                    <a:endPara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D76BA9-A0C8-4CFD-9DCF-39A8AE0E4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5976" y="2179996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Device Drivers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B380E6-572B-4C2F-805E-E4C30993A6ED}"/>
                    </a:ext>
                  </a:extLst>
                </p:cNvPr>
                <p:cNvSpPr txBox="1"/>
                <p:nvPr/>
              </p:nvSpPr>
              <p:spPr>
                <a:xfrm>
                  <a:off x="2090155" y="4149080"/>
                  <a:ext cx="3147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--- --- ---  Hardware   --- --- ---</a:t>
                  </a: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" name="Speech Bubble: Rectangle with Corners Rounded 33">
              <a:extLst>
                <a:ext uri="{FF2B5EF4-FFF2-40B4-BE49-F238E27FC236}">
                  <a16:creationId xmlns:a16="http://schemas.microsoft.com/office/drawing/2014/main" id="{DDDE8097-372F-4826-A1F5-B5F35CFB12BC}"/>
                </a:ext>
              </a:extLst>
            </p:cNvPr>
            <p:cNvSpPr/>
            <p:nvPr/>
          </p:nvSpPr>
          <p:spPr bwMode="auto">
            <a:xfrm>
              <a:off x="755578" y="1598484"/>
              <a:ext cx="2016222" cy="685519"/>
            </a:xfrm>
            <a:prstGeom prst="wedgeRoundRectCallout">
              <a:avLst>
                <a:gd name="adj1" fmla="val 82460"/>
                <a:gd name="adj2" fmla="val -17419"/>
                <a:gd name="adj3" fmla="val 16667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Any complete OS (Win, OSX, Linux)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Speech Bubble: Rectangle with Corners Rounded 35">
              <a:extLst>
                <a:ext uri="{FF2B5EF4-FFF2-40B4-BE49-F238E27FC236}">
                  <a16:creationId xmlns:a16="http://schemas.microsoft.com/office/drawing/2014/main" id="{946540C5-E58F-479F-ADE2-88F1D65F94A1}"/>
                </a:ext>
              </a:extLst>
            </p:cNvPr>
            <p:cNvSpPr/>
            <p:nvPr/>
          </p:nvSpPr>
          <p:spPr bwMode="auto">
            <a:xfrm>
              <a:off x="4861935" y="2744229"/>
              <a:ext cx="2088232" cy="624845"/>
            </a:xfrm>
            <a:prstGeom prst="wedgeRoundRectCallout">
              <a:avLst>
                <a:gd name="adj1" fmla="val -72478"/>
                <a:gd name="adj2" fmla="val -16095"/>
                <a:gd name="adj3" fmla="val 16667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or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Vmware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,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Docker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, Android Studio, etc.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36096" y="3672085"/>
            <a:ext cx="3456384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“Host OS” passes virtual driver instructions to the CPU through its “real” device drivers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6096" y="1762389"/>
            <a:ext cx="3456384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“Level 2 Hypervisor” runs as a regular app and exposes virtual devices to the “Guest OS”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977869" y="5085183"/>
            <a:ext cx="6760481" cy="11069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98425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operating system is complex software all by itself</a:t>
            </a:r>
          </a:p>
          <a:p>
            <a:pPr marL="98425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run one OS inside another OS (as a Virtual Machine), we need a “translation layer”</a:t>
            </a:r>
          </a:p>
        </p:txBody>
      </p:sp>
    </p:spTree>
    <p:extLst>
      <p:ext uri="{BB962C8B-B14F-4D97-AF65-F5344CB8AC3E}">
        <p14:creationId xmlns:p14="http://schemas.microsoft.com/office/powerpoint/2010/main" val="15758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76633" y="1628800"/>
            <a:ext cx="3835325" cy="3312368"/>
          </a:xfrm>
          <a:prstGeom prst="rect">
            <a:avLst/>
          </a:prstGeom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98425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Each process is a collection of resources:</a:t>
            </a:r>
          </a:p>
          <a:p>
            <a:pPr marL="620713" lvl="1" indent="0" eaLnBrk="1" hangingPunct="1">
              <a:spcBef>
                <a:spcPts val="0"/>
              </a:spcBef>
              <a:buNone/>
            </a:pPr>
            <a:r>
              <a:rPr lang="en-US" altLang="en-US" sz="1800" dirty="0"/>
              <a:t>Instance of a running program in RAM, current directory, open files with current position, etc…</a:t>
            </a:r>
          </a:p>
          <a:p>
            <a:pPr marL="98425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Processes are “time-sliced” by OS scheduler</a:t>
            </a:r>
          </a:p>
          <a:p>
            <a:pPr marL="620713" lvl="1" indent="0" eaLnBrk="1" hangingPunct="1">
              <a:spcBef>
                <a:spcPts val="0"/>
              </a:spcBef>
              <a:buNone/>
            </a:pPr>
            <a:r>
              <a:rPr lang="en-US" altLang="en-US" sz="1800" dirty="0"/>
              <a:t>Various policies and queues of waiting processes</a:t>
            </a:r>
          </a:p>
          <a:p>
            <a:pPr eaLnBrk="1" hangingPunct="1"/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12776"/>
            <a:ext cx="4618930" cy="378055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5346420"/>
            <a:ext cx="7723759" cy="11069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98425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A “Service” is a background process that performs a specific function or system task </a:t>
            </a:r>
            <a:r>
              <a:rPr lang="en-US" altLang="en-US" sz="2000" i="1" dirty="0">
                <a:solidFill>
                  <a:schemeClr val="tx1"/>
                </a:solidFill>
              </a:rPr>
              <a:t>(often called a “daemon” in </a:t>
            </a:r>
            <a:r>
              <a:rPr lang="en-US" altLang="en-US" sz="2000" i="1" dirty="0" err="1">
                <a:solidFill>
                  <a:schemeClr val="tx1"/>
                </a:solidFill>
              </a:rPr>
              <a:t>unix</a:t>
            </a:r>
            <a:r>
              <a:rPr lang="en-US" altLang="en-US" sz="2000" i="1" dirty="0">
                <a:solidFill>
                  <a:schemeClr val="tx1"/>
                </a:solidFill>
              </a:rPr>
              <a:t>)</a:t>
            </a:r>
          </a:p>
          <a:p>
            <a:pPr marL="98425" indent="0" eaLnBrk="1" hangingPunct="1">
              <a:spcBef>
                <a:spcPts val="600"/>
              </a:spcBef>
              <a:buNone/>
            </a:pPr>
            <a:r>
              <a:rPr lang="en-US" altLang="en-US" sz="2000" dirty="0"/>
              <a:t>Usually started at boot time, and runs as long as the system is up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44083" y="2060848"/>
            <a:ext cx="2160240" cy="25202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63488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Processes and Services</a:t>
            </a:r>
          </a:p>
        </p:txBody>
      </p:sp>
    </p:spTree>
    <p:extLst>
      <p:ext uri="{BB962C8B-B14F-4D97-AF65-F5344CB8AC3E}">
        <p14:creationId xmlns:p14="http://schemas.microsoft.com/office/powerpoint/2010/main" val="15420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04813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/>
              <a:t>Shutdown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484313"/>
            <a:ext cx="8382000" cy="4535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/>
              <a:t>Complex systems need safe shutdown sequence to avoid damage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/>
              <a:t>	Quiescent state difficult to predict in multi-tasking systems</a:t>
            </a:r>
          </a:p>
          <a:p>
            <a:pPr lvl="1" eaLnBrk="1" hangingPunct="1"/>
            <a:r>
              <a:rPr lang="en-AU" altLang="en-US"/>
              <a:t>Complete all operations in progress</a:t>
            </a:r>
          </a:p>
          <a:p>
            <a:pPr lvl="1" eaLnBrk="1" hangingPunct="1"/>
            <a:r>
              <a:rPr lang="en-AU" altLang="en-US"/>
              <a:t>Prevent new operations from starting</a:t>
            </a:r>
          </a:p>
          <a:p>
            <a:pPr lvl="1" eaLnBrk="1" hangingPunct="1"/>
            <a:r>
              <a:rPr lang="en-AU" altLang="en-US"/>
              <a:t>Close files</a:t>
            </a:r>
          </a:p>
          <a:p>
            <a:pPr lvl="1" eaLnBrk="1" hangingPunct="1"/>
            <a:r>
              <a:rPr lang="en-AU" altLang="en-US"/>
              <a:t>Terminate processes and services</a:t>
            </a:r>
          </a:p>
          <a:p>
            <a:pPr lvl="1" eaLnBrk="1" hangingPunct="1"/>
            <a:r>
              <a:rPr lang="en-AU" altLang="en-US"/>
              <a:t>Synchronise and Flush buffers/caches</a:t>
            </a:r>
          </a:p>
          <a:p>
            <a:pPr lvl="1" eaLnBrk="1" hangingPunct="1"/>
            <a:r>
              <a:rPr lang="en-AU" altLang="en-US"/>
              <a:t>Dismount/park/eject disks</a:t>
            </a:r>
          </a:p>
          <a:p>
            <a:pPr lvl="1" eaLnBrk="1" hangingPunct="1"/>
            <a:r>
              <a:rPr lang="en-AU" altLang="en-US"/>
              <a:t>Power off !</a:t>
            </a:r>
          </a:p>
        </p:txBody>
      </p:sp>
    </p:spTree>
    <p:extLst>
      <p:ext uri="{BB962C8B-B14F-4D97-AF65-F5344CB8AC3E}">
        <p14:creationId xmlns:p14="http://schemas.microsoft.com/office/powerpoint/2010/main" val="193398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Caution</a:t>
            </a:r>
            <a:r>
              <a:rPr lang="en-US" altLang="en-US">
                <a:solidFill>
                  <a:srgbClr val="FF3300"/>
                </a:solidFill>
              </a:rPr>
              <a:t>!</a:t>
            </a:r>
            <a:endParaRPr lang="en-GB" altLang="en-US">
              <a:solidFill>
                <a:srgbClr val="FF33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indent="0">
              <a:buFontTx/>
              <a:buNone/>
            </a:pPr>
            <a:r>
              <a:rPr lang="en-US" altLang="en-US"/>
              <a:t>Running VMs on a laptop:</a:t>
            </a:r>
          </a:p>
          <a:p>
            <a:pPr marL="98425" indent="0">
              <a:buFontTx/>
              <a:buNone/>
            </a:pPr>
            <a:endParaRPr lang="en-US" altLang="en-US"/>
          </a:p>
          <a:p>
            <a:pPr marL="98425" indent="0">
              <a:buFontTx/>
              <a:buNone/>
            </a:pPr>
            <a:r>
              <a:rPr lang="en-US" altLang="en-US"/>
              <a:t>Check your power settings – close lid, low battery, etc.</a:t>
            </a:r>
          </a:p>
          <a:p>
            <a:pPr marL="98425" indent="0" algn="ctr">
              <a:buFontTx/>
              <a:buNone/>
            </a:pPr>
            <a:r>
              <a:rPr lang="en-US" altLang="en-US"/>
              <a:t>Never </a:t>
            </a:r>
            <a:r>
              <a:rPr lang="en-US" altLang="en-US" b="1">
                <a:solidFill>
                  <a:srgbClr val="FF0000"/>
                </a:solidFill>
              </a:rPr>
              <a:t>Hibernate</a:t>
            </a:r>
            <a:r>
              <a:rPr lang="en-US" altLang="en-US"/>
              <a:t>, only </a:t>
            </a:r>
            <a:r>
              <a:rPr lang="en-US" altLang="en-US" b="1">
                <a:solidFill>
                  <a:srgbClr val="008000"/>
                </a:solidFill>
              </a:rPr>
              <a:t>Sleep</a:t>
            </a:r>
          </a:p>
          <a:p>
            <a:pPr marL="98425" indent="0">
              <a:buFontTx/>
              <a:buNone/>
            </a:pPr>
            <a:endParaRPr lang="en-US" altLang="en-US" b="1">
              <a:solidFill>
                <a:srgbClr val="008000"/>
              </a:solidFill>
            </a:endParaRPr>
          </a:p>
          <a:p>
            <a:pPr marL="98425" indent="0">
              <a:buFontTx/>
              <a:buNone/>
            </a:pPr>
            <a:r>
              <a:rPr lang="en-US" altLang="en-US"/>
              <a:t>(“Hibernate” suspends too many host processes, and your VM will get corrupted – “Sleep” works well enough)</a:t>
            </a:r>
          </a:p>
          <a:p>
            <a:pPr marL="98425" indent="0">
              <a:buFontTx/>
              <a:buNone/>
            </a:pPr>
            <a:endParaRPr lang="en-US" altLang="en-US"/>
          </a:p>
          <a:p>
            <a:pPr marL="98425" indent="0">
              <a:buFontTx/>
              <a:buNone/>
            </a:pPr>
            <a:r>
              <a:rPr lang="en-US" altLang="en-US"/>
              <a:t>(or … just poweroff the VM)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2382052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2599</TotalTime>
  <Words>1259</Words>
  <Application>Microsoft Office PowerPoint</Application>
  <PresentationFormat>On-screen Show (4:3)</PresentationFormat>
  <Paragraphs>177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Lucida Console</vt:lpstr>
      <vt:lpstr>Times</vt:lpstr>
      <vt:lpstr>Times New Roman</vt:lpstr>
      <vt:lpstr>1_APU Clean</vt:lpstr>
      <vt:lpstr>3_APU Clean</vt:lpstr>
      <vt:lpstr>UCTI-Template-foundation-level</vt:lpstr>
      <vt:lpstr>System and Network Administration</vt:lpstr>
      <vt:lpstr>OS in Summary</vt:lpstr>
      <vt:lpstr>Operating Systems</vt:lpstr>
      <vt:lpstr>PowerPoint Presentation</vt:lpstr>
      <vt:lpstr>PowerPoint Presentation</vt:lpstr>
      <vt:lpstr>Layers of Complex Software</vt:lpstr>
      <vt:lpstr>PowerPoint Presentation</vt:lpstr>
      <vt:lpstr>Shutdown</vt:lpstr>
      <vt:lpstr>Caution!</vt:lpstr>
      <vt:lpstr>PowerPoint Presentation</vt:lpstr>
      <vt:lpstr>Permissions</vt:lpstr>
      <vt:lpstr>Task Manager: Process Details</vt:lpstr>
      <vt:lpstr>Task Manager: Services</vt:lpstr>
      <vt:lpstr>NTFS Permissions</vt:lpstr>
      <vt:lpstr>PowerPoint Presentation</vt:lpstr>
      <vt:lpstr>Linux Permissions</vt:lpstr>
      <vt:lpstr>Special Directory Permissions</vt:lpstr>
      <vt:lpstr>PowerPoint Presentation</vt:lpstr>
      <vt:lpstr>Shared Libraries (.so) Dynamic Link Libraries (.dll)</vt:lpstr>
      <vt:lpstr>Source and Packages</vt:lpstr>
      <vt:lpstr>Source and Packages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363</cp:revision>
  <cp:lastPrinted>2007-07-15T04:59:23Z</cp:lastPrinted>
  <dcterms:modified xsi:type="dcterms:W3CDTF">2021-11-23T00:05:48Z</dcterms:modified>
</cp:coreProperties>
</file>