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3" r:id="rId1"/>
    <p:sldMasterId id="2147484319" r:id="rId2"/>
    <p:sldMasterId id="2147484333" r:id="rId3"/>
  </p:sldMasterIdLst>
  <p:notesMasterIdLst>
    <p:notesMasterId r:id="rId28"/>
  </p:notesMasterIdLst>
  <p:handoutMasterIdLst>
    <p:handoutMasterId r:id="rId29"/>
  </p:handoutMasterIdLst>
  <p:sldIdLst>
    <p:sldId id="700" r:id="rId4"/>
    <p:sldId id="745" r:id="rId5"/>
    <p:sldId id="854" r:id="rId6"/>
    <p:sldId id="385" r:id="rId7"/>
    <p:sldId id="783" r:id="rId8"/>
    <p:sldId id="796" r:id="rId9"/>
    <p:sldId id="353" r:id="rId10"/>
    <p:sldId id="776" r:id="rId11"/>
    <p:sldId id="842" r:id="rId12"/>
    <p:sldId id="355" r:id="rId13"/>
    <p:sldId id="843" r:id="rId14"/>
    <p:sldId id="844" r:id="rId15"/>
    <p:sldId id="845" r:id="rId16"/>
    <p:sldId id="354" r:id="rId17"/>
    <p:sldId id="793" r:id="rId18"/>
    <p:sldId id="850" r:id="rId19"/>
    <p:sldId id="726" r:id="rId20"/>
    <p:sldId id="855" r:id="rId21"/>
    <p:sldId id="784" r:id="rId22"/>
    <p:sldId id="797" r:id="rId23"/>
    <p:sldId id="785" r:id="rId24"/>
    <p:sldId id="356" r:id="rId25"/>
    <p:sldId id="301" r:id="rId26"/>
    <p:sldId id="853" r:id="rId2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FF00FF"/>
    <a:srgbClr val="CAE8AA"/>
    <a:srgbClr val="008000"/>
    <a:srgbClr val="00528B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37" autoAdjust="0"/>
    <p:restoredTop sz="94624" autoAdjust="0"/>
  </p:normalViewPr>
  <p:slideViewPr>
    <p:cSldViewPr>
      <p:cViewPr varScale="1">
        <p:scale>
          <a:sx n="82" d="100"/>
          <a:sy n="82" d="100"/>
        </p:scale>
        <p:origin x="11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776"/>
    </p:cViewPr>
  </p:sorterViewPr>
  <p:notesViewPr>
    <p:cSldViewPr>
      <p:cViewPr varScale="1">
        <p:scale>
          <a:sx n="40" d="100"/>
          <a:sy n="40" d="100"/>
        </p:scale>
        <p:origin x="-1267" y="-8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7.xml"/><Relationship Id="rId2" Type="http://schemas.openxmlformats.org/officeDocument/2006/relationships/slide" Target="slides/slide15.xml"/><Relationship Id="rId1" Type="http://schemas.openxmlformats.org/officeDocument/2006/relationships/slide" Target="slides/slide6.xml"/><Relationship Id="rId4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625286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71681" y="6948715"/>
            <a:ext cx="2829520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7D2C9D2-F5D4-499C-8267-AF2DA2C9A9C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7240003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4425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54AC328-01C2-4BFC-A78E-AFB4342A46B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504711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4AC328-01C2-4BFC-A78E-AFB4342A46B1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24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41C99A2-F1F3-4136-9274-9E4134DD5EF9}" type="slidenum">
              <a:rPr lang="en-AU" altLang="en-US" smtClean="0">
                <a:solidFill>
                  <a:prstClr val="black"/>
                </a:solidFill>
              </a:rPr>
              <a:pPr/>
              <a:t>6</a:t>
            </a:fld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t>Network Administration - Managing Hosts and Users</a:t>
            </a:r>
            <a:endParaRPr lang="en-AU" alt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6324" name="Rectangle 3"/>
          <p:cNvSpPr txBox="1">
            <a:spLocks noGrp="1" noChangeArrowheads="1"/>
          </p:cNvSpPr>
          <p:nvPr/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60F9E3D-51E5-4C5D-839B-16C7197A3E3F}" type="datetime1">
              <a:rPr lang="en-US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 eaLnBrk="1" hangingPunct="1"/>
              <a:t>11/23/2021</a:t>
            </a:fld>
            <a:endParaRPr lang="en-AU" alt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6325" name="Rectangle 7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FA9DE45-CD62-4913-99AE-9B0F597D8FAA}" type="slidenum">
              <a:rPr lang="en-AU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 eaLnBrk="1" hangingPunct="1"/>
              <a:t>6</a:t>
            </a:fld>
            <a:endParaRPr lang="en-AU" alt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solidFill>
            <a:srgbClr val="FFFFFF"/>
          </a:solidFill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494" y="3473753"/>
            <a:ext cx="7034213" cy="3293534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9048" tIns="49524" rIns="99048" bIns="49524"/>
          <a:lstStyle/>
          <a:p>
            <a:pPr marL="228600" indent="-228600" eaLnBrk="1" hangingPunct="1">
              <a:buFontTx/>
              <a:buChar char="•"/>
            </a:pPr>
            <a:r>
              <a:rPr lang="en-AU" altLang="en-US">
                <a:latin typeface="Times New Roman" pitchFamily="18" charset="0"/>
              </a:rPr>
              <a:t>Swap space as a separate partition is fairly typical</a:t>
            </a:r>
          </a:p>
          <a:p>
            <a:pPr marL="228600" indent="-228600" eaLnBrk="1" hangingPunct="1">
              <a:buFontTx/>
              <a:buChar char="•"/>
            </a:pPr>
            <a:r>
              <a:rPr lang="en-AU" altLang="en-US">
                <a:latin typeface="Times New Roman" pitchFamily="18" charset="0"/>
              </a:rPr>
              <a:t>Separate partitions for different groups of files makes sense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AU" altLang="en-US">
                <a:latin typeface="Times New Roman" pitchFamily="18" charset="0"/>
              </a:rPr>
              <a:t>Some groups of files need frequent backups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AU" altLang="en-US">
                <a:latin typeface="Times New Roman" pitchFamily="18" charset="0"/>
              </a:rPr>
              <a:t>Some groups of files rarely change, infrequent backups</a:t>
            </a:r>
          </a:p>
          <a:p>
            <a:pPr marL="228600" indent="-228600" eaLnBrk="1" hangingPunct="1">
              <a:buFontTx/>
              <a:buChar char="•"/>
            </a:pPr>
            <a:endParaRPr lang="en-AU" altLang="en-US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4B883E-51AF-44E7-A8BA-BAC9958E7C30}" type="slidenum">
              <a:rPr lang="en-AU" altLang="en-US" smtClean="0">
                <a:solidFill>
                  <a:prstClr val="black"/>
                </a:solidFill>
              </a:rPr>
              <a:pPr/>
              <a:t>9</a:t>
            </a:fld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6041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t>Network Administration - Managing Hosts and Users</a:t>
            </a:r>
            <a:endParaRPr lang="en-AU" alt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0420" name="Rectangle 3"/>
          <p:cNvSpPr txBox="1">
            <a:spLocks noGrp="1" noChangeArrowheads="1"/>
          </p:cNvSpPr>
          <p:nvPr/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B4F5A9B-D877-4B2D-9CC0-9EFA0239FFB0}" type="datetime1">
              <a:rPr lang="en-US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 eaLnBrk="1" hangingPunct="1"/>
              <a:t>11/23/2021</a:t>
            </a:fld>
            <a:endParaRPr lang="en-AU" alt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0421" name="Rectangle 7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3EFA1ED-9DF3-48CA-AE46-91C1DD4E18F7}" type="slidenum">
              <a:rPr lang="en-AU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 eaLnBrk="1" hangingPunct="1"/>
              <a:t>9</a:t>
            </a:fld>
            <a:endParaRPr lang="en-AU" alt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solidFill>
            <a:srgbClr val="FFFFFF"/>
          </a:solidFill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494" y="3473753"/>
            <a:ext cx="7034213" cy="3293534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9048" tIns="49524" rIns="99048" bIns="49524"/>
          <a:lstStyle/>
          <a:p>
            <a:pPr marL="228600" indent="-228600" eaLnBrk="1" hangingPunct="1">
              <a:buFontTx/>
              <a:buChar char="•"/>
            </a:pPr>
            <a:r>
              <a:rPr lang="en-AU" altLang="en-US">
                <a:latin typeface="Times New Roman" pitchFamily="18" charset="0"/>
              </a:rPr>
              <a:t>Mostly we only need to do 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AU" altLang="en-US">
                <a:latin typeface="Times New Roman" pitchFamily="18" charset="0"/>
              </a:rPr>
              <a:t>High level formas (like painting or repainting the lines in car spaces..)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AU" altLang="en-US">
                <a:latin typeface="Times New Roman" pitchFamily="18" charset="0"/>
              </a:rPr>
              <a:t>Or zero-filling (scouring the carpark of any marking)</a:t>
            </a:r>
          </a:p>
          <a:p>
            <a:pPr marL="228600" indent="-228600" eaLnBrk="1" hangingPunct="1">
              <a:buFontTx/>
              <a:buChar char="•"/>
            </a:pPr>
            <a:r>
              <a:rPr lang="en-AU" altLang="en-US">
                <a:latin typeface="Times New Roman" pitchFamily="18" charset="0"/>
              </a:rPr>
              <a:t>Low level format requires great accuracy, and so must be avoided</a:t>
            </a:r>
          </a:p>
          <a:p>
            <a:pPr marL="228600" indent="-228600" eaLnBrk="1" hangingPunct="1">
              <a:buFontTx/>
              <a:buChar char="•"/>
            </a:pPr>
            <a:r>
              <a:rPr lang="en-AU" altLang="en-US">
                <a:latin typeface="Times New Roman" pitchFamily="18" charset="0"/>
              </a:rPr>
              <a:t>Some filesystem formats are interoperable, e.g., FAT32, ISO9660 (although the latter is not for hard disks)</a:t>
            </a:r>
          </a:p>
          <a:p>
            <a:pPr marL="228600" indent="-228600" eaLnBrk="1" hangingPunct="1">
              <a:buFontTx/>
              <a:buChar char="•"/>
            </a:pPr>
            <a:endParaRPr lang="en-AU" altLang="en-US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prstClr val="black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0F6BE71-6FC7-4063-9A57-EA16E6195009}" type="slidenum">
              <a:rPr lang="en-AU" altLang="en-US" smtClean="0">
                <a:solidFill>
                  <a:prstClr val="black"/>
                </a:solidFill>
              </a:rPr>
              <a:pPr/>
              <a:t>13</a:t>
            </a:fld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59395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t>Network Administration - Managing Hosts and Users</a:t>
            </a:r>
            <a:endParaRPr lang="en-AU" alt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9396" name="Rectangle 3"/>
          <p:cNvSpPr txBox="1">
            <a:spLocks noGrp="1" noChangeArrowheads="1"/>
          </p:cNvSpPr>
          <p:nvPr/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26F2B1D-5DAA-4ADA-ABD9-52BAC9A59F81}" type="datetime1">
              <a:rPr lang="en-US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 eaLnBrk="1" hangingPunct="1"/>
              <a:t>11/23/2021</a:t>
            </a:fld>
            <a:endParaRPr lang="en-AU" alt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9397" name="Rectangle 7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90EB226-D245-4E27-888F-52B92EBF51E2}" type="slidenum">
              <a:rPr lang="en-AU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 eaLnBrk="1" hangingPunct="1"/>
              <a:t>13</a:t>
            </a:fld>
            <a:endParaRPr lang="en-AU" alt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solidFill>
            <a:srgbClr val="FFFFFF"/>
          </a:solidFill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494" y="3473753"/>
            <a:ext cx="7034213" cy="3293534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9048" tIns="49524" rIns="99048" bIns="49524"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prstClr val="black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8FEFF8-F7B0-4AC2-97D4-E201C5388116}" type="slidenum">
              <a:rPr kumimoji="0" lang="en-AU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8371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t>Network Administration - Managing Hosts and Users</a:t>
            </a:r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58372" name="Rectangle 3"/>
          <p:cNvSpPr txBox="1">
            <a:spLocks noGrp="1" noChangeArrowheads="1"/>
          </p:cNvSpPr>
          <p:nvPr/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9B5257-3938-4FF3-A2A5-EC47C51EAB21}" type="datetime1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11/23/2021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58373" name="Rectangle 7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3DEA17-75DF-4B1A-B5B5-F6D19967EFC8}" type="slidenum"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solidFill>
            <a:srgbClr val="FFFFFF"/>
          </a:solidFill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494" y="3473753"/>
            <a:ext cx="7034213" cy="3293534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9048" tIns="49524" rIns="99048" bIns="49524"/>
          <a:lstStyle/>
          <a:p>
            <a:pPr marL="228600" indent="-228600" eaLnBrk="1" hangingPunct="1">
              <a:buFontTx/>
              <a:buChar char="•"/>
            </a:pPr>
            <a:r>
              <a:rPr lang="en-AU" altLang="en-US">
                <a:latin typeface="Times New Roman" pitchFamily="18" charset="0"/>
              </a:rPr>
              <a:t>Virtualization, e.g., with VMware, negates the need for multiple boots in a host.</a:t>
            </a:r>
          </a:p>
          <a:p>
            <a:pPr marL="228600" indent="-228600" eaLnBrk="1" hangingPunct="1">
              <a:buFontTx/>
              <a:buChar char="•"/>
            </a:pPr>
            <a:r>
              <a:rPr lang="en-AU" altLang="en-US">
                <a:latin typeface="Times New Roman" pitchFamily="18" charset="0"/>
              </a:rPr>
              <a:t>But virtualization is not perfect, e.g., compatibility issues, and taxes the hardware with multiple concurrently running O</a:t>
            </a:r>
            <a:r>
              <a:rPr lang="en-US" altLang="en-US">
                <a:latin typeface="Times New Roman" pitchFamily="18" charset="0"/>
              </a:rPr>
              <a:t>s</a:t>
            </a:r>
            <a:r>
              <a:rPr lang="en-AU" altLang="en-US">
                <a:latin typeface="Times New Roman" pitchFamily="18" charset="0"/>
              </a:rPr>
              <a:t>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244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EC1107-48D5-47FC-B4AD-6AE5C815B987}" type="slidenum">
              <a:rPr kumimoji="0" lang="en-AU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47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t>Network Administration - Managing Hosts and Users</a:t>
            </a:r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57348" name="Rectangle 3"/>
          <p:cNvSpPr txBox="1">
            <a:spLocks noGrp="1" noChangeArrowheads="1"/>
          </p:cNvSpPr>
          <p:nvPr/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7CE3F8-9B86-4210-874F-50522C952DD7}" type="datetime1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11/23/2021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57349" name="Rectangle 7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D50BD1-4554-4107-9612-41936424A97E}" type="slidenum"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solidFill>
            <a:srgbClr val="FFFFFF"/>
          </a:solidFill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494" y="3473753"/>
            <a:ext cx="7034213" cy="3293534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9048" tIns="49524" rIns="99048" bIns="49524"/>
          <a:lstStyle/>
          <a:p>
            <a:pPr eaLnBrk="1" hangingPunct="1"/>
            <a:r>
              <a:rPr lang="en-AU" altLang="en-US">
                <a:latin typeface="Times New Roman" pitchFamily="18" charset="0"/>
              </a:rPr>
              <a:t>These details matter for fault isolation.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89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845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541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1047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595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8145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2955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4265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7811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3783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8152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355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4759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4390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666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5403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254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12955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8578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72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BF6F0C-6BA8-422C-AC9B-0189A13DE4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0F0917-834D-465C-8E25-067BBEB17A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CC51D8-4205-431D-B879-1E362919A8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5FA7-4340-41F6-A7CF-C3929C8FF1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508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6A3DAB-8BD6-4199-A2B6-83B3E1F4EF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C2000D-F12E-43C9-8374-61780F29F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2A2D6F-D8F6-4124-8CEF-CA7C5B249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94EA0-5702-4659-9848-9012A65227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94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016A5A-FF33-4661-8653-38B5722E56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48DC12-E72E-4552-A336-FAA08152B8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AF1A3A-BA92-48A3-85C4-C272630447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D7BB1-1467-4902-A2B2-1B143ACD11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52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3176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2C2340-500B-4B83-84A8-037C11A864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EE4E50-4BF4-4E07-850E-6A859FC509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54E00D-7250-48E6-B8CD-D024CE201B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54E52-CA49-4094-9ECF-13183E7265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983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9B7C4AA-EAF4-42F8-ADC6-08AA00BCA9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7E12CDA-7F56-41F7-A4CB-485007AA48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622B5F9-432E-4E87-8633-51B0F35D9F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5100D-C398-4DD0-AB84-D80FF5CBE0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0268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6CECCE7-471A-4B7D-8398-769409C875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9926A88-005E-4028-B06F-93F5F90B99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998C0E-72EC-491C-A81B-BACFCDD921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9707A-48CD-46B3-A566-09EE239B85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9750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2374373-F5BB-4D8C-88DE-464B62CA6F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85A8681-CD93-453C-B37D-39DA089BA8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B348EE4-8FF1-44E3-9C58-054FCD1405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2576D-6F41-4D3A-A59B-61A374F3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6088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8FF676-8B35-4A18-9FE0-8B4DD0BD46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DD94E6-45BB-462F-9A37-BCA18972B2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1BDB9-0C13-4769-92B2-421B03909F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08C2A-8B28-4756-B922-36E72FD867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9345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D6841C-F92C-4664-8138-D0411F4845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09E589-7562-467F-9B0A-E4D53EA64A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E017F7-B8A1-4C2A-B661-F3BFA22236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ABDD5-C4B5-4F79-B2C2-4A61810D28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5546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DC5732-E351-4D91-B3D1-F04954E7E0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0D50DB-6F86-427C-B4F0-23C0736B75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A9B2A3-0F54-4775-94A8-86A6EF5ADD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697B7-615D-4801-AEAA-334A6DDD7A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6210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8AC830-D738-4A4D-BA72-AA9B53A823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0EA212-E33E-4AEB-A5C5-A4900EAF91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2C0659-12AB-4983-851C-6ABEB989AD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1ADFC-DE88-4C34-9B38-3FA40CE31C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8180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487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859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596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294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809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8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634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1029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  <p:sldLayoutId id="2147484317" r:id="rId12"/>
    <p:sldLayoutId id="2147484318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>
                <a:solidFill>
                  <a:srgbClr val="000000"/>
                </a:solidFill>
              </a:rPr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92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  <p:sldLayoutId id="2147484331" r:id="rId12"/>
    <p:sldLayoutId id="2147484332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F069354-C750-4E77-935E-B82F63117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1B33C21-436B-4CB4-AA45-EA1AB0ED1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5AB8322-0A78-4D49-88CF-015E793B733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E594252-505C-4E05-B424-115144E6A55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53E06D5-0F0C-446A-9539-E13551F0E7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59B6D27-E825-48DE-BA8A-7AEE72ED8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73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  <p:sldLayoutId id="214748434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my-tiny.net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4213" y="1952625"/>
            <a:ext cx="7632700" cy="1470025"/>
          </a:xfrm>
        </p:spPr>
        <p:txBody>
          <a:bodyPr/>
          <a:lstStyle/>
          <a:p>
            <a:pPr marL="0" indent="0"/>
            <a:r>
              <a:rPr lang="en-GB" altLang="en-US">
                <a:solidFill>
                  <a:schemeClr val="tx1"/>
                </a:solidFill>
              </a:rPr>
              <a:t>System and Network Administration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3886200"/>
            <a:ext cx="4608512" cy="1558925"/>
          </a:xfrm>
        </p:spPr>
        <p:txBody>
          <a:bodyPr/>
          <a:lstStyle/>
          <a:p>
            <a:r>
              <a:rPr lang="en-US" altLang="en-US"/>
              <a:t>Boot Disk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>
            <a:extLst>
              <a:ext uri="{FF2B5EF4-FFF2-40B4-BE49-F238E27FC236}">
                <a16:creationId xmlns:a16="http://schemas.microsoft.com/office/drawing/2014/main" id="{0E93ADB5-540B-4D11-B8B4-20889767479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188913"/>
            <a:ext cx="6840537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5">
            <a:extLst>
              <a:ext uri="{FF2B5EF4-FFF2-40B4-BE49-F238E27FC236}">
                <a16:creationId xmlns:a16="http://schemas.microsoft.com/office/drawing/2014/main" id="{42F55A06-FC91-4AB8-8005-1271FBA34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3429000"/>
            <a:ext cx="3287713" cy="1077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mkfs.ext4 /dev/sda1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mkdir /mnt/sda1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mount /dev/sda1 /mnt/sda1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84F18426-5A69-4704-8ECE-B8D07ED74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8" y="5373688"/>
            <a:ext cx="8569325" cy="1262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Create a filesystem on the data partition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Make sure the mountpoint exists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Make the device available to the OS through the mountpoint in the filesystem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Then start 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mc –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our favorite linux file manager</a:t>
            </a:r>
          </a:p>
        </p:txBody>
      </p:sp>
    </p:spTree>
    <p:extLst>
      <p:ext uri="{BB962C8B-B14F-4D97-AF65-F5344CB8AC3E}">
        <p14:creationId xmlns:p14="http://schemas.microsoft.com/office/powerpoint/2010/main" val="2737354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57200"/>
            <a:ext cx="5887541" cy="609600"/>
          </a:xfrm>
        </p:spPr>
        <p:txBody>
          <a:bodyPr/>
          <a:lstStyle/>
          <a:p>
            <a:r>
              <a:rPr lang="en-US" sz="4000" dirty="0"/>
              <a:t>Windows File Systems</a:t>
            </a:r>
            <a:endParaRPr lang="en-US" altLang="en-US" sz="4000" dirty="0"/>
          </a:p>
        </p:txBody>
      </p:sp>
      <p:graphicFrame>
        <p:nvGraphicFramePr>
          <p:cNvPr id="381955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17744080"/>
              </p:ext>
            </p:extLst>
          </p:nvPr>
        </p:nvGraphicFramePr>
        <p:xfrm>
          <a:off x="1411558" y="1628800"/>
          <a:ext cx="2872410" cy="2708920"/>
        </p:xfrm>
        <a:graphic>
          <a:graphicData uri="http://schemas.openxmlformats.org/drawingml/2006/table">
            <a:tbl>
              <a:tblPr/>
              <a:tblGrid>
                <a:gridCol w="287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FAT32</a:t>
                      </a:r>
                    </a:p>
                  </a:txBody>
                  <a:tcPr marL="68580" marR="68580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Maximum file size 4 GB Max partition size 2 TB</a:t>
                      </a:r>
                    </a:p>
                  </a:txBody>
                  <a:tcPr marL="68580" marR="68580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Provides only Folder-level security</a:t>
                      </a:r>
                    </a:p>
                  </a:txBody>
                  <a:tcPr marL="68580" marR="68580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6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3 permissions: Read, Change, Full Control</a:t>
                      </a:r>
                    </a:p>
                  </a:txBody>
                  <a:tcPr marL="68580" marR="68580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1997" name="Group 4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91268442"/>
              </p:ext>
            </p:extLst>
          </p:nvPr>
        </p:nvGraphicFramePr>
        <p:xfrm>
          <a:off x="4788024" y="1628800"/>
          <a:ext cx="3312368" cy="3950812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NTFS</a:t>
                      </a:r>
                    </a:p>
                  </a:txBody>
                  <a:tcPr marL="68580" marR="68580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Supports Exabyte size files and partitions </a:t>
                      </a:r>
                    </a:p>
                  </a:txBody>
                  <a:tcPr marL="68580" marR="68580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File-level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Folder-level security</a:t>
                      </a:r>
                    </a:p>
                  </a:txBody>
                  <a:tcPr marL="68580" marR="68580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6 standard  plus “advanced” permission combinations</a:t>
                      </a:r>
                    </a:p>
                  </a:txBody>
                  <a:tcPr marL="68580" marR="68580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compression support</a:t>
                      </a:r>
                    </a:p>
                  </a:txBody>
                  <a:tcPr marL="68580" marR="68580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Encrypted File System support</a:t>
                      </a:r>
                    </a:p>
                  </a:txBody>
                  <a:tcPr marL="68580" marR="68580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8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Disk quota management</a:t>
                      </a:r>
                    </a:p>
                  </a:txBody>
                  <a:tcPr marL="68580" marR="68580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63688" y="4581126"/>
            <a:ext cx="2297832" cy="138499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FAT32 is common on USB drives</a:t>
            </a:r>
          </a:p>
        </p:txBody>
      </p:sp>
    </p:spTree>
    <p:extLst>
      <p:ext uri="{BB962C8B-B14F-4D97-AF65-F5344CB8AC3E}">
        <p14:creationId xmlns:p14="http://schemas.microsoft.com/office/powerpoint/2010/main" val="396466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>
                <a:solidFill>
                  <a:srgbClr val="00B050"/>
                </a:solidFill>
              </a:rPr>
              <a:t>Linux</a:t>
            </a:r>
            <a:r>
              <a:rPr lang="en-US" altLang="en-US"/>
              <a:t> File Systems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3038" y="1557338"/>
          <a:ext cx="8713786" cy="30178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1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2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88854">
                <a:tc>
                  <a:txBody>
                    <a:bodyPr/>
                    <a:lstStyle/>
                    <a:p>
                      <a:r>
                        <a:rPr lang="en-US" sz="1600" dirty="0"/>
                        <a:t>File system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Maximum filename length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MBR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Allowable characters in directory entries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Maximum pathname length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Maximum file size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Maximum volume size</a:t>
                      </a:r>
                    </a:p>
                  </a:txBody>
                  <a:tcPr marL="91449" marR="91449" marT="45702" marB="4570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92">
                <a:tc>
                  <a:txBody>
                    <a:bodyPr/>
                    <a:lstStyle/>
                    <a:p>
                      <a:r>
                        <a:rPr lang="en-US" sz="1600" dirty="0"/>
                        <a:t>ext3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255 bytes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0x83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Any byte except NUL and /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limit defined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2</a:t>
                      </a:r>
                      <a:r>
                        <a:rPr lang="en-US" sz="1600" dirty="0"/>
                        <a:t> TB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32</a:t>
                      </a:r>
                      <a:r>
                        <a:rPr lang="en-US" sz="1600" dirty="0"/>
                        <a:t> TB</a:t>
                      </a:r>
                    </a:p>
                  </a:txBody>
                  <a:tcPr marL="91449" marR="91449" marT="45702" marB="4570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92">
                <a:tc>
                  <a:txBody>
                    <a:bodyPr/>
                    <a:lstStyle/>
                    <a:p>
                      <a:r>
                        <a:rPr lang="en-US" sz="1600" dirty="0"/>
                        <a:t>ext4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255 bytes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0x83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Any byte except NUL</a:t>
                      </a:r>
                      <a:r>
                        <a:rPr lang="en-US" sz="1600" baseline="30000" dirty="0"/>
                        <a:t> </a:t>
                      </a:r>
                      <a:r>
                        <a:rPr lang="en-US" sz="1600" dirty="0"/>
                        <a:t>and /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limit defined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16</a:t>
                      </a:r>
                      <a:r>
                        <a:rPr lang="en-US" sz="1600" dirty="0"/>
                        <a:t> TB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</a:t>
                      </a:r>
                      <a:r>
                        <a:rPr lang="en-US" sz="1600" dirty="0"/>
                        <a:t> EB</a:t>
                      </a:r>
                    </a:p>
                  </a:txBody>
                  <a:tcPr marL="91449" marR="91449" marT="45702" marB="4570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20738" y="5013325"/>
            <a:ext cx="7416800" cy="1247775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tIns="0" bIns="0"/>
          <a:lstStyle>
            <a:lvl1pPr marL="342900" indent="-342900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800" b="1" kern="0" dirty="0">
                <a:solidFill>
                  <a:srgbClr val="000000"/>
                </a:solidFill>
              </a:rPr>
              <a:t>Most of the </a:t>
            </a:r>
            <a:r>
              <a:rPr lang="en-US" sz="2800" b="1" kern="0" dirty="0">
                <a:solidFill>
                  <a:srgbClr val="00B050"/>
                </a:solidFill>
              </a:rPr>
              <a:t>Linux</a:t>
            </a:r>
            <a:r>
              <a:rPr lang="en-US" sz="2800" b="1" kern="0" dirty="0">
                <a:solidFill>
                  <a:srgbClr val="000000"/>
                </a:solidFill>
              </a:rPr>
              <a:t> is using </a:t>
            </a:r>
            <a:r>
              <a:rPr lang="en-US" sz="2800" b="1" kern="0" dirty="0" err="1">
                <a:solidFill>
                  <a:srgbClr val="00B050"/>
                </a:solidFill>
              </a:rPr>
              <a:t>ext</a:t>
            </a:r>
            <a:r>
              <a:rPr lang="en-US" sz="2800" b="1" kern="0" dirty="0">
                <a:solidFill>
                  <a:srgbClr val="00B050"/>
                </a:solidFill>
              </a:rPr>
              <a:t>* </a:t>
            </a:r>
            <a:r>
              <a:rPr lang="en-US" sz="2800" b="1" kern="0" dirty="0">
                <a:solidFill>
                  <a:srgbClr val="000000"/>
                </a:solidFill>
              </a:rPr>
              <a:t>family</a:t>
            </a:r>
            <a:endParaRPr lang="en-US" sz="28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8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333375"/>
            <a:ext cx="5976938" cy="768350"/>
          </a:xfrm>
        </p:spPr>
        <p:txBody>
          <a:bodyPr/>
          <a:lstStyle/>
          <a:p>
            <a:pPr eaLnBrk="1" hangingPunct="1"/>
            <a:r>
              <a:rPr lang="en-AU" altLang="en-US"/>
              <a:t>Swap Space</a:t>
            </a:r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484313"/>
            <a:ext cx="7239000" cy="3806825"/>
          </a:xfrm>
        </p:spPr>
        <p:txBody>
          <a:bodyPr/>
          <a:lstStyle/>
          <a:p>
            <a:pPr eaLnBrk="1" hangingPunct="1"/>
            <a:r>
              <a:rPr lang="en-AU" altLang="en-US" i="1"/>
              <a:t>Swapping</a:t>
            </a:r>
            <a:r>
              <a:rPr lang="en-AU" altLang="en-US"/>
              <a:t> frees RAM by storing an image of an idle process on disc - few modern OSs actually do swapping</a:t>
            </a:r>
          </a:p>
          <a:p>
            <a:pPr eaLnBrk="1" hangingPunct="1">
              <a:spcAft>
                <a:spcPct val="50000"/>
              </a:spcAft>
            </a:pPr>
            <a:r>
              <a:rPr lang="en-AU" altLang="en-US"/>
              <a:t>The </a:t>
            </a:r>
            <a:r>
              <a:rPr lang="en-AU" altLang="en-US" i="1"/>
              <a:t>swap file</a:t>
            </a:r>
            <a:r>
              <a:rPr lang="en-AU" altLang="en-US"/>
              <a:t> is now used for </a:t>
            </a:r>
            <a:r>
              <a:rPr lang="en-AU" altLang="en-US" i="1"/>
              <a:t>paging </a:t>
            </a:r>
            <a:r>
              <a:rPr lang="en-AU" altLang="en-US"/>
              <a:t>– virtual memory stored on disc</a:t>
            </a:r>
            <a:endParaRPr lang="en-AU" altLang="en-US" i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/>
              <a:t>		In Unix the swap file is traditionally a partition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/>
              <a:t>		In Windows the swap file is always a file</a:t>
            </a:r>
          </a:p>
          <a:p>
            <a:pPr eaLnBrk="1" hangingPunct="1"/>
            <a:r>
              <a:rPr lang="en-AU" altLang="en-US"/>
              <a:t>Recommended size 2.5 * RAM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/>
              <a:t>		Any more will probably never be used</a:t>
            </a:r>
          </a:p>
        </p:txBody>
      </p:sp>
    </p:spTree>
    <p:extLst>
      <p:ext uri="{BB962C8B-B14F-4D97-AF65-F5344CB8AC3E}">
        <p14:creationId xmlns:p14="http://schemas.microsoft.com/office/powerpoint/2010/main" val="14439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>
            <a:extLst>
              <a:ext uri="{FF2B5EF4-FFF2-40B4-BE49-F238E27FC236}">
                <a16:creationId xmlns:a16="http://schemas.microsoft.com/office/drawing/2014/main" id="{0AA4F265-C536-42D2-A8F9-DAAB6A8F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5661025"/>
            <a:ext cx="8569325" cy="954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Create a filesystem the swap partition and activate it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swap filesystem just shows it’s registration number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Swap is basically invisible – the OS takes care of it internally</a:t>
            </a:r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4296C844-6E3B-4FC3-8241-29BA78A2C28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88913"/>
            <a:ext cx="684053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5">
            <a:extLst>
              <a:ext uri="{FF2B5EF4-FFF2-40B4-BE49-F238E27FC236}">
                <a16:creationId xmlns:a16="http://schemas.microsoft.com/office/drawing/2014/main" id="{DBB33057-B67A-40AA-A529-1C3EAD293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376363"/>
            <a:ext cx="2303462" cy="712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mkswap /dev/sda2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swapon /dev/sda2</a:t>
            </a:r>
          </a:p>
        </p:txBody>
      </p:sp>
    </p:spTree>
    <p:extLst>
      <p:ext uri="{BB962C8B-B14F-4D97-AF65-F5344CB8AC3E}">
        <p14:creationId xmlns:p14="http://schemas.microsoft.com/office/powerpoint/2010/main" val="1095746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12875"/>
            <a:ext cx="8223250" cy="4627563"/>
          </a:xfrm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Naming conventions for devices</a:t>
            </a:r>
          </a:p>
          <a:p>
            <a:pPr lvl="1" eaLnBrk="1" hangingPunct="1"/>
            <a:r>
              <a:rPr lang="en-US" altLang="en-US" dirty="0"/>
              <a:t>Disk</a:t>
            </a:r>
            <a:r>
              <a:rPr lang="en-US" altLang="en-US" dirty="0">
                <a:latin typeface="Lucida Console" pitchFamily="49" charset="0"/>
              </a:rPr>
              <a:t>:		</a:t>
            </a:r>
            <a:r>
              <a:rPr lang="en-US" altLang="en-US" dirty="0">
                <a:solidFill>
                  <a:schemeClr val="tx1"/>
                </a:solidFill>
                <a:latin typeface="Lucida Console" pitchFamily="49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Lucida Console" pitchFamily="49" charset="0"/>
              </a:rPr>
              <a:t>dev</a:t>
            </a:r>
            <a:r>
              <a:rPr lang="en-US" altLang="en-US" dirty="0">
                <a:solidFill>
                  <a:schemeClr val="tx1"/>
                </a:solidFill>
                <a:latin typeface="Lucida Console" pitchFamily="49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Lucida Console" pitchFamily="49" charset="0"/>
              </a:rPr>
              <a:t>sda</a:t>
            </a:r>
            <a:r>
              <a:rPr lang="en-US" altLang="en-US" dirty="0">
                <a:solidFill>
                  <a:schemeClr val="tx1"/>
                </a:solidFill>
                <a:latin typeface="Lucida Console" pitchFamily="49" charset="0"/>
              </a:rPr>
              <a:t> 	/</a:t>
            </a:r>
            <a:r>
              <a:rPr lang="en-US" altLang="en-US" dirty="0" err="1">
                <a:solidFill>
                  <a:schemeClr val="tx1"/>
                </a:solidFill>
                <a:latin typeface="Lucida Console" pitchFamily="49" charset="0"/>
              </a:rPr>
              <a:t>dev</a:t>
            </a:r>
            <a:r>
              <a:rPr lang="en-US" altLang="en-US" dirty="0">
                <a:solidFill>
                  <a:schemeClr val="tx1"/>
                </a:solidFill>
                <a:latin typeface="Lucida Console" pitchFamily="49" charset="0"/>
              </a:rPr>
              <a:t>/sda1 … 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dirty="0" err="1"/>
              <a:t>usb</a:t>
            </a:r>
            <a:r>
              <a:rPr lang="en-US" altLang="en-US" dirty="0"/>
              <a:t> will be </a:t>
            </a:r>
            <a:r>
              <a:rPr lang="en-US" altLang="en-US" dirty="0" err="1"/>
              <a:t>recognised</a:t>
            </a:r>
            <a:r>
              <a:rPr lang="en-US" altLang="en-US" dirty="0"/>
              <a:t> as this)</a:t>
            </a:r>
          </a:p>
          <a:p>
            <a:pPr lvl="1" eaLnBrk="1" hangingPunct="1"/>
            <a:r>
              <a:rPr lang="en-US" altLang="en-US" dirty="0"/>
              <a:t>CD/USB:	</a:t>
            </a:r>
            <a:r>
              <a:rPr lang="en-US" altLang="en-US" dirty="0">
                <a:solidFill>
                  <a:schemeClr val="tx1"/>
                </a:solidFill>
                <a:latin typeface="Lucida Console" pitchFamily="49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Lucida Console" pitchFamily="49" charset="0"/>
              </a:rPr>
              <a:t>dev</a:t>
            </a:r>
            <a:r>
              <a:rPr lang="en-US" altLang="en-US" dirty="0">
                <a:solidFill>
                  <a:schemeClr val="tx1"/>
                </a:solidFill>
                <a:latin typeface="Lucida Console" pitchFamily="49" charset="0"/>
              </a:rPr>
              <a:t>/sr0 …</a:t>
            </a:r>
            <a:r>
              <a:rPr lang="en-US" altLang="en-US" dirty="0">
                <a:latin typeface="Lucida Console" pitchFamily="49" charset="0"/>
              </a:rPr>
              <a:t>	</a:t>
            </a:r>
          </a:p>
          <a:p>
            <a:pPr eaLnBrk="1" hangingPunct="1"/>
            <a:endParaRPr lang="en-US" altLang="en-US" dirty="0">
              <a:latin typeface="Lucida Console" pitchFamily="49" charset="0"/>
            </a:endParaRP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Lucida Console" pitchFamily="49" charset="0"/>
              </a:rPr>
              <a:t>mount</a:t>
            </a:r>
            <a:r>
              <a:rPr lang="en-US" altLang="en-US" dirty="0">
                <a:latin typeface="Lucida Console" pitchFamily="49" charset="0"/>
              </a:rPr>
              <a:t> /</a:t>
            </a:r>
            <a:r>
              <a:rPr lang="en-US" altLang="en-US" dirty="0" err="1">
                <a:latin typeface="Lucida Console" pitchFamily="49" charset="0"/>
              </a:rPr>
              <a:t>dev</a:t>
            </a:r>
            <a:r>
              <a:rPr lang="en-US" altLang="en-US" dirty="0">
                <a:latin typeface="Lucida Console" pitchFamily="49" charset="0"/>
              </a:rPr>
              <a:t>/sda1 /</a:t>
            </a:r>
            <a:r>
              <a:rPr lang="en-US" altLang="en-US" dirty="0" err="1">
                <a:latin typeface="Lucida Console" pitchFamily="49" charset="0"/>
              </a:rPr>
              <a:t>mnt</a:t>
            </a:r>
            <a:r>
              <a:rPr lang="en-US" altLang="en-US" dirty="0">
                <a:latin typeface="Lucida Console" pitchFamily="49" charset="0"/>
              </a:rPr>
              <a:t>/sda1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i="1" dirty="0"/>
              <a:t>	access everything on the drive through the directory</a:t>
            </a:r>
            <a:br>
              <a:rPr lang="en-US" altLang="en-US" i="1" dirty="0"/>
            </a:br>
            <a:r>
              <a:rPr lang="en-US" altLang="en-US" i="1" dirty="0"/>
              <a:t>instructions in </a:t>
            </a:r>
            <a:r>
              <a:rPr lang="en-US" altLang="en-US" dirty="0">
                <a:solidFill>
                  <a:schemeClr val="tx1"/>
                </a:solidFill>
              </a:rPr>
              <a:t>/</a:t>
            </a:r>
            <a:r>
              <a:rPr lang="en-US" altLang="en-US" dirty="0" err="1">
                <a:solidFill>
                  <a:schemeClr val="tx1"/>
                </a:solidFill>
              </a:rPr>
              <a:t>etc</a:t>
            </a:r>
            <a:r>
              <a:rPr lang="en-US" altLang="en-US" dirty="0">
                <a:solidFill>
                  <a:schemeClr val="tx1"/>
                </a:solidFill>
              </a:rPr>
              <a:t>/</a:t>
            </a:r>
            <a:r>
              <a:rPr lang="en-US" altLang="en-US" dirty="0" err="1">
                <a:solidFill>
                  <a:schemeClr val="tx1"/>
                </a:solidFill>
              </a:rPr>
              <a:t>fstab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i="1" dirty="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 err="1">
                <a:solidFill>
                  <a:schemeClr val="tx1"/>
                </a:solidFill>
                <a:latin typeface="Lucida Console" pitchFamily="49" charset="0"/>
              </a:rPr>
              <a:t>umount</a:t>
            </a:r>
            <a:r>
              <a:rPr lang="en-US" altLang="en-US" dirty="0">
                <a:latin typeface="Lucida Console" pitchFamily="49" charset="0"/>
              </a:rPr>
              <a:t> /</a:t>
            </a:r>
            <a:r>
              <a:rPr lang="en-US" altLang="en-US" dirty="0" err="1">
                <a:latin typeface="Lucida Console" pitchFamily="49" charset="0"/>
              </a:rPr>
              <a:t>mnt</a:t>
            </a:r>
            <a:r>
              <a:rPr lang="en-US" altLang="en-US" dirty="0">
                <a:latin typeface="Lucida Console" pitchFamily="49" charset="0"/>
              </a:rPr>
              <a:t>/</a:t>
            </a:r>
            <a:r>
              <a:rPr lang="en-US" altLang="en-US" dirty="0" err="1">
                <a:latin typeface="Lucida Console" pitchFamily="49" charset="0"/>
              </a:rPr>
              <a:t>hostshare</a:t>
            </a:r>
            <a:endParaRPr lang="en-US" altLang="en-US" dirty="0">
              <a:latin typeface="Lucida Console" pitchFamily="49" charset="0"/>
            </a:endParaRPr>
          </a:p>
          <a:p>
            <a:pPr lvl="1" eaLnBrk="1" hangingPunct="1"/>
            <a:r>
              <a:rPr lang="en-US" altLang="en-US" dirty="0"/>
              <a:t>cannot </a:t>
            </a:r>
            <a:r>
              <a:rPr lang="en-US" altLang="en-US" dirty="0" err="1"/>
              <a:t>unmount</a:t>
            </a:r>
            <a:r>
              <a:rPr lang="en-US" altLang="en-US" dirty="0"/>
              <a:t> a busy </a:t>
            </a:r>
            <a:r>
              <a:rPr lang="en-US" altLang="en-US" dirty="0" err="1"/>
              <a:t>filesystem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show open files on a </a:t>
            </a:r>
            <a:r>
              <a:rPr lang="en-US" altLang="en-US" dirty="0" err="1"/>
              <a:t>filesystem</a:t>
            </a:r>
            <a:r>
              <a:rPr lang="en-US" altLang="en-US" dirty="0"/>
              <a:t>: </a:t>
            </a:r>
            <a:r>
              <a:rPr lang="en-US" altLang="en-US">
                <a:solidFill>
                  <a:schemeClr val="tx1"/>
                </a:solidFill>
                <a:latin typeface="Lucida Console" pitchFamily="49" charset="0"/>
              </a:rPr>
              <a:t>lsof</a:t>
            </a:r>
            <a:endParaRPr lang="en-US" altLang="en-US" dirty="0">
              <a:latin typeface="Lucida Console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11188" y="260350"/>
            <a:ext cx="82296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80963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B186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Mounting Disks / Partitions</a:t>
            </a:r>
            <a:endParaRPr kumimoji="0" lang="en-GB" altLang="en-US" sz="2800" b="1" i="0" u="none" strike="noStrike" kern="1200" cap="none" spc="0" normalizeH="0" baseline="0" noProof="0">
              <a:ln>
                <a:noFill/>
              </a:ln>
              <a:solidFill>
                <a:srgbClr val="5B186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7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E85DC8-244D-4D98-8246-CA6155879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97" y="3587975"/>
            <a:ext cx="4322003" cy="2873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8C7239-12FB-434F-8B1D-B86409DB6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91" y="543076"/>
            <a:ext cx="4289714" cy="28859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750EB4-354C-49E8-B546-6D420E7C3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72" y="3587976"/>
            <a:ext cx="4284233" cy="2854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75B973-1B2C-4545-916F-CF5D4D41F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97" y="555580"/>
            <a:ext cx="4336902" cy="28734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77F954-A392-4A1E-A153-6EE9999A21B1}"/>
              </a:ext>
            </a:extLst>
          </p:cNvPr>
          <p:cNvSpPr txBox="1"/>
          <p:nvPr/>
        </p:nvSpPr>
        <p:spPr>
          <a:xfrm>
            <a:off x="1480228" y="3497547"/>
            <a:ext cx="1948158" cy="369332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Two directories</a:t>
            </a: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E258D2-EF66-4001-A2C9-A385FEBC39AE}"/>
              </a:ext>
            </a:extLst>
          </p:cNvPr>
          <p:cNvSpPr txBox="1"/>
          <p:nvPr/>
        </p:nvSpPr>
        <p:spPr>
          <a:xfrm>
            <a:off x="5715615" y="3495512"/>
            <a:ext cx="2304256" cy="369332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Tree and directory</a:t>
            </a: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A298C5-2877-40CA-BFD6-60295E3ABE8C}"/>
              </a:ext>
            </a:extLst>
          </p:cNvPr>
          <p:cNvSpPr txBox="1"/>
          <p:nvPr/>
        </p:nvSpPr>
        <p:spPr>
          <a:xfrm>
            <a:off x="2876209" y="6349976"/>
            <a:ext cx="3159840" cy="369332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Press [Tab] to switch sides</a:t>
            </a: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DC65DE-7D10-43BF-A8F3-E92F72BE3B45}"/>
              </a:ext>
            </a:extLst>
          </p:cNvPr>
          <p:cNvSpPr txBox="1"/>
          <p:nvPr/>
        </p:nvSpPr>
        <p:spPr>
          <a:xfrm>
            <a:off x="2992080" y="336641"/>
            <a:ext cx="3159839" cy="369332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Press [F9] for the mc menu</a:t>
            </a: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99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844675"/>
            <a:ext cx="8223250" cy="4627563"/>
          </a:xfrm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Lucida Console" pitchFamily="49" charset="0"/>
              </a:rPr>
              <a:t>/</a:t>
            </a:r>
            <a:r>
              <a:rPr lang="en-US" altLang="en-US" sz="2000" b="1">
                <a:latin typeface="Lucida Console" pitchFamily="49" charset="0"/>
              </a:rPr>
              <a:t> </a:t>
            </a:r>
            <a:r>
              <a:rPr lang="en-US" altLang="en-US" sz="2000"/>
              <a:t>  </a:t>
            </a:r>
            <a:r>
              <a:rPr lang="en-US" altLang="en-US" sz="2000" i="1"/>
              <a:t>root directory</a:t>
            </a:r>
            <a:r>
              <a:rPr lang="en-US" altLang="en-US" sz="2000"/>
              <a:t>	</a:t>
            </a:r>
            <a:r>
              <a:rPr lang="en-US" altLang="en-US" sz="2000" b="1">
                <a:solidFill>
                  <a:schemeClr val="accent2"/>
                </a:solidFill>
                <a:latin typeface="Lucida Console" pitchFamily="49" charset="0"/>
              </a:rPr>
              <a:t>.</a:t>
            </a:r>
            <a:r>
              <a:rPr lang="en-US" altLang="en-US" sz="2000" b="1">
                <a:latin typeface="Lucida Console" pitchFamily="49" charset="0"/>
              </a:rPr>
              <a:t> </a:t>
            </a:r>
            <a:r>
              <a:rPr lang="en-US" altLang="en-US" sz="2000"/>
              <a:t> </a:t>
            </a:r>
            <a:r>
              <a:rPr lang="en-US" altLang="en-US" sz="2000" i="1"/>
              <a:t>here	</a:t>
            </a:r>
            <a:r>
              <a:rPr lang="en-US" altLang="en-US" sz="2000"/>
              <a:t>	</a:t>
            </a:r>
            <a:r>
              <a:rPr lang="en-US" altLang="en-US" sz="2000" b="1">
                <a:solidFill>
                  <a:schemeClr val="accent2"/>
                </a:solidFill>
                <a:latin typeface="Lucida Console" pitchFamily="49" charset="0"/>
              </a:rPr>
              <a:t>..</a:t>
            </a:r>
            <a:r>
              <a:rPr lang="en-US" altLang="en-US" sz="2000" b="1">
                <a:latin typeface="Lucida Console" pitchFamily="49" charset="0"/>
              </a:rPr>
              <a:t> </a:t>
            </a:r>
            <a:r>
              <a:rPr lang="en-US" altLang="en-US" sz="2000"/>
              <a:t> </a:t>
            </a:r>
            <a:r>
              <a:rPr lang="en-US" altLang="en-US" sz="2000" i="1"/>
              <a:t>up one level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Lucida Console" pitchFamily="49" charset="0"/>
              </a:rPr>
              <a:t>/</a:t>
            </a:r>
            <a:r>
              <a:rPr lang="en-US" altLang="en-US" sz="2000">
                <a:solidFill>
                  <a:schemeClr val="accent2"/>
                </a:solidFill>
                <a:latin typeface="Lucida Console" pitchFamily="49" charset="0"/>
              </a:rPr>
              <a:t>tmp/foo</a:t>
            </a:r>
            <a:r>
              <a:rPr lang="en-US" altLang="en-US" sz="2000"/>
              <a:t>  </a:t>
            </a:r>
            <a:r>
              <a:rPr lang="en-US" altLang="en-US" sz="2000" i="1"/>
              <a:t>absolute</a:t>
            </a:r>
            <a:r>
              <a:rPr lang="en-US" altLang="en-US" sz="2000"/>
              <a:t>	</a:t>
            </a:r>
            <a:r>
              <a:rPr lang="en-US" altLang="en-US" sz="2000">
                <a:solidFill>
                  <a:schemeClr val="accent2"/>
                </a:solidFill>
                <a:latin typeface="Lucida Console" pitchFamily="49" charset="0"/>
              </a:rPr>
              <a:t>tmp/foo</a:t>
            </a:r>
            <a:r>
              <a:rPr lang="en-US" altLang="en-US" sz="2000"/>
              <a:t>  </a:t>
            </a:r>
            <a:r>
              <a:rPr lang="en-US" altLang="en-US" sz="2000" i="1"/>
              <a:t>relative	</a:t>
            </a:r>
            <a:r>
              <a:rPr lang="en-US" altLang="en-US" sz="2000" b="1">
                <a:solidFill>
                  <a:schemeClr val="accent2"/>
                </a:solidFill>
                <a:latin typeface="Lucida Console" pitchFamily="49" charset="0"/>
              </a:rPr>
              <a:t>../../</a:t>
            </a:r>
            <a:r>
              <a:rPr lang="en-US" altLang="en-US" sz="2000">
                <a:solidFill>
                  <a:schemeClr val="accent2"/>
                </a:solidFill>
                <a:latin typeface="Lucida Console" pitchFamily="49" charset="0"/>
              </a:rPr>
              <a:t>foo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Lucida Console" pitchFamily="49" charset="0"/>
              </a:rPr>
              <a:t>	cd</a:t>
            </a:r>
            <a:r>
              <a:rPr lang="en-US" altLang="en-US" sz="2000">
                <a:latin typeface="Lucida Console" pitchFamily="49" charset="0"/>
              </a:rPr>
              <a:t> </a:t>
            </a:r>
            <a:r>
              <a:rPr lang="en-US" altLang="en-US" sz="2000" i="1"/>
              <a:t>change directory	</a:t>
            </a:r>
            <a:r>
              <a:rPr lang="en-US" altLang="en-US" sz="2000" b="1">
                <a:solidFill>
                  <a:schemeClr val="accent2"/>
                </a:solidFill>
                <a:latin typeface="Lucida Console" pitchFamily="49" charset="0"/>
              </a:rPr>
              <a:t>mv</a:t>
            </a:r>
            <a:r>
              <a:rPr lang="en-US" altLang="en-US" sz="2000">
                <a:latin typeface="Lucida Console" pitchFamily="49" charset="0"/>
              </a:rPr>
              <a:t> </a:t>
            </a:r>
            <a:r>
              <a:rPr lang="en-US" altLang="en-US" sz="2000" i="1"/>
              <a:t>move or rename	</a:t>
            </a:r>
          </a:p>
          <a:p>
            <a:pPr eaLnBrk="1" hangingPunct="1">
              <a:buFontTx/>
              <a:buNone/>
            </a:pPr>
            <a:endParaRPr lang="en-US" altLang="en-US" sz="2000" i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Lucida Console" pitchFamily="49" charset="0"/>
              </a:rPr>
              <a:t>		cd /etc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Lucida Console" pitchFamily="49" charset="0"/>
              </a:rPr>
              <a:t>		cd foo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Lucida Console" pitchFamily="49" charset="0"/>
              </a:rPr>
              <a:t>		cd 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Lucida Console" pitchFamily="49" charset="0"/>
              </a:rPr>
              <a:t>		mv foo ofo	</a:t>
            </a:r>
            <a:r>
              <a:rPr lang="en-US" altLang="en-US" sz="2000" b="1">
                <a:solidFill>
                  <a:schemeClr val="accent2"/>
                </a:solidFill>
                <a:latin typeface="Lucida Console" pitchFamily="49" charset="0"/>
              </a:rPr>
              <a:t>	</a:t>
            </a:r>
            <a:r>
              <a:rPr lang="en-US" altLang="en-US" sz="2000" i="1"/>
              <a:t>rename</a:t>
            </a:r>
            <a:endParaRPr lang="en-US" altLang="en-US" sz="2000" b="1">
              <a:solidFill>
                <a:schemeClr val="accent2"/>
              </a:solidFill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Lucida Console" pitchFamily="49" charset="0"/>
              </a:rPr>
              <a:t>		mv ofo /var/opt</a:t>
            </a:r>
            <a:r>
              <a:rPr lang="en-US" altLang="en-US" sz="2000" b="1">
                <a:solidFill>
                  <a:schemeClr val="accent2"/>
                </a:solidFill>
                <a:latin typeface="Lucida Console" pitchFamily="49" charset="0"/>
              </a:rPr>
              <a:t>	</a:t>
            </a:r>
            <a:r>
              <a:rPr lang="en-US" altLang="en-US" sz="2000" i="1"/>
              <a:t>move</a:t>
            </a:r>
            <a:endParaRPr lang="en-US" altLang="en-US" sz="2000" b="1">
              <a:solidFill>
                <a:schemeClr val="accent2"/>
              </a:solidFill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Lucida Console" pitchFamily="49" charset="0"/>
              </a:rPr>
              <a:t>		cd /var/opt/ofo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Lucida Console" pitchFamily="49" charset="0"/>
              </a:rPr>
              <a:t>		./myscript.sh		</a:t>
            </a:r>
            <a:r>
              <a:rPr lang="en-US" altLang="en-US" sz="2000" i="1"/>
              <a:t>execute a file stored here</a:t>
            </a:r>
            <a:endParaRPr lang="en-US" altLang="en-US" sz="2000" b="1">
              <a:solidFill>
                <a:schemeClr val="accent2"/>
              </a:solidFill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chemeClr val="accent2"/>
              </a:solidFill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accent2"/>
              </a:solidFill>
              <a:latin typeface="Lucida Console" pitchFamily="49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39750" y="620713"/>
            <a:ext cx="82296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80963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B186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Paths </a:t>
            </a:r>
            <a:endParaRPr kumimoji="0" lang="en-GB" altLang="en-US" sz="2800" b="1" i="0" u="none" strike="noStrike" kern="1200" cap="none" spc="0" normalizeH="0" baseline="0" noProof="0">
              <a:ln>
                <a:noFill/>
              </a:ln>
              <a:solidFill>
                <a:srgbClr val="5B186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429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4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Master Boot Record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82588" y="1412875"/>
            <a:ext cx="8229600" cy="503238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chemeClr val="tx1"/>
                </a:solidFill>
              </a:rPr>
              <a:t>master boot record (MBR) </a:t>
            </a:r>
            <a:r>
              <a:rPr lang="en-US" altLang="en-US" sz="2000" dirty="0"/>
              <a:t>is the first </a:t>
            </a:r>
            <a:r>
              <a:rPr lang="en-US" altLang="en-US" sz="2000" b="1" dirty="0">
                <a:solidFill>
                  <a:srgbClr val="0070C0"/>
                </a:solidFill>
              </a:rPr>
              <a:t>sector</a:t>
            </a:r>
            <a:r>
              <a:rPr lang="en-US" altLang="en-US" sz="2000" dirty="0"/>
              <a:t> of a hard disk</a:t>
            </a:r>
          </a:p>
        </p:txBody>
      </p:sp>
      <p:pic>
        <p:nvPicPr>
          <p:cNvPr id="28674" name="Picture 2" descr="http://www.karbosguide.com/images/u1889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2060575"/>
            <a:ext cx="5294312" cy="3505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7364413" y="2708275"/>
            <a:ext cx="152876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diagram shows a disk with two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primary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partitions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193675" y="2636838"/>
            <a:ext cx="147637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It includes a table that contains information about each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partition</a:t>
            </a:r>
          </a:p>
        </p:txBody>
      </p:sp>
      <p:sp>
        <p:nvSpPr>
          <p:cNvPr id="21511" name="TextBox 2"/>
          <p:cNvSpPr txBox="1">
            <a:spLocks noChangeArrowheads="1"/>
          </p:cNvSpPr>
          <p:nvPr/>
        </p:nvSpPr>
        <p:spPr bwMode="auto">
          <a:xfrm>
            <a:off x="539750" y="5805488"/>
            <a:ext cx="8208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MBR also includes a program that reads the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boot sector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record of the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partition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containing the operating system into RAM.</a:t>
            </a:r>
          </a:p>
        </p:txBody>
      </p:sp>
    </p:spTree>
    <p:extLst>
      <p:ext uri="{BB962C8B-B14F-4D97-AF65-F5344CB8AC3E}">
        <p14:creationId xmlns:p14="http://schemas.microsoft.com/office/powerpoint/2010/main" val="388281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2"/>
          <p:cNvSpPr>
            <a:spLocks noGrp="1"/>
          </p:cNvSpPr>
          <p:nvPr>
            <p:ph type="title"/>
          </p:nvPr>
        </p:nvSpPr>
        <p:spPr>
          <a:xfrm>
            <a:off x="250825" y="195263"/>
            <a:ext cx="6553200" cy="990600"/>
          </a:xfrm>
        </p:spPr>
        <p:txBody>
          <a:bodyPr/>
          <a:lstStyle/>
          <a:p>
            <a:r>
              <a:rPr lang="en-US" altLang="en-US"/>
              <a:t>Getting Started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1484313"/>
            <a:ext cx="3924300" cy="2016125"/>
          </a:xfrm>
        </p:spPr>
        <p:txBody>
          <a:bodyPr/>
          <a:lstStyle/>
          <a:p>
            <a:pPr marL="98425" indent="0">
              <a:buFontTx/>
              <a:buNone/>
              <a:defRPr/>
            </a:pPr>
            <a:r>
              <a:rPr lang="en-US" b="1" dirty="0" err="1"/>
              <a:t>TinyNet</a:t>
            </a:r>
            <a:endParaRPr lang="en-US" b="1" dirty="0"/>
          </a:p>
          <a:p>
            <a:pPr>
              <a:defRPr/>
            </a:pPr>
            <a:r>
              <a:rPr lang="en-US" sz="2200" dirty="0"/>
              <a:t>Comes in two parts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err="1"/>
              <a:t>Base.iso</a:t>
            </a:r>
            <a:r>
              <a:rPr lang="en-US" dirty="0"/>
              <a:t> (base image)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err="1"/>
              <a:t>Config.iso</a:t>
            </a:r>
            <a:r>
              <a:rPr lang="en-US" dirty="0"/>
              <a:t> (configuration and applications)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288" y="4559300"/>
            <a:ext cx="3779837" cy="1273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425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528B"/>
                </a:solidFill>
                <a:latin typeface="Arial"/>
              </a:rPr>
              <a:t>After installing </a:t>
            </a:r>
            <a:r>
              <a:rPr lang="en-US" sz="2400" kern="0" dirty="0" err="1">
                <a:solidFill>
                  <a:srgbClr val="00528B"/>
                </a:solidFill>
                <a:latin typeface="Arial"/>
              </a:rPr>
              <a:t>VirtualBox</a:t>
            </a:r>
            <a:r>
              <a:rPr lang="en-US" sz="2400" kern="0" dirty="0">
                <a:solidFill>
                  <a:srgbClr val="00528B"/>
                </a:solidFill>
                <a:latin typeface="Arial"/>
              </a:rPr>
              <a:t>, create VMs!</a:t>
            </a:r>
          </a:p>
          <a:p>
            <a:pPr marL="98425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528B"/>
                </a:solidFill>
                <a:latin typeface="Arial"/>
                <a:hlinkClick r:id="rId2"/>
              </a:rPr>
              <a:t>www.my-tiny.net</a:t>
            </a:r>
            <a:endParaRPr lang="en-US" sz="2400" kern="0" dirty="0">
              <a:solidFill>
                <a:srgbClr val="00528B"/>
              </a:solidFill>
              <a:latin typeface="Arial"/>
            </a:endParaRPr>
          </a:p>
        </p:txBody>
      </p:sp>
      <p:pic>
        <p:nvPicPr>
          <p:cNvPr id="410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460500"/>
            <a:ext cx="3362325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56100" y="3965575"/>
            <a:ext cx="4606925" cy="259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528B"/>
                </a:solidFill>
                <a:latin typeface="+mn-lt"/>
                <a:ea typeface="+mn-ea"/>
                <a:cs typeface="+mn-cs"/>
              </a:defRPr>
            </a:lvl1pPr>
            <a:lvl2pPr marL="90646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528B"/>
                </a:solidFill>
                <a:latin typeface="+mn-lt"/>
              </a:defRPr>
            </a:lvl2pPr>
            <a:lvl3pPr marL="1314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>
                <a:solidFill>
                  <a:srgbClr val="00528B"/>
                </a:solidFill>
                <a:latin typeface="+mn-lt"/>
              </a:defRPr>
            </a:lvl3pPr>
            <a:lvl4pPr marL="17224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528B"/>
                </a:solidFill>
                <a:latin typeface="+mn-lt"/>
              </a:defRPr>
            </a:lvl4pPr>
            <a:lvl5pPr marL="21304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5pPr>
            <a:lvl6pPr marL="25876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6pPr>
            <a:lvl7pPr marL="30448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7pPr>
            <a:lvl8pPr marL="35020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8pPr>
            <a:lvl9pPr marL="39592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9pPr>
          </a:lstStyle>
          <a:p>
            <a:pPr marL="555625" indent="-457200"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US" altLang="en-US" sz="2000" kern="0" dirty="0"/>
              <a:t>Create a virtual machine</a:t>
            </a:r>
          </a:p>
          <a:p>
            <a:pPr marL="555625" indent="-457200"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US" altLang="en-US" sz="2000" kern="0" dirty="0"/>
              <a:t>Partition the disk </a:t>
            </a:r>
          </a:p>
          <a:p>
            <a:pPr marL="555625" indent="-457200"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US" altLang="en-US" sz="2000" kern="0" dirty="0"/>
              <a:t>Create a </a:t>
            </a:r>
            <a:r>
              <a:rPr lang="en-US" altLang="en-US" sz="2000" kern="0" dirty="0" err="1"/>
              <a:t>filesystem</a:t>
            </a:r>
            <a:endParaRPr lang="en-US" altLang="en-US" sz="2000" kern="0" dirty="0"/>
          </a:p>
          <a:p>
            <a:pPr marL="555625" indent="-457200"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US" altLang="en-US" sz="2000" kern="0" dirty="0"/>
              <a:t>Copy the OS</a:t>
            </a:r>
          </a:p>
          <a:p>
            <a:pPr marL="555625" indent="-457200"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US" altLang="en-US" sz="2000" kern="0" dirty="0"/>
              <a:t>Install the </a:t>
            </a:r>
            <a:r>
              <a:rPr lang="en-US" altLang="en-US" sz="2000" kern="0" dirty="0" err="1"/>
              <a:t>bootloader</a:t>
            </a:r>
            <a:endParaRPr lang="en-US" altLang="en-US" sz="2000" kern="0" dirty="0"/>
          </a:p>
          <a:p>
            <a:pPr marL="555625" indent="-457200"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US" altLang="en-US" sz="2000" kern="0" dirty="0"/>
              <a:t>Configure common services</a:t>
            </a:r>
          </a:p>
          <a:p>
            <a:pPr marL="555625" indent="-457200"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US" altLang="en-US" sz="2000" kern="0" dirty="0"/>
              <a:t>Clone!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88913"/>
            <a:ext cx="8229600" cy="1152525"/>
          </a:xfrm>
        </p:spPr>
        <p:txBody>
          <a:bodyPr/>
          <a:lstStyle/>
          <a:p>
            <a:pPr eaLnBrk="1" hangingPunct="1"/>
            <a:r>
              <a:rPr lang="en-AU" altLang="en-US" dirty="0"/>
              <a:t>Multiple Operating Systems – </a:t>
            </a:r>
            <a:br>
              <a:rPr lang="en-AU" altLang="en-US" dirty="0"/>
            </a:br>
            <a:r>
              <a:rPr lang="en-AU" altLang="en-US" dirty="0"/>
              <a:t>Boot Managers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5288" y="1916113"/>
            <a:ext cx="8424862" cy="4465637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AU" altLang="en-US" dirty="0"/>
              <a:t>With multi-use machines and big disks it is possible to have several different OSs</a:t>
            </a:r>
          </a:p>
          <a:p>
            <a:pPr eaLnBrk="1" hangingPunct="1">
              <a:spcBef>
                <a:spcPts val="1200"/>
              </a:spcBef>
            </a:pPr>
            <a:r>
              <a:rPr lang="en-AU" altLang="en-US" dirty="0"/>
              <a:t>Each OS has its own boot manager in the MBR</a:t>
            </a:r>
          </a:p>
          <a:p>
            <a:pPr eaLnBrk="1" hangingPunct="1">
              <a:spcBef>
                <a:spcPts val="1200"/>
              </a:spcBef>
            </a:pPr>
            <a:r>
              <a:rPr lang="en-AU" altLang="en-US" dirty="0"/>
              <a:t>Some are generalised, some not</a:t>
            </a:r>
          </a:p>
          <a:p>
            <a:pPr lvl="1" eaLnBrk="1" hangingPunct="1"/>
            <a:r>
              <a:rPr lang="en-AU" altLang="en-US" dirty="0"/>
              <a:t>For example, Windows relies on files accessed from drive </a:t>
            </a:r>
            <a:r>
              <a:rPr lang="en-AU" altLang="en-US" b="1" dirty="0">
                <a:latin typeface="Courier New" pitchFamily="49" charset="0"/>
              </a:rPr>
              <a:t>C:</a:t>
            </a:r>
          </a:p>
          <a:p>
            <a:pPr lvl="1" eaLnBrk="1" hangingPunct="1"/>
            <a:r>
              <a:rPr lang="en-AU" altLang="en-US" dirty="0"/>
              <a:t>so install Windows first, then install Linux</a:t>
            </a:r>
          </a:p>
          <a:p>
            <a:pPr eaLnBrk="1" hangingPunct="1">
              <a:spcBef>
                <a:spcPts val="1200"/>
              </a:spcBef>
            </a:pPr>
            <a:r>
              <a:rPr lang="en-AU" altLang="en-US" dirty="0"/>
              <a:t>Unix loaders: </a:t>
            </a:r>
          </a:p>
          <a:p>
            <a:pPr lvl="1" eaLnBrk="1" hangingPunct="1"/>
            <a:r>
              <a:rPr lang="en-AU" altLang="en-US" dirty="0"/>
              <a:t>LILO </a:t>
            </a:r>
            <a:r>
              <a:rPr lang="en-US" altLang="en-US" dirty="0"/>
              <a:t>(</a:t>
            </a:r>
            <a:r>
              <a:rPr lang="en-US" altLang="en-US" dirty="0" err="1"/>
              <a:t>LInux</a:t>
            </a:r>
            <a:r>
              <a:rPr lang="en-US" altLang="en-US" dirty="0"/>
              <a:t> </a:t>
            </a:r>
            <a:r>
              <a:rPr lang="en-US" altLang="en-US" dirty="0" err="1"/>
              <a:t>LOader</a:t>
            </a:r>
            <a:r>
              <a:rPr lang="en-US" altLang="en-US" dirty="0"/>
              <a:t>)</a:t>
            </a:r>
            <a:r>
              <a:rPr lang="en-AU" altLang="en-US" dirty="0"/>
              <a:t>, </a:t>
            </a:r>
          </a:p>
          <a:p>
            <a:pPr lvl="1" eaLnBrk="1" hangingPunct="1"/>
            <a:r>
              <a:rPr lang="en-AU" altLang="en-US" dirty="0" err="1"/>
              <a:t>syslinux</a:t>
            </a:r>
            <a:r>
              <a:rPr lang="en-AU" altLang="en-US" dirty="0"/>
              <a:t> (common for </a:t>
            </a:r>
            <a:r>
              <a:rPr lang="en-AU" altLang="en-US" dirty="0" err="1"/>
              <a:t>iso</a:t>
            </a:r>
            <a:r>
              <a:rPr lang="en-AU" altLang="en-US" dirty="0"/>
              <a:t>)</a:t>
            </a:r>
          </a:p>
          <a:p>
            <a:pPr lvl="1" eaLnBrk="1" hangingPunct="1"/>
            <a:r>
              <a:rPr lang="en-AU" altLang="en-US" dirty="0"/>
              <a:t>GRUB (</a:t>
            </a:r>
            <a:r>
              <a:rPr lang="en-US" altLang="en-US" dirty="0" err="1"/>
              <a:t>GRand</a:t>
            </a:r>
            <a:r>
              <a:rPr lang="en-US" altLang="en-US" dirty="0"/>
              <a:t> Unified </a:t>
            </a:r>
            <a:r>
              <a:rPr lang="en-US" altLang="en-US" dirty="0" err="1"/>
              <a:t>Bootloader</a:t>
            </a:r>
            <a:r>
              <a:rPr lang="en-US" altLang="en-US" dirty="0"/>
              <a:t>)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359524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2425" y="188913"/>
            <a:ext cx="6000750" cy="1150937"/>
          </a:xfrm>
        </p:spPr>
        <p:txBody>
          <a:bodyPr/>
          <a:lstStyle/>
          <a:p>
            <a:pPr eaLnBrk="1" hangingPunct="1"/>
            <a:r>
              <a:rPr lang="en-AU" altLang="en-US"/>
              <a:t>PC Bootstrap Sequence -- An </a:t>
            </a:r>
            <a:r>
              <a:rPr lang="en-AU" altLang="en-US" i="1"/>
              <a:t>Avalanche</a:t>
            </a:r>
            <a:r>
              <a:rPr lang="en-AU" altLang="en-US"/>
              <a:t> boot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6019800" y="5867400"/>
            <a:ext cx="26019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IPL: Initial Program Loader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MBR: Master Boot Record</a:t>
            </a:r>
            <a:endParaRPr kumimoji="0" lang="en-GB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2532" name="Picture 4" descr="Avalanch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40481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2950" name="AutoShape 6"/>
          <p:cNvSpPr>
            <a:spLocks noChangeArrowheads="1"/>
          </p:cNvSpPr>
          <p:nvPr/>
        </p:nvSpPr>
        <p:spPr bwMode="auto">
          <a:xfrm>
            <a:off x="4419600" y="2057400"/>
            <a:ext cx="2438400" cy="381000"/>
          </a:xfrm>
          <a:prstGeom prst="wedgeRoundRectCallout">
            <a:avLst>
              <a:gd name="adj1" fmla="val -149676"/>
              <a:gd name="adj2" fmla="val 55833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BIOS IPL loads MBR</a:t>
            </a:r>
            <a:endParaRPr kumimoji="0" lang="en-GB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22951" name="AutoShape 7"/>
          <p:cNvSpPr>
            <a:spLocks noChangeArrowheads="1"/>
          </p:cNvSpPr>
          <p:nvPr/>
        </p:nvSpPr>
        <p:spPr bwMode="auto">
          <a:xfrm>
            <a:off x="3352800" y="2514600"/>
            <a:ext cx="4953000" cy="381000"/>
          </a:xfrm>
          <a:prstGeom prst="wedgeRoundRectCallout">
            <a:avLst>
              <a:gd name="adj1" fmla="val -66796"/>
              <a:gd name="adj2" fmla="val 46667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MBR selects active partition, loads partition boot</a:t>
            </a:r>
            <a:endParaRPr kumimoji="0" lang="en-GB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22952" name="AutoShape 8"/>
          <p:cNvSpPr>
            <a:spLocks noChangeArrowheads="1"/>
          </p:cNvSpPr>
          <p:nvPr/>
        </p:nvSpPr>
        <p:spPr bwMode="auto">
          <a:xfrm>
            <a:off x="3886200" y="2971800"/>
            <a:ext cx="3657600" cy="381000"/>
          </a:xfrm>
          <a:prstGeom prst="wedgeRoundRectCallout">
            <a:avLst>
              <a:gd name="adj1" fmla="val -78560"/>
              <a:gd name="adj2" fmla="val -833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Partition boot loads OS loader</a:t>
            </a:r>
            <a:endParaRPr kumimoji="0" lang="en-GB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22953" name="AutoShape 9"/>
          <p:cNvSpPr>
            <a:spLocks noChangeArrowheads="1"/>
          </p:cNvSpPr>
          <p:nvPr/>
        </p:nvSpPr>
        <p:spPr bwMode="auto">
          <a:xfrm>
            <a:off x="4038600" y="3886200"/>
            <a:ext cx="4114800" cy="381000"/>
          </a:xfrm>
          <a:prstGeom prst="wedgeRoundRectCallout">
            <a:avLst>
              <a:gd name="adj1" fmla="val -61769"/>
              <a:gd name="adj2" fmla="val -28333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Kernel initialisation loads initial process</a:t>
            </a:r>
            <a:endParaRPr kumimoji="0" lang="en-GB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22954" name="AutoShape 10"/>
          <p:cNvSpPr>
            <a:spLocks noChangeArrowheads="1"/>
          </p:cNvSpPr>
          <p:nvPr/>
        </p:nvSpPr>
        <p:spPr bwMode="auto">
          <a:xfrm>
            <a:off x="4495800" y="3429000"/>
            <a:ext cx="2590800" cy="381000"/>
          </a:xfrm>
          <a:prstGeom prst="wedgeRoundRectCallout">
            <a:avLst>
              <a:gd name="adj1" fmla="val -96019"/>
              <a:gd name="adj2" fmla="val 22917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OS loader loads kernel</a:t>
            </a:r>
          </a:p>
        </p:txBody>
      </p:sp>
      <p:sp>
        <p:nvSpPr>
          <p:cNvPr id="722955" name="AutoShape 11"/>
          <p:cNvSpPr>
            <a:spLocks noChangeArrowheads="1"/>
          </p:cNvSpPr>
          <p:nvPr/>
        </p:nvSpPr>
        <p:spPr bwMode="auto">
          <a:xfrm>
            <a:off x="4876800" y="4343400"/>
            <a:ext cx="2362200" cy="609600"/>
          </a:xfrm>
          <a:prstGeom prst="wedgeRoundRectCallout">
            <a:avLst>
              <a:gd name="adj1" fmla="val -73454"/>
              <a:gd name="adj2" fmla="val 45833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Initial process spawns user-level processes </a:t>
            </a:r>
            <a:endParaRPr kumimoji="0" lang="en-GB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477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50" grpId="0" animBg="1" autoUpdateAnimBg="0"/>
      <p:bldP spid="722951" grpId="0" animBg="1" autoUpdateAnimBg="0"/>
      <p:bldP spid="722952" grpId="0" animBg="1" autoUpdateAnimBg="0"/>
      <p:bldP spid="722953" grpId="0" animBg="1" autoUpdateAnimBg="0"/>
      <p:bldP spid="722954" grpId="0" animBg="1" autoUpdateAnimBg="0"/>
      <p:bldP spid="7229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>
            <a:extLst>
              <a:ext uri="{FF2B5EF4-FFF2-40B4-BE49-F238E27FC236}">
                <a16:creationId xmlns:a16="http://schemas.microsoft.com/office/drawing/2014/main" id="{857597F0-EA5E-4138-90AD-7ABEB6E43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516563"/>
            <a:ext cx="8569325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Painless Install!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Final step is to install the boot loader – BE SURE you are on the 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/mnt/sda1 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side</a:t>
            </a:r>
          </a:p>
        </p:txBody>
      </p:sp>
      <p:pic>
        <p:nvPicPr>
          <p:cNvPr id="31747" name="Picture 1">
            <a:extLst>
              <a:ext uri="{FF2B5EF4-FFF2-40B4-BE49-F238E27FC236}">
                <a16:creationId xmlns:a16="http://schemas.microsoft.com/office/drawing/2014/main" id="{E1D1BA5C-307D-4CD7-8A47-D06044994C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60350"/>
            <a:ext cx="6840538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738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>
            <a:extLst>
              <a:ext uri="{FF2B5EF4-FFF2-40B4-BE49-F238E27FC236}">
                <a16:creationId xmlns:a16="http://schemas.microsoft.com/office/drawing/2014/main" id="{E114D0FC-F6EE-4874-9D7E-9AA32F6CD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5457825"/>
            <a:ext cx="8569325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Move into 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/boot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Highlight 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SetupMBR.sh  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and press [enter]</a:t>
            </a:r>
          </a:p>
        </p:txBody>
      </p:sp>
      <p:pic>
        <p:nvPicPr>
          <p:cNvPr id="32771" name="Picture 1">
            <a:extLst>
              <a:ext uri="{FF2B5EF4-FFF2-40B4-BE49-F238E27FC236}">
                <a16:creationId xmlns:a16="http://schemas.microsoft.com/office/drawing/2014/main" id="{FA53CE0E-FE0B-40C0-B275-ED7F62871D2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88913"/>
            <a:ext cx="683895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02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BE8C18-6033-4F8B-B2BF-07FBF8CA2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231900"/>
            <a:ext cx="88646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A57335-DF03-4D9C-82D9-3BE3E4DA9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72816"/>
            <a:ext cx="468052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4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B0EADFFF-F5C2-4BD4-9B9B-2605DC035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60350"/>
            <a:ext cx="679132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3">
            <a:extLst>
              <a:ext uri="{FF2B5EF4-FFF2-40B4-BE49-F238E27FC236}">
                <a16:creationId xmlns:a16="http://schemas.microsoft.com/office/drawing/2014/main" id="{DC038291-232C-42A9-BFD5-83CDA1C4E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5662613"/>
            <a:ext cx="8569325" cy="954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Let’s get the boot order right first, so we only boot from the CDROM when we cannot boot from the hard disk - Has anyone seen a floppy disk lately ??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Leave the time in UTC (GMT) –file timestamps may look funny but it works better</a:t>
            </a:r>
          </a:p>
        </p:txBody>
      </p:sp>
      <p:pic>
        <p:nvPicPr>
          <p:cNvPr id="11268" name="Picture 5">
            <a:extLst>
              <a:ext uri="{FF2B5EF4-FFF2-40B4-BE49-F238E27FC236}">
                <a16:creationId xmlns:a16="http://schemas.microsoft.com/office/drawing/2014/main" id="{CA2EF3A3-04A1-4399-8DC6-98AB408A6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438400"/>
            <a:ext cx="78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Disk Partition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55650" y="1498600"/>
            <a:ext cx="7272734" cy="22320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z="2000" dirty="0"/>
              <a:t>A partition separates a disk into logical “drives” </a:t>
            </a:r>
          </a:p>
          <a:p>
            <a:pPr>
              <a:spcBef>
                <a:spcPts val="600"/>
              </a:spcBef>
            </a:pPr>
            <a:r>
              <a:rPr lang="en-US" altLang="en-US" sz="2000" dirty="0"/>
              <a:t>A “DOS” (32-bit OS) partition can be one of two types:</a:t>
            </a:r>
          </a:p>
          <a:p>
            <a:pPr>
              <a:spcBef>
                <a:spcPts val="6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Primary </a:t>
            </a:r>
            <a:r>
              <a:rPr lang="en-US" altLang="en-US" sz="2000" dirty="0"/>
              <a:t>: can hold information regarding the operating system which is required for booting.</a:t>
            </a:r>
          </a:p>
          <a:p>
            <a:pPr>
              <a:spcBef>
                <a:spcPts val="6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Extended:</a:t>
            </a:r>
            <a:r>
              <a:rPr lang="en-US" altLang="en-US" sz="2000" dirty="0"/>
              <a:t> only for data files</a:t>
            </a:r>
          </a:p>
          <a:p>
            <a:pPr algn="just">
              <a:lnSpc>
                <a:spcPct val="150000"/>
              </a:lnSpc>
            </a:pPr>
            <a:endParaRPr lang="en-US" altLang="en-US" sz="2000" dirty="0"/>
          </a:p>
        </p:txBody>
      </p:sp>
      <p:pic>
        <p:nvPicPr>
          <p:cNvPr id="24578" name="Picture 2" descr="http://3.bp.blogspot.com/_vgTLQ5mShiI/SLJeiWNl2nI/AAAAAAAAAPY/GC_M-dlG_WA/s400/hard+disk+partitioning+is+good+or+b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">
            <a:off x="2053459" y="3508931"/>
            <a:ext cx="4561198" cy="29305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7022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260350"/>
            <a:ext cx="8229600" cy="768350"/>
          </a:xfrm>
        </p:spPr>
        <p:txBody>
          <a:bodyPr/>
          <a:lstStyle/>
          <a:p>
            <a:pPr eaLnBrk="1" hangingPunct="1"/>
            <a:r>
              <a:rPr lang="en-AU" altLang="en-US"/>
              <a:t>Disk partitioning: </a:t>
            </a:r>
            <a:r>
              <a:rPr lang="en-AU" altLang="en-US" sz="2400">
                <a:latin typeface="Lucida Console" pitchFamily="49" charset="0"/>
              </a:rPr>
              <a:t>fdisk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8313" y="1484313"/>
            <a:ext cx="8458200" cy="3349625"/>
          </a:xfrm>
        </p:spPr>
        <p:txBody>
          <a:bodyPr/>
          <a:lstStyle/>
          <a:p>
            <a:pPr eaLnBrk="1" hangingPunct="1"/>
            <a:r>
              <a:rPr lang="en-AU" altLang="en-US" dirty="0"/>
              <a:t>Reserve space for a particular function</a:t>
            </a:r>
            <a:br>
              <a:rPr lang="en-AU" altLang="en-US" dirty="0"/>
            </a:br>
            <a:r>
              <a:rPr lang="en-AU" altLang="en-US" dirty="0"/>
              <a:t>	swap space, software, user directories, shares</a:t>
            </a:r>
          </a:p>
          <a:p>
            <a:pPr eaLnBrk="1" hangingPunct="1"/>
            <a:r>
              <a:rPr lang="en-AU" altLang="en-US" dirty="0"/>
              <a:t>Each partition is given a </a:t>
            </a:r>
            <a:r>
              <a:rPr lang="en-AU" altLang="en-US" dirty="0">
                <a:solidFill>
                  <a:srgbClr val="A50021"/>
                </a:solidFill>
              </a:rPr>
              <a:t>logical device</a:t>
            </a:r>
            <a:r>
              <a:rPr lang="en-AU" altLang="en-US" dirty="0"/>
              <a:t> name</a:t>
            </a:r>
            <a:br>
              <a:rPr lang="en-AU" altLang="en-US" dirty="0"/>
            </a:br>
            <a:r>
              <a:rPr lang="en-AU" altLang="en-US" dirty="0"/>
              <a:t>	C:\   D:\   E:\   </a:t>
            </a:r>
            <a:r>
              <a:rPr lang="en-AU" altLang="en-US" i="1" dirty="0" err="1"/>
              <a:t>etc</a:t>
            </a:r>
            <a:endParaRPr lang="en-AU" altLang="en-US" i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dirty="0"/>
              <a:t>		/</a:t>
            </a:r>
            <a:r>
              <a:rPr lang="en-AU" altLang="en-US" dirty="0" err="1"/>
              <a:t>dev</a:t>
            </a:r>
            <a:r>
              <a:rPr lang="en-AU" altLang="en-US" dirty="0"/>
              <a:t>/sda1   /</a:t>
            </a:r>
            <a:r>
              <a:rPr lang="en-AU" altLang="en-US" dirty="0" err="1"/>
              <a:t>dev</a:t>
            </a:r>
            <a:r>
              <a:rPr lang="en-AU" altLang="en-US" dirty="0"/>
              <a:t>/</a:t>
            </a:r>
            <a:r>
              <a:rPr lang="en-AU" altLang="en-US" dirty="0" err="1"/>
              <a:t>dsk</a:t>
            </a:r>
            <a:r>
              <a:rPr lang="en-AU" altLang="en-US" dirty="0"/>
              <a:t>/c0t0d0s0</a:t>
            </a:r>
          </a:p>
          <a:p>
            <a:pPr eaLnBrk="1" hangingPunct="1"/>
            <a:r>
              <a:rPr lang="en-AU" altLang="en-US" dirty="0"/>
              <a:t>Each partition can use a different </a:t>
            </a:r>
            <a:r>
              <a:rPr lang="en-AU" altLang="en-US" dirty="0">
                <a:solidFill>
                  <a:srgbClr val="A50021"/>
                </a:solidFill>
              </a:rPr>
              <a:t>file system</a:t>
            </a:r>
          </a:p>
          <a:p>
            <a:pPr eaLnBrk="1" hangingPunct="1"/>
            <a:r>
              <a:rPr lang="en-AU" altLang="en-US" dirty="0">
                <a:solidFill>
                  <a:srgbClr val="A50021"/>
                </a:solidFill>
              </a:rPr>
              <a:t>Logical volumes</a:t>
            </a:r>
            <a:r>
              <a:rPr lang="en-AU" altLang="en-US" dirty="0"/>
              <a:t> seamlessly span multiple partitions</a:t>
            </a:r>
          </a:p>
          <a:p>
            <a:pPr eaLnBrk="1" hangingPunct="1">
              <a:buFontTx/>
              <a:buNone/>
            </a:pPr>
            <a:r>
              <a:rPr lang="en-AU" altLang="en-US" b="1" i="1" dirty="0">
                <a:solidFill>
                  <a:schemeClr val="accent2"/>
                </a:solidFill>
              </a:rPr>
              <a:t>Use different partitions when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1447800" y="4868863"/>
            <a:ext cx="607695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1325" indent="-342900" eaLnBrk="1" hangingPunct="1">
              <a:buFontTx/>
              <a:buChar char="•"/>
            </a:pPr>
            <a:r>
              <a:rPr lang="en-AU" altLang="en-US" sz="2000">
                <a:solidFill>
                  <a:srgbClr val="000000"/>
                </a:solidFill>
              </a:rPr>
              <a:t>They have different functions</a:t>
            </a:r>
          </a:p>
          <a:p>
            <a:pPr marL="441325" indent="-342900" eaLnBrk="1" hangingPunct="1">
              <a:buFontTx/>
              <a:buChar char="•"/>
            </a:pPr>
            <a:r>
              <a:rPr lang="en-AU" altLang="en-US" sz="2000">
                <a:solidFill>
                  <a:srgbClr val="000000"/>
                </a:solidFill>
              </a:rPr>
              <a:t>They are owned/maintained differently</a:t>
            </a:r>
          </a:p>
          <a:p>
            <a:pPr marL="441325" indent="-342900" eaLnBrk="1" hangingPunct="1">
              <a:buFontTx/>
              <a:buChar char="•"/>
            </a:pPr>
            <a:r>
              <a:rPr lang="en-AU" altLang="en-US" sz="2000">
                <a:solidFill>
                  <a:srgbClr val="000000"/>
                </a:solidFill>
              </a:rPr>
              <a:t>They change at different rates</a:t>
            </a:r>
          </a:p>
          <a:p>
            <a:pPr marL="441325" indent="-342900" eaLnBrk="1" hangingPunct="1">
              <a:buFontTx/>
              <a:buChar char="•"/>
            </a:pPr>
            <a:r>
              <a:rPr lang="en-AU" altLang="en-US" sz="2000">
                <a:solidFill>
                  <a:srgbClr val="000000"/>
                </a:solidFill>
              </a:rPr>
              <a:t>Backup policy is different for each</a:t>
            </a:r>
          </a:p>
        </p:txBody>
      </p:sp>
    </p:spTree>
    <p:extLst>
      <p:ext uri="{BB962C8B-B14F-4D97-AF65-F5344CB8AC3E}">
        <p14:creationId xmlns:p14="http://schemas.microsoft.com/office/powerpoint/2010/main" val="91012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>
            <a:extLst>
              <a:ext uri="{FF2B5EF4-FFF2-40B4-BE49-F238E27FC236}">
                <a16:creationId xmlns:a16="http://schemas.microsoft.com/office/drawing/2014/main" id="{453638FA-4F04-411E-842C-994F0CB1D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3" y="5910263"/>
            <a:ext cx="8569325" cy="58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have to type 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yes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(not just y) to write the partition table; don’t worry about any warnings, they are for people with “non-virtual” hard disks.</a:t>
            </a: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0A0BB119-FB3B-4546-AD84-24A0BD39CBB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61938"/>
            <a:ext cx="6840537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3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476250"/>
            <a:ext cx="8229600" cy="768350"/>
          </a:xfrm>
        </p:spPr>
        <p:txBody>
          <a:bodyPr/>
          <a:lstStyle/>
          <a:p>
            <a:pPr eaLnBrk="1" hangingPunct="1"/>
            <a:r>
              <a:rPr lang="en-AU" altLang="en-US" dirty="0"/>
              <a:t>File Systems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750" y="1484313"/>
            <a:ext cx="8223250" cy="4627562"/>
          </a:xfrm>
        </p:spPr>
        <p:txBody>
          <a:bodyPr/>
          <a:lstStyle/>
          <a:p>
            <a:pPr eaLnBrk="1" hangingPunct="1"/>
            <a:r>
              <a:rPr lang="en-AU" altLang="en-US" dirty="0"/>
              <a:t>Structures disk area for addressable access</a:t>
            </a:r>
          </a:p>
          <a:p>
            <a:pPr lvl="1" eaLnBrk="1" hangingPunct="1"/>
            <a:r>
              <a:rPr lang="en-AU" altLang="en-US" dirty="0"/>
              <a:t>“like painting car spaces in a </a:t>
            </a:r>
            <a:r>
              <a:rPr lang="en-AU" altLang="en-US" dirty="0" err="1"/>
              <a:t>carpark</a:t>
            </a:r>
            <a:r>
              <a:rPr lang="en-AU" altLang="en-US" dirty="0"/>
              <a:t>”</a:t>
            </a:r>
          </a:p>
          <a:p>
            <a:pPr eaLnBrk="1" hangingPunct="1">
              <a:spcBef>
                <a:spcPts val="1800"/>
              </a:spcBef>
            </a:pPr>
            <a:r>
              <a:rPr lang="en-AU" altLang="en-US" dirty="0"/>
              <a:t>Usually unique to 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dirty="0"/>
              <a:t>		windows: FAT, FAT32, NTFS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dirty="0"/>
              <a:t>		</a:t>
            </a:r>
            <a:r>
              <a:rPr lang="en-AU" altLang="en-US" dirty="0" err="1"/>
              <a:t>linux</a:t>
            </a:r>
            <a:r>
              <a:rPr lang="en-AU" altLang="en-US" dirty="0"/>
              <a:t>: ext2, ext4,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dirty="0"/>
              <a:t>			</a:t>
            </a:r>
            <a:r>
              <a:rPr lang="en-AU" altLang="en-US" dirty="0" err="1"/>
              <a:t>linux</a:t>
            </a:r>
            <a:r>
              <a:rPr lang="en-AU" altLang="en-US" dirty="0"/>
              <a:t> is one huge computer science project!</a:t>
            </a:r>
          </a:p>
          <a:p>
            <a:pPr eaLnBrk="1" hangingPunct="1">
              <a:spcBef>
                <a:spcPts val="1800"/>
              </a:spcBef>
            </a:pPr>
            <a:r>
              <a:rPr lang="en-AU" altLang="en-US" dirty="0"/>
              <a:t>Physical </a:t>
            </a:r>
            <a:r>
              <a:rPr lang="en-AU" altLang="en-US" i="1" dirty="0"/>
              <a:t>sectors</a:t>
            </a:r>
            <a:r>
              <a:rPr lang="en-AU" altLang="en-US" dirty="0"/>
              <a:t> grouped into allocation units</a:t>
            </a:r>
            <a:br>
              <a:rPr lang="en-AU" altLang="en-US" dirty="0"/>
            </a:br>
            <a:r>
              <a:rPr lang="en-AU" altLang="en-US" dirty="0"/>
              <a:t>called </a:t>
            </a:r>
            <a:r>
              <a:rPr lang="en-AU" altLang="en-US" i="1" dirty="0"/>
              <a:t>blocks</a:t>
            </a:r>
            <a:r>
              <a:rPr lang="en-AU" altLang="en-US" dirty="0"/>
              <a:t> in Unix and </a:t>
            </a:r>
            <a:r>
              <a:rPr lang="en-AU" altLang="en-US" i="1" dirty="0"/>
              <a:t>clusters</a:t>
            </a:r>
            <a:r>
              <a:rPr lang="en-AU" altLang="en-US" dirty="0"/>
              <a:t> in Windows</a:t>
            </a:r>
          </a:p>
          <a:p>
            <a:pPr eaLnBrk="1" hangingPunct="1">
              <a:spcBef>
                <a:spcPts val="1800"/>
              </a:spcBef>
            </a:pPr>
            <a:r>
              <a:rPr lang="en-AU" altLang="en-US" dirty="0"/>
              <a:t>Building File System - </a:t>
            </a:r>
            <a:r>
              <a:rPr lang="en-AU" altLang="en-US" dirty="0" err="1">
                <a:latin typeface="Lucida Console" pitchFamily="49" charset="0"/>
              </a:rPr>
              <a:t>mkfs</a:t>
            </a:r>
            <a:r>
              <a:rPr lang="en-AU" altLang="en-US" dirty="0">
                <a:latin typeface="Courier" pitchFamily="49" charset="0"/>
              </a:rPr>
              <a:t> </a:t>
            </a:r>
            <a:r>
              <a:rPr lang="en-AU" altLang="en-US" dirty="0"/>
              <a:t>or </a:t>
            </a:r>
            <a:r>
              <a:rPr lang="en-AU" altLang="en-US" dirty="0">
                <a:latin typeface="Lucida Console" pitchFamily="49" charset="0"/>
              </a:rPr>
              <a:t>format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dirty="0"/>
              <a:t>		boot sector, data area, free list</a:t>
            </a:r>
          </a:p>
        </p:txBody>
      </p:sp>
    </p:spTree>
    <p:extLst>
      <p:ext uri="{BB962C8B-B14F-4D97-AF65-F5344CB8AC3E}">
        <p14:creationId xmlns:p14="http://schemas.microsoft.com/office/powerpoint/2010/main" val="1618915361"/>
      </p:ext>
    </p:extLst>
  </p:cSld>
  <p:clrMapOvr>
    <a:masterClrMapping/>
  </p:clrMapOvr>
</p:sld>
</file>

<file path=ppt/theme/theme1.xml><?xml version="1.0" encoding="utf-8"?>
<a:theme xmlns:a="http://schemas.openxmlformats.org/drawingml/2006/main" name="1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HD:Users:hlinger:Desktop:Fac Template.ppt</Template>
  <TotalTime>2672</TotalTime>
  <Words>1273</Words>
  <Application>Microsoft Office PowerPoint</Application>
  <PresentationFormat>On-screen Show (4:3)</PresentationFormat>
  <Paragraphs>188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Courier</vt:lpstr>
      <vt:lpstr>Courier New</vt:lpstr>
      <vt:lpstr>Lucida Console</vt:lpstr>
      <vt:lpstr>Times</vt:lpstr>
      <vt:lpstr>Times New Roman</vt:lpstr>
      <vt:lpstr>Wingdings</vt:lpstr>
      <vt:lpstr>1_APU Clean</vt:lpstr>
      <vt:lpstr>3_APU Clean</vt:lpstr>
      <vt:lpstr>Default Design</vt:lpstr>
      <vt:lpstr>System and Network Administration</vt:lpstr>
      <vt:lpstr>Getting Started</vt:lpstr>
      <vt:lpstr>PowerPoint Presentation</vt:lpstr>
      <vt:lpstr>PowerPoint Presentation</vt:lpstr>
      <vt:lpstr>Disk Partition</vt:lpstr>
      <vt:lpstr>Disk partitioning: fdisk</vt:lpstr>
      <vt:lpstr>PowerPoint Presentation</vt:lpstr>
      <vt:lpstr>PowerPoint Presentation</vt:lpstr>
      <vt:lpstr>File Systems</vt:lpstr>
      <vt:lpstr>PowerPoint Presentation</vt:lpstr>
      <vt:lpstr>Windows File Systems</vt:lpstr>
      <vt:lpstr>Linux File Systems</vt:lpstr>
      <vt:lpstr>Swap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Master Boot Record</vt:lpstr>
      <vt:lpstr>Multiple Operating Systems –  Boot Managers</vt:lpstr>
      <vt:lpstr>PC Bootstrap Sequence -- An Avalanche boot</vt:lpstr>
      <vt:lpstr>PowerPoint Presentation</vt:lpstr>
      <vt:lpstr>PowerPoint Presentation</vt:lpstr>
      <vt:lpstr>PowerPoint Presentation</vt:lpstr>
    </vt:vector>
  </TitlesOfParts>
  <Company>Henry Linger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Dr Thomas Patrick O’Daniel</dc:creator>
  <cp:lastModifiedBy>Thomas ODaniel</cp:lastModifiedBy>
  <cp:revision>370</cp:revision>
  <cp:lastPrinted>2007-07-15T04:59:23Z</cp:lastPrinted>
  <dcterms:modified xsi:type="dcterms:W3CDTF">2021-11-23T01:17:14Z</dcterms:modified>
</cp:coreProperties>
</file>