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4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5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6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7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8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2" r:id="rId1"/>
    <p:sldMasterId id="2147484425" r:id="rId2"/>
    <p:sldMasterId id="2147484448" r:id="rId3"/>
    <p:sldMasterId id="2147484471" r:id="rId4"/>
    <p:sldMasterId id="2147484494" r:id="rId5"/>
    <p:sldMasterId id="2147484532" r:id="rId6"/>
    <p:sldMasterId id="2147484556" r:id="rId7"/>
    <p:sldMasterId id="2147484578" r:id="rId8"/>
    <p:sldMasterId id="2147484601" r:id="rId9"/>
  </p:sldMasterIdLst>
  <p:notesMasterIdLst>
    <p:notesMasterId r:id="rId51"/>
  </p:notesMasterIdLst>
  <p:handoutMasterIdLst>
    <p:handoutMasterId r:id="rId52"/>
  </p:handoutMasterIdLst>
  <p:sldIdLst>
    <p:sldId id="703" r:id="rId10"/>
    <p:sldId id="704" r:id="rId11"/>
    <p:sldId id="782" r:id="rId12"/>
    <p:sldId id="864" r:id="rId13"/>
    <p:sldId id="811" r:id="rId14"/>
    <p:sldId id="807" r:id="rId15"/>
    <p:sldId id="806" r:id="rId16"/>
    <p:sldId id="874" r:id="rId17"/>
    <p:sldId id="865" r:id="rId18"/>
    <p:sldId id="812" r:id="rId19"/>
    <p:sldId id="818" r:id="rId20"/>
    <p:sldId id="813" r:id="rId21"/>
    <p:sldId id="814" r:id="rId22"/>
    <p:sldId id="815" r:id="rId23"/>
    <p:sldId id="816" r:id="rId24"/>
    <p:sldId id="820" r:id="rId25"/>
    <p:sldId id="866" r:id="rId26"/>
    <p:sldId id="817" r:id="rId27"/>
    <p:sldId id="821" r:id="rId28"/>
    <p:sldId id="832" r:id="rId29"/>
    <p:sldId id="833" r:id="rId30"/>
    <p:sldId id="834" r:id="rId31"/>
    <p:sldId id="757" r:id="rId32"/>
    <p:sldId id="758" r:id="rId33"/>
    <p:sldId id="759" r:id="rId34"/>
    <p:sldId id="756" r:id="rId35"/>
    <p:sldId id="863" r:id="rId36"/>
    <p:sldId id="845" r:id="rId37"/>
    <p:sldId id="836" r:id="rId38"/>
    <p:sldId id="837" r:id="rId39"/>
    <p:sldId id="855" r:id="rId40"/>
    <p:sldId id="838" r:id="rId41"/>
    <p:sldId id="854" r:id="rId42"/>
    <p:sldId id="839" r:id="rId43"/>
    <p:sldId id="840" r:id="rId44"/>
    <p:sldId id="873" r:id="rId45"/>
    <p:sldId id="869" r:id="rId46"/>
    <p:sldId id="870" r:id="rId47"/>
    <p:sldId id="871" r:id="rId48"/>
    <p:sldId id="872" r:id="rId49"/>
    <p:sldId id="847" r:id="rId5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3300"/>
    <a:srgbClr val="00528B"/>
    <a:srgbClr val="008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37" autoAdjust="0"/>
    <p:restoredTop sz="94624" autoAdjust="0"/>
  </p:normalViewPr>
  <p:slideViewPr>
    <p:cSldViewPr>
      <p:cViewPr varScale="1">
        <p:scale>
          <a:sx n="82" d="100"/>
          <a:sy n="82" d="100"/>
        </p:scale>
        <p:origin x="6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267" y="-8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2.xml"/><Relationship Id="rId2" Type="http://schemas.openxmlformats.org/officeDocument/2006/relationships/slide" Target="slides/slide19.xml"/><Relationship Id="rId1" Type="http://schemas.openxmlformats.org/officeDocument/2006/relationships/slide" Target="slides/slide5.xml"/><Relationship Id="rId5" Type="http://schemas.openxmlformats.org/officeDocument/2006/relationships/slide" Target="slides/slide35.xml"/><Relationship Id="rId4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625286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71681" y="6948715"/>
            <a:ext cx="2829520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40E6BE2-241E-4DB7-B103-5A910C24CFD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7059908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4425" cy="2741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2E5EA7D-8B1B-4A92-B5F3-9FCC173E2C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7455546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E5EA7D-8B1B-4A92-B5F3-9FCC173E2C1F}" type="slidenum">
              <a:rPr lang="en-AU" altLang="en-US" smtClean="0"/>
              <a:pPr>
                <a:defRPr/>
              </a:pPr>
              <a:t>1</a:t>
            </a:fld>
            <a:endParaRPr lang="en-AU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093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29697B6-59E6-4033-93BF-F81C3D85162C}" type="slidenum">
              <a:rPr lang="en-AU" altLang="en-US" smtClean="0"/>
              <a:pPr/>
              <a:t>23</a:t>
            </a:fld>
            <a:endParaRPr lang="en-AU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50863"/>
            <a:ext cx="3656013" cy="2741612"/>
          </a:xfrm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2"/>
            <a:ext cx="7042547" cy="328990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215" tIns="45107" rIns="90215" bIns="45107"/>
          <a:lstStyle/>
          <a:p>
            <a:endParaRPr lang="en-GB" altLang="en-US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914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3D0997A-0535-4A0D-8892-E8E3BB7EBD2C}" type="slidenum">
              <a:rPr lang="en-AU" altLang="en-US" smtClean="0"/>
              <a:pPr/>
              <a:t>24</a:t>
            </a:fld>
            <a:endParaRPr lang="en-AU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50863"/>
            <a:ext cx="3656013" cy="2741612"/>
          </a:xfrm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2"/>
            <a:ext cx="7042547" cy="328990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215" tIns="45107" rIns="90215" bIns="45107"/>
          <a:lstStyle/>
          <a:p>
            <a:endParaRPr lang="en-GB" altLang="en-US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0978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A622D8D-B32F-4697-B8B2-F2D396C02C56}" type="slidenum">
              <a:rPr lang="en-AU" altLang="en-US" smtClean="0"/>
              <a:pPr/>
              <a:t>25</a:t>
            </a:fld>
            <a:endParaRPr lang="en-AU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6013" cy="2741613"/>
          </a:xfrm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215" tIns="45107" rIns="90215" bIns="45107"/>
          <a:lstStyle/>
          <a:p>
            <a:endParaRPr lang="en-GB" altLang="en-US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1732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CCC640-1208-4D3E-8D8B-D3B14B999838}" type="slidenum">
              <a:rPr lang="en-AU" altLang="en-US" smtClean="0">
                <a:solidFill>
                  <a:prstClr val="black"/>
                </a:solidFill>
              </a:rPr>
              <a:pPr/>
              <a:t>30</a:t>
            </a:fld>
            <a:endParaRPr lang="en-AU" altLang="en-US">
              <a:solidFill>
                <a:prstClr val="black"/>
              </a:solidFill>
            </a:endParaRPr>
          </a:p>
        </p:txBody>
      </p:sp>
      <p:sp>
        <p:nvSpPr>
          <p:cNvPr id="5222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1800" y="547688"/>
            <a:ext cx="3657600" cy="2743200"/>
          </a:xfrm>
          <a:solidFill>
            <a:srgbClr val="FFFFFF"/>
          </a:solidFill>
          <a:ln/>
        </p:spPr>
      </p:sp>
      <p:sp>
        <p:nvSpPr>
          <p:cNvPr id="52228" name="Notes Placeholder 2"/>
          <p:cNvSpPr>
            <a:spLocks noGrp="1"/>
          </p:cNvSpPr>
          <p:nvPr>
            <p:ph type="body" idx="1"/>
          </p:nvPr>
        </p:nvSpPr>
        <p:spPr>
          <a:xfrm>
            <a:off x="1279327" y="3473753"/>
            <a:ext cx="7042547" cy="3293534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966" tIns="47983" rIns="95966" bIns="47983"/>
          <a:lstStyle/>
          <a:p>
            <a:endParaRPr lang="en-GB" altLang="en-US">
              <a:latin typeface="Times New Roman" pitchFamily="18" charset="0"/>
            </a:endParaRPr>
          </a:p>
        </p:txBody>
      </p:sp>
      <p:sp>
        <p:nvSpPr>
          <p:cNvPr id="52229" name="Header Placeholder 3"/>
          <p:cNvSpPr txBox="1">
            <a:spLocks noGrp="1"/>
          </p:cNvSpPr>
          <p:nvPr/>
        </p:nvSpPr>
        <p:spPr bwMode="auto">
          <a:xfrm>
            <a:off x="1" y="0"/>
            <a:ext cx="4156770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66" tIns="47983" rIns="95966" bIns="47983"/>
          <a:lstStyle>
            <a:lvl1pPr defTabSz="9604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t> Network Admin - Internet Services</a:t>
            </a:r>
          </a:p>
        </p:txBody>
      </p:sp>
      <p:sp>
        <p:nvSpPr>
          <p:cNvPr id="52230" name="Date Placeholder 4"/>
          <p:cNvSpPr txBox="1">
            <a:spLocks noGrp="1"/>
          </p:cNvSpPr>
          <p:nvPr/>
        </p:nvSpPr>
        <p:spPr bwMode="auto">
          <a:xfrm>
            <a:off x="5444431" y="0"/>
            <a:ext cx="4156769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66" tIns="47983" rIns="95966" bIns="47983"/>
          <a:lstStyle>
            <a:lvl1pPr defTabSz="9604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251C4282-95C5-4933-B768-CC33344D9F68}" type="datetime1">
              <a:rPr lang="en-US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pPr algn="r"/>
              <a:t>3/22/2022</a:t>
            </a:fld>
            <a:endParaRPr lang="en-US" altLang="en-US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2231" name="Slide Number Placeholder 6"/>
          <p:cNvSpPr txBox="1">
            <a:spLocks noGrp="1"/>
          </p:cNvSpPr>
          <p:nvPr/>
        </p:nvSpPr>
        <p:spPr bwMode="auto">
          <a:xfrm>
            <a:off x="5444431" y="6948715"/>
            <a:ext cx="4156769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66" tIns="47983" rIns="95966" bIns="47983" anchor="b"/>
          <a:lstStyle>
            <a:lvl1pPr defTabSz="9604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7622E1F8-A3C7-4E54-A62B-361BDF78E2EF}" type="slidenum">
              <a:rPr lang="en-US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pPr algn="r"/>
              <a:t>30</a:t>
            </a:fld>
            <a:endParaRPr lang="en-US" altLang="en-US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31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CADD152-11B4-4CA1-856A-C8A86D3A2B18}" type="slidenum">
              <a:rPr lang="en-AU" altLang="en-US" smtClean="0">
                <a:solidFill>
                  <a:prstClr val="black"/>
                </a:solidFill>
              </a:rPr>
              <a:pPr/>
              <a:t>32</a:t>
            </a:fld>
            <a:endParaRPr lang="en-AU" altLang="en-US">
              <a:solidFill>
                <a:prstClr val="black"/>
              </a:solidFill>
            </a:endParaRPr>
          </a:p>
        </p:txBody>
      </p:sp>
      <p:sp>
        <p:nvSpPr>
          <p:cNvPr id="5325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1800" y="547688"/>
            <a:ext cx="3657600" cy="2743200"/>
          </a:xfrm>
          <a:ln/>
        </p:spPr>
      </p:sp>
      <p:sp>
        <p:nvSpPr>
          <p:cNvPr id="53252" name="Notes Placeholder 2"/>
          <p:cNvSpPr>
            <a:spLocks noGrp="1"/>
          </p:cNvSpPr>
          <p:nvPr>
            <p:ph type="body" idx="1"/>
          </p:nvPr>
        </p:nvSpPr>
        <p:spPr>
          <a:xfrm>
            <a:off x="1279327" y="3473753"/>
            <a:ext cx="7042547" cy="3293534"/>
          </a:xfrm>
          <a:noFill/>
        </p:spPr>
        <p:txBody>
          <a:bodyPr lIns="95966" tIns="47983" rIns="95966" bIns="47983"/>
          <a:lstStyle/>
          <a:p>
            <a:endParaRPr lang="en-GB" altLang="en-US">
              <a:latin typeface="Times New Roman" pitchFamily="18" charset="0"/>
            </a:endParaRPr>
          </a:p>
        </p:txBody>
      </p:sp>
      <p:sp>
        <p:nvSpPr>
          <p:cNvPr id="53253" name="Header Placeholder 3"/>
          <p:cNvSpPr txBox="1">
            <a:spLocks noGrp="1"/>
          </p:cNvSpPr>
          <p:nvPr/>
        </p:nvSpPr>
        <p:spPr bwMode="auto">
          <a:xfrm>
            <a:off x="1" y="0"/>
            <a:ext cx="4156770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66" tIns="47983" rIns="95966" bIns="47983"/>
          <a:lstStyle>
            <a:lvl1pPr defTabSz="9604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t> Network Admin - Internet Services</a:t>
            </a:r>
          </a:p>
        </p:txBody>
      </p:sp>
      <p:sp>
        <p:nvSpPr>
          <p:cNvPr id="53254" name="Date Placeholder 4"/>
          <p:cNvSpPr txBox="1">
            <a:spLocks noGrp="1"/>
          </p:cNvSpPr>
          <p:nvPr/>
        </p:nvSpPr>
        <p:spPr bwMode="auto">
          <a:xfrm>
            <a:off x="5444431" y="0"/>
            <a:ext cx="4156769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66" tIns="47983" rIns="95966" bIns="47983"/>
          <a:lstStyle>
            <a:lvl1pPr defTabSz="9604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96CADA87-449F-4A73-8C7B-2EDFBB2FD354}" type="datetime1">
              <a:rPr lang="en-US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pPr algn="r"/>
              <a:t>3/22/2022</a:t>
            </a:fld>
            <a:endParaRPr lang="en-US" altLang="en-US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3255" name="Slide Number Placeholder 6"/>
          <p:cNvSpPr txBox="1">
            <a:spLocks noGrp="1"/>
          </p:cNvSpPr>
          <p:nvPr/>
        </p:nvSpPr>
        <p:spPr bwMode="auto">
          <a:xfrm>
            <a:off x="5444431" y="6948715"/>
            <a:ext cx="4156769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66" tIns="47983" rIns="95966" bIns="47983" anchor="b"/>
          <a:lstStyle>
            <a:lvl1pPr defTabSz="9604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8D3D5256-B866-4EB4-AC22-EB431C838FB0}" type="slidenum">
              <a:rPr lang="en-US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pPr algn="r"/>
              <a:t>32</a:t>
            </a:fld>
            <a:endParaRPr lang="en-US" altLang="en-US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818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5CD5638-C04F-4578-AD2B-E7F248D79043}" type="slidenum">
              <a:rPr lang="en-AU" altLang="en-US" smtClean="0">
                <a:solidFill>
                  <a:prstClr val="black"/>
                </a:solidFill>
              </a:rPr>
              <a:pPr/>
              <a:t>34</a:t>
            </a:fld>
            <a:endParaRPr lang="en-AU" altLang="en-US">
              <a:solidFill>
                <a:prstClr val="black"/>
              </a:solidFill>
            </a:endParaRPr>
          </a:p>
        </p:txBody>
      </p:sp>
      <p:sp>
        <p:nvSpPr>
          <p:cNvPr id="54275" name="Rectangle 7"/>
          <p:cNvSpPr txBox="1">
            <a:spLocks noGrp="1" noChangeArrowheads="1"/>
          </p:cNvSpPr>
          <p:nvPr/>
        </p:nvSpPr>
        <p:spPr bwMode="auto">
          <a:xfrm>
            <a:off x="5444431" y="6948715"/>
            <a:ext cx="4156769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66" tIns="47983" rIns="95966" bIns="47983" anchor="b"/>
          <a:lstStyle>
            <a:lvl1pPr defTabSz="9604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5AB5FDD1-5746-44AE-9BB5-6CDFCF6F3362}" type="slidenum">
              <a:rPr lang="en-US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pPr algn="r"/>
              <a:t>34</a:t>
            </a:fld>
            <a:endParaRPr lang="en-US" altLang="en-US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7688"/>
            <a:ext cx="3657600" cy="2743200"/>
          </a:xfrm>
          <a:solidFill>
            <a:srgbClr val="FFFFFF"/>
          </a:solidFill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3"/>
            <a:ext cx="7042547" cy="3293534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966" tIns="47983" rIns="95966" bIns="47983"/>
          <a:lstStyle/>
          <a:p>
            <a:r>
              <a:rPr lang="en-US" altLang="en-US">
                <a:latin typeface="Times New Roman" pitchFamily="18" charset="0"/>
              </a:rPr>
              <a:t>In addition to TCP, there is one other transport-level protocol that is in common use as part of the TCP/IP protocol suite: the user datagram protocol (UDP), specified in RFC 768. UDP provides a connectionless service for application-level procedures. UDP is basically an unreliable service; delivery and duplicate protection are not guaranteed. However, this does reduce the overhead of the protocol and may be adequate in many cases. A connectionless service is more appropriate in some contexts. It represents a "least common denominator" of service to be expected at higher layers. Some examples:</a:t>
            </a:r>
          </a:p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en-US" b="1">
                <a:latin typeface="Times New Roman" pitchFamily="18" charset="0"/>
              </a:rPr>
              <a:t>Inward data collection:</a:t>
            </a:r>
            <a:r>
              <a:rPr lang="en-US" altLang="en-US">
                <a:latin typeface="Times New Roman" pitchFamily="18" charset="0"/>
              </a:rPr>
              <a:t> the periodic active or passive sampling of data sources, such as sensors, and automatic self-test reports from security equipment or network components. </a:t>
            </a:r>
          </a:p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en-US" b="1">
                <a:latin typeface="Times New Roman" pitchFamily="18" charset="0"/>
              </a:rPr>
              <a:t>Outward data dissemination:</a:t>
            </a:r>
            <a:r>
              <a:rPr lang="en-US" altLang="en-US">
                <a:latin typeface="Times New Roman" pitchFamily="18" charset="0"/>
              </a:rPr>
              <a:t> Includes broadcast messages to network users, the announcement of a new node or the change of address of a service, and the distribution of real-time clock values.</a:t>
            </a:r>
          </a:p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en-US" b="1">
                <a:latin typeface="Times New Roman" pitchFamily="18" charset="0"/>
              </a:rPr>
              <a:t>Request-response:</a:t>
            </a:r>
            <a:r>
              <a:rPr lang="en-US" altLang="en-US">
                <a:latin typeface="Times New Roman" pitchFamily="18" charset="0"/>
              </a:rPr>
              <a:t> in which a transaction service is provided by a common server to a number of distributed TS users, and for which a single request-response sequence is typical. Use of the service is regulated at the application level, and lower-level connections are often unnecessary and cumbersome.</a:t>
            </a:r>
          </a:p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en-US" b="1">
                <a:latin typeface="Times New Roman" pitchFamily="18" charset="0"/>
              </a:rPr>
              <a:t>Real-time applications:</a:t>
            </a:r>
            <a:r>
              <a:rPr lang="en-US" altLang="en-US">
                <a:latin typeface="Times New Roman" pitchFamily="18" charset="0"/>
              </a:rPr>
              <a:t> Such as voice and telemetry, involving a degree of redundancy and/or a real-time transmission requirement. These must not have connection-oriented functions such as retransmission.</a:t>
            </a:r>
          </a:p>
        </p:txBody>
      </p:sp>
      <p:sp>
        <p:nvSpPr>
          <p:cNvPr id="54278" name="Header Placeholder 4"/>
          <p:cNvSpPr txBox="1">
            <a:spLocks noGrp="1"/>
          </p:cNvSpPr>
          <p:nvPr/>
        </p:nvSpPr>
        <p:spPr bwMode="auto">
          <a:xfrm>
            <a:off x="1" y="0"/>
            <a:ext cx="4156770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66" tIns="47983" rIns="95966" bIns="47983"/>
          <a:lstStyle>
            <a:lvl1pPr defTabSz="9604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t> Network Admin - Internet Services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9528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9E023B-FDC0-412B-828F-E802F14C7BAB}" type="slidenum">
              <a:rPr lang="en-AU" altLang="en-US" smtClean="0">
                <a:solidFill>
                  <a:prstClr val="black"/>
                </a:solidFill>
              </a:rPr>
              <a:pPr/>
              <a:t>35</a:t>
            </a:fld>
            <a:endParaRPr lang="en-AU" altLang="en-US">
              <a:solidFill>
                <a:prstClr val="black"/>
              </a:solidFill>
            </a:endParaRPr>
          </a:p>
        </p:txBody>
      </p:sp>
      <p:sp>
        <p:nvSpPr>
          <p:cNvPr id="55299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t>FIT2018 Network Admin: Principles of Security</a:t>
            </a:r>
          </a:p>
        </p:txBody>
      </p:sp>
      <p:sp>
        <p:nvSpPr>
          <p:cNvPr id="55300" name="Rectangle 3"/>
          <p:cNvSpPr txBox="1">
            <a:spLocks noGrp="1" noChangeArrowheads="1"/>
          </p:cNvSpPr>
          <p:nvPr/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A3F79B3-1E3C-4E4D-BF86-9CFEE2722D6E}" type="datetime1">
              <a:rPr lang="en-AU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pPr algn="r" eaLnBrk="1" hangingPunct="1"/>
              <a:t>22/03/2022</a:t>
            </a:fld>
            <a:endParaRPr lang="en-AU" altLang="en-US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5301" name="Rectangle 6"/>
          <p:cNvSpPr txBox="1">
            <a:spLocks noGrp="1" noChangeArrowheads="1"/>
          </p:cNvSpPr>
          <p:nvPr/>
        </p:nvSpPr>
        <p:spPr bwMode="auto">
          <a:xfrm>
            <a:off x="0" y="6948715"/>
            <a:ext cx="4160937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t>FIT2018 (c) Monash University</a:t>
            </a:r>
          </a:p>
        </p:txBody>
      </p:sp>
      <p:sp>
        <p:nvSpPr>
          <p:cNvPr id="55302" name="Rectangle 7"/>
          <p:cNvSpPr txBox="1">
            <a:spLocks noGrp="1" noChangeArrowheads="1"/>
          </p:cNvSpPr>
          <p:nvPr/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B760AFBE-EAC6-4816-B00B-B206A2005931}" type="slidenum">
              <a:rPr lang="en-AU" alt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pPr algn="r" eaLnBrk="1" hangingPunct="1"/>
              <a:t>35</a:t>
            </a:fld>
            <a:endParaRPr lang="en-AU" altLang="en-US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53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7688"/>
            <a:ext cx="3657600" cy="2743200"/>
          </a:xfrm>
          <a:solidFill>
            <a:srgbClr val="FFFFFF"/>
          </a:solidFill>
          <a:ln/>
        </p:spPr>
      </p:sp>
      <p:sp>
        <p:nvSpPr>
          <p:cNvPr id="553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3"/>
            <a:ext cx="7042547" cy="3293534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048" tIns="49524" rIns="99048" bIns="49524"/>
          <a:lstStyle/>
          <a:p>
            <a:endParaRPr lang="en-GB" altLang="en-US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994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EAA0BE6-8986-4E5F-8BB9-88512C257A4E}" type="slidenum">
              <a:rPr lang="en-AU" smtClean="0">
                <a:solidFill>
                  <a:prstClr val="black"/>
                </a:solidFill>
              </a:rPr>
              <a:pPr/>
              <a:t>39</a:t>
            </a:fld>
            <a:endParaRPr lang="en-AU">
              <a:solidFill>
                <a:prstClr val="black"/>
              </a:solidFill>
            </a:endParaRPr>
          </a:p>
        </p:txBody>
      </p:sp>
      <p:sp>
        <p:nvSpPr>
          <p:cNvPr id="4403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1800" y="547688"/>
            <a:ext cx="3657600" cy="2743200"/>
          </a:xfrm>
          <a:ln/>
        </p:spPr>
      </p:sp>
      <p:sp>
        <p:nvSpPr>
          <p:cNvPr id="44036" name="Notes Placeholder 2"/>
          <p:cNvSpPr>
            <a:spLocks noGrp="1"/>
          </p:cNvSpPr>
          <p:nvPr>
            <p:ph type="body" idx="1"/>
          </p:nvPr>
        </p:nvSpPr>
        <p:spPr>
          <a:xfrm>
            <a:off x="1279327" y="3473753"/>
            <a:ext cx="7042547" cy="3293534"/>
          </a:xfrm>
          <a:noFill/>
        </p:spPr>
        <p:txBody>
          <a:bodyPr lIns="95966" tIns="47983" rIns="95966" bIns="47983"/>
          <a:lstStyle/>
          <a:p>
            <a:pPr eaLnBrk="1" hangingPunct="1"/>
            <a:r>
              <a:rPr lang="en-US">
                <a:latin typeface="Times New Roman" pitchFamily="18" charset="0"/>
              </a:rPr>
              <a:t>Look for /etc/services on Unix systems and C:\windows\system32\drivers\etc\services on Windows.</a:t>
            </a:r>
          </a:p>
        </p:txBody>
      </p:sp>
      <p:sp>
        <p:nvSpPr>
          <p:cNvPr id="44037" name="Header Placeholder 3"/>
          <p:cNvSpPr txBox="1">
            <a:spLocks noGrp="1"/>
          </p:cNvSpPr>
          <p:nvPr/>
        </p:nvSpPr>
        <p:spPr bwMode="auto">
          <a:xfrm>
            <a:off x="1" y="0"/>
            <a:ext cx="4156770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66" tIns="47983" rIns="95966" bIns="47983"/>
          <a:lstStyle>
            <a:lvl1pPr defTabSz="9604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t> Network Admin - Internet Services</a:t>
            </a:r>
          </a:p>
        </p:txBody>
      </p:sp>
      <p:sp>
        <p:nvSpPr>
          <p:cNvPr id="44038" name="Date Placeholder 4"/>
          <p:cNvSpPr txBox="1">
            <a:spLocks noGrp="1"/>
          </p:cNvSpPr>
          <p:nvPr/>
        </p:nvSpPr>
        <p:spPr bwMode="auto">
          <a:xfrm>
            <a:off x="5444431" y="0"/>
            <a:ext cx="4156769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66" tIns="47983" rIns="95966" bIns="47983"/>
          <a:lstStyle>
            <a:lvl1pPr defTabSz="9604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090E9A79-1A85-4DE6-BCC3-B6EF9080CF68}" type="datetime1">
              <a:rPr 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pPr algn="r"/>
              <a:t>3/22/2022</a:t>
            </a:fld>
            <a:endParaRPr lang="en-US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44039" name="Slide Number Placeholder 6"/>
          <p:cNvSpPr txBox="1">
            <a:spLocks noGrp="1"/>
          </p:cNvSpPr>
          <p:nvPr/>
        </p:nvSpPr>
        <p:spPr bwMode="auto">
          <a:xfrm>
            <a:off x="5444431" y="6948715"/>
            <a:ext cx="4156769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66" tIns="47983" rIns="95966" bIns="47983" anchor="b"/>
          <a:lstStyle>
            <a:lvl1pPr defTabSz="9604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BDE1C71D-843B-4162-9A8A-D3523D4CB086}" type="slidenum">
              <a:rPr lang="en-US" sz="13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pPr algn="r"/>
              <a:t>39</a:t>
            </a:fld>
            <a:endParaRPr lang="en-US" sz="13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46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wmf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wmf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wmf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wmf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wmf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wmf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wmf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wmf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w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wm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wmf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w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wmf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wmf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wmf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68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903308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6227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9432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845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6670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9201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70749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6471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7138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1297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465892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6171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6846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8322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363375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001923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3246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4325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7587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8170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49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65093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1262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3159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9407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2483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3981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0086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4378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2190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19651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82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4921912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5103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602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9862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5507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9611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6425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2729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0979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6231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0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4036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9401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8726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2676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1911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9292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3738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8393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1266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83835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825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701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2790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6230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03613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0405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614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91109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4625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9220280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25752603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05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4208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838628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61910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274891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140258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675526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119815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828607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3569635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259772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9525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07496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082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00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2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22336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76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38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14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829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496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650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76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4535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796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63878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236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294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950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232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08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719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729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315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280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3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1536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818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050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049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023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317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379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879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131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6104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0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9476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076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580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519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490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94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505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46900" y="6727825"/>
            <a:ext cx="2133600" cy="130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Slide </a:t>
            </a:r>
            <a:fld id="{870DD5CD-49D7-9640-A75B-C37B075FCBF1}" type="slidenum">
              <a:rPr lang="en-US" smtClean="0">
                <a:solidFill>
                  <a:srgbClr val="000000"/>
                </a:solidFill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  <a:latin typeface="Calibri"/>
              </a:rPr>
              <a:t> of 92</a:t>
            </a:r>
          </a:p>
        </p:txBody>
      </p:sp>
    </p:spTree>
    <p:extLst>
      <p:ext uri="{BB962C8B-B14F-4D97-AF65-F5344CB8AC3E}">
        <p14:creationId xmlns:p14="http://schemas.microsoft.com/office/powerpoint/2010/main" val="365796446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73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543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4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62346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8626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336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1377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196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3325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6067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5546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9135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617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3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573062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5683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1812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765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0606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125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4492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3786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065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4526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57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787037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37694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66900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580462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126203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403812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435848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639251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239353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799233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056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037849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910656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9221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3357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068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4549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0437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7652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782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7259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1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77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4.xml"/><Relationship Id="rId1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3.xml"/><Relationship Id="rId16" Type="http://schemas.openxmlformats.org/officeDocument/2006/relationships/slideLayout" Target="../slideLayouts/slideLayout107.xml"/><Relationship Id="rId20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24" Type="http://schemas.openxmlformats.org/officeDocument/2006/relationships/theme" Target="../theme/theme6.xml"/><Relationship Id="rId5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106.xml"/><Relationship Id="rId23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1.xml"/><Relationship Id="rId19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5.xml"/><Relationship Id="rId22" Type="http://schemas.openxmlformats.org/officeDocument/2006/relationships/slideLayout" Target="../slideLayouts/slideLayout11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13" Type="http://schemas.openxmlformats.org/officeDocument/2006/relationships/slideLayout" Target="../slideLayouts/slideLayout127.xml"/><Relationship Id="rId18" Type="http://schemas.openxmlformats.org/officeDocument/2006/relationships/slideLayout" Target="../slideLayouts/slideLayout132.xml"/><Relationship Id="rId3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21.xml"/><Relationship Id="rId12" Type="http://schemas.openxmlformats.org/officeDocument/2006/relationships/slideLayout" Target="../slideLayouts/slideLayout126.xml"/><Relationship Id="rId17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16.xml"/><Relationship Id="rId16" Type="http://schemas.openxmlformats.org/officeDocument/2006/relationships/slideLayout" Target="../slideLayouts/slideLayout130.xml"/><Relationship Id="rId20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24.xml"/><Relationship Id="rId19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Relationship Id="rId14" Type="http://schemas.openxmlformats.org/officeDocument/2006/relationships/slideLayout" Target="../slideLayouts/slideLayout128.xml"/><Relationship Id="rId22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8.xml"/><Relationship Id="rId18" Type="http://schemas.openxmlformats.org/officeDocument/2006/relationships/slideLayout" Target="../slideLayouts/slideLayout153.xml"/><Relationship Id="rId3" Type="http://schemas.openxmlformats.org/officeDocument/2006/relationships/slideLayout" Target="../slideLayouts/slideLayout138.xml"/><Relationship Id="rId21" Type="http://schemas.openxmlformats.org/officeDocument/2006/relationships/slideLayout" Target="../slideLayouts/slideLayout156.xml"/><Relationship Id="rId7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7.xml"/><Relationship Id="rId17" Type="http://schemas.openxmlformats.org/officeDocument/2006/relationships/slideLayout" Target="../slideLayouts/slideLayout152.xml"/><Relationship Id="rId2" Type="http://schemas.openxmlformats.org/officeDocument/2006/relationships/slideLayout" Target="../slideLayouts/slideLayout137.xml"/><Relationship Id="rId16" Type="http://schemas.openxmlformats.org/officeDocument/2006/relationships/slideLayout" Target="../slideLayouts/slideLayout151.xml"/><Relationship Id="rId20" Type="http://schemas.openxmlformats.org/officeDocument/2006/relationships/slideLayout" Target="../slideLayouts/slideLayout155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5" Type="http://schemas.openxmlformats.org/officeDocument/2006/relationships/slideLayout" Target="../slideLayouts/slideLayout150.xml"/><Relationship Id="rId23" Type="http://schemas.openxmlformats.org/officeDocument/2006/relationships/theme" Target="../theme/theme8.xml"/><Relationship Id="rId10" Type="http://schemas.openxmlformats.org/officeDocument/2006/relationships/slideLayout" Target="../slideLayouts/slideLayout145.xml"/><Relationship Id="rId19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Relationship Id="rId14" Type="http://schemas.openxmlformats.org/officeDocument/2006/relationships/slideLayout" Target="../slideLayouts/slideLayout149.xml"/><Relationship Id="rId22" Type="http://schemas.openxmlformats.org/officeDocument/2006/relationships/slideLayout" Target="../slideLayouts/slideLayout15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5.xml"/><Relationship Id="rId13" Type="http://schemas.openxmlformats.org/officeDocument/2006/relationships/slideLayout" Target="../slideLayouts/slideLayout170.xml"/><Relationship Id="rId3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4.xml"/><Relationship Id="rId12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159.xml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6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6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>
                <a:solidFill>
                  <a:srgbClr val="000000"/>
                </a:solidFill>
              </a:rPr>
              <a:t>System &amp; Network Administration</a:t>
            </a:r>
          </a:p>
        </p:txBody>
      </p:sp>
      <p:sp>
        <p:nvSpPr>
          <p:cNvPr id="1029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11" r:id="rId1"/>
    <p:sldLayoutId id="2147484412" r:id="rId2"/>
    <p:sldLayoutId id="2147484413" r:id="rId3"/>
    <p:sldLayoutId id="2147484414" r:id="rId4"/>
    <p:sldLayoutId id="2147484415" r:id="rId5"/>
    <p:sldLayoutId id="2147484416" r:id="rId6"/>
    <p:sldLayoutId id="2147484417" r:id="rId7"/>
    <p:sldLayoutId id="2147484418" r:id="rId8"/>
    <p:sldLayoutId id="2147484419" r:id="rId9"/>
    <p:sldLayoutId id="2147484420" r:id="rId10"/>
    <p:sldLayoutId id="2147484421" r:id="rId11"/>
    <p:sldLayoutId id="2147484422" r:id="rId12"/>
    <p:sldLayoutId id="2147484424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273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  <p:sldLayoutId id="2147484427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  <p:sldLayoutId id="2147484437" r:id="rId12"/>
    <p:sldLayoutId id="2147484438" r:id="rId13"/>
    <p:sldLayoutId id="2147484439" r:id="rId14"/>
    <p:sldLayoutId id="2147484440" r:id="rId15"/>
    <p:sldLayoutId id="2147484441" r:id="rId16"/>
    <p:sldLayoutId id="2147484442" r:id="rId17"/>
    <p:sldLayoutId id="2147484443" r:id="rId18"/>
    <p:sldLayoutId id="2147484444" r:id="rId19"/>
    <p:sldLayoutId id="2147484445" r:id="rId20"/>
    <p:sldLayoutId id="2147484446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5160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450" r:id="rId2"/>
    <p:sldLayoutId id="2147484451" r:id="rId3"/>
    <p:sldLayoutId id="2147484452" r:id="rId4"/>
    <p:sldLayoutId id="2147484453" r:id="rId5"/>
    <p:sldLayoutId id="2147484454" r:id="rId6"/>
    <p:sldLayoutId id="2147484455" r:id="rId7"/>
    <p:sldLayoutId id="2147484456" r:id="rId8"/>
    <p:sldLayoutId id="2147484457" r:id="rId9"/>
    <p:sldLayoutId id="2147484458" r:id="rId10"/>
    <p:sldLayoutId id="2147484459" r:id="rId11"/>
    <p:sldLayoutId id="2147484460" r:id="rId12"/>
    <p:sldLayoutId id="2147484461" r:id="rId13"/>
    <p:sldLayoutId id="2147484462" r:id="rId14"/>
    <p:sldLayoutId id="2147484463" r:id="rId15"/>
    <p:sldLayoutId id="2147484464" r:id="rId16"/>
    <p:sldLayoutId id="2147484465" r:id="rId17"/>
    <p:sldLayoutId id="2147484466" r:id="rId18"/>
    <p:sldLayoutId id="2147484467" r:id="rId19"/>
    <p:sldLayoutId id="2147484468" r:id="rId20"/>
    <p:sldLayoutId id="2147484469" r:id="rId21"/>
    <p:sldLayoutId id="2147484470" r:id="rId2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7384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2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  <p:sldLayoutId id="2147484483" r:id="rId12"/>
    <p:sldLayoutId id="2147484484" r:id="rId13"/>
    <p:sldLayoutId id="2147484485" r:id="rId14"/>
    <p:sldLayoutId id="2147484486" r:id="rId15"/>
    <p:sldLayoutId id="2147484487" r:id="rId16"/>
    <p:sldLayoutId id="2147484488" r:id="rId17"/>
    <p:sldLayoutId id="2147484489" r:id="rId18"/>
    <p:sldLayoutId id="2147484490" r:id="rId19"/>
    <p:sldLayoutId id="2147484491" r:id="rId20"/>
    <p:sldLayoutId id="2147484492" r:id="rId21"/>
    <p:sldLayoutId id="2147484493" r:id="rId2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>
                <a:solidFill>
                  <a:srgbClr val="000000"/>
                </a:solidFill>
              </a:rPr>
              <a:t>System &amp; Network Administration</a:t>
            </a: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5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5" r:id="rId1"/>
    <p:sldLayoutId id="2147484496" r:id="rId2"/>
    <p:sldLayoutId id="2147484497" r:id="rId3"/>
    <p:sldLayoutId id="2147484498" r:id="rId4"/>
    <p:sldLayoutId id="2147484499" r:id="rId5"/>
    <p:sldLayoutId id="2147484500" r:id="rId6"/>
    <p:sldLayoutId id="2147484501" r:id="rId7"/>
    <p:sldLayoutId id="2147484502" r:id="rId8"/>
    <p:sldLayoutId id="2147484503" r:id="rId9"/>
    <p:sldLayoutId id="2147484504" r:id="rId10"/>
    <p:sldLayoutId id="2147484505" r:id="rId11"/>
    <p:sldLayoutId id="2147484506" r:id="rId12"/>
    <p:sldLayoutId id="2147484507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1383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34" r:id="rId2"/>
    <p:sldLayoutId id="2147484535" r:id="rId3"/>
    <p:sldLayoutId id="2147484536" r:id="rId4"/>
    <p:sldLayoutId id="2147484537" r:id="rId5"/>
    <p:sldLayoutId id="2147484538" r:id="rId6"/>
    <p:sldLayoutId id="2147484539" r:id="rId7"/>
    <p:sldLayoutId id="2147484540" r:id="rId8"/>
    <p:sldLayoutId id="2147484541" r:id="rId9"/>
    <p:sldLayoutId id="2147484542" r:id="rId10"/>
    <p:sldLayoutId id="2147484543" r:id="rId11"/>
    <p:sldLayoutId id="2147484544" r:id="rId12"/>
    <p:sldLayoutId id="2147484545" r:id="rId13"/>
    <p:sldLayoutId id="2147484546" r:id="rId14"/>
    <p:sldLayoutId id="2147484547" r:id="rId15"/>
    <p:sldLayoutId id="2147484548" r:id="rId16"/>
    <p:sldLayoutId id="2147484549" r:id="rId17"/>
    <p:sldLayoutId id="2147484550" r:id="rId18"/>
    <p:sldLayoutId id="2147484551" r:id="rId19"/>
    <p:sldLayoutId id="2147484552" r:id="rId20"/>
    <p:sldLayoutId id="2147484553" r:id="rId21"/>
    <p:sldLayoutId id="2147484554" r:id="rId22"/>
    <p:sldLayoutId id="2147484555" r:id="rId2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8647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7" r:id="rId1"/>
    <p:sldLayoutId id="2147484558" r:id="rId2"/>
    <p:sldLayoutId id="2147484559" r:id="rId3"/>
    <p:sldLayoutId id="2147484560" r:id="rId4"/>
    <p:sldLayoutId id="2147484561" r:id="rId5"/>
    <p:sldLayoutId id="2147484562" r:id="rId6"/>
    <p:sldLayoutId id="2147484563" r:id="rId7"/>
    <p:sldLayoutId id="2147484564" r:id="rId8"/>
    <p:sldLayoutId id="2147484565" r:id="rId9"/>
    <p:sldLayoutId id="2147484566" r:id="rId10"/>
    <p:sldLayoutId id="2147484567" r:id="rId11"/>
    <p:sldLayoutId id="2147484568" r:id="rId12"/>
    <p:sldLayoutId id="2147484569" r:id="rId13"/>
    <p:sldLayoutId id="2147484570" r:id="rId14"/>
    <p:sldLayoutId id="2147484571" r:id="rId15"/>
    <p:sldLayoutId id="2147484572" r:id="rId16"/>
    <p:sldLayoutId id="2147484573" r:id="rId17"/>
    <p:sldLayoutId id="2147484574" r:id="rId18"/>
    <p:sldLayoutId id="2147484575" r:id="rId19"/>
    <p:sldLayoutId id="2147484576" r:id="rId20"/>
    <p:sldLayoutId id="2147484577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855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9" r:id="rId1"/>
    <p:sldLayoutId id="2147484580" r:id="rId2"/>
    <p:sldLayoutId id="2147484581" r:id="rId3"/>
    <p:sldLayoutId id="2147484582" r:id="rId4"/>
    <p:sldLayoutId id="2147484583" r:id="rId5"/>
    <p:sldLayoutId id="2147484584" r:id="rId6"/>
    <p:sldLayoutId id="2147484585" r:id="rId7"/>
    <p:sldLayoutId id="2147484586" r:id="rId8"/>
    <p:sldLayoutId id="2147484587" r:id="rId9"/>
    <p:sldLayoutId id="2147484588" r:id="rId10"/>
    <p:sldLayoutId id="2147484589" r:id="rId11"/>
    <p:sldLayoutId id="2147484590" r:id="rId12"/>
    <p:sldLayoutId id="2147484591" r:id="rId13"/>
    <p:sldLayoutId id="2147484592" r:id="rId14"/>
    <p:sldLayoutId id="2147484593" r:id="rId15"/>
    <p:sldLayoutId id="2147484594" r:id="rId16"/>
    <p:sldLayoutId id="2147484595" r:id="rId17"/>
    <p:sldLayoutId id="2147484596" r:id="rId18"/>
    <p:sldLayoutId id="2147484597" r:id="rId19"/>
    <p:sldLayoutId id="2147484598" r:id="rId20"/>
    <p:sldLayoutId id="2147484599" r:id="rId21"/>
    <p:sldLayoutId id="2147484600" r:id="rId2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>
                <a:solidFill>
                  <a:srgbClr val="000000"/>
                </a:solidFill>
              </a:rPr>
              <a:t>System &amp; Network Administration</a:t>
            </a: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76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2" r:id="rId1"/>
    <p:sldLayoutId id="2147484603" r:id="rId2"/>
    <p:sldLayoutId id="2147484604" r:id="rId3"/>
    <p:sldLayoutId id="2147484605" r:id="rId4"/>
    <p:sldLayoutId id="2147484606" r:id="rId5"/>
    <p:sldLayoutId id="2147484607" r:id="rId6"/>
    <p:sldLayoutId id="2147484608" r:id="rId7"/>
    <p:sldLayoutId id="2147484609" r:id="rId8"/>
    <p:sldLayoutId id="2147484610" r:id="rId9"/>
    <p:sldLayoutId id="2147484611" r:id="rId10"/>
    <p:sldLayoutId id="2147484612" r:id="rId11"/>
    <p:sldLayoutId id="2147484613" r:id="rId12"/>
    <p:sldLayoutId id="2147484614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1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1.xml"/><Relationship Id="rId4" Type="http://schemas.openxmlformats.org/officeDocument/2006/relationships/image" Target="../media/image14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3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1.xml"/><Relationship Id="rId4" Type="http://schemas.openxmlformats.org/officeDocument/2006/relationships/image" Target="../media/image14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1.xml"/><Relationship Id="rId4" Type="http://schemas.openxmlformats.org/officeDocument/2006/relationships/image" Target="../media/image1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1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1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4213" y="1952625"/>
            <a:ext cx="7632700" cy="1470025"/>
          </a:xfrm>
        </p:spPr>
        <p:txBody>
          <a:bodyPr/>
          <a:lstStyle/>
          <a:p>
            <a:pPr marL="0" indent="0"/>
            <a:r>
              <a:rPr lang="en-GB" altLang="en-US">
                <a:solidFill>
                  <a:schemeClr val="tx1"/>
                </a:solidFill>
              </a:rPr>
              <a:t>System and Network Administration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3886200"/>
            <a:ext cx="4608512" cy="1558925"/>
          </a:xfrm>
        </p:spPr>
        <p:txBody>
          <a:bodyPr/>
          <a:lstStyle/>
          <a:p>
            <a:r>
              <a:rPr lang="en-US" altLang="en-US"/>
              <a:t>Network Essentials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196975"/>
            <a:ext cx="8229600" cy="768350"/>
          </a:xfrm>
        </p:spPr>
        <p:txBody>
          <a:bodyPr anchor="b"/>
          <a:lstStyle/>
          <a:p>
            <a:r>
              <a:rPr lang="en-US" altLang="en-US"/>
              <a:t>Packets and Encapsulation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2750" y="2290763"/>
            <a:ext cx="7675563" cy="18732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Packets: Header and payload</a:t>
            </a:r>
          </a:p>
          <a:p>
            <a:pPr lvl="1"/>
            <a:r>
              <a:rPr lang="en-US" altLang="en-US"/>
              <a:t>Header tells where the packet came from and where it’s going</a:t>
            </a:r>
          </a:p>
          <a:p>
            <a:pPr lvl="1"/>
            <a:r>
              <a:rPr lang="en-US" altLang="en-US"/>
              <a:t>Payload is the data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3687763" y="4164013"/>
            <a:ext cx="4413250" cy="1927225"/>
            <a:chOff x="2448" y="2208"/>
            <a:chExt cx="2780" cy="1214"/>
          </a:xfrm>
        </p:grpSpPr>
        <p:sp>
          <p:nvSpPr>
            <p:cNvPr id="10245" name="Text Box 5"/>
            <p:cNvSpPr txBox="1">
              <a:spLocks noChangeArrowheads="1"/>
            </p:cNvSpPr>
            <p:nvPr/>
          </p:nvSpPr>
          <p:spPr bwMode="auto">
            <a:xfrm>
              <a:off x="2448" y="2208"/>
              <a:ext cx="2780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1" eaLnBrk="1" hangingPunct="1">
                <a:spcBef>
                  <a:spcPct val="15000"/>
                </a:spcBef>
                <a:buFont typeface="Wingdings" pitchFamily="2" charset="2"/>
                <a:buChar char="Ø"/>
              </a:pPr>
              <a:r>
                <a:rPr lang="en-US" altLang="en-US" sz="2000">
                  <a:solidFill>
                    <a:srgbClr val="333399"/>
                  </a:solidFill>
                </a:rPr>
                <a:t> TCP layer it’s called a </a:t>
              </a:r>
              <a:r>
                <a:rPr lang="en-US" altLang="en-US" sz="2000" i="1">
                  <a:solidFill>
                    <a:srgbClr val="333399"/>
                  </a:solidFill>
                </a:rPr>
                <a:t>segment</a:t>
              </a:r>
            </a:p>
            <a:p>
              <a:pPr lvl="1" eaLnBrk="1" hangingPunct="1">
                <a:spcBef>
                  <a:spcPct val="15000"/>
                </a:spcBef>
                <a:buFont typeface="Wingdings" pitchFamily="2" charset="2"/>
                <a:buChar char="Ø"/>
              </a:pPr>
              <a:r>
                <a:rPr lang="en-US" altLang="en-US" sz="2000">
                  <a:solidFill>
                    <a:srgbClr val="333399"/>
                  </a:solidFill>
                </a:rPr>
                <a:t> IP layer it’s called a </a:t>
              </a:r>
              <a:r>
                <a:rPr lang="en-US" altLang="en-US" sz="2000" i="1">
                  <a:solidFill>
                    <a:srgbClr val="333399"/>
                  </a:solidFill>
                </a:rPr>
                <a:t>packet</a:t>
              </a:r>
            </a:p>
            <a:p>
              <a:pPr lvl="1" eaLnBrk="1" hangingPunct="1">
                <a:spcBef>
                  <a:spcPct val="15000"/>
                </a:spcBef>
                <a:buFont typeface="Wingdings" pitchFamily="2" charset="2"/>
                <a:buChar char="Ø"/>
              </a:pPr>
              <a:r>
                <a:rPr lang="en-US" altLang="en-US" sz="2000">
                  <a:solidFill>
                    <a:srgbClr val="333399"/>
                  </a:solidFill>
                </a:rPr>
                <a:t> Link layer it’s called a </a:t>
              </a:r>
              <a:r>
                <a:rPr lang="en-US" altLang="en-US" sz="2000" i="1">
                  <a:solidFill>
                    <a:srgbClr val="333399"/>
                  </a:solidFill>
                </a:rPr>
                <a:t>frame</a:t>
              </a:r>
              <a:endParaRPr lang="en-GB" altLang="en-US" sz="1600">
                <a:solidFill>
                  <a:srgbClr val="333399"/>
                </a:solidFill>
              </a:endParaRPr>
            </a:p>
          </p:txBody>
        </p:sp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3614" y="3078"/>
              <a:ext cx="765" cy="344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 b="1" i="1">
                  <a:solidFill>
                    <a:srgbClr val="A50021"/>
                  </a:solidFill>
                </a:rPr>
                <a:t>Cultural</a:t>
              </a:r>
            </a:p>
            <a:p>
              <a:pPr eaLnBrk="1" hangingPunct="1"/>
              <a:r>
                <a:rPr lang="en-US" altLang="en-US" sz="1600" b="1" i="1">
                  <a:solidFill>
                    <a:srgbClr val="A50021"/>
                  </a:solidFill>
                </a:rPr>
                <a:t>Sensitivity</a:t>
              </a:r>
              <a:endParaRPr lang="en-GB" altLang="en-US" sz="1600" b="1" i="1">
                <a:solidFill>
                  <a:srgbClr val="A5002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5339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/>
              <a:t>Encapsulation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557338"/>
            <a:ext cx="7559675" cy="46085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/>
              <a:t>A</a:t>
            </a:r>
            <a:r>
              <a:rPr lang="en-GB" altLang="en-US"/>
              <a:t> packet is a structured message. </a:t>
            </a:r>
            <a:endParaRPr lang="en-US" altLang="en-US"/>
          </a:p>
          <a:p>
            <a:pPr>
              <a:spcBef>
                <a:spcPts val="1200"/>
              </a:spcBef>
            </a:pPr>
            <a:r>
              <a:rPr lang="en-GB" altLang="en-US"/>
              <a:t>The control information of a given protocol must be treated strictly as data by the next "lower" protocol. </a:t>
            </a:r>
            <a:endParaRPr lang="en-US" altLang="en-US"/>
          </a:p>
          <a:p>
            <a:pPr>
              <a:spcBef>
                <a:spcPts val="1200"/>
              </a:spcBef>
            </a:pPr>
            <a:r>
              <a:rPr lang="en-GB" altLang="en-US"/>
              <a:t>As a packet moves </a:t>
            </a:r>
            <a:r>
              <a:rPr lang="en-GB" altLang="en-US" i="1"/>
              <a:t>down</a:t>
            </a:r>
            <a:r>
              <a:rPr lang="en-GB" altLang="en-US"/>
              <a:t> the protocol stack, it gets bigger as information relevant to the layer is added to the beginning and the end. </a:t>
            </a:r>
            <a:endParaRPr lang="en-US" altLang="en-US"/>
          </a:p>
          <a:p>
            <a:pPr>
              <a:spcBef>
                <a:spcPts val="1200"/>
              </a:spcBef>
            </a:pPr>
            <a:r>
              <a:rPr lang="en-GB" altLang="en-US"/>
              <a:t>Any given layer is allowed to work only with the data relevant to that layer, and nobody else's. </a:t>
            </a:r>
            <a:endParaRPr lang="en-US" altLang="en-US"/>
          </a:p>
          <a:p>
            <a:pPr>
              <a:spcBef>
                <a:spcPts val="1200"/>
              </a:spcBef>
            </a:pPr>
            <a:r>
              <a:rPr lang="en-GB" altLang="en-US"/>
              <a:t>As a packet moves up the stack it gets smaller, as the information from the current level is removed.</a:t>
            </a:r>
          </a:p>
        </p:txBody>
      </p:sp>
    </p:spTree>
    <p:extLst>
      <p:ext uri="{BB962C8B-B14F-4D97-AF65-F5344CB8AC3E}">
        <p14:creationId xmlns:p14="http://schemas.microsoft.com/office/powerpoint/2010/main" val="1677219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33400" y="1600200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800" b="1">
                <a:solidFill>
                  <a:srgbClr val="653579"/>
                </a:solidFill>
              </a:rPr>
              <a:t>Ethernet, IP, and TCP</a:t>
            </a:r>
            <a:r>
              <a:rPr lang="en-GB" altLang="en-US" sz="2800" b="1">
                <a:solidFill>
                  <a:srgbClr val="FF9900"/>
                </a:solidFill>
                <a:latin typeface="Times New Roman" pitchFamily="18" charset="0"/>
              </a:rPr>
              <a:t> 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4191000" y="2514600"/>
            <a:ext cx="2751138" cy="703263"/>
            <a:chOff x="1619" y="173"/>
            <a:chExt cx="1284" cy="173"/>
          </a:xfrm>
        </p:grpSpPr>
        <p:sp>
          <p:nvSpPr>
            <p:cNvPr id="11287" name="Rectangle 4"/>
            <p:cNvSpPr>
              <a:spLocks noChangeArrowheads="1"/>
            </p:cNvSpPr>
            <p:nvPr/>
          </p:nvSpPr>
          <p:spPr bwMode="auto">
            <a:xfrm>
              <a:off x="1619" y="173"/>
              <a:ext cx="1284" cy="173"/>
            </a:xfrm>
            <a:prstGeom prst="rect">
              <a:avLst/>
            </a:prstGeom>
            <a:noFill/>
            <a:ln w="254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 b="1">
                  <a:solidFill>
                    <a:srgbClr val="333399"/>
                  </a:solidFill>
                  <a:latin typeface="Times New Roman" pitchFamily="18" charset="0"/>
                </a:rPr>
                <a:t>TCP Segment </a:t>
              </a:r>
              <a:endParaRPr lang="en-US" altLang="en-US" sz="2000" b="1">
                <a:solidFill>
                  <a:srgbClr val="333399"/>
                </a:solidFill>
                <a:latin typeface="Times New Roman" pitchFamily="18" charset="0"/>
              </a:endParaRPr>
            </a:p>
            <a:p>
              <a:r>
                <a:rPr lang="en-GB" altLang="en-US" sz="2000" b="1">
                  <a:solidFill>
                    <a:srgbClr val="333399"/>
                  </a:solidFill>
                  <a:latin typeface="Times New Roman" pitchFamily="18" charset="0"/>
                </a:rPr>
                <a:t>Header</a:t>
              </a:r>
              <a:r>
                <a:rPr lang="en-GB" altLang="en-US" sz="2000" b="1">
                  <a:solidFill>
                    <a:srgbClr val="FFFF66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1288" name="Rectangle 5"/>
            <p:cNvSpPr>
              <a:spLocks noChangeArrowheads="1"/>
            </p:cNvSpPr>
            <p:nvPr/>
          </p:nvSpPr>
          <p:spPr bwMode="auto">
            <a:xfrm>
              <a:off x="1619" y="173"/>
              <a:ext cx="1284" cy="173"/>
            </a:xfrm>
            <a:prstGeom prst="rect">
              <a:avLst/>
            </a:prstGeom>
            <a:noFill/>
            <a:ln w="254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1268" name="Group 6"/>
          <p:cNvGrpSpPr>
            <a:grpSpLocks/>
          </p:cNvGrpSpPr>
          <p:nvPr/>
        </p:nvGrpSpPr>
        <p:grpSpPr bwMode="auto">
          <a:xfrm>
            <a:off x="6942138" y="2514600"/>
            <a:ext cx="904875" cy="703263"/>
            <a:chOff x="2903" y="173"/>
            <a:chExt cx="422" cy="173"/>
          </a:xfrm>
        </p:grpSpPr>
        <p:sp>
          <p:nvSpPr>
            <p:cNvPr id="11285" name="Rectangle 7"/>
            <p:cNvSpPr>
              <a:spLocks noChangeArrowheads="1"/>
            </p:cNvSpPr>
            <p:nvPr/>
          </p:nvSpPr>
          <p:spPr bwMode="auto">
            <a:xfrm>
              <a:off x="2903" y="173"/>
              <a:ext cx="422" cy="1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 b="1">
                  <a:solidFill>
                    <a:srgbClr val="000000"/>
                  </a:solidFill>
                  <a:latin typeface="Times New Roman" pitchFamily="18" charset="0"/>
                </a:rPr>
                <a:t>Data</a:t>
              </a:r>
              <a:r>
                <a:rPr lang="en-GB" altLang="en-US" sz="1200">
                  <a:solidFill>
                    <a:srgbClr val="FFFF66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1286" name="Rectangle 8"/>
            <p:cNvSpPr>
              <a:spLocks noChangeArrowheads="1"/>
            </p:cNvSpPr>
            <p:nvPr/>
          </p:nvSpPr>
          <p:spPr bwMode="auto">
            <a:xfrm>
              <a:off x="2903" y="173"/>
              <a:ext cx="422" cy="1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1269" name="Group 9"/>
          <p:cNvGrpSpPr>
            <a:grpSpLocks/>
          </p:cNvGrpSpPr>
          <p:nvPr/>
        </p:nvGrpSpPr>
        <p:grpSpPr bwMode="auto">
          <a:xfrm>
            <a:off x="2209800" y="3352800"/>
            <a:ext cx="1993900" cy="701675"/>
            <a:chOff x="688" y="346"/>
            <a:chExt cx="931" cy="173"/>
          </a:xfrm>
        </p:grpSpPr>
        <p:sp>
          <p:nvSpPr>
            <p:cNvPr id="11283" name="Rectangle 10"/>
            <p:cNvSpPr>
              <a:spLocks noChangeArrowheads="1"/>
            </p:cNvSpPr>
            <p:nvPr/>
          </p:nvSpPr>
          <p:spPr bwMode="auto">
            <a:xfrm>
              <a:off x="688" y="346"/>
              <a:ext cx="931" cy="173"/>
            </a:xfrm>
            <a:prstGeom prst="rect">
              <a:avLst/>
            </a:prstGeom>
            <a:noFill/>
            <a:ln w="254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 b="1">
                  <a:solidFill>
                    <a:srgbClr val="333399"/>
                  </a:solidFill>
                  <a:latin typeface="Times New Roman" pitchFamily="18" charset="0"/>
                </a:rPr>
                <a:t>IP Datagram Header</a:t>
              </a:r>
              <a:r>
                <a:rPr lang="en-GB" altLang="en-US" sz="2000" b="1">
                  <a:solidFill>
                    <a:srgbClr val="FFFF66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1284" name="Rectangle 11"/>
            <p:cNvSpPr>
              <a:spLocks noChangeArrowheads="1"/>
            </p:cNvSpPr>
            <p:nvPr/>
          </p:nvSpPr>
          <p:spPr bwMode="auto">
            <a:xfrm>
              <a:off x="688" y="346"/>
              <a:ext cx="931" cy="173"/>
            </a:xfrm>
            <a:prstGeom prst="rect">
              <a:avLst/>
            </a:prstGeom>
            <a:noFill/>
            <a:ln w="254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1270" name="Group 12"/>
          <p:cNvGrpSpPr>
            <a:grpSpLocks/>
          </p:cNvGrpSpPr>
          <p:nvPr/>
        </p:nvGrpSpPr>
        <p:grpSpPr bwMode="auto">
          <a:xfrm>
            <a:off x="4203700" y="3352800"/>
            <a:ext cx="3656013" cy="701675"/>
            <a:chOff x="1619" y="346"/>
            <a:chExt cx="1706" cy="173"/>
          </a:xfrm>
        </p:grpSpPr>
        <p:sp>
          <p:nvSpPr>
            <p:cNvPr id="11281" name="Rectangle 13"/>
            <p:cNvSpPr>
              <a:spLocks noChangeArrowheads="1"/>
            </p:cNvSpPr>
            <p:nvPr/>
          </p:nvSpPr>
          <p:spPr bwMode="auto">
            <a:xfrm>
              <a:off x="1619" y="346"/>
              <a:ext cx="1706" cy="1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Complete TCP Segment </a:t>
              </a:r>
              <a:endParaRPr lang="en-US" altLang="en-US" sz="2000" i="1">
                <a:solidFill>
                  <a:srgbClr val="000000"/>
                </a:solidFill>
                <a:latin typeface="Times New Roman" pitchFamily="18" charset="0"/>
              </a:endParaRPr>
            </a:p>
            <a:p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Treated as Data </a:t>
              </a:r>
            </a:p>
          </p:txBody>
        </p:sp>
        <p:sp>
          <p:nvSpPr>
            <p:cNvPr id="11282" name="Rectangle 14"/>
            <p:cNvSpPr>
              <a:spLocks noChangeArrowheads="1"/>
            </p:cNvSpPr>
            <p:nvPr/>
          </p:nvSpPr>
          <p:spPr bwMode="auto">
            <a:xfrm>
              <a:off x="1619" y="346"/>
              <a:ext cx="1706" cy="1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1271" name="Group 15"/>
          <p:cNvGrpSpPr>
            <a:grpSpLocks/>
          </p:cNvGrpSpPr>
          <p:nvPr/>
        </p:nvGrpSpPr>
        <p:grpSpPr bwMode="auto">
          <a:xfrm>
            <a:off x="692150" y="4237038"/>
            <a:ext cx="1474788" cy="703262"/>
            <a:chOff x="0" y="519"/>
            <a:chExt cx="688" cy="173"/>
          </a:xfrm>
        </p:grpSpPr>
        <p:sp>
          <p:nvSpPr>
            <p:cNvPr id="11279" name="Rectangle 16"/>
            <p:cNvSpPr>
              <a:spLocks noChangeArrowheads="1"/>
            </p:cNvSpPr>
            <p:nvPr/>
          </p:nvSpPr>
          <p:spPr bwMode="auto">
            <a:xfrm>
              <a:off x="0" y="519"/>
              <a:ext cx="688" cy="173"/>
            </a:xfrm>
            <a:prstGeom prst="rect">
              <a:avLst/>
            </a:prstGeom>
            <a:noFill/>
            <a:ln w="254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 b="1">
                  <a:solidFill>
                    <a:srgbClr val="333399"/>
                  </a:solidFill>
                  <a:latin typeface="Times New Roman" pitchFamily="18" charset="0"/>
                </a:rPr>
                <a:t>Frame Header </a:t>
              </a:r>
            </a:p>
          </p:txBody>
        </p:sp>
        <p:sp>
          <p:nvSpPr>
            <p:cNvPr id="11280" name="Rectangle 17"/>
            <p:cNvSpPr>
              <a:spLocks noChangeArrowheads="1"/>
            </p:cNvSpPr>
            <p:nvPr/>
          </p:nvSpPr>
          <p:spPr bwMode="auto">
            <a:xfrm>
              <a:off x="0" y="519"/>
              <a:ext cx="688" cy="173"/>
            </a:xfrm>
            <a:prstGeom prst="rect">
              <a:avLst/>
            </a:prstGeom>
            <a:noFill/>
            <a:ln w="254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1272" name="Group 18"/>
          <p:cNvGrpSpPr>
            <a:grpSpLocks/>
          </p:cNvGrpSpPr>
          <p:nvPr/>
        </p:nvGrpSpPr>
        <p:grpSpPr bwMode="auto">
          <a:xfrm>
            <a:off x="7816850" y="4237038"/>
            <a:ext cx="711200" cy="703262"/>
            <a:chOff x="3325" y="519"/>
            <a:chExt cx="332" cy="173"/>
          </a:xfrm>
        </p:grpSpPr>
        <p:sp>
          <p:nvSpPr>
            <p:cNvPr id="11277" name="Rectangle 19"/>
            <p:cNvSpPr>
              <a:spLocks noChangeArrowheads="1"/>
            </p:cNvSpPr>
            <p:nvPr/>
          </p:nvSpPr>
          <p:spPr bwMode="auto">
            <a:xfrm>
              <a:off x="3325" y="519"/>
              <a:ext cx="332" cy="173"/>
            </a:xfrm>
            <a:prstGeom prst="rect">
              <a:avLst/>
            </a:prstGeom>
            <a:noFill/>
            <a:ln w="254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1600" b="1">
                  <a:solidFill>
                    <a:srgbClr val="000000"/>
                  </a:solidFill>
                  <a:latin typeface="Times New Roman" pitchFamily="18" charset="0"/>
                </a:rPr>
                <a:t>CRC</a:t>
              </a:r>
              <a:r>
                <a:rPr lang="en-GB" altLang="en-US" sz="1600">
                  <a:solidFill>
                    <a:srgbClr val="FF99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1278" name="Rectangle 20"/>
            <p:cNvSpPr>
              <a:spLocks noChangeArrowheads="1"/>
            </p:cNvSpPr>
            <p:nvPr/>
          </p:nvSpPr>
          <p:spPr bwMode="auto">
            <a:xfrm>
              <a:off x="3325" y="519"/>
              <a:ext cx="332" cy="173"/>
            </a:xfrm>
            <a:prstGeom prst="rect">
              <a:avLst/>
            </a:prstGeom>
            <a:noFill/>
            <a:ln w="254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1273" name="Group 21"/>
          <p:cNvGrpSpPr>
            <a:grpSpLocks/>
          </p:cNvGrpSpPr>
          <p:nvPr/>
        </p:nvGrpSpPr>
        <p:grpSpPr bwMode="auto">
          <a:xfrm>
            <a:off x="2166938" y="4237038"/>
            <a:ext cx="5649912" cy="703262"/>
            <a:chOff x="688" y="519"/>
            <a:chExt cx="2637" cy="173"/>
          </a:xfrm>
        </p:grpSpPr>
        <p:sp>
          <p:nvSpPr>
            <p:cNvPr id="11275" name="Rectangle 22"/>
            <p:cNvSpPr>
              <a:spLocks noChangeArrowheads="1"/>
            </p:cNvSpPr>
            <p:nvPr/>
          </p:nvSpPr>
          <p:spPr bwMode="auto">
            <a:xfrm>
              <a:off x="688" y="519"/>
              <a:ext cx="2637" cy="1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Complete IP Datagram </a:t>
              </a:r>
              <a:endParaRPr lang="en-US" altLang="en-US" sz="2000" i="1">
                <a:solidFill>
                  <a:srgbClr val="000000"/>
                </a:solidFill>
                <a:latin typeface="Times New Roman" pitchFamily="18" charset="0"/>
              </a:endParaRPr>
            </a:p>
            <a:p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Treated as Data </a:t>
              </a:r>
            </a:p>
          </p:txBody>
        </p:sp>
        <p:sp>
          <p:nvSpPr>
            <p:cNvPr id="11276" name="Rectangle 23"/>
            <p:cNvSpPr>
              <a:spLocks noChangeArrowheads="1"/>
            </p:cNvSpPr>
            <p:nvPr/>
          </p:nvSpPr>
          <p:spPr bwMode="auto">
            <a:xfrm>
              <a:off x="688" y="519"/>
              <a:ext cx="2637" cy="1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11274" name="Text Box 24"/>
          <p:cNvSpPr txBox="1">
            <a:spLocks noChangeArrowheads="1"/>
          </p:cNvSpPr>
          <p:nvPr/>
        </p:nvSpPr>
        <p:spPr bwMode="auto">
          <a:xfrm>
            <a:off x="179388" y="6021388"/>
            <a:ext cx="8785225" cy="584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800000"/>
                </a:solidFill>
              </a:rPr>
              <a:t>Remember, this is really just a stream of bits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Lucida Console" pitchFamily="49" charset="0"/>
              </a:rPr>
              <a:t>0011110101010101110000101010101010001010110101001001010100101110010100</a:t>
            </a:r>
            <a:endParaRPr lang="en-GB" altLang="en-US" sz="1600">
              <a:solidFill>
                <a:srgbClr val="0000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36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en-US" sz="1600">
              <a:solidFill>
                <a:srgbClr val="000000"/>
              </a:solidFill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465138" y="1990725"/>
            <a:ext cx="3565525" cy="536575"/>
            <a:chOff x="0" y="0"/>
            <a:chExt cx="1269" cy="173"/>
          </a:xfrm>
        </p:grpSpPr>
        <p:sp>
          <p:nvSpPr>
            <p:cNvPr id="1231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26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>
                  <a:solidFill>
                    <a:srgbClr val="000000"/>
                  </a:solidFill>
                  <a:latin typeface="Times New Roman" pitchFamily="18" charset="0"/>
                </a:rPr>
                <a:t>Preamble (64 bits)</a:t>
              </a:r>
              <a:r>
                <a:rPr lang="en-GB" altLang="en-US" sz="2000">
                  <a:solidFill>
                    <a:srgbClr val="FF99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231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26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2292" name="Group 6"/>
          <p:cNvGrpSpPr>
            <a:grpSpLocks/>
          </p:cNvGrpSpPr>
          <p:nvPr/>
        </p:nvGrpSpPr>
        <p:grpSpPr bwMode="auto">
          <a:xfrm>
            <a:off x="465138" y="2527300"/>
            <a:ext cx="3565525" cy="536575"/>
            <a:chOff x="0" y="173"/>
            <a:chExt cx="1269" cy="173"/>
          </a:xfrm>
        </p:grpSpPr>
        <p:sp>
          <p:nvSpPr>
            <p:cNvPr id="12308" name="Rectangle 7"/>
            <p:cNvSpPr>
              <a:spLocks noChangeArrowheads="1"/>
            </p:cNvSpPr>
            <p:nvPr/>
          </p:nvSpPr>
          <p:spPr bwMode="auto">
            <a:xfrm>
              <a:off x="0" y="173"/>
              <a:ext cx="126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 b="1">
                  <a:solidFill>
                    <a:srgbClr val="333399"/>
                  </a:solidFill>
                  <a:latin typeface="Times New Roman" pitchFamily="18" charset="0"/>
                </a:rPr>
                <a:t>Destination Address (48 bits)</a:t>
              </a:r>
              <a:r>
                <a:rPr lang="en-GB" altLang="en-US" sz="2000">
                  <a:solidFill>
                    <a:srgbClr val="FF99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2309" name="Rectangle 8"/>
            <p:cNvSpPr>
              <a:spLocks noChangeArrowheads="1"/>
            </p:cNvSpPr>
            <p:nvPr/>
          </p:nvSpPr>
          <p:spPr bwMode="auto">
            <a:xfrm>
              <a:off x="0" y="173"/>
              <a:ext cx="126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2293" name="Group 9"/>
          <p:cNvGrpSpPr>
            <a:grpSpLocks/>
          </p:cNvGrpSpPr>
          <p:nvPr/>
        </p:nvGrpSpPr>
        <p:grpSpPr bwMode="auto">
          <a:xfrm>
            <a:off x="465138" y="3063875"/>
            <a:ext cx="3565525" cy="536575"/>
            <a:chOff x="0" y="346"/>
            <a:chExt cx="1269" cy="173"/>
          </a:xfrm>
        </p:grpSpPr>
        <p:sp>
          <p:nvSpPr>
            <p:cNvPr id="12306" name="Rectangle 10"/>
            <p:cNvSpPr>
              <a:spLocks noChangeArrowheads="1"/>
            </p:cNvSpPr>
            <p:nvPr/>
          </p:nvSpPr>
          <p:spPr bwMode="auto">
            <a:xfrm>
              <a:off x="0" y="346"/>
              <a:ext cx="126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 b="1">
                  <a:solidFill>
                    <a:srgbClr val="333399"/>
                  </a:solidFill>
                  <a:latin typeface="Times New Roman" pitchFamily="18" charset="0"/>
                </a:rPr>
                <a:t>Source Address (48 bits)</a:t>
              </a:r>
              <a:r>
                <a:rPr lang="en-GB" altLang="en-US" sz="2000" b="1">
                  <a:solidFill>
                    <a:srgbClr val="FF99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2307" name="Rectangle 11"/>
            <p:cNvSpPr>
              <a:spLocks noChangeArrowheads="1"/>
            </p:cNvSpPr>
            <p:nvPr/>
          </p:nvSpPr>
          <p:spPr bwMode="auto">
            <a:xfrm>
              <a:off x="0" y="346"/>
              <a:ext cx="126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2294" name="Group 12"/>
          <p:cNvGrpSpPr>
            <a:grpSpLocks/>
          </p:cNvGrpSpPr>
          <p:nvPr/>
        </p:nvGrpSpPr>
        <p:grpSpPr bwMode="auto">
          <a:xfrm>
            <a:off x="465138" y="3600450"/>
            <a:ext cx="3565525" cy="536575"/>
            <a:chOff x="0" y="519"/>
            <a:chExt cx="1269" cy="173"/>
          </a:xfrm>
        </p:grpSpPr>
        <p:sp>
          <p:nvSpPr>
            <p:cNvPr id="12304" name="Rectangle 13"/>
            <p:cNvSpPr>
              <a:spLocks noChangeArrowheads="1"/>
            </p:cNvSpPr>
            <p:nvPr/>
          </p:nvSpPr>
          <p:spPr bwMode="auto">
            <a:xfrm>
              <a:off x="0" y="519"/>
              <a:ext cx="126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>
                  <a:solidFill>
                    <a:srgbClr val="000000"/>
                  </a:solidFill>
                  <a:latin typeface="Times New Roman" pitchFamily="18" charset="0"/>
                </a:rPr>
                <a:t>Packet type (16 bits)</a:t>
              </a:r>
              <a:r>
                <a:rPr lang="en-GB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2305" name="Rectangle 14"/>
            <p:cNvSpPr>
              <a:spLocks noChangeArrowheads="1"/>
            </p:cNvSpPr>
            <p:nvPr/>
          </p:nvSpPr>
          <p:spPr bwMode="auto">
            <a:xfrm>
              <a:off x="0" y="519"/>
              <a:ext cx="126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2295" name="Group 15"/>
          <p:cNvGrpSpPr>
            <a:grpSpLocks/>
          </p:cNvGrpSpPr>
          <p:nvPr/>
        </p:nvGrpSpPr>
        <p:grpSpPr bwMode="auto">
          <a:xfrm>
            <a:off x="465138" y="4137025"/>
            <a:ext cx="3565525" cy="536575"/>
            <a:chOff x="0" y="692"/>
            <a:chExt cx="1269" cy="173"/>
          </a:xfrm>
        </p:grpSpPr>
        <p:sp>
          <p:nvSpPr>
            <p:cNvPr id="12302" name="Rectangle 16"/>
            <p:cNvSpPr>
              <a:spLocks noChangeArrowheads="1"/>
            </p:cNvSpPr>
            <p:nvPr/>
          </p:nvSpPr>
          <p:spPr bwMode="auto">
            <a:xfrm>
              <a:off x="0" y="692"/>
              <a:ext cx="126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Data (368-12,000 bits)</a:t>
              </a:r>
              <a:r>
                <a:rPr lang="en-GB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2303" name="Rectangle 17"/>
            <p:cNvSpPr>
              <a:spLocks noChangeArrowheads="1"/>
            </p:cNvSpPr>
            <p:nvPr/>
          </p:nvSpPr>
          <p:spPr bwMode="auto">
            <a:xfrm>
              <a:off x="0" y="692"/>
              <a:ext cx="126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2296" name="Group 18"/>
          <p:cNvGrpSpPr>
            <a:grpSpLocks/>
          </p:cNvGrpSpPr>
          <p:nvPr/>
        </p:nvGrpSpPr>
        <p:grpSpPr bwMode="auto">
          <a:xfrm>
            <a:off x="465138" y="4673600"/>
            <a:ext cx="3565525" cy="536575"/>
            <a:chOff x="0" y="865"/>
            <a:chExt cx="1269" cy="173"/>
          </a:xfrm>
        </p:grpSpPr>
        <p:sp>
          <p:nvSpPr>
            <p:cNvPr id="12300" name="Rectangle 19"/>
            <p:cNvSpPr>
              <a:spLocks noChangeArrowheads="1"/>
            </p:cNvSpPr>
            <p:nvPr/>
          </p:nvSpPr>
          <p:spPr bwMode="auto">
            <a:xfrm>
              <a:off x="0" y="865"/>
              <a:ext cx="126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>
                  <a:solidFill>
                    <a:srgbClr val="000000"/>
                  </a:solidFill>
                  <a:latin typeface="Times New Roman" pitchFamily="18" charset="0"/>
                </a:rPr>
                <a:t>CRC (32 bits)</a:t>
              </a:r>
              <a:r>
                <a:rPr lang="en-GB" altLang="en-US" sz="2000">
                  <a:solidFill>
                    <a:srgbClr val="FF99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2301" name="Rectangle 20"/>
            <p:cNvSpPr>
              <a:spLocks noChangeArrowheads="1"/>
            </p:cNvSpPr>
            <p:nvPr/>
          </p:nvSpPr>
          <p:spPr bwMode="auto">
            <a:xfrm>
              <a:off x="0" y="865"/>
              <a:ext cx="126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12297" name="Rectangle 21"/>
          <p:cNvSpPr>
            <a:spLocks noChangeArrowheads="1"/>
          </p:cNvSpPr>
          <p:nvPr/>
        </p:nvSpPr>
        <p:spPr bwMode="auto">
          <a:xfrm>
            <a:off x="457200" y="1447800"/>
            <a:ext cx="285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GB" altLang="en-US" sz="2000" b="1">
                <a:solidFill>
                  <a:srgbClr val="000000"/>
                </a:solidFill>
                <a:latin typeface="Times New Roman" pitchFamily="18" charset="0"/>
              </a:rPr>
              <a:t>Ethernet Frame Format</a:t>
            </a:r>
          </a:p>
        </p:txBody>
      </p:sp>
      <p:sp>
        <p:nvSpPr>
          <p:cNvPr id="12298" name="Rectangle 22"/>
          <p:cNvSpPr>
            <a:spLocks noChangeArrowheads="1"/>
          </p:cNvSpPr>
          <p:nvPr/>
        </p:nvSpPr>
        <p:spPr bwMode="auto">
          <a:xfrm>
            <a:off x="4495800" y="1600200"/>
            <a:ext cx="4114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Key Fields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000" i="1">
                <a:solidFill>
                  <a:srgbClr val="000000"/>
                </a:solidFill>
                <a:latin typeface="Times New Roman" pitchFamily="18" charset="0"/>
              </a:rPr>
              <a:t>Preamble: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 Alternating </a:t>
            </a:r>
            <a:r>
              <a:rPr lang="en-GB" altLang="en-US" sz="2000" i="1">
                <a:solidFill>
                  <a:srgbClr val="000000"/>
                </a:solidFill>
                <a:latin typeface="Times New Roman" pitchFamily="18" charset="0"/>
              </a:rPr>
              <a:t>1's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altLang="en-US" sz="2000" i="1">
                <a:solidFill>
                  <a:srgbClr val="000000"/>
                </a:solidFill>
                <a:latin typeface="Times New Roman" pitchFamily="18" charset="0"/>
              </a:rPr>
              <a:t>0's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 to</a:t>
            </a:r>
            <a:b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help receiving nodes synchronise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000" i="1">
                <a:solidFill>
                  <a:srgbClr val="000000"/>
                </a:solidFill>
                <a:latin typeface="Times New Roman" pitchFamily="18" charset="0"/>
              </a:rPr>
              <a:t>Address: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 Unique identifier assigned by the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hardware manufacturer </a:t>
            </a:r>
            <a:r>
              <a:rPr lang="en-GB" altLang="en-US" sz="2000" b="1">
                <a:solidFill>
                  <a:srgbClr val="000000"/>
                </a:solidFill>
                <a:latin typeface="Times New Roman" pitchFamily="18" charset="0"/>
              </a:rPr>
              <a:t>(MAC Address)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000" i="1">
                <a:solidFill>
                  <a:srgbClr val="000000"/>
                </a:solidFill>
                <a:latin typeface="Times New Roman" pitchFamily="18" charset="0"/>
              </a:rPr>
              <a:t>Packet Type: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 identifies this as an Ethernet frame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(allows mutiple protocols and versions)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000" i="1">
                <a:solidFill>
                  <a:srgbClr val="000000"/>
                </a:solidFill>
                <a:latin typeface="Times New Roman" pitchFamily="18" charset="0"/>
              </a:rPr>
              <a:t>CRC: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 Error detection (Cyclic Redundancy Check) </a:t>
            </a:r>
          </a:p>
        </p:txBody>
      </p:sp>
      <p:sp>
        <p:nvSpPr>
          <p:cNvPr id="12299" name="Text Box 24"/>
          <p:cNvSpPr txBox="1">
            <a:spLocks noChangeArrowheads="1"/>
          </p:cNvSpPr>
          <p:nvPr/>
        </p:nvSpPr>
        <p:spPr bwMode="auto">
          <a:xfrm>
            <a:off x="179388" y="6021388"/>
            <a:ext cx="8785225" cy="584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800000"/>
                </a:solidFill>
              </a:rPr>
              <a:t>Remember, this is really just a stream of bits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Lucida Console" pitchFamily="49" charset="0"/>
              </a:rPr>
              <a:t>0011110101010101110000101010101010001010110101001001010100101110010100</a:t>
            </a:r>
            <a:endParaRPr lang="en-GB" altLang="en-US" sz="1600">
              <a:solidFill>
                <a:srgbClr val="0000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59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en-US" sz="1600">
              <a:solidFill>
                <a:srgbClr val="000000"/>
              </a:solidFill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81000" y="1447800"/>
            <a:ext cx="4206875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GB" altLang="en-US" sz="2000" b="1">
                <a:solidFill>
                  <a:srgbClr val="000000"/>
                </a:solidFill>
                <a:latin typeface="Times New Roman" pitchFamily="18" charset="0"/>
              </a:rPr>
              <a:t>Datagram Format</a:t>
            </a:r>
            <a:br>
              <a:rPr lang="en-GB" altLang="en-US" sz="2000" b="1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GB" altLang="en-US" sz="2000" b="1" i="1">
                <a:solidFill>
                  <a:srgbClr val="000000"/>
                </a:solidFill>
                <a:latin typeface="Times New Roman" pitchFamily="18" charset="0"/>
              </a:rPr>
              <a:t>Each row represents 4 octets (32 bits)</a:t>
            </a:r>
            <a:r>
              <a:rPr lang="en-GB" altLang="en-US" sz="2000" b="1" i="1">
                <a:solidFill>
                  <a:srgbClr val="FF9900"/>
                </a:solidFill>
                <a:latin typeface="Times New Roman" pitchFamily="18" charset="0"/>
              </a:rPr>
              <a:t> 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388938" y="2370138"/>
            <a:ext cx="4327525" cy="447675"/>
            <a:chOff x="0" y="288"/>
            <a:chExt cx="1649" cy="173"/>
          </a:xfrm>
        </p:grpSpPr>
        <p:sp>
          <p:nvSpPr>
            <p:cNvPr id="13337" name="Rectangle 5"/>
            <p:cNvSpPr>
              <a:spLocks noChangeArrowheads="1"/>
            </p:cNvSpPr>
            <p:nvPr/>
          </p:nvSpPr>
          <p:spPr bwMode="auto">
            <a:xfrm>
              <a:off x="0" y="288"/>
              <a:ext cx="164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>
                  <a:solidFill>
                    <a:srgbClr val="000000"/>
                  </a:solidFill>
                  <a:latin typeface="Times New Roman" pitchFamily="18" charset="0"/>
                </a:rPr>
                <a:t>Version - Length - QOS - Total Length</a:t>
              </a:r>
              <a:r>
                <a:rPr lang="en-GB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3338" name="Rectangle 6"/>
            <p:cNvSpPr>
              <a:spLocks noChangeArrowheads="1"/>
            </p:cNvSpPr>
            <p:nvPr/>
          </p:nvSpPr>
          <p:spPr bwMode="auto">
            <a:xfrm>
              <a:off x="0" y="288"/>
              <a:ext cx="164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388938" y="2817813"/>
            <a:ext cx="4327525" cy="449262"/>
            <a:chOff x="0" y="461"/>
            <a:chExt cx="1649" cy="173"/>
          </a:xfrm>
        </p:grpSpPr>
        <p:sp>
          <p:nvSpPr>
            <p:cNvPr id="13335" name="Rectangle 8"/>
            <p:cNvSpPr>
              <a:spLocks noChangeArrowheads="1"/>
            </p:cNvSpPr>
            <p:nvPr/>
          </p:nvSpPr>
          <p:spPr bwMode="auto">
            <a:xfrm>
              <a:off x="0" y="461"/>
              <a:ext cx="164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>
                  <a:solidFill>
                    <a:srgbClr val="000000"/>
                  </a:solidFill>
                  <a:latin typeface="Times New Roman" pitchFamily="18" charset="0"/>
                </a:rPr>
                <a:t>Unique ID - Flags - Fragment Offset</a:t>
              </a:r>
              <a:r>
                <a:rPr lang="en-GB" altLang="en-US" sz="2000">
                  <a:solidFill>
                    <a:srgbClr val="FF99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3336" name="Rectangle 9"/>
            <p:cNvSpPr>
              <a:spLocks noChangeArrowheads="1"/>
            </p:cNvSpPr>
            <p:nvPr/>
          </p:nvSpPr>
          <p:spPr bwMode="auto">
            <a:xfrm>
              <a:off x="0" y="461"/>
              <a:ext cx="164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3318" name="Group 10"/>
          <p:cNvGrpSpPr>
            <a:grpSpLocks/>
          </p:cNvGrpSpPr>
          <p:nvPr/>
        </p:nvGrpSpPr>
        <p:grpSpPr bwMode="auto">
          <a:xfrm>
            <a:off x="388938" y="3267075"/>
            <a:ext cx="4327525" cy="447675"/>
            <a:chOff x="0" y="634"/>
            <a:chExt cx="1649" cy="173"/>
          </a:xfrm>
        </p:grpSpPr>
        <p:sp>
          <p:nvSpPr>
            <p:cNvPr id="13333" name="Rectangle 11"/>
            <p:cNvSpPr>
              <a:spLocks noChangeArrowheads="1"/>
            </p:cNvSpPr>
            <p:nvPr/>
          </p:nvSpPr>
          <p:spPr bwMode="auto">
            <a:xfrm>
              <a:off x="0" y="634"/>
              <a:ext cx="164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 b="1">
                  <a:solidFill>
                    <a:srgbClr val="333399"/>
                  </a:solidFill>
                  <a:latin typeface="Times New Roman" pitchFamily="18" charset="0"/>
                </a:rPr>
                <a:t>Time to Live</a:t>
              </a:r>
              <a:r>
                <a:rPr lang="en-GB" altLang="en-US" sz="2000">
                  <a:solidFill>
                    <a:srgbClr val="000000"/>
                  </a:solidFill>
                  <a:latin typeface="Times New Roman" pitchFamily="18" charset="0"/>
                </a:rPr>
                <a:t> - Protocol - Checksum</a:t>
              </a:r>
              <a:r>
                <a:rPr lang="en-GB" altLang="en-US" sz="2000">
                  <a:solidFill>
                    <a:srgbClr val="FF99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3334" name="Rectangle 12"/>
            <p:cNvSpPr>
              <a:spLocks noChangeArrowheads="1"/>
            </p:cNvSpPr>
            <p:nvPr/>
          </p:nvSpPr>
          <p:spPr bwMode="auto">
            <a:xfrm>
              <a:off x="0" y="634"/>
              <a:ext cx="164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3319" name="Group 13"/>
          <p:cNvGrpSpPr>
            <a:grpSpLocks/>
          </p:cNvGrpSpPr>
          <p:nvPr/>
        </p:nvGrpSpPr>
        <p:grpSpPr bwMode="auto">
          <a:xfrm>
            <a:off x="388938" y="3714750"/>
            <a:ext cx="4327525" cy="449263"/>
            <a:chOff x="0" y="807"/>
            <a:chExt cx="1649" cy="173"/>
          </a:xfrm>
        </p:grpSpPr>
        <p:sp>
          <p:nvSpPr>
            <p:cNvPr id="13331" name="Rectangle 14"/>
            <p:cNvSpPr>
              <a:spLocks noChangeArrowheads="1"/>
            </p:cNvSpPr>
            <p:nvPr/>
          </p:nvSpPr>
          <p:spPr bwMode="auto">
            <a:xfrm>
              <a:off x="0" y="807"/>
              <a:ext cx="164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 b="1">
                  <a:solidFill>
                    <a:srgbClr val="333399"/>
                  </a:solidFill>
                  <a:latin typeface="Times New Roman" pitchFamily="18" charset="0"/>
                </a:rPr>
                <a:t>Source IP Address</a:t>
              </a:r>
              <a:r>
                <a:rPr lang="en-GB" altLang="en-US" sz="2000">
                  <a:solidFill>
                    <a:srgbClr val="FFFF66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3332" name="Rectangle 15"/>
            <p:cNvSpPr>
              <a:spLocks noChangeArrowheads="1"/>
            </p:cNvSpPr>
            <p:nvPr/>
          </p:nvSpPr>
          <p:spPr bwMode="auto">
            <a:xfrm>
              <a:off x="0" y="807"/>
              <a:ext cx="164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3320" name="Group 16"/>
          <p:cNvGrpSpPr>
            <a:grpSpLocks/>
          </p:cNvGrpSpPr>
          <p:nvPr/>
        </p:nvGrpSpPr>
        <p:grpSpPr bwMode="auto">
          <a:xfrm>
            <a:off x="388938" y="4164013"/>
            <a:ext cx="4327525" cy="447675"/>
            <a:chOff x="0" y="980"/>
            <a:chExt cx="1649" cy="173"/>
          </a:xfrm>
        </p:grpSpPr>
        <p:sp>
          <p:nvSpPr>
            <p:cNvPr id="13329" name="Rectangle 17"/>
            <p:cNvSpPr>
              <a:spLocks noChangeArrowheads="1"/>
            </p:cNvSpPr>
            <p:nvPr/>
          </p:nvSpPr>
          <p:spPr bwMode="auto">
            <a:xfrm>
              <a:off x="0" y="980"/>
              <a:ext cx="164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 b="1">
                  <a:solidFill>
                    <a:srgbClr val="333399"/>
                  </a:solidFill>
                  <a:latin typeface="Times New Roman" pitchFamily="18" charset="0"/>
                </a:rPr>
                <a:t>Destination IP Address</a:t>
              </a:r>
              <a:r>
                <a:rPr lang="en-GB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3330" name="Rectangle 18"/>
            <p:cNvSpPr>
              <a:spLocks noChangeArrowheads="1"/>
            </p:cNvSpPr>
            <p:nvPr/>
          </p:nvSpPr>
          <p:spPr bwMode="auto">
            <a:xfrm>
              <a:off x="0" y="980"/>
              <a:ext cx="164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3321" name="Group 19"/>
          <p:cNvGrpSpPr>
            <a:grpSpLocks/>
          </p:cNvGrpSpPr>
          <p:nvPr/>
        </p:nvGrpSpPr>
        <p:grpSpPr bwMode="auto">
          <a:xfrm>
            <a:off x="388938" y="4611688"/>
            <a:ext cx="4327525" cy="449262"/>
            <a:chOff x="0" y="1153"/>
            <a:chExt cx="1649" cy="173"/>
          </a:xfrm>
        </p:grpSpPr>
        <p:sp>
          <p:nvSpPr>
            <p:cNvPr id="13327" name="Rectangle 20"/>
            <p:cNvSpPr>
              <a:spLocks noChangeArrowheads="1"/>
            </p:cNvSpPr>
            <p:nvPr/>
          </p:nvSpPr>
          <p:spPr bwMode="auto">
            <a:xfrm>
              <a:off x="0" y="1153"/>
              <a:ext cx="164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>
                  <a:solidFill>
                    <a:srgbClr val="000000"/>
                  </a:solidFill>
                  <a:latin typeface="Times New Roman" pitchFamily="18" charset="0"/>
                </a:rPr>
                <a:t>Options - Padding</a:t>
              </a:r>
              <a:r>
                <a:rPr lang="en-GB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3328" name="Rectangle 21"/>
            <p:cNvSpPr>
              <a:spLocks noChangeArrowheads="1"/>
            </p:cNvSpPr>
            <p:nvPr/>
          </p:nvSpPr>
          <p:spPr bwMode="auto">
            <a:xfrm>
              <a:off x="0" y="1153"/>
              <a:ext cx="1649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3322" name="Group 22"/>
          <p:cNvGrpSpPr>
            <a:grpSpLocks/>
          </p:cNvGrpSpPr>
          <p:nvPr/>
        </p:nvGrpSpPr>
        <p:grpSpPr bwMode="auto">
          <a:xfrm>
            <a:off x="388938" y="5060950"/>
            <a:ext cx="4327525" cy="746125"/>
            <a:chOff x="0" y="1326"/>
            <a:chExt cx="1649" cy="288"/>
          </a:xfrm>
        </p:grpSpPr>
        <p:sp>
          <p:nvSpPr>
            <p:cNvPr id="13325" name="Rectangle 23"/>
            <p:cNvSpPr>
              <a:spLocks noChangeArrowheads="1"/>
            </p:cNvSpPr>
            <p:nvPr/>
          </p:nvSpPr>
          <p:spPr bwMode="auto">
            <a:xfrm>
              <a:off x="0" y="1326"/>
              <a:ext cx="1649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>
                  <a:solidFill>
                    <a:srgbClr val="000000"/>
                  </a:solidFill>
                  <a:latin typeface="Times New Roman" pitchFamily="18" charset="0"/>
                </a:rPr>
                <a:t>Data</a:t>
              </a:r>
              <a:br>
                <a:rPr lang="en-GB" altLang="en-US" sz="2000">
                  <a:solidFill>
                    <a:srgbClr val="000000"/>
                  </a:solidFill>
                  <a:latin typeface="Times New Roman" pitchFamily="18" charset="0"/>
                </a:rPr>
              </a:br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(up to 4416 bits)</a:t>
              </a:r>
              <a:r>
                <a:rPr lang="en-GB" altLang="en-US" sz="2000">
                  <a:solidFill>
                    <a:srgbClr val="FF99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3326" name="Rectangle 24"/>
            <p:cNvSpPr>
              <a:spLocks noChangeArrowheads="1"/>
            </p:cNvSpPr>
            <p:nvPr/>
          </p:nvSpPr>
          <p:spPr bwMode="auto">
            <a:xfrm>
              <a:off x="0" y="1326"/>
              <a:ext cx="1649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US" alt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13323" name="Rectangle 25"/>
          <p:cNvSpPr>
            <a:spLocks noChangeArrowheads="1"/>
          </p:cNvSpPr>
          <p:nvPr/>
        </p:nvSpPr>
        <p:spPr bwMode="auto">
          <a:xfrm>
            <a:off x="5257800" y="1676400"/>
            <a:ext cx="3581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Key Fields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IP is version 4 or 6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QOS requests priority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Second Row controls Fragmentation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e.g.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 "2 of 4")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Gateways decrement </a:t>
            </a:r>
            <a:r>
              <a:rPr lang="en-GB" altLang="en-US" sz="2000" b="1">
                <a:solidFill>
                  <a:srgbClr val="333399"/>
                </a:solidFill>
                <a:latin typeface="Times New Roman" pitchFamily="18" charset="0"/>
              </a:rPr>
              <a:t>TTL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and d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iscard 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the datagram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zero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Protocol is analogous to Ethernet Type,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H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eader Checksum to CRC </a:t>
            </a:r>
            <a:endParaRPr lang="en-GB" altLang="en-US" sz="2000" u="sng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Options are included for network testing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(not required) </a:t>
            </a:r>
          </a:p>
        </p:txBody>
      </p:sp>
      <p:sp>
        <p:nvSpPr>
          <p:cNvPr id="13324" name="Text Box 24"/>
          <p:cNvSpPr txBox="1">
            <a:spLocks noChangeArrowheads="1"/>
          </p:cNvSpPr>
          <p:nvPr/>
        </p:nvSpPr>
        <p:spPr bwMode="auto">
          <a:xfrm>
            <a:off x="179388" y="6021388"/>
            <a:ext cx="8785225" cy="584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800000"/>
                </a:solidFill>
              </a:rPr>
              <a:t>Remember, this is really just a stream of bits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Lucida Console" pitchFamily="49" charset="0"/>
              </a:rPr>
              <a:t>0011110101010101110000101010101010001010110101001001010100101110010100</a:t>
            </a:r>
            <a:endParaRPr lang="en-GB" altLang="en-US" sz="1600">
              <a:solidFill>
                <a:srgbClr val="0000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229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en-US" sz="1600">
              <a:solidFill>
                <a:srgbClr val="000000"/>
              </a:solidFill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33400" y="1447800"/>
            <a:ext cx="4487863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GB" altLang="en-US" sz="2000" b="1">
                <a:solidFill>
                  <a:srgbClr val="000000"/>
                </a:solidFill>
                <a:latin typeface="Times New Roman" pitchFamily="18" charset="0"/>
              </a:rPr>
              <a:t>TCP Segment Format</a:t>
            </a:r>
            <a:br>
              <a:rPr lang="en-GB" altLang="en-US" sz="2000" b="1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GB" altLang="en-US" sz="2000" b="1" i="1">
                <a:solidFill>
                  <a:srgbClr val="000000"/>
                </a:solidFill>
                <a:latin typeface="Times New Roman" pitchFamily="18" charset="0"/>
              </a:rPr>
              <a:t>Each row represents 4 octets (32 bits) </a:t>
            </a:r>
            <a:endParaRPr lang="en-US" altLang="en-US" sz="2000" b="1" i="1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Aft>
                <a:spcPct val="50000"/>
              </a:spcAft>
            </a:pPr>
            <a:endParaRPr lang="en-GB" altLang="en-US" sz="2000" b="1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65138" y="4603750"/>
            <a:ext cx="363696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z="1600">
              <a:solidFill>
                <a:srgbClr val="000000"/>
              </a:solidFill>
            </a:endParaRP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465138" y="2525713"/>
            <a:ext cx="3636962" cy="3186112"/>
            <a:chOff x="293" y="1591"/>
            <a:chExt cx="2291" cy="2007"/>
          </a:xfrm>
        </p:grpSpPr>
        <p:grpSp>
          <p:nvGrpSpPr>
            <p:cNvPr id="14344" name="Group 6"/>
            <p:cNvGrpSpPr>
              <a:grpSpLocks/>
            </p:cNvGrpSpPr>
            <p:nvPr/>
          </p:nvGrpSpPr>
          <p:grpSpPr bwMode="auto">
            <a:xfrm>
              <a:off x="293" y="2115"/>
              <a:ext cx="2291" cy="262"/>
              <a:chOff x="0" y="634"/>
              <a:chExt cx="1299" cy="173"/>
            </a:xfrm>
          </p:grpSpPr>
          <p:sp>
            <p:nvSpPr>
              <p:cNvPr id="14362" name="Rectangle 7"/>
              <p:cNvSpPr>
                <a:spLocks noChangeArrowheads="1"/>
              </p:cNvSpPr>
              <p:nvPr/>
            </p:nvSpPr>
            <p:spPr bwMode="auto">
              <a:xfrm>
                <a:off x="0" y="634"/>
                <a:ext cx="1299" cy="17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GB" altLang="en-US" sz="2000">
                    <a:solidFill>
                      <a:srgbClr val="000000"/>
                    </a:solidFill>
                    <a:latin typeface="Times New Roman" pitchFamily="18" charset="0"/>
                  </a:rPr>
                  <a:t>Acknowledgement Number </a:t>
                </a:r>
              </a:p>
            </p:txBody>
          </p:sp>
          <p:sp>
            <p:nvSpPr>
              <p:cNvPr id="14363" name="Rectangle 8"/>
              <p:cNvSpPr>
                <a:spLocks noChangeArrowheads="1"/>
              </p:cNvSpPr>
              <p:nvPr/>
            </p:nvSpPr>
            <p:spPr bwMode="auto">
              <a:xfrm>
                <a:off x="0" y="634"/>
                <a:ext cx="1299" cy="17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1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293" y="2900"/>
              <a:ext cx="2291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GB" altLang="en-US" sz="2000">
                  <a:solidFill>
                    <a:srgbClr val="000000"/>
                  </a:solidFill>
                  <a:latin typeface="Times New Roman" pitchFamily="18" charset="0"/>
                </a:rPr>
                <a:t>Options - Padding</a:t>
              </a:r>
              <a:r>
                <a:rPr lang="en-GB" alt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grpSp>
          <p:nvGrpSpPr>
            <p:cNvPr id="14346" name="Group 10"/>
            <p:cNvGrpSpPr>
              <a:grpSpLocks/>
            </p:cNvGrpSpPr>
            <p:nvPr/>
          </p:nvGrpSpPr>
          <p:grpSpPr bwMode="auto">
            <a:xfrm>
              <a:off x="293" y="1591"/>
              <a:ext cx="2291" cy="2007"/>
              <a:chOff x="293" y="1591"/>
              <a:chExt cx="2291" cy="2007"/>
            </a:xfrm>
          </p:grpSpPr>
          <p:grpSp>
            <p:nvGrpSpPr>
              <p:cNvPr id="14347" name="Group 11"/>
              <p:cNvGrpSpPr>
                <a:grpSpLocks/>
              </p:cNvGrpSpPr>
              <p:nvPr/>
            </p:nvGrpSpPr>
            <p:grpSpPr bwMode="auto">
              <a:xfrm>
                <a:off x="293" y="1591"/>
                <a:ext cx="2291" cy="262"/>
                <a:chOff x="0" y="288"/>
                <a:chExt cx="1299" cy="173"/>
              </a:xfrm>
            </p:grpSpPr>
            <p:sp>
              <p:nvSpPr>
                <p:cNvPr id="14360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288"/>
                  <a:ext cx="1299" cy="17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GB" altLang="en-US" sz="2000" b="1">
                      <a:solidFill>
                        <a:srgbClr val="333399"/>
                      </a:solidFill>
                      <a:latin typeface="Times New Roman" pitchFamily="18" charset="0"/>
                    </a:rPr>
                    <a:t>Source Port - Destination Port</a:t>
                  </a:r>
                  <a:r>
                    <a:rPr lang="en-GB" altLang="en-US" sz="2000" b="1">
                      <a:solidFill>
                        <a:srgbClr val="FF9900"/>
                      </a:solidFill>
                      <a:latin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4361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288"/>
                  <a:ext cx="1299" cy="17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en-US" sz="16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4348" name="Group 14"/>
              <p:cNvGrpSpPr>
                <a:grpSpLocks/>
              </p:cNvGrpSpPr>
              <p:nvPr/>
            </p:nvGrpSpPr>
            <p:grpSpPr bwMode="auto">
              <a:xfrm>
                <a:off x="293" y="1853"/>
                <a:ext cx="2291" cy="262"/>
                <a:chOff x="0" y="461"/>
                <a:chExt cx="1299" cy="173"/>
              </a:xfrm>
            </p:grpSpPr>
            <p:sp>
              <p:nvSpPr>
                <p:cNvPr id="14358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461"/>
                  <a:ext cx="1299" cy="17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GB" alt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  <a:t>Sequence Number</a:t>
                  </a:r>
                  <a:r>
                    <a:rPr lang="en-GB" altLang="en-US" sz="2000">
                      <a:solidFill>
                        <a:srgbClr val="FF9900"/>
                      </a:solidFill>
                      <a:latin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4359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461"/>
                  <a:ext cx="1299" cy="17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en-US" sz="16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4349" name="Group 17"/>
              <p:cNvGrpSpPr>
                <a:grpSpLocks/>
              </p:cNvGrpSpPr>
              <p:nvPr/>
            </p:nvGrpSpPr>
            <p:grpSpPr bwMode="auto">
              <a:xfrm>
                <a:off x="293" y="2377"/>
                <a:ext cx="2291" cy="261"/>
                <a:chOff x="0" y="807"/>
                <a:chExt cx="1299" cy="173"/>
              </a:xfrm>
            </p:grpSpPr>
            <p:sp>
              <p:nvSpPr>
                <p:cNvPr id="14356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807"/>
                  <a:ext cx="1299" cy="17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GB" alt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  <a:t>Offset - Code - Window</a:t>
                  </a:r>
                  <a:r>
                    <a:rPr lang="en-GB" altLang="en-US" sz="2000">
                      <a:solidFill>
                        <a:srgbClr val="FF9900"/>
                      </a:solidFill>
                      <a:latin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4357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807"/>
                  <a:ext cx="1299" cy="17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en-US" sz="16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4350" name="Group 20"/>
              <p:cNvGrpSpPr>
                <a:grpSpLocks/>
              </p:cNvGrpSpPr>
              <p:nvPr/>
            </p:nvGrpSpPr>
            <p:grpSpPr bwMode="auto">
              <a:xfrm>
                <a:off x="293" y="2638"/>
                <a:ext cx="2291" cy="262"/>
                <a:chOff x="0" y="980"/>
                <a:chExt cx="1299" cy="173"/>
              </a:xfrm>
            </p:grpSpPr>
            <p:sp>
              <p:nvSpPr>
                <p:cNvPr id="14354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980"/>
                  <a:ext cx="1299" cy="17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GB" alt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  <a:t>Checksum - Urgent</a:t>
                  </a:r>
                  <a:r>
                    <a:rPr lang="en-GB" altLang="en-US" sz="1200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4355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980"/>
                  <a:ext cx="1299" cy="17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en-US" sz="16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4351" name="Group 23"/>
              <p:cNvGrpSpPr>
                <a:grpSpLocks/>
              </p:cNvGrpSpPr>
              <p:nvPr/>
            </p:nvGrpSpPr>
            <p:grpSpPr bwMode="auto">
              <a:xfrm>
                <a:off x="293" y="3162"/>
                <a:ext cx="2291" cy="436"/>
                <a:chOff x="0" y="1326"/>
                <a:chExt cx="1299" cy="288"/>
              </a:xfrm>
            </p:grpSpPr>
            <p:sp>
              <p:nvSpPr>
                <p:cNvPr id="14352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1326"/>
                  <a:ext cx="1299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en-GB" alt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  <a:t>Data</a:t>
                  </a:r>
                  <a:br>
                    <a:rPr lang="en-GB" alt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</a:br>
                  <a:r>
                    <a:rPr lang="en-GB" altLang="en-US" sz="2000" i="1">
                      <a:solidFill>
                        <a:srgbClr val="000000"/>
                      </a:solidFill>
                      <a:latin typeface="Times New Roman" pitchFamily="18" charset="0"/>
                    </a:rPr>
                    <a:t>(up to 4224 bits)</a:t>
                  </a:r>
                  <a:r>
                    <a:rPr lang="en-GB" altLang="en-US" sz="2000">
                      <a:solidFill>
                        <a:srgbClr val="FF9900"/>
                      </a:solidFill>
                      <a:latin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4353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326"/>
                  <a:ext cx="1299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en-US" sz="160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14342" name="Rectangle 26"/>
          <p:cNvSpPr>
            <a:spLocks noChangeArrowheads="1"/>
          </p:cNvSpPr>
          <p:nvPr/>
        </p:nvSpPr>
        <p:spPr bwMode="auto">
          <a:xfrm>
            <a:off x="4953000" y="1752600"/>
            <a:ext cx="3733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Key Fields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 u="sng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 u="sng">
                <a:solidFill>
                  <a:srgbClr val="000000"/>
                </a:solidFill>
                <a:latin typeface="Times New Roman" pitchFamily="18" charset="0"/>
              </a:rPr>
              <a:t>Port number specifies service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Sequence is position in</a:t>
            </a:r>
            <a:b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ender's byte stream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Acknowledgement of position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in sender's byte stream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Some segments carry only ACK,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others carry data, and others a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request to establish or close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a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 connection (Code)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Window and Options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altLang="en-US" sz="2000">
                <a:solidFill>
                  <a:srgbClr val="000000"/>
                </a:solidFill>
                <a:latin typeface="Times New Roman" pitchFamily="18" charset="0"/>
              </a:rPr>
              <a:t>negotiate maximum segment size</a:t>
            </a:r>
            <a:r>
              <a:rPr lang="en-GB" altLang="en-US" sz="2000">
                <a:solidFill>
                  <a:srgbClr val="FFFFFF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20000"/>
              </a:spcBef>
            </a:pPr>
            <a:endParaRPr lang="en-GB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43" name="Text Box 24"/>
          <p:cNvSpPr txBox="1">
            <a:spLocks noChangeArrowheads="1"/>
          </p:cNvSpPr>
          <p:nvPr/>
        </p:nvSpPr>
        <p:spPr bwMode="auto">
          <a:xfrm>
            <a:off x="179388" y="6021388"/>
            <a:ext cx="8785225" cy="584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800000"/>
                </a:solidFill>
              </a:rPr>
              <a:t>Remember, this is really just a stream of bits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Lucida Console" pitchFamily="49" charset="0"/>
              </a:rPr>
              <a:t>0011110101010101110000101010101010001010110101001001010100101110010100</a:t>
            </a:r>
            <a:endParaRPr lang="en-GB" altLang="en-US" sz="1600">
              <a:solidFill>
                <a:srgbClr val="0000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348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4"/>
          <p:cNvGrpSpPr>
            <a:grpSpLocks/>
          </p:cNvGrpSpPr>
          <p:nvPr/>
        </p:nvGrpSpPr>
        <p:grpSpPr bwMode="auto">
          <a:xfrm>
            <a:off x="3713163" y="1557338"/>
            <a:ext cx="3656012" cy="703262"/>
            <a:chOff x="4191000" y="2514600"/>
            <a:chExt cx="3656013" cy="703263"/>
          </a:xfrm>
        </p:grpSpPr>
        <p:grpSp>
          <p:nvGrpSpPr>
            <p:cNvPr id="15387" name="Group 3"/>
            <p:cNvGrpSpPr>
              <a:grpSpLocks/>
            </p:cNvGrpSpPr>
            <p:nvPr/>
          </p:nvGrpSpPr>
          <p:grpSpPr bwMode="auto">
            <a:xfrm>
              <a:off x="4191000" y="2514600"/>
              <a:ext cx="2751138" cy="703263"/>
              <a:chOff x="1619" y="173"/>
              <a:chExt cx="1284" cy="173"/>
            </a:xfrm>
          </p:grpSpPr>
          <p:sp>
            <p:nvSpPr>
              <p:cNvPr id="15391" name="Rectangle 4"/>
              <p:cNvSpPr>
                <a:spLocks noChangeArrowheads="1"/>
              </p:cNvSpPr>
              <p:nvPr/>
            </p:nvSpPr>
            <p:spPr bwMode="auto">
              <a:xfrm>
                <a:off x="1619" y="173"/>
                <a:ext cx="1284" cy="173"/>
              </a:xfrm>
              <a:prstGeom prst="rect">
                <a:avLst/>
              </a:prstGeom>
              <a:noFill/>
              <a:ln w="254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GB" altLang="en-US" sz="2000" b="1">
                    <a:solidFill>
                      <a:srgbClr val="333399"/>
                    </a:solidFill>
                    <a:latin typeface="Times New Roman" pitchFamily="18" charset="0"/>
                  </a:rPr>
                  <a:t>TCP Segment </a:t>
                </a:r>
                <a:endParaRPr lang="en-US" altLang="en-US" sz="2000" b="1">
                  <a:solidFill>
                    <a:srgbClr val="333399"/>
                  </a:solidFill>
                  <a:latin typeface="Times New Roman" pitchFamily="18" charset="0"/>
                </a:endParaRPr>
              </a:p>
              <a:p>
                <a:r>
                  <a:rPr lang="en-GB" altLang="en-US" sz="2000" b="1">
                    <a:solidFill>
                      <a:srgbClr val="333399"/>
                    </a:solidFill>
                    <a:latin typeface="Times New Roman" pitchFamily="18" charset="0"/>
                  </a:rPr>
                  <a:t>Header</a:t>
                </a:r>
                <a:r>
                  <a:rPr lang="en-GB" altLang="en-US" sz="2000" b="1">
                    <a:solidFill>
                      <a:srgbClr val="FFFF66"/>
                    </a:solidFill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15392" name="Rectangle 5"/>
              <p:cNvSpPr>
                <a:spLocks noChangeArrowheads="1"/>
              </p:cNvSpPr>
              <p:nvPr/>
            </p:nvSpPr>
            <p:spPr bwMode="auto">
              <a:xfrm>
                <a:off x="1619" y="173"/>
                <a:ext cx="1284" cy="173"/>
              </a:xfrm>
              <a:prstGeom prst="rect">
                <a:avLst/>
              </a:prstGeom>
              <a:noFill/>
              <a:ln w="254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388" name="Group 6"/>
            <p:cNvGrpSpPr>
              <a:grpSpLocks/>
            </p:cNvGrpSpPr>
            <p:nvPr/>
          </p:nvGrpSpPr>
          <p:grpSpPr bwMode="auto">
            <a:xfrm>
              <a:off x="6942138" y="2514600"/>
              <a:ext cx="904875" cy="703263"/>
              <a:chOff x="2903" y="173"/>
              <a:chExt cx="422" cy="173"/>
            </a:xfrm>
          </p:grpSpPr>
          <p:sp>
            <p:nvSpPr>
              <p:cNvPr id="15389" name="Rectangle 7"/>
              <p:cNvSpPr>
                <a:spLocks noChangeArrowheads="1"/>
              </p:cNvSpPr>
              <p:nvPr/>
            </p:nvSpPr>
            <p:spPr bwMode="auto">
              <a:xfrm>
                <a:off x="2903" y="173"/>
                <a:ext cx="422" cy="1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GB" altLang="en-US" sz="2000" b="1">
                    <a:solidFill>
                      <a:srgbClr val="000000"/>
                    </a:solidFill>
                    <a:latin typeface="Times New Roman" pitchFamily="18" charset="0"/>
                  </a:rPr>
                  <a:t>Data</a:t>
                </a:r>
                <a:r>
                  <a:rPr lang="en-GB" altLang="en-US" sz="1200">
                    <a:solidFill>
                      <a:srgbClr val="FFFF66"/>
                    </a:solidFill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15390" name="Rectangle 8"/>
              <p:cNvSpPr>
                <a:spLocks noChangeArrowheads="1"/>
              </p:cNvSpPr>
              <p:nvPr/>
            </p:nvSpPr>
            <p:spPr bwMode="auto">
              <a:xfrm>
                <a:off x="2903" y="173"/>
                <a:ext cx="422" cy="1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16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1719263" y="3429000"/>
            <a:ext cx="5649912" cy="701675"/>
            <a:chOff x="2209800" y="3352800"/>
            <a:chExt cx="5649913" cy="701675"/>
          </a:xfrm>
        </p:grpSpPr>
        <p:grpSp>
          <p:nvGrpSpPr>
            <p:cNvPr id="15381" name="Group 9"/>
            <p:cNvGrpSpPr>
              <a:grpSpLocks/>
            </p:cNvGrpSpPr>
            <p:nvPr/>
          </p:nvGrpSpPr>
          <p:grpSpPr bwMode="auto">
            <a:xfrm>
              <a:off x="2209800" y="3352800"/>
              <a:ext cx="1993900" cy="701675"/>
              <a:chOff x="688" y="346"/>
              <a:chExt cx="931" cy="173"/>
            </a:xfrm>
          </p:grpSpPr>
          <p:sp>
            <p:nvSpPr>
              <p:cNvPr id="15385" name="Rectangle 10"/>
              <p:cNvSpPr>
                <a:spLocks noChangeArrowheads="1"/>
              </p:cNvSpPr>
              <p:nvPr/>
            </p:nvSpPr>
            <p:spPr bwMode="auto">
              <a:xfrm>
                <a:off x="688" y="346"/>
                <a:ext cx="931" cy="173"/>
              </a:xfrm>
              <a:prstGeom prst="rect">
                <a:avLst/>
              </a:prstGeom>
              <a:noFill/>
              <a:ln w="254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GB" altLang="en-US" sz="2000" b="1">
                    <a:solidFill>
                      <a:srgbClr val="333399"/>
                    </a:solidFill>
                    <a:latin typeface="Times New Roman" pitchFamily="18" charset="0"/>
                  </a:rPr>
                  <a:t>IP Datagram Header</a:t>
                </a:r>
                <a:r>
                  <a:rPr lang="en-GB" altLang="en-US" sz="2000" b="1">
                    <a:solidFill>
                      <a:srgbClr val="FFFF66"/>
                    </a:solidFill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15386" name="Rectangle 11"/>
              <p:cNvSpPr>
                <a:spLocks noChangeArrowheads="1"/>
              </p:cNvSpPr>
              <p:nvPr/>
            </p:nvSpPr>
            <p:spPr bwMode="auto">
              <a:xfrm>
                <a:off x="688" y="346"/>
                <a:ext cx="931" cy="173"/>
              </a:xfrm>
              <a:prstGeom prst="rect">
                <a:avLst/>
              </a:prstGeom>
              <a:noFill/>
              <a:ln w="254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382" name="Group 12"/>
            <p:cNvGrpSpPr>
              <a:grpSpLocks/>
            </p:cNvGrpSpPr>
            <p:nvPr/>
          </p:nvGrpSpPr>
          <p:grpSpPr bwMode="auto">
            <a:xfrm>
              <a:off x="4203700" y="3352800"/>
              <a:ext cx="3656013" cy="701675"/>
              <a:chOff x="1619" y="346"/>
              <a:chExt cx="1706" cy="173"/>
            </a:xfrm>
          </p:grpSpPr>
          <p:sp>
            <p:nvSpPr>
              <p:cNvPr id="15383" name="Rectangle 13"/>
              <p:cNvSpPr>
                <a:spLocks noChangeArrowheads="1"/>
              </p:cNvSpPr>
              <p:nvPr/>
            </p:nvSpPr>
            <p:spPr bwMode="auto">
              <a:xfrm>
                <a:off x="1619" y="346"/>
                <a:ext cx="1706" cy="1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GB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Complete TCP Segment </a:t>
                </a:r>
                <a:endParaRPr lang="en-US" altLang="en-US" sz="2000" i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r>
                  <a:rPr lang="en-GB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Treated as Data </a:t>
                </a:r>
              </a:p>
            </p:txBody>
          </p:sp>
          <p:sp>
            <p:nvSpPr>
              <p:cNvPr id="15384" name="Rectangle 14"/>
              <p:cNvSpPr>
                <a:spLocks noChangeArrowheads="1"/>
              </p:cNvSpPr>
              <p:nvPr/>
            </p:nvSpPr>
            <p:spPr bwMode="auto">
              <a:xfrm>
                <a:off x="1619" y="346"/>
                <a:ext cx="1706" cy="1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16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5364" name="Group 2"/>
          <p:cNvGrpSpPr>
            <a:grpSpLocks/>
          </p:cNvGrpSpPr>
          <p:nvPr/>
        </p:nvGrpSpPr>
        <p:grpSpPr bwMode="auto">
          <a:xfrm>
            <a:off x="196850" y="4797425"/>
            <a:ext cx="7835900" cy="703263"/>
            <a:chOff x="692150" y="4237038"/>
            <a:chExt cx="7835900" cy="703262"/>
          </a:xfrm>
        </p:grpSpPr>
        <p:grpSp>
          <p:nvGrpSpPr>
            <p:cNvPr id="15372" name="Group 15"/>
            <p:cNvGrpSpPr>
              <a:grpSpLocks/>
            </p:cNvGrpSpPr>
            <p:nvPr/>
          </p:nvGrpSpPr>
          <p:grpSpPr bwMode="auto">
            <a:xfrm>
              <a:off x="692150" y="4237038"/>
              <a:ext cx="1474788" cy="703262"/>
              <a:chOff x="0" y="519"/>
              <a:chExt cx="688" cy="173"/>
            </a:xfrm>
          </p:grpSpPr>
          <p:sp>
            <p:nvSpPr>
              <p:cNvPr id="15379" name="Rectangle 16"/>
              <p:cNvSpPr>
                <a:spLocks noChangeArrowheads="1"/>
              </p:cNvSpPr>
              <p:nvPr/>
            </p:nvSpPr>
            <p:spPr bwMode="auto">
              <a:xfrm>
                <a:off x="0" y="519"/>
                <a:ext cx="688" cy="173"/>
              </a:xfrm>
              <a:prstGeom prst="rect">
                <a:avLst/>
              </a:prstGeom>
              <a:noFill/>
              <a:ln w="254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GB" altLang="en-US" sz="2000" b="1">
                    <a:solidFill>
                      <a:srgbClr val="333399"/>
                    </a:solidFill>
                    <a:latin typeface="Times New Roman" pitchFamily="18" charset="0"/>
                  </a:rPr>
                  <a:t>Frame Header </a:t>
                </a:r>
              </a:p>
            </p:txBody>
          </p:sp>
          <p:sp>
            <p:nvSpPr>
              <p:cNvPr id="15380" name="Rectangle 17"/>
              <p:cNvSpPr>
                <a:spLocks noChangeArrowheads="1"/>
              </p:cNvSpPr>
              <p:nvPr/>
            </p:nvSpPr>
            <p:spPr bwMode="auto">
              <a:xfrm>
                <a:off x="0" y="519"/>
                <a:ext cx="688" cy="173"/>
              </a:xfrm>
              <a:prstGeom prst="rect">
                <a:avLst/>
              </a:prstGeom>
              <a:noFill/>
              <a:ln w="254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373" name="Group 18"/>
            <p:cNvGrpSpPr>
              <a:grpSpLocks/>
            </p:cNvGrpSpPr>
            <p:nvPr/>
          </p:nvGrpSpPr>
          <p:grpSpPr bwMode="auto">
            <a:xfrm>
              <a:off x="7816850" y="4237038"/>
              <a:ext cx="711200" cy="703262"/>
              <a:chOff x="3325" y="519"/>
              <a:chExt cx="332" cy="173"/>
            </a:xfrm>
          </p:grpSpPr>
          <p:sp>
            <p:nvSpPr>
              <p:cNvPr id="15377" name="Rectangle 19"/>
              <p:cNvSpPr>
                <a:spLocks noChangeArrowheads="1"/>
              </p:cNvSpPr>
              <p:nvPr/>
            </p:nvSpPr>
            <p:spPr bwMode="auto">
              <a:xfrm>
                <a:off x="3325" y="519"/>
                <a:ext cx="332" cy="173"/>
              </a:xfrm>
              <a:prstGeom prst="rect">
                <a:avLst/>
              </a:prstGeom>
              <a:noFill/>
              <a:ln w="254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GB" altLang="en-US" sz="1600" b="1">
                    <a:solidFill>
                      <a:srgbClr val="000000"/>
                    </a:solidFill>
                    <a:latin typeface="Times New Roman" pitchFamily="18" charset="0"/>
                  </a:rPr>
                  <a:t>CRC</a:t>
                </a:r>
                <a:r>
                  <a:rPr lang="en-GB" altLang="en-US" sz="1600">
                    <a:solidFill>
                      <a:srgbClr val="FF9900"/>
                    </a:solidFill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15378" name="Rectangle 20"/>
              <p:cNvSpPr>
                <a:spLocks noChangeArrowheads="1"/>
              </p:cNvSpPr>
              <p:nvPr/>
            </p:nvSpPr>
            <p:spPr bwMode="auto">
              <a:xfrm>
                <a:off x="3325" y="519"/>
                <a:ext cx="332" cy="173"/>
              </a:xfrm>
              <a:prstGeom prst="rect">
                <a:avLst/>
              </a:prstGeom>
              <a:noFill/>
              <a:ln w="254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374" name="Group 21"/>
            <p:cNvGrpSpPr>
              <a:grpSpLocks/>
            </p:cNvGrpSpPr>
            <p:nvPr/>
          </p:nvGrpSpPr>
          <p:grpSpPr bwMode="auto">
            <a:xfrm>
              <a:off x="2162354" y="4237038"/>
              <a:ext cx="5649912" cy="703262"/>
              <a:chOff x="688" y="519"/>
              <a:chExt cx="2637" cy="173"/>
            </a:xfrm>
          </p:grpSpPr>
          <p:sp>
            <p:nvSpPr>
              <p:cNvPr id="15375" name="Rectangle 22"/>
              <p:cNvSpPr>
                <a:spLocks noChangeArrowheads="1"/>
              </p:cNvSpPr>
              <p:nvPr/>
            </p:nvSpPr>
            <p:spPr bwMode="auto">
              <a:xfrm>
                <a:off x="688" y="519"/>
                <a:ext cx="2637" cy="1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GB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Complete IP Datagram </a:t>
                </a:r>
                <a:endParaRPr lang="en-US" altLang="en-US" sz="2000" i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r>
                  <a:rPr lang="en-GB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Treated as Data </a:t>
                </a:r>
              </a:p>
            </p:txBody>
          </p:sp>
          <p:sp>
            <p:nvSpPr>
              <p:cNvPr id="15376" name="Rectangle 23"/>
              <p:cNvSpPr>
                <a:spLocks noChangeArrowheads="1"/>
              </p:cNvSpPr>
              <p:nvPr/>
            </p:nvSpPr>
            <p:spPr bwMode="auto">
              <a:xfrm>
                <a:off x="688" y="519"/>
                <a:ext cx="2637" cy="1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16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5365" name="Text Box 24"/>
          <p:cNvSpPr txBox="1">
            <a:spLocks noChangeArrowheads="1"/>
          </p:cNvSpPr>
          <p:nvPr/>
        </p:nvSpPr>
        <p:spPr bwMode="auto">
          <a:xfrm>
            <a:off x="179388" y="6021388"/>
            <a:ext cx="8785225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800000"/>
                </a:solidFill>
              </a:rPr>
              <a:t>Data Link Layer: stream of bits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Lucida Console" pitchFamily="49" charset="0"/>
              </a:rPr>
              <a:t>0011110101010101110000101010101010001010110101001001010100101110010100</a:t>
            </a:r>
            <a:endParaRPr lang="en-GB" altLang="en-US" sz="1600">
              <a:solidFill>
                <a:srgbClr val="000000"/>
              </a:solidFill>
              <a:latin typeface="Lucida Console" pitchFamily="49" charset="0"/>
            </a:endParaRPr>
          </a:p>
        </p:txBody>
      </p:sp>
      <p:sp>
        <p:nvSpPr>
          <p:cNvPr id="15366" name="TextBox 1"/>
          <p:cNvSpPr txBox="1">
            <a:spLocks noChangeArrowheads="1"/>
          </p:cNvSpPr>
          <p:nvPr/>
        </p:nvSpPr>
        <p:spPr bwMode="auto">
          <a:xfrm>
            <a:off x="179388" y="2909888"/>
            <a:ext cx="7189787" cy="3698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Am I a Router? </a:t>
            </a:r>
            <a:r>
              <a:rPr lang="en-US" altLang="en-US" b="1">
                <a:solidFill>
                  <a:srgbClr val="00B050"/>
                </a:solidFill>
              </a:rPr>
              <a:t>Yes: Pass the whole packet to all interfaces </a:t>
            </a:r>
            <a:r>
              <a:rPr lang="en-US" altLang="en-US">
                <a:solidFill>
                  <a:srgbClr val="C00000"/>
                </a:solidFill>
              </a:rPr>
              <a:t>No: ~</a:t>
            </a:r>
            <a:endParaRPr lang="en-US" altLang="en-US" b="1">
              <a:solidFill>
                <a:srgbClr val="00B050"/>
              </a:solidFill>
            </a:endParaRPr>
          </a:p>
        </p:txBody>
      </p:sp>
      <p:sp>
        <p:nvSpPr>
          <p:cNvPr id="15367" name="TextBox 26"/>
          <p:cNvSpPr txBox="1">
            <a:spLocks noChangeArrowheads="1"/>
          </p:cNvSpPr>
          <p:nvPr/>
        </p:nvSpPr>
        <p:spPr bwMode="auto">
          <a:xfrm>
            <a:off x="179388" y="5589588"/>
            <a:ext cx="6096000" cy="3683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Is this an ethernet frame?  </a:t>
            </a:r>
            <a:r>
              <a:rPr lang="en-US" altLang="en-US" b="1">
                <a:solidFill>
                  <a:srgbClr val="00B050"/>
                </a:solidFill>
              </a:rPr>
              <a:t>Yes: Pass it up  </a:t>
            </a:r>
            <a:r>
              <a:rPr lang="en-US" altLang="en-US">
                <a:solidFill>
                  <a:srgbClr val="C00000"/>
                </a:solidFill>
              </a:rPr>
              <a:t>No: discard it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endParaRPr lang="en-US" altLang="en-US" b="1">
              <a:solidFill>
                <a:srgbClr val="00B050"/>
              </a:solidFill>
            </a:endParaRPr>
          </a:p>
        </p:txBody>
      </p:sp>
      <p:sp>
        <p:nvSpPr>
          <p:cNvPr id="15368" name="TextBox 29"/>
          <p:cNvSpPr txBox="1">
            <a:spLocks noChangeArrowheads="1"/>
          </p:cNvSpPr>
          <p:nvPr/>
        </p:nvSpPr>
        <p:spPr bwMode="auto">
          <a:xfrm>
            <a:off x="196850" y="4292600"/>
            <a:ext cx="7835900" cy="3698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Is this my MAC address? </a:t>
            </a:r>
            <a:r>
              <a:rPr lang="en-US" altLang="en-US" b="1">
                <a:solidFill>
                  <a:srgbClr val="00B050"/>
                </a:solidFill>
              </a:rPr>
              <a:t>Yes: Pass up the DATA part  </a:t>
            </a:r>
            <a:r>
              <a:rPr lang="en-US" altLang="en-US">
                <a:solidFill>
                  <a:srgbClr val="C00000"/>
                </a:solidFill>
              </a:rPr>
              <a:t>No: discard it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endParaRPr lang="en-US" altLang="en-US" b="1">
              <a:solidFill>
                <a:srgbClr val="00B050"/>
              </a:solidFill>
            </a:endParaRPr>
          </a:p>
        </p:txBody>
      </p:sp>
      <p:sp>
        <p:nvSpPr>
          <p:cNvPr id="15369" name="TextBox 30"/>
          <p:cNvSpPr txBox="1">
            <a:spLocks noChangeArrowheads="1"/>
          </p:cNvSpPr>
          <p:nvPr/>
        </p:nvSpPr>
        <p:spPr bwMode="auto">
          <a:xfrm>
            <a:off x="196850" y="1052513"/>
            <a:ext cx="7835900" cy="3698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Is there a service on this port?  </a:t>
            </a:r>
            <a:r>
              <a:rPr lang="en-US" altLang="en-US" b="1">
                <a:solidFill>
                  <a:srgbClr val="00B050"/>
                </a:solidFill>
              </a:rPr>
              <a:t>Yes: Pass up the DATA part  </a:t>
            </a:r>
            <a:r>
              <a:rPr lang="en-US" altLang="en-US">
                <a:solidFill>
                  <a:srgbClr val="C00000"/>
                </a:solidFill>
              </a:rPr>
              <a:t>No: discard it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endParaRPr lang="en-US" altLang="en-US" b="1">
              <a:solidFill>
                <a:srgbClr val="00B050"/>
              </a:solidFill>
            </a:endParaRPr>
          </a:p>
        </p:txBody>
      </p:sp>
      <p:sp>
        <p:nvSpPr>
          <p:cNvPr id="15370" name="TextBox 31"/>
          <p:cNvSpPr txBox="1">
            <a:spLocks noChangeArrowheads="1"/>
          </p:cNvSpPr>
          <p:nvPr/>
        </p:nvSpPr>
        <p:spPr bwMode="auto">
          <a:xfrm>
            <a:off x="196850" y="2419350"/>
            <a:ext cx="7172325" cy="3683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Is this my IP address?  </a:t>
            </a:r>
            <a:r>
              <a:rPr lang="en-US" altLang="en-US" b="1">
                <a:solidFill>
                  <a:srgbClr val="00B050"/>
                </a:solidFill>
              </a:rPr>
              <a:t>Yes: Pass up the DATA part  </a:t>
            </a:r>
            <a:r>
              <a:rPr lang="en-US" altLang="en-US">
                <a:solidFill>
                  <a:srgbClr val="C00000"/>
                </a:solidFill>
              </a:rPr>
              <a:t>No: discard it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endParaRPr lang="en-US" altLang="en-US" b="1">
              <a:solidFill>
                <a:srgbClr val="00B050"/>
              </a:solidFill>
            </a:endParaRPr>
          </a:p>
        </p:txBody>
      </p:sp>
      <p:sp>
        <p:nvSpPr>
          <p:cNvPr id="15371" name="Rectangle 2"/>
          <p:cNvSpPr>
            <a:spLocks noChangeArrowheads="1"/>
          </p:cNvSpPr>
          <p:nvPr/>
        </p:nvSpPr>
        <p:spPr bwMode="auto">
          <a:xfrm>
            <a:off x="169863" y="260350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800" b="1">
                <a:solidFill>
                  <a:srgbClr val="653579"/>
                </a:solidFill>
              </a:rPr>
              <a:t>Ethernet, IP, and TCP</a:t>
            </a:r>
            <a:r>
              <a:rPr lang="en-GB" altLang="en-US" sz="2800" b="1">
                <a:solidFill>
                  <a:srgbClr val="FF9900"/>
                </a:solidFill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8847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66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2" descr="http://www.tcpipguide.com/free/diagrams/osipdus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6632"/>
            <a:ext cx="7536583" cy="6566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118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3218" name="Group 2"/>
          <p:cNvGraphicFramePr>
            <a:graphicFrameLocks noGrp="1"/>
          </p:cNvGraphicFramePr>
          <p:nvPr/>
        </p:nvGraphicFramePr>
        <p:xfrm>
          <a:off x="876300" y="3141663"/>
          <a:ext cx="7467600" cy="3000373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2237">
                <a:tc>
                  <a:txBody>
                    <a:bodyPr/>
                    <a:lstStyle/>
                    <a:p>
                      <a:pPr marL="984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HTTP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Identical Message (end-to-end)</a:t>
                      </a:r>
                      <a:endParaRPr kumimoji="0" lang="en-GB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HTTP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34">
                <a:tc>
                  <a:txBody>
                    <a:bodyPr/>
                    <a:lstStyle/>
                    <a:p>
                      <a:pPr marL="984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TCP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Identical Segments (end-to-end)</a:t>
                      </a:r>
                      <a:endParaRPr kumimoji="0" lang="en-GB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TCP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34">
                <a:tc>
                  <a:txBody>
                    <a:bodyPr/>
                    <a:lstStyle/>
                    <a:p>
                      <a:pPr marL="984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IP</a:t>
                      </a:r>
                    </a:p>
                  </a:txBody>
                  <a:tcPr marT="45715" marB="4571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Identical Datagram</a:t>
                      </a:r>
                      <a:endParaRPr kumimoji="0" lang="en-GB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984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Intermediate </a:t>
                      </a:r>
                    </a:p>
                    <a:p>
                      <a:pPr marL="984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Router (Layer 3)</a:t>
                      </a:r>
                    </a:p>
                    <a:p>
                      <a:pPr marL="984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 Switch (Layer 2)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84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Identical Datagram</a:t>
                      </a:r>
                      <a:endParaRPr kumimoji="0" lang="en-GB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IP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34">
                <a:tc>
                  <a:txBody>
                    <a:bodyPr/>
                    <a:lstStyle/>
                    <a:p>
                      <a:pPr marL="984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Ethernet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Proper Frame</a:t>
                      </a:r>
                      <a:endParaRPr kumimoji="0" lang="en-GB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Proper Frame</a:t>
                      </a:r>
                      <a:endParaRPr kumimoji="0" lang="en-GB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Ethernet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34">
                <a:tc>
                  <a:txBody>
                    <a:bodyPr/>
                    <a:lstStyle/>
                    <a:p>
                      <a:pPr marL="984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Network Interface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Wiring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Network Interface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Network Interface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Wiring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Network Interface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321" name="Content Placeholder 3"/>
          <p:cNvSpPr>
            <a:spLocks/>
          </p:cNvSpPr>
          <p:nvPr/>
        </p:nvSpPr>
        <p:spPr bwMode="auto">
          <a:xfrm>
            <a:off x="755650" y="1412875"/>
            <a:ext cx="77089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1325" indent="-342900">
              <a:spcBef>
                <a:spcPct val="20000"/>
              </a:spcBef>
              <a:buChar char="•"/>
              <a:defRPr sz="2400">
                <a:solidFill>
                  <a:srgbClr val="00528B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528B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Times" pitchFamily="18" charset="0"/>
              <a:buChar char="•"/>
              <a:defRPr>
                <a:solidFill>
                  <a:srgbClr val="00528B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1600">
                <a:solidFill>
                  <a:srgbClr val="00528B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9pPr>
          </a:lstStyle>
          <a:p>
            <a:pPr marL="457200" lvl="1" indent="0">
              <a:spcBef>
                <a:spcPct val="50000"/>
              </a:spcBef>
              <a:buFontTx/>
              <a:buNone/>
              <a:defRPr/>
            </a:pPr>
            <a:r>
              <a:rPr lang="en-GB" altLang="en-US" dirty="0"/>
              <a:t>Switching is the process of taking an incoming frame from one interface and delivering it out</a:t>
            </a:r>
            <a:r>
              <a:rPr lang="en-US" altLang="en-US" dirty="0"/>
              <a:t> </a:t>
            </a:r>
            <a:r>
              <a:rPr lang="en-GB" altLang="en-US" dirty="0"/>
              <a:t>through another interface.</a:t>
            </a:r>
            <a:r>
              <a:rPr lang="en-US" altLang="en-US" dirty="0"/>
              <a:t> 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en-US" dirty="0"/>
              <a:t>At</a:t>
            </a:r>
            <a:r>
              <a:rPr lang="en-GB" altLang="en-US" dirty="0"/>
              <a:t> </a:t>
            </a:r>
            <a:r>
              <a:rPr lang="en-GB" altLang="en-US" b="1" dirty="0">
                <a:solidFill>
                  <a:srgbClr val="000000"/>
                </a:solidFill>
              </a:rPr>
              <a:t>Layer 2</a:t>
            </a:r>
            <a:r>
              <a:rPr lang="en-GB" altLang="en-US" dirty="0"/>
              <a:t> frames are</a:t>
            </a:r>
            <a:r>
              <a:rPr lang="en-US" altLang="en-US" dirty="0"/>
              <a:t> </a:t>
            </a:r>
            <a:r>
              <a:rPr lang="en-GB" altLang="en-US" dirty="0"/>
              <a:t>switched based on </a:t>
            </a:r>
            <a:r>
              <a:rPr lang="en-GB" altLang="en-US" b="1" i="1" dirty="0"/>
              <a:t>MAC address</a:t>
            </a:r>
            <a:endParaRPr lang="en-US" altLang="en-US" dirty="0"/>
          </a:p>
          <a:p>
            <a:pPr lvl="1">
              <a:spcBef>
                <a:spcPts val="0"/>
              </a:spcBef>
              <a:defRPr/>
            </a:pPr>
            <a:r>
              <a:rPr lang="en-US" altLang="en-US" dirty="0"/>
              <a:t>At</a:t>
            </a:r>
            <a:r>
              <a:rPr lang="en-GB" altLang="en-US" dirty="0"/>
              <a:t> </a:t>
            </a:r>
            <a:r>
              <a:rPr lang="en-GB" altLang="en-US" b="1" dirty="0">
                <a:solidFill>
                  <a:srgbClr val="000000"/>
                </a:solidFill>
              </a:rPr>
              <a:t>Layer 3</a:t>
            </a:r>
            <a:r>
              <a:rPr lang="en-GB" altLang="en-US" dirty="0"/>
              <a:t> </a:t>
            </a:r>
            <a:r>
              <a:rPr lang="en-US" altLang="en-US" dirty="0"/>
              <a:t>packets</a:t>
            </a:r>
            <a:r>
              <a:rPr lang="en-GB" altLang="en-US" dirty="0"/>
              <a:t> are switched based</a:t>
            </a:r>
            <a:r>
              <a:rPr lang="en-US" altLang="en-US" dirty="0"/>
              <a:t> </a:t>
            </a:r>
            <a:r>
              <a:rPr lang="en-GB" altLang="en-US" dirty="0"/>
              <a:t>on </a:t>
            </a:r>
            <a:r>
              <a:rPr lang="en-US" altLang="en-US" b="1" i="1" dirty="0"/>
              <a:t>IP </a:t>
            </a:r>
            <a:r>
              <a:rPr lang="en-GB" altLang="en-US" b="1" i="1" dirty="0"/>
              <a:t>address</a:t>
            </a:r>
            <a:endParaRPr lang="en-GB" altLang="en-US" dirty="0"/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en-US" altLang="en-US" sz="2000" b="1" dirty="0">
              <a:solidFill>
                <a:srgbClr val="333399"/>
              </a:solidFill>
              <a:sym typeface="Wingdings" pitchFamily="2" charset="2"/>
            </a:endParaRPr>
          </a:p>
        </p:txBody>
      </p:sp>
      <p:grpSp>
        <p:nvGrpSpPr>
          <p:cNvPr id="16441" name="Group 1"/>
          <p:cNvGrpSpPr>
            <a:grpSpLocks/>
          </p:cNvGrpSpPr>
          <p:nvPr/>
        </p:nvGrpSpPr>
        <p:grpSpPr bwMode="auto">
          <a:xfrm>
            <a:off x="1141413" y="2781300"/>
            <a:ext cx="6858000" cy="3810000"/>
            <a:chOff x="1143000" y="2362200"/>
            <a:chExt cx="6858000" cy="3810000"/>
          </a:xfrm>
        </p:grpSpPr>
        <p:grpSp>
          <p:nvGrpSpPr>
            <p:cNvPr id="16446" name="Group 58"/>
            <p:cNvGrpSpPr>
              <a:grpSpLocks/>
            </p:cNvGrpSpPr>
            <p:nvPr/>
          </p:nvGrpSpPr>
          <p:grpSpPr bwMode="auto">
            <a:xfrm>
              <a:off x="1295400" y="5105400"/>
              <a:ext cx="6324600" cy="1066800"/>
              <a:chOff x="816" y="3216"/>
              <a:chExt cx="3984" cy="672"/>
            </a:xfrm>
          </p:grpSpPr>
          <p:sp>
            <p:nvSpPr>
              <p:cNvPr id="16449" name="AutoShape 59"/>
              <p:cNvSpPr>
                <a:spLocks noChangeArrowheads="1"/>
              </p:cNvSpPr>
              <p:nvPr/>
            </p:nvSpPr>
            <p:spPr bwMode="auto">
              <a:xfrm flipV="1">
                <a:off x="1680" y="3216"/>
                <a:ext cx="768" cy="6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50 w 21600"/>
                  <a:gd name="T19" fmla="*/ 3150 h 21600"/>
                  <a:gd name="T20" fmla="*/ 18450 w 21600"/>
                  <a:gd name="T21" fmla="*/ 1845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6508" y="4082"/>
                    </a:moveTo>
                    <a:cubicBezTo>
                      <a:pt x="14915" y="2727"/>
                      <a:pt x="12891" y="1984"/>
                      <a:pt x="10800" y="1984"/>
                    </a:cubicBezTo>
                    <a:cubicBezTo>
                      <a:pt x="7696" y="1983"/>
                      <a:pt x="4822" y="3615"/>
                      <a:pt x="3231" y="6279"/>
                    </a:cubicBezTo>
                    <a:lnTo>
                      <a:pt x="1527" y="5262"/>
                    </a:lnTo>
                    <a:cubicBezTo>
                      <a:pt x="3477" y="1998"/>
                      <a:pt x="6998" y="-1"/>
                      <a:pt x="10800" y="0"/>
                    </a:cubicBezTo>
                    <a:cubicBezTo>
                      <a:pt x="13362" y="0"/>
                      <a:pt x="15841" y="911"/>
                      <a:pt x="17793" y="2570"/>
                    </a:cubicBezTo>
                    <a:lnTo>
                      <a:pt x="19542" y="512"/>
                    </a:lnTo>
                    <a:lnTo>
                      <a:pt x="19964" y="5717"/>
                    </a:lnTo>
                    <a:lnTo>
                      <a:pt x="14760" y="6139"/>
                    </a:lnTo>
                    <a:lnTo>
                      <a:pt x="16508" y="408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450" name="AutoShape 60"/>
              <p:cNvSpPr>
                <a:spLocks noChangeArrowheads="1"/>
              </p:cNvSpPr>
              <p:nvPr/>
            </p:nvSpPr>
            <p:spPr bwMode="auto">
              <a:xfrm flipV="1">
                <a:off x="3264" y="3216"/>
                <a:ext cx="768" cy="6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50 w 21600"/>
                  <a:gd name="T19" fmla="*/ 3150 h 21600"/>
                  <a:gd name="T20" fmla="*/ 18450 w 21600"/>
                  <a:gd name="T21" fmla="*/ 1845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6508" y="4082"/>
                    </a:moveTo>
                    <a:cubicBezTo>
                      <a:pt x="14915" y="2727"/>
                      <a:pt x="12891" y="1984"/>
                      <a:pt x="10800" y="1984"/>
                    </a:cubicBezTo>
                    <a:cubicBezTo>
                      <a:pt x="7696" y="1983"/>
                      <a:pt x="4822" y="3615"/>
                      <a:pt x="3231" y="6279"/>
                    </a:cubicBezTo>
                    <a:lnTo>
                      <a:pt x="1527" y="5262"/>
                    </a:lnTo>
                    <a:cubicBezTo>
                      <a:pt x="3477" y="1998"/>
                      <a:pt x="6998" y="-1"/>
                      <a:pt x="10800" y="0"/>
                    </a:cubicBezTo>
                    <a:cubicBezTo>
                      <a:pt x="13362" y="0"/>
                      <a:pt x="15841" y="911"/>
                      <a:pt x="17793" y="2570"/>
                    </a:cubicBezTo>
                    <a:lnTo>
                      <a:pt x="19542" y="512"/>
                    </a:lnTo>
                    <a:lnTo>
                      <a:pt x="19964" y="5717"/>
                    </a:lnTo>
                    <a:lnTo>
                      <a:pt x="14760" y="6139"/>
                    </a:lnTo>
                    <a:lnTo>
                      <a:pt x="16508" y="408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451" name="AutoShape 61"/>
              <p:cNvSpPr>
                <a:spLocks noChangeArrowheads="1"/>
              </p:cNvSpPr>
              <p:nvPr/>
            </p:nvSpPr>
            <p:spPr bwMode="auto">
              <a:xfrm flipV="1">
                <a:off x="4032" y="3216"/>
                <a:ext cx="768" cy="6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50 w 21600"/>
                  <a:gd name="T19" fmla="*/ 3150 h 21600"/>
                  <a:gd name="T20" fmla="*/ 18450 w 21600"/>
                  <a:gd name="T21" fmla="*/ 1845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6508" y="4082"/>
                    </a:moveTo>
                    <a:cubicBezTo>
                      <a:pt x="14915" y="2727"/>
                      <a:pt x="12891" y="1984"/>
                      <a:pt x="10800" y="1984"/>
                    </a:cubicBezTo>
                    <a:cubicBezTo>
                      <a:pt x="7696" y="1983"/>
                      <a:pt x="4822" y="3615"/>
                      <a:pt x="3231" y="6279"/>
                    </a:cubicBezTo>
                    <a:lnTo>
                      <a:pt x="1527" y="5262"/>
                    </a:lnTo>
                    <a:cubicBezTo>
                      <a:pt x="3477" y="1998"/>
                      <a:pt x="6998" y="-1"/>
                      <a:pt x="10800" y="0"/>
                    </a:cubicBezTo>
                    <a:cubicBezTo>
                      <a:pt x="13362" y="0"/>
                      <a:pt x="15841" y="911"/>
                      <a:pt x="17793" y="2570"/>
                    </a:cubicBezTo>
                    <a:lnTo>
                      <a:pt x="19542" y="512"/>
                    </a:lnTo>
                    <a:lnTo>
                      <a:pt x="19964" y="5717"/>
                    </a:lnTo>
                    <a:lnTo>
                      <a:pt x="14760" y="6139"/>
                    </a:lnTo>
                    <a:lnTo>
                      <a:pt x="16508" y="408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452" name="AutoShape 62"/>
              <p:cNvSpPr>
                <a:spLocks noChangeArrowheads="1"/>
              </p:cNvSpPr>
              <p:nvPr/>
            </p:nvSpPr>
            <p:spPr bwMode="auto">
              <a:xfrm flipV="1">
                <a:off x="816" y="3216"/>
                <a:ext cx="768" cy="6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50 w 21600"/>
                  <a:gd name="T19" fmla="*/ 3150 h 21600"/>
                  <a:gd name="T20" fmla="*/ 18450 w 21600"/>
                  <a:gd name="T21" fmla="*/ 1845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6508" y="4082"/>
                    </a:moveTo>
                    <a:cubicBezTo>
                      <a:pt x="14915" y="2727"/>
                      <a:pt x="12891" y="1984"/>
                      <a:pt x="10800" y="1984"/>
                    </a:cubicBezTo>
                    <a:cubicBezTo>
                      <a:pt x="7696" y="1983"/>
                      <a:pt x="4822" y="3615"/>
                      <a:pt x="3231" y="6279"/>
                    </a:cubicBezTo>
                    <a:lnTo>
                      <a:pt x="1527" y="5262"/>
                    </a:lnTo>
                    <a:cubicBezTo>
                      <a:pt x="3477" y="1998"/>
                      <a:pt x="6998" y="-1"/>
                      <a:pt x="10800" y="0"/>
                    </a:cubicBezTo>
                    <a:cubicBezTo>
                      <a:pt x="13362" y="0"/>
                      <a:pt x="15841" y="911"/>
                      <a:pt x="17793" y="2570"/>
                    </a:cubicBezTo>
                    <a:lnTo>
                      <a:pt x="19542" y="512"/>
                    </a:lnTo>
                    <a:lnTo>
                      <a:pt x="19964" y="5717"/>
                    </a:lnTo>
                    <a:lnTo>
                      <a:pt x="14760" y="6139"/>
                    </a:lnTo>
                    <a:lnTo>
                      <a:pt x="16508" y="408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6447" name="Text Box 65"/>
            <p:cNvSpPr txBox="1">
              <a:spLocks noChangeArrowheads="1"/>
            </p:cNvSpPr>
            <p:nvPr/>
          </p:nvSpPr>
          <p:spPr bwMode="auto">
            <a:xfrm>
              <a:off x="1143000" y="2362200"/>
              <a:ext cx="838200" cy="312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660066"/>
                  </a:solidFill>
                </a:rPr>
                <a:t>Host A</a:t>
              </a:r>
              <a:endParaRPr lang="en-GB" altLang="en-US" sz="1600" b="1">
                <a:solidFill>
                  <a:srgbClr val="660066"/>
                </a:solidFill>
              </a:endParaRPr>
            </a:p>
          </p:txBody>
        </p:sp>
        <p:sp>
          <p:nvSpPr>
            <p:cNvPr id="16448" name="Text Box 66"/>
            <p:cNvSpPr txBox="1">
              <a:spLocks noChangeArrowheads="1"/>
            </p:cNvSpPr>
            <p:nvPr/>
          </p:nvSpPr>
          <p:spPr bwMode="auto">
            <a:xfrm>
              <a:off x="7162800" y="2362200"/>
              <a:ext cx="838200" cy="312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660066"/>
                  </a:solidFill>
                </a:rPr>
                <a:t>Host B</a:t>
              </a:r>
              <a:endParaRPr lang="en-GB" altLang="en-US" sz="1600" b="1">
                <a:solidFill>
                  <a:srgbClr val="660066"/>
                </a:solidFill>
              </a:endParaRPr>
            </a:p>
          </p:txBody>
        </p:sp>
      </p:grpSp>
      <p:sp>
        <p:nvSpPr>
          <p:cNvPr id="16445" name="Rectangle 5"/>
          <p:cNvSpPr>
            <a:spLocks noChangeArrowheads="1"/>
          </p:cNvSpPr>
          <p:nvPr/>
        </p:nvSpPr>
        <p:spPr bwMode="auto">
          <a:xfrm>
            <a:off x="176213" y="260350"/>
            <a:ext cx="683418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1325" indent="-342900"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0000"/>
                </a:solidFill>
              </a:rPr>
              <a:t>B</a:t>
            </a:r>
            <a:r>
              <a:rPr lang="en-GB" altLang="en-US" sz="2000">
                <a:solidFill>
                  <a:srgbClr val="000000"/>
                </a:solidFill>
              </a:rPr>
              <a:t>eyond a </a:t>
            </a:r>
            <a:r>
              <a:rPr lang="en-US" altLang="en-US" sz="2000" b="1">
                <a:solidFill>
                  <a:srgbClr val="C00000"/>
                </a:solidFill>
              </a:rPr>
              <a:t>broadcast domain</a:t>
            </a:r>
            <a:r>
              <a:rPr lang="en-GB" altLang="en-US" sz="2000">
                <a:solidFill>
                  <a:srgbClr val="000000"/>
                </a:solidFill>
              </a:rPr>
              <a:t>, communication is typically through a network of intermediate switching nodes.</a:t>
            </a:r>
            <a:endParaRPr lang="en-US" altLang="en-US" sz="2000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189413" y="5295900"/>
            <a:ext cx="990600" cy="228600"/>
            <a:chOff x="4114800" y="4800600"/>
            <a:chExt cx="990600" cy="228600"/>
          </a:xfrm>
        </p:grpSpPr>
        <p:sp>
          <p:nvSpPr>
            <p:cNvPr id="17" name="Line 67"/>
            <p:cNvSpPr>
              <a:spLocks noChangeShapeType="1"/>
            </p:cNvSpPr>
            <p:nvPr/>
          </p:nvSpPr>
          <p:spPr bwMode="auto">
            <a:xfrm>
              <a:off x="4114800" y="48006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Line 68"/>
            <p:cNvSpPr>
              <a:spLocks noChangeShapeType="1"/>
            </p:cNvSpPr>
            <p:nvPr/>
          </p:nvSpPr>
          <p:spPr bwMode="auto">
            <a:xfrm flipH="1">
              <a:off x="5105400" y="4800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Line 69"/>
            <p:cNvSpPr>
              <a:spLocks noChangeShapeType="1"/>
            </p:cNvSpPr>
            <p:nvPr/>
          </p:nvSpPr>
          <p:spPr bwMode="auto">
            <a:xfrm flipV="1">
              <a:off x="4114800" y="4800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008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AU" altLang="en-US" dirty="0"/>
              <a:t>Configuring for Network Services</a:t>
            </a:r>
            <a:endParaRPr lang="en-GB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557338"/>
            <a:ext cx="8713788" cy="453548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accent2"/>
                </a:solidFill>
              </a:rPr>
              <a:t>Networks are made of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dirty="0"/>
              <a:t>Hosts that act as clients and servers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solidFill>
                  <a:srgbClr val="FF3300"/>
                </a:solidFill>
              </a:rPr>
              <a:t>Servers share resources with AUTHORISED Clients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dirty="0"/>
              <a:t>Media and Equipment that interconnect hosts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dirty="0"/>
              <a:t>Protocols that govern connections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dirty="0"/>
              <a:t>Users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Networks allow cooperation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	Cooperation leads to communities of users</a:t>
            </a:r>
            <a:endParaRPr lang="en-GB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/>
              <a:t>TinyNet in practice</a:t>
            </a:r>
          </a:p>
        </p:txBody>
      </p:sp>
      <p:pic>
        <p:nvPicPr>
          <p:cNvPr id="3481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12875"/>
            <a:ext cx="68961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959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/>
              <a:t>Virtual Networking</a:t>
            </a:r>
            <a:endParaRPr lang="en-GB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676400"/>
            <a:ext cx="4043363" cy="4046538"/>
          </a:xfrm>
        </p:spPr>
        <p:txBody>
          <a:bodyPr/>
          <a:lstStyle/>
          <a:p>
            <a:pPr marL="555625" indent="-457200">
              <a:spcBef>
                <a:spcPts val="1200"/>
              </a:spcBef>
              <a:buFontTx/>
              <a:buNone/>
            </a:pPr>
            <a:r>
              <a:rPr lang="en-US" altLang="en-US"/>
              <a:t>VirtualBox provides </a:t>
            </a:r>
            <a:r>
              <a:rPr lang="en-US" altLang="en-US" b="1">
                <a:solidFill>
                  <a:schemeClr val="accent2"/>
                </a:solidFill>
              </a:rPr>
              <a:t>Layer 2</a:t>
            </a:r>
            <a:r>
              <a:rPr lang="en-US" altLang="en-US"/>
              <a:t> </a:t>
            </a:r>
            <a:r>
              <a:rPr lang="en-US" altLang="en-US">
                <a:solidFill>
                  <a:srgbClr val="800000"/>
                </a:solidFill>
              </a:rPr>
              <a:t>(Network Access)</a:t>
            </a:r>
            <a:r>
              <a:rPr lang="en-US" altLang="en-US"/>
              <a:t> interconnection</a:t>
            </a:r>
          </a:p>
          <a:p>
            <a:pPr marL="555625" indent="-457200">
              <a:spcBef>
                <a:spcPts val="1200"/>
              </a:spcBef>
            </a:pPr>
            <a:r>
              <a:rPr lang="en-US" altLang="en-US" b="1"/>
              <a:t>A </a:t>
            </a:r>
            <a:r>
              <a:rPr lang="en-US" altLang="en-US" b="1" i="1"/>
              <a:t>hub</a:t>
            </a:r>
            <a:r>
              <a:rPr lang="en-US" altLang="en-US" b="1"/>
              <a:t> broadcasts every message to every interface</a:t>
            </a:r>
          </a:p>
          <a:p>
            <a:pPr marL="555625" indent="-457200">
              <a:spcBef>
                <a:spcPts val="1200"/>
              </a:spcBef>
            </a:pPr>
            <a:r>
              <a:rPr lang="en-US" altLang="en-US"/>
              <a:t>We can watch this with a </a:t>
            </a:r>
            <a:r>
              <a:rPr lang="en-US" altLang="en-US" i="1"/>
              <a:t>packet sniffer</a:t>
            </a:r>
            <a:r>
              <a:rPr lang="en-US" altLang="en-US"/>
              <a:t> when we put the interface into </a:t>
            </a:r>
            <a:r>
              <a:rPr lang="en-US" altLang="en-US" i="1"/>
              <a:t>promiscuous mode</a:t>
            </a:r>
          </a:p>
          <a:p>
            <a:pPr marL="1001713" lvl="1" indent="-381000"/>
            <a:endParaRPr lang="en-GB" altLang="en-US" i="1"/>
          </a:p>
        </p:txBody>
      </p:sp>
      <p:pic>
        <p:nvPicPr>
          <p:cNvPr id="35844" name="Picture 4" descr="zz-v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76400"/>
            <a:ext cx="3600450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7681913" y="2057400"/>
            <a:ext cx="998537" cy="546100"/>
          </a:xfrm>
          <a:prstGeom prst="rect">
            <a:avLst/>
          </a:prstGeom>
          <a:solidFill>
            <a:srgbClr val="FF99CC">
              <a:alpha val="50195"/>
            </a:srgb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i="1">
                <a:solidFill>
                  <a:srgbClr val="A50021"/>
                </a:solidFill>
              </a:rPr>
              <a:t>TinyNet </a:t>
            </a:r>
          </a:p>
          <a:p>
            <a:pPr eaLnBrk="1" hangingPunct="1"/>
            <a:r>
              <a:rPr lang="en-US" altLang="en-US" sz="1600" b="1" i="1">
                <a:solidFill>
                  <a:srgbClr val="A50021"/>
                </a:solidFill>
              </a:rPr>
              <a:t>Layer 2</a:t>
            </a:r>
            <a:endParaRPr lang="en-GB" altLang="en-US" sz="1600" b="1" i="1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706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/>
              <a:t>Virtual Networking</a:t>
            </a:r>
            <a:endParaRPr lang="en-GB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31950"/>
            <a:ext cx="4391025" cy="4464050"/>
          </a:xfrm>
        </p:spPr>
        <p:txBody>
          <a:bodyPr/>
          <a:lstStyle/>
          <a:p>
            <a:pPr>
              <a:spcBef>
                <a:spcPts val="1200"/>
              </a:spcBef>
              <a:buFontTx/>
              <a:buNone/>
            </a:pPr>
            <a:r>
              <a:rPr lang="en-US" altLang="en-US" b="1">
                <a:solidFill>
                  <a:schemeClr val="accent2"/>
                </a:solidFill>
              </a:rPr>
              <a:t>Layer 3</a:t>
            </a:r>
            <a:r>
              <a:rPr lang="en-US" altLang="en-US"/>
              <a:t> </a:t>
            </a:r>
            <a:r>
              <a:rPr lang="en-US" altLang="en-US">
                <a:solidFill>
                  <a:srgbClr val="800000"/>
                </a:solidFill>
              </a:rPr>
              <a:t>(Internet)</a:t>
            </a:r>
            <a:r>
              <a:rPr lang="en-US" altLang="en-US"/>
              <a:t> interconnection is more useful</a:t>
            </a:r>
          </a:p>
          <a:p>
            <a:pPr>
              <a:spcBef>
                <a:spcPts val="1200"/>
              </a:spcBef>
              <a:buFontTx/>
              <a:buAutoNum type="arabicPeriod"/>
            </a:pPr>
            <a:r>
              <a:rPr lang="en-US" altLang="en-US" b="1"/>
              <a:t>Assign an IP address to each interface</a:t>
            </a:r>
          </a:p>
          <a:p>
            <a:pPr>
              <a:spcBef>
                <a:spcPts val="1200"/>
              </a:spcBef>
              <a:buFontTx/>
              <a:buAutoNum type="arabicPeriod"/>
            </a:pPr>
            <a:r>
              <a:rPr lang="en-US" altLang="en-US" b="1"/>
              <a:t>Configure a </a:t>
            </a:r>
            <a:r>
              <a:rPr lang="en-US" altLang="en-US" b="1" i="1"/>
              <a:t>default</a:t>
            </a:r>
            <a:r>
              <a:rPr lang="en-US" altLang="en-US" b="1"/>
              <a:t> or </a:t>
            </a:r>
            <a:r>
              <a:rPr lang="en-US" altLang="en-US" b="1" i="1"/>
              <a:t>static</a:t>
            </a:r>
            <a:r>
              <a:rPr lang="en-US" altLang="en-US" b="1"/>
              <a:t> route to the gateway</a:t>
            </a:r>
          </a:p>
          <a:p>
            <a:pPr>
              <a:spcBef>
                <a:spcPts val="1200"/>
              </a:spcBef>
              <a:buFontTx/>
              <a:buAutoNum type="arabicPeriod"/>
            </a:pPr>
            <a:r>
              <a:rPr lang="en-US" altLang="en-US" b="1"/>
              <a:t>Gateway interconnects subnets</a:t>
            </a:r>
            <a:endParaRPr lang="en-GB" altLang="en-US" b="1"/>
          </a:p>
        </p:txBody>
      </p:sp>
      <p:pic>
        <p:nvPicPr>
          <p:cNvPr id="36868" name="Picture 4" descr="zz-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81200"/>
            <a:ext cx="33940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7681913" y="2057400"/>
            <a:ext cx="998537" cy="546100"/>
          </a:xfrm>
          <a:prstGeom prst="rect">
            <a:avLst/>
          </a:prstGeom>
          <a:solidFill>
            <a:srgbClr val="FF99CC">
              <a:alpha val="50195"/>
            </a:srgb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i="1">
                <a:solidFill>
                  <a:srgbClr val="A50021"/>
                </a:solidFill>
              </a:rPr>
              <a:t>TinyNet </a:t>
            </a:r>
          </a:p>
          <a:p>
            <a:pPr eaLnBrk="1" hangingPunct="1"/>
            <a:r>
              <a:rPr lang="en-US" altLang="en-US" sz="1600" b="1" i="1">
                <a:solidFill>
                  <a:srgbClr val="A50021"/>
                </a:solidFill>
              </a:rPr>
              <a:t>Layer 3</a:t>
            </a:r>
            <a:endParaRPr lang="en-GB" altLang="en-US" sz="1600" b="1" i="1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08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/>
              <a:t>IP Addressing &amp; Subnet Masks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639050" cy="1296988"/>
          </a:xfrm>
        </p:spPr>
        <p:txBody>
          <a:bodyPr/>
          <a:lstStyle/>
          <a:p>
            <a:r>
              <a:rPr lang="en-US" altLang="en-US" sz="2000"/>
              <a:t>Subnet Mask is like an IPv4 Address: 32 bits long</a:t>
            </a:r>
          </a:p>
          <a:p>
            <a:r>
              <a:rPr lang="en-US" altLang="en-US" sz="2000"/>
              <a:t>Specifies which part of an IP address is the network/subnet field and which part is the host field</a:t>
            </a:r>
          </a:p>
        </p:txBody>
      </p:sp>
      <p:pic>
        <p:nvPicPr>
          <p:cNvPr id="18436" name="Picture 4" descr="C6-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52800"/>
            <a:ext cx="3886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62000" y="5181600"/>
            <a:ext cx="68548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b="1">
                <a:solidFill>
                  <a:srgbClr val="00528B"/>
                </a:solidFill>
                <a:ea typeface="MS PGothic" pitchFamily="34" charset="-128"/>
              </a:rPr>
              <a:t> </a:t>
            </a:r>
            <a:r>
              <a:rPr lang="en-US" altLang="en-US" sz="2000" b="1">
                <a:solidFill>
                  <a:srgbClr val="00528B"/>
                </a:solidFill>
                <a:ea typeface="MS PGothic" pitchFamily="34" charset="-128"/>
              </a:rPr>
              <a:t>The prefix portion of the mask is all 1s in binary.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rgbClr val="00528B"/>
                </a:solidFill>
                <a:ea typeface="MS PGothic" pitchFamily="34" charset="-128"/>
              </a:rPr>
              <a:t> The host portion of the mask is all 0s in binary.</a:t>
            </a:r>
            <a:endParaRPr lang="en-GB" altLang="en-US" sz="2000"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/>
              <a:t>Classless Addressing (VLSM)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057400"/>
            <a:ext cx="8443913" cy="3963988"/>
          </a:xfrm>
        </p:spPr>
        <p:txBody>
          <a:bodyPr/>
          <a:lstStyle/>
          <a:p>
            <a:r>
              <a:rPr lang="en-US" altLang="en-US" sz="2000"/>
              <a:t>Extend the network prefix by borrowing bits from host address range</a:t>
            </a:r>
          </a:p>
          <a:p>
            <a:pPr lvl="1"/>
            <a:r>
              <a:rPr lang="en-US" altLang="en-US"/>
              <a:t>a Variable Length Subnet Mask (VLSM)</a:t>
            </a:r>
          </a:p>
          <a:p>
            <a:r>
              <a:rPr lang="en-US" altLang="en-US" sz="2000"/>
              <a:t>An IP address is accompanied by an indication of the prefix length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altLang="en-US" b="1"/>
              <a:t>192.168.11.0	255.255.255.0</a:t>
            </a:r>
          </a:p>
          <a:p>
            <a:pPr lvl="2">
              <a:buFontTx/>
              <a:buNone/>
            </a:pPr>
            <a:r>
              <a:rPr lang="en-US" altLang="en-US"/>
              <a:t>Convert the binary expression to dotted-decimal notation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altLang="en-US" b="1"/>
              <a:t>192.168.11.0/24</a:t>
            </a:r>
          </a:p>
          <a:p>
            <a:pPr lvl="2">
              <a:buFontTx/>
              <a:buNone/>
            </a:pPr>
            <a:r>
              <a:rPr lang="en-US" altLang="en-US" b="1"/>
              <a:t>/</a:t>
            </a:r>
            <a:r>
              <a:rPr lang="en-US" altLang="en-US"/>
              <a:t> specifies the number of ones “up front”</a:t>
            </a:r>
          </a:p>
          <a:p>
            <a:pPr lvl="2">
              <a:buFontTx/>
              <a:buNone/>
            </a:pPr>
            <a:endParaRPr lang="en-US" altLang="en-US"/>
          </a:p>
          <a:p>
            <a:r>
              <a:rPr lang="en-US" altLang="en-US" sz="2000" i="1"/>
              <a:t>Contiguous subnet mask</a:t>
            </a:r>
            <a:r>
              <a:rPr lang="en-US" altLang="en-US" sz="2000"/>
              <a:t>: </a:t>
            </a:r>
            <a:r>
              <a:rPr lang="en-US" altLang="en-US" sz="2000" u="sng"/>
              <a:t>no 1 bit appears to the right of any 0 bit</a:t>
            </a:r>
          </a:p>
          <a:p>
            <a:pPr lvl="2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98" name="Group 2"/>
          <p:cNvGraphicFramePr>
            <a:graphicFrameLocks noGrp="1"/>
          </p:cNvGraphicFramePr>
          <p:nvPr>
            <p:ph sz="half" idx="1"/>
          </p:nvPr>
        </p:nvGraphicFramePr>
        <p:xfrm>
          <a:off x="398463" y="3675063"/>
          <a:ext cx="2936875" cy="1341436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marL="0" marR="0" lvl="0" indent="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Network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Netmask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172.16.20.0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255.255.255.0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172.16.30.0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255.255.255.0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172.16.40.0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255.255.255.0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0499" name="Group 19"/>
          <p:cNvGrpSpPr>
            <a:grpSpLocks/>
          </p:cNvGrpSpPr>
          <p:nvPr/>
        </p:nvGrpSpPr>
        <p:grpSpPr bwMode="auto">
          <a:xfrm>
            <a:off x="3851275" y="2205038"/>
            <a:ext cx="4897438" cy="2897187"/>
            <a:chOff x="1066" y="2069"/>
            <a:chExt cx="3085" cy="1825"/>
          </a:xfrm>
        </p:grpSpPr>
        <p:sp>
          <p:nvSpPr>
            <p:cNvPr id="20502" name="Text Box 20"/>
            <p:cNvSpPr txBox="1">
              <a:spLocks noChangeArrowheads="1"/>
            </p:cNvSpPr>
            <p:nvPr/>
          </p:nvSpPr>
          <p:spPr bwMode="auto">
            <a:xfrm>
              <a:off x="2381" y="3475"/>
              <a:ext cx="4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400" b="1"/>
                <a:t>Delta</a:t>
              </a:r>
              <a:endParaRPr lang="en-US" altLang="en-US" sz="1600"/>
            </a:p>
          </p:txBody>
        </p:sp>
        <p:pic>
          <p:nvPicPr>
            <p:cNvPr id="20503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" y="3158"/>
              <a:ext cx="293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20504" name="Group 22"/>
            <p:cNvGrpSpPr>
              <a:grpSpLocks/>
            </p:cNvGrpSpPr>
            <p:nvPr/>
          </p:nvGrpSpPr>
          <p:grpSpPr bwMode="auto">
            <a:xfrm>
              <a:off x="1066" y="2069"/>
              <a:ext cx="3085" cy="1825"/>
              <a:chOff x="1066" y="2069"/>
              <a:chExt cx="3085" cy="1825"/>
            </a:xfrm>
          </p:grpSpPr>
          <p:grpSp>
            <p:nvGrpSpPr>
              <p:cNvPr id="20505" name="Group 23"/>
              <p:cNvGrpSpPr>
                <a:grpSpLocks/>
              </p:cNvGrpSpPr>
              <p:nvPr/>
            </p:nvGrpSpPr>
            <p:grpSpPr bwMode="auto">
              <a:xfrm>
                <a:off x="3061" y="2568"/>
                <a:ext cx="998" cy="703"/>
                <a:chOff x="3243" y="2069"/>
                <a:chExt cx="998" cy="703"/>
              </a:xfrm>
            </p:grpSpPr>
            <p:grpSp>
              <p:nvGrpSpPr>
                <p:cNvPr id="20545" name="Group 24"/>
                <p:cNvGrpSpPr>
                  <a:grpSpLocks/>
                </p:cNvGrpSpPr>
                <p:nvPr/>
              </p:nvGrpSpPr>
              <p:grpSpPr bwMode="auto">
                <a:xfrm>
                  <a:off x="3243" y="2069"/>
                  <a:ext cx="998" cy="454"/>
                  <a:chOff x="567" y="2069"/>
                  <a:chExt cx="998" cy="454"/>
                </a:xfrm>
              </p:grpSpPr>
              <p:pic>
                <p:nvPicPr>
                  <p:cNvPr id="20547" name="Picture 25"/>
                  <p:cNvPicPr>
                    <a:picLocks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67" y="2069"/>
                    <a:ext cx="998" cy="4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tx1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20548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2" y="2205"/>
                    <a:ext cx="90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/>
                      <a:t>172.16.40.0</a:t>
                    </a:r>
                    <a:endParaRPr lang="en-US" altLang="en-US" sz="1600"/>
                  </a:p>
                </p:txBody>
              </p:sp>
            </p:grpSp>
            <p:pic>
              <p:nvPicPr>
                <p:cNvPr id="20546" name="Picture 27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51" y="2478"/>
                  <a:ext cx="293" cy="2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20506" name="Group 28"/>
              <p:cNvGrpSpPr>
                <a:grpSpLocks/>
              </p:cNvGrpSpPr>
              <p:nvPr/>
            </p:nvGrpSpPr>
            <p:grpSpPr bwMode="auto">
              <a:xfrm>
                <a:off x="1066" y="2523"/>
                <a:ext cx="998" cy="703"/>
                <a:chOff x="930" y="2069"/>
                <a:chExt cx="998" cy="703"/>
              </a:xfrm>
            </p:grpSpPr>
            <p:grpSp>
              <p:nvGrpSpPr>
                <p:cNvPr id="20541" name="Group 29"/>
                <p:cNvGrpSpPr>
                  <a:grpSpLocks/>
                </p:cNvGrpSpPr>
                <p:nvPr/>
              </p:nvGrpSpPr>
              <p:grpSpPr bwMode="auto">
                <a:xfrm>
                  <a:off x="930" y="2069"/>
                  <a:ext cx="998" cy="454"/>
                  <a:chOff x="567" y="2069"/>
                  <a:chExt cx="998" cy="454"/>
                </a:xfrm>
              </p:grpSpPr>
              <p:pic>
                <p:nvPicPr>
                  <p:cNvPr id="20543" name="Picture 30"/>
                  <p:cNvPicPr>
                    <a:picLocks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67" y="2069"/>
                    <a:ext cx="998" cy="4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tx1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20544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2" y="2205"/>
                    <a:ext cx="90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/>
                      <a:t>172.16.20.0</a:t>
                    </a:r>
                    <a:endParaRPr lang="en-US" altLang="en-US" sz="1600"/>
                  </a:p>
                </p:txBody>
              </p:sp>
            </p:grpSp>
            <p:pic>
              <p:nvPicPr>
                <p:cNvPr id="20542" name="Picture 32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8" y="2478"/>
                  <a:ext cx="293" cy="2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20507" name="Group 33"/>
              <p:cNvGrpSpPr>
                <a:grpSpLocks/>
              </p:cNvGrpSpPr>
              <p:nvPr/>
            </p:nvGrpSpPr>
            <p:grpSpPr bwMode="auto">
              <a:xfrm>
                <a:off x="2109" y="2069"/>
                <a:ext cx="998" cy="703"/>
                <a:chOff x="2109" y="2069"/>
                <a:chExt cx="998" cy="703"/>
              </a:xfrm>
            </p:grpSpPr>
            <p:grpSp>
              <p:nvGrpSpPr>
                <p:cNvPr id="20537" name="Group 34"/>
                <p:cNvGrpSpPr>
                  <a:grpSpLocks/>
                </p:cNvGrpSpPr>
                <p:nvPr/>
              </p:nvGrpSpPr>
              <p:grpSpPr bwMode="auto">
                <a:xfrm>
                  <a:off x="2109" y="2069"/>
                  <a:ext cx="998" cy="454"/>
                  <a:chOff x="567" y="2069"/>
                  <a:chExt cx="998" cy="454"/>
                </a:xfrm>
              </p:grpSpPr>
              <p:pic>
                <p:nvPicPr>
                  <p:cNvPr id="20539" name="Picture 35"/>
                  <p:cNvPicPr>
                    <a:picLocks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67" y="2069"/>
                    <a:ext cx="998" cy="4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tx1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20540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2" y="2205"/>
                    <a:ext cx="90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/>
                      <a:t>172.16.30.0</a:t>
                    </a:r>
                    <a:endParaRPr lang="en-US" altLang="en-US" sz="1600"/>
                  </a:p>
                </p:txBody>
              </p:sp>
            </p:grpSp>
            <p:pic>
              <p:nvPicPr>
                <p:cNvPr id="20538" name="Picture 37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62" y="2478"/>
                  <a:ext cx="293" cy="2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20508" name="Group 38"/>
              <p:cNvGrpSpPr>
                <a:grpSpLocks/>
              </p:cNvGrpSpPr>
              <p:nvPr/>
            </p:nvGrpSpPr>
            <p:grpSpPr bwMode="auto">
              <a:xfrm>
                <a:off x="1066" y="2115"/>
                <a:ext cx="3085" cy="1779"/>
                <a:chOff x="1066" y="2115"/>
                <a:chExt cx="3085" cy="1779"/>
              </a:xfrm>
            </p:grpSpPr>
            <p:sp>
              <p:nvSpPr>
                <p:cNvPr id="2050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200" y="2568"/>
                  <a:ext cx="40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/>
                    <a:t>Beta</a:t>
                  </a:r>
                  <a:endParaRPr lang="en-US" altLang="en-US" sz="1600"/>
                </a:p>
              </p:txBody>
            </p:sp>
            <p:sp>
              <p:nvSpPr>
                <p:cNvPr id="2051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066" y="2976"/>
                  <a:ext cx="45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/>
                    <a:t>Alpha</a:t>
                  </a:r>
                  <a:endParaRPr lang="en-US" altLang="en-US" sz="1600"/>
                </a:p>
              </p:txBody>
            </p:sp>
            <p:sp>
              <p:nvSpPr>
                <p:cNvPr id="2051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742" y="3022"/>
                  <a:ext cx="40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/>
                    <a:t>Iota</a:t>
                  </a:r>
                  <a:endParaRPr lang="en-US" altLang="en-US" sz="1600"/>
                </a:p>
              </p:txBody>
            </p:sp>
            <p:grpSp>
              <p:nvGrpSpPr>
                <p:cNvPr id="20512" name="Group 42"/>
                <p:cNvGrpSpPr>
                  <a:grpSpLocks/>
                </p:cNvGrpSpPr>
                <p:nvPr/>
              </p:nvGrpSpPr>
              <p:grpSpPr bwMode="auto">
                <a:xfrm>
                  <a:off x="1202" y="2115"/>
                  <a:ext cx="2812" cy="1779"/>
                  <a:chOff x="1202" y="2115"/>
                  <a:chExt cx="2812" cy="1779"/>
                </a:xfrm>
              </p:grpSpPr>
              <p:sp>
                <p:nvSpPr>
                  <p:cNvPr id="20513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2" y="3430"/>
                    <a:ext cx="771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/>
                      <a:t>172.16.20.2</a:t>
                    </a:r>
                    <a:endParaRPr lang="en-US" altLang="en-US" sz="1600"/>
                  </a:p>
                </p:txBody>
              </p:sp>
              <p:sp>
                <p:nvSpPr>
                  <p:cNvPr id="20514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08" y="3702"/>
                    <a:ext cx="816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/>
                      <a:t>172.16.40.1</a:t>
                    </a:r>
                    <a:endParaRPr lang="en-US" altLang="en-US" sz="1600"/>
                  </a:p>
                </p:txBody>
              </p:sp>
              <p:sp>
                <p:nvSpPr>
                  <p:cNvPr id="20515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46" y="3702"/>
                    <a:ext cx="816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/>
                      <a:t>172.16.20.1</a:t>
                    </a:r>
                    <a:endParaRPr lang="en-US" altLang="en-US" sz="1600"/>
                  </a:p>
                </p:txBody>
              </p:sp>
              <p:sp>
                <p:nvSpPr>
                  <p:cNvPr id="20516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8" y="3430"/>
                    <a:ext cx="816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/>
                      <a:t>172.16.40.2</a:t>
                    </a:r>
                    <a:endParaRPr lang="en-US" altLang="en-US" sz="1600"/>
                  </a:p>
                </p:txBody>
              </p:sp>
              <p:sp>
                <p:nvSpPr>
                  <p:cNvPr id="20517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835" y="3249"/>
                    <a:ext cx="0" cy="45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18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89" y="2296"/>
                    <a:ext cx="771" cy="4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19" name="Line 4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837" y="2296"/>
                    <a:ext cx="725" cy="8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20" name="Line 5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91" y="3067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0521" name="Group 51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1973" y="2750"/>
                    <a:ext cx="272" cy="816"/>
                    <a:chOff x="2784" y="1584"/>
                    <a:chExt cx="96" cy="1248"/>
                  </a:xfrm>
                </p:grpSpPr>
                <p:sp>
                  <p:nvSpPr>
                    <p:cNvPr id="20534" name="Line 5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2448" y="2016"/>
                      <a:ext cx="864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chemeClr val="tx1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35" name="Line 53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2472" y="2520"/>
                      <a:ext cx="624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chemeClr val="tx1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36" name="Line 54"/>
                    <p:cNvSpPr>
                      <a:spLocks noChangeShapeType="1"/>
                    </p:cNvSpPr>
                    <p:nvPr/>
                  </p:nvSpPr>
                  <p:spPr bwMode="auto">
                    <a:xfrm rot="5400000" flipH="1">
                      <a:off x="2712" y="2280"/>
                      <a:ext cx="240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chemeClr val="tx1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0522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2608" y="2750"/>
                    <a:ext cx="136" cy="408"/>
                    <a:chOff x="2784" y="1584"/>
                    <a:chExt cx="96" cy="1248"/>
                  </a:xfrm>
                </p:grpSpPr>
                <p:sp>
                  <p:nvSpPr>
                    <p:cNvPr id="20531" name="Line 56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2448" y="2016"/>
                      <a:ext cx="864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chemeClr val="tx1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32" name="Line 57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2472" y="2520"/>
                      <a:ext cx="624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chemeClr val="tx1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33" name="Line 58"/>
                    <p:cNvSpPr>
                      <a:spLocks noChangeShapeType="1"/>
                    </p:cNvSpPr>
                    <p:nvPr/>
                  </p:nvSpPr>
                  <p:spPr bwMode="auto">
                    <a:xfrm rot="5400000" flipH="1">
                      <a:off x="2712" y="2280"/>
                      <a:ext cx="240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chemeClr val="tx1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0523" name="Group 59"/>
                  <p:cNvGrpSpPr>
                    <a:grpSpLocks/>
                  </p:cNvGrpSpPr>
                  <p:nvPr/>
                </p:nvGrpSpPr>
                <p:grpSpPr bwMode="auto">
                  <a:xfrm rot="5400000" flipV="1">
                    <a:off x="3062" y="2750"/>
                    <a:ext cx="90" cy="816"/>
                    <a:chOff x="2784" y="1584"/>
                    <a:chExt cx="96" cy="1248"/>
                  </a:xfrm>
                </p:grpSpPr>
                <p:sp>
                  <p:nvSpPr>
                    <p:cNvPr id="20528" name="Line 60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2448" y="2016"/>
                      <a:ext cx="864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chemeClr val="tx1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29" name="Line 61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2472" y="2520"/>
                      <a:ext cx="624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chemeClr val="tx1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30" name="Line 62"/>
                    <p:cNvSpPr>
                      <a:spLocks noChangeShapeType="1"/>
                    </p:cNvSpPr>
                    <p:nvPr/>
                  </p:nvSpPr>
                  <p:spPr bwMode="auto">
                    <a:xfrm rot="5400000" flipH="1">
                      <a:off x="2712" y="2280"/>
                      <a:ext cx="240" cy="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chemeClr val="tx1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0524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2336" y="3294"/>
                    <a:ext cx="0" cy="4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25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424" y="3158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26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7" y="2115"/>
                    <a:ext cx="816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/>
                      <a:t>172.16.30.1</a:t>
                    </a:r>
                    <a:endParaRPr lang="en-US" altLang="en-US" sz="1600"/>
                  </a:p>
                </p:txBody>
              </p:sp>
              <p:sp>
                <p:nvSpPr>
                  <p:cNvPr id="20527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8" y="2115"/>
                    <a:ext cx="816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/>
                      <a:t>172.16.30.2</a:t>
                    </a:r>
                    <a:endParaRPr lang="en-US" altLang="en-US" sz="1600"/>
                  </a:p>
                </p:txBody>
              </p:sp>
            </p:grpSp>
          </p:grpSp>
        </p:grpSp>
      </p:grpSp>
      <p:sp>
        <p:nvSpPr>
          <p:cNvPr id="20500" name="Rectangle 6"/>
          <p:cNvSpPr>
            <a:spLocks noChangeArrowheads="1"/>
          </p:cNvSpPr>
          <p:nvPr/>
        </p:nvSpPr>
        <p:spPr bwMode="auto">
          <a:xfrm>
            <a:off x="4343400" y="1447800"/>
            <a:ext cx="417671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1325" indent="-342900" eaLnBrk="1" hangingPunct="1">
              <a:spcBef>
                <a:spcPct val="50000"/>
              </a:spcBef>
            </a:pPr>
            <a:r>
              <a:rPr lang="en-US" altLang="en-US" sz="2000"/>
              <a:t>This network has 3 subnets</a:t>
            </a:r>
          </a:p>
        </p:txBody>
      </p:sp>
      <p:sp>
        <p:nvSpPr>
          <p:cNvPr id="20501" name="Rectangle 6"/>
          <p:cNvSpPr>
            <a:spLocks noChangeArrowheads="1"/>
          </p:cNvSpPr>
          <p:nvPr/>
        </p:nvSpPr>
        <p:spPr bwMode="auto">
          <a:xfrm>
            <a:off x="228600" y="1828800"/>
            <a:ext cx="3276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1325" indent="-342900" eaLnBrk="1" hangingPunct="1">
              <a:spcBef>
                <a:spcPct val="50000"/>
              </a:spcBef>
            </a:pPr>
            <a:r>
              <a:rPr lang="en-US" altLang="en-US" sz="1600"/>
              <a:t>The routing table actually has both the IP address and the netmask</a:t>
            </a:r>
          </a:p>
          <a:p>
            <a:pPr marL="441325" indent="-342900" eaLnBrk="1" hangingPunct="1">
              <a:spcBef>
                <a:spcPct val="50000"/>
              </a:spcBef>
            </a:pPr>
            <a:r>
              <a:rPr lang="en-US" altLang="en-US" sz="1600" b="1" i="1">
                <a:solidFill>
                  <a:schemeClr val="accent2"/>
                </a:solidFill>
              </a:rPr>
              <a:t>You cannot tell what subnet an address belongs to without knowing the netmask!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/>
              <a:t>Addresses</a:t>
            </a:r>
            <a:endParaRPr lang="en-GB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8220075" cy="2736850"/>
          </a:xfrm>
        </p:spPr>
        <p:txBody>
          <a:bodyPr/>
          <a:lstStyle/>
          <a:p>
            <a:r>
              <a:rPr lang="en-GB" altLang="en-US"/>
              <a:t>Layer 2 addresses are </a:t>
            </a:r>
            <a:r>
              <a:rPr lang="en-US" altLang="en-US"/>
              <a:t>put into the interface ROM</a:t>
            </a:r>
            <a:r>
              <a:rPr lang="en-GB" altLang="en-US"/>
              <a:t> by the </a:t>
            </a:r>
            <a:r>
              <a:rPr lang="en-US" altLang="en-US"/>
              <a:t>hardware manufacturer </a:t>
            </a:r>
            <a:endParaRPr lang="en-GB" altLang="en-US"/>
          </a:p>
          <a:p>
            <a:r>
              <a:rPr lang="en-GB" altLang="en-US"/>
              <a:t>Layer 3 addresses are assigned by the network administrator</a:t>
            </a:r>
          </a:p>
          <a:p>
            <a:pPr lvl="1">
              <a:spcBef>
                <a:spcPct val="50000"/>
              </a:spcBef>
            </a:pPr>
            <a:r>
              <a:rPr lang="en-GB" altLang="en-US" b="1"/>
              <a:t>If</a:t>
            </a:r>
            <a:r>
              <a:rPr lang="en-US" altLang="en-US" b="1"/>
              <a:t> </a:t>
            </a:r>
            <a:r>
              <a:rPr lang="en-GB" altLang="en-US" b="1"/>
              <a:t>users move to another building (or WAP), their device  may get a new Layer 3 address, but the Layer</a:t>
            </a:r>
            <a:r>
              <a:rPr lang="en-US" altLang="en-US" b="1"/>
              <a:t> </a:t>
            </a:r>
            <a:r>
              <a:rPr lang="en-GB" altLang="en-US" b="1"/>
              <a:t>2 address remains the same.</a:t>
            </a:r>
          </a:p>
        </p:txBody>
      </p:sp>
      <p:sp>
        <p:nvSpPr>
          <p:cNvPr id="17412" name="TextBox 1"/>
          <p:cNvSpPr txBox="1">
            <a:spLocks noChangeArrowheads="1"/>
          </p:cNvSpPr>
          <p:nvPr/>
        </p:nvSpPr>
        <p:spPr bwMode="auto">
          <a:xfrm>
            <a:off x="228600" y="4292600"/>
            <a:ext cx="8713788" cy="2170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broadcast domain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is everyone who can hear a broadcast.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It is important to limit the size of the broadcast domain because too many broadcast frames can overwhelm endpoints, switches and routers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At layer 3 the broadcast domain is defined by the subnet mask.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At layer 2 a hub is a single broadcast domain, or switch ports are configured to define the broadcast domain (vlan tagging).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720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Local Area Networks (VLANs)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02" y="2132856"/>
            <a:ext cx="8566478" cy="4248472"/>
          </a:xfrm>
        </p:spPr>
        <p:txBody>
          <a:bodyPr/>
          <a:lstStyle/>
          <a:p>
            <a:r>
              <a:rPr lang="en-US" sz="2400" dirty="0"/>
              <a:t>Similar to subnets.</a:t>
            </a:r>
          </a:p>
          <a:p>
            <a:pPr lvl="1"/>
            <a:r>
              <a:rPr lang="en-US" sz="2400" dirty="0"/>
              <a:t>However, subnets are network layer (layer 3).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VLANs enable grouping of network hosts not on the same physical switch or multiple VLANs on the same physical switch.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If network configuration changes, the physical cabling and devices don't need to.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VLANs can be configured with one or more subnets.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851094"/>
            <a:ext cx="6973275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dirty="0">
                <a:solidFill>
                  <a:srgbClr val="C00000"/>
                </a:solidFill>
              </a:rPr>
              <a:t>A logical method of segmenting a network at the data link layer (layer 2) – </a:t>
            </a:r>
            <a:r>
              <a:rPr lang="en-US" sz="2400" dirty="0">
                <a:solidFill>
                  <a:srgbClr val="ED1C24"/>
                </a:solidFill>
              </a:rPr>
              <a:t>Also called VLAN Tagging.</a:t>
            </a:r>
          </a:p>
        </p:txBody>
      </p:sp>
    </p:spTree>
    <p:extLst>
      <p:ext uri="{BB962C8B-B14F-4D97-AF65-F5344CB8AC3E}">
        <p14:creationId xmlns:p14="http://schemas.microsoft.com/office/powerpoint/2010/main" val="2604241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03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5"/>
          <p:cNvGrpSpPr>
            <a:grpSpLocks/>
          </p:cNvGrpSpPr>
          <p:nvPr/>
        </p:nvGrpSpPr>
        <p:grpSpPr bwMode="auto">
          <a:xfrm>
            <a:off x="1905000" y="4648200"/>
            <a:ext cx="2743200" cy="533400"/>
            <a:chOff x="2112" y="3552"/>
            <a:chExt cx="912" cy="529"/>
          </a:xfrm>
        </p:grpSpPr>
        <p:sp>
          <p:nvSpPr>
            <p:cNvPr id="25633" name="Text Box 16"/>
            <p:cNvSpPr txBox="1">
              <a:spLocks noChangeArrowheads="1"/>
            </p:cNvSpPr>
            <p:nvPr/>
          </p:nvSpPr>
          <p:spPr bwMode="auto">
            <a:xfrm>
              <a:off x="2364" y="3624"/>
              <a:ext cx="402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1">
                  <a:solidFill>
                    <a:srgbClr val="009999"/>
                  </a:solidFill>
                </a:rPr>
                <a:t>Ethernet</a:t>
              </a:r>
              <a:endParaRPr lang="en-US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25634" name="Rectangle 17"/>
            <p:cNvSpPr>
              <a:spLocks noChangeArrowheads="1"/>
            </p:cNvSpPr>
            <p:nvPr/>
          </p:nvSpPr>
          <p:spPr bwMode="auto">
            <a:xfrm>
              <a:off x="2112" y="3552"/>
              <a:ext cx="912" cy="52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342900" indent="-342900"/>
              <a:endParaRPr lang="en-GB" altLang="en-US" sz="2800">
                <a:solidFill>
                  <a:srgbClr val="000000"/>
                </a:solidFill>
              </a:endParaRPr>
            </a:p>
          </p:txBody>
        </p:sp>
      </p:grp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71600"/>
            <a:ext cx="8229600" cy="768350"/>
          </a:xfrm>
        </p:spPr>
        <p:txBody>
          <a:bodyPr/>
          <a:lstStyle/>
          <a:p>
            <a:r>
              <a:rPr lang="en-US" altLang="en-US">
                <a:solidFill>
                  <a:srgbClr val="653579"/>
                </a:solidFill>
              </a:rPr>
              <a:t>Internet Protocols and Standards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57200" y="2286000"/>
            <a:ext cx="1425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33400" y="28956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85800" y="3581400"/>
            <a:ext cx="1039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</a:rPr>
              <a:t>Internet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85800" y="4191000"/>
            <a:ext cx="1112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</a:rPr>
              <a:t>Network</a:t>
            </a:r>
          </a:p>
          <a:p>
            <a:r>
              <a:rPr lang="en-US" altLang="en-US" sz="2000">
                <a:solidFill>
                  <a:srgbClr val="000000"/>
                </a:solidFill>
              </a:rPr>
              <a:t>Access</a:t>
            </a:r>
          </a:p>
        </p:txBody>
      </p:sp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3810000" y="3505200"/>
            <a:ext cx="815975" cy="396875"/>
            <a:chOff x="3060" y="2684"/>
            <a:chExt cx="540" cy="551"/>
          </a:xfrm>
        </p:grpSpPr>
        <p:sp>
          <p:nvSpPr>
            <p:cNvPr id="25631" name="Rectangle 10"/>
            <p:cNvSpPr>
              <a:spLocks noChangeArrowheads="1"/>
            </p:cNvSpPr>
            <p:nvPr/>
          </p:nvSpPr>
          <p:spPr bwMode="auto">
            <a:xfrm>
              <a:off x="3072" y="2688"/>
              <a:ext cx="528" cy="52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342900" indent="-342900"/>
              <a:endParaRPr lang="en-GB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5632" name="Text Box 11"/>
            <p:cNvSpPr txBox="1">
              <a:spLocks noChangeArrowheads="1"/>
            </p:cNvSpPr>
            <p:nvPr/>
          </p:nvSpPr>
          <p:spPr bwMode="auto">
            <a:xfrm>
              <a:off x="3060" y="2684"/>
              <a:ext cx="540" cy="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1">
                  <a:solidFill>
                    <a:srgbClr val="333399"/>
                  </a:solidFill>
                </a:rPr>
                <a:t>ICMP</a:t>
              </a:r>
            </a:p>
          </p:txBody>
        </p:sp>
      </p:grpSp>
      <p:grpSp>
        <p:nvGrpSpPr>
          <p:cNvPr id="25609" name="Group 12"/>
          <p:cNvGrpSpPr>
            <a:grpSpLocks/>
          </p:cNvGrpSpPr>
          <p:nvPr/>
        </p:nvGrpSpPr>
        <p:grpSpPr bwMode="auto">
          <a:xfrm>
            <a:off x="1905000" y="2895600"/>
            <a:ext cx="838200" cy="533400"/>
            <a:chOff x="1248" y="2016"/>
            <a:chExt cx="528" cy="529"/>
          </a:xfrm>
        </p:grpSpPr>
        <p:sp>
          <p:nvSpPr>
            <p:cNvPr id="25629" name="Text Box 13"/>
            <p:cNvSpPr txBox="1">
              <a:spLocks noChangeArrowheads="1"/>
            </p:cNvSpPr>
            <p:nvPr/>
          </p:nvSpPr>
          <p:spPr bwMode="auto">
            <a:xfrm>
              <a:off x="1296" y="2088"/>
              <a:ext cx="435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1">
                  <a:solidFill>
                    <a:srgbClr val="333399"/>
                  </a:solidFill>
                </a:rPr>
                <a:t>TCP</a:t>
              </a:r>
            </a:p>
          </p:txBody>
        </p:sp>
        <p:sp>
          <p:nvSpPr>
            <p:cNvPr id="25630" name="Rectangle 14"/>
            <p:cNvSpPr>
              <a:spLocks noChangeArrowheads="1"/>
            </p:cNvSpPr>
            <p:nvPr/>
          </p:nvSpPr>
          <p:spPr bwMode="auto">
            <a:xfrm>
              <a:off x="1248" y="2016"/>
              <a:ext cx="528" cy="52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342900" indent="-342900"/>
              <a:endParaRPr lang="en-GB" alt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25610" name="Group 18"/>
          <p:cNvGrpSpPr>
            <a:grpSpLocks/>
          </p:cNvGrpSpPr>
          <p:nvPr/>
        </p:nvGrpSpPr>
        <p:grpSpPr bwMode="auto">
          <a:xfrm>
            <a:off x="2895600" y="2895600"/>
            <a:ext cx="838200" cy="533400"/>
            <a:chOff x="2064" y="2016"/>
            <a:chExt cx="528" cy="529"/>
          </a:xfrm>
        </p:grpSpPr>
        <p:sp>
          <p:nvSpPr>
            <p:cNvPr id="25627" name="Text Box 19"/>
            <p:cNvSpPr txBox="1">
              <a:spLocks noChangeArrowheads="1"/>
            </p:cNvSpPr>
            <p:nvPr/>
          </p:nvSpPr>
          <p:spPr bwMode="auto">
            <a:xfrm>
              <a:off x="2112" y="2090"/>
              <a:ext cx="453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1">
                  <a:solidFill>
                    <a:srgbClr val="333399"/>
                  </a:solidFill>
                </a:rPr>
                <a:t>UDP</a:t>
              </a:r>
            </a:p>
          </p:txBody>
        </p:sp>
        <p:sp>
          <p:nvSpPr>
            <p:cNvPr id="25628" name="Rectangle 20"/>
            <p:cNvSpPr>
              <a:spLocks noChangeArrowheads="1"/>
            </p:cNvSpPr>
            <p:nvPr/>
          </p:nvSpPr>
          <p:spPr bwMode="auto">
            <a:xfrm>
              <a:off x="2064" y="2016"/>
              <a:ext cx="528" cy="52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342900" indent="-342900"/>
              <a:endParaRPr lang="en-GB" alt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25611" name="Group 21"/>
          <p:cNvGrpSpPr>
            <a:grpSpLocks/>
          </p:cNvGrpSpPr>
          <p:nvPr/>
        </p:nvGrpSpPr>
        <p:grpSpPr bwMode="auto">
          <a:xfrm>
            <a:off x="1905000" y="3581400"/>
            <a:ext cx="1828800" cy="533400"/>
            <a:chOff x="1296" y="2592"/>
            <a:chExt cx="1152" cy="529"/>
          </a:xfrm>
        </p:grpSpPr>
        <p:sp>
          <p:nvSpPr>
            <p:cNvPr id="25625" name="Text Box 22"/>
            <p:cNvSpPr txBox="1">
              <a:spLocks noChangeArrowheads="1"/>
            </p:cNvSpPr>
            <p:nvPr/>
          </p:nvSpPr>
          <p:spPr bwMode="auto">
            <a:xfrm>
              <a:off x="1728" y="2664"/>
              <a:ext cx="265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1">
                  <a:solidFill>
                    <a:srgbClr val="333399"/>
                  </a:solidFill>
                </a:rPr>
                <a:t>IP</a:t>
              </a:r>
            </a:p>
          </p:txBody>
        </p:sp>
        <p:sp>
          <p:nvSpPr>
            <p:cNvPr id="25626" name="Rectangle 23"/>
            <p:cNvSpPr>
              <a:spLocks noChangeArrowheads="1"/>
            </p:cNvSpPr>
            <p:nvPr/>
          </p:nvSpPr>
          <p:spPr bwMode="auto">
            <a:xfrm>
              <a:off x="1296" y="2592"/>
              <a:ext cx="1152" cy="52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342900" indent="-342900"/>
              <a:endParaRPr lang="en-GB" alt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25612" name="Group 24"/>
          <p:cNvGrpSpPr>
            <a:grpSpLocks/>
          </p:cNvGrpSpPr>
          <p:nvPr/>
        </p:nvGrpSpPr>
        <p:grpSpPr bwMode="auto">
          <a:xfrm>
            <a:off x="1905000" y="2209800"/>
            <a:ext cx="1828800" cy="533400"/>
            <a:chOff x="1296" y="1440"/>
            <a:chExt cx="1152" cy="529"/>
          </a:xfrm>
        </p:grpSpPr>
        <p:sp>
          <p:nvSpPr>
            <p:cNvPr id="25623" name="Rectangle 25"/>
            <p:cNvSpPr>
              <a:spLocks noChangeArrowheads="1"/>
            </p:cNvSpPr>
            <p:nvPr/>
          </p:nvSpPr>
          <p:spPr bwMode="auto">
            <a:xfrm>
              <a:off x="1296" y="1440"/>
              <a:ext cx="1152" cy="52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342900" indent="-342900"/>
              <a:endParaRPr lang="en-GB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5624" name="Text Box 26"/>
            <p:cNvSpPr txBox="1">
              <a:spLocks noChangeArrowheads="1"/>
            </p:cNvSpPr>
            <p:nvPr/>
          </p:nvSpPr>
          <p:spPr bwMode="auto">
            <a:xfrm>
              <a:off x="1344" y="1512"/>
              <a:ext cx="1073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1">
                  <a:solidFill>
                    <a:srgbClr val="009999"/>
                  </a:solidFill>
                </a:rPr>
                <a:t>/etc/services</a:t>
              </a:r>
            </a:p>
          </p:txBody>
        </p:sp>
      </p:grpSp>
      <p:grpSp>
        <p:nvGrpSpPr>
          <p:cNvPr id="25613" name="Group 27"/>
          <p:cNvGrpSpPr>
            <a:grpSpLocks/>
          </p:cNvGrpSpPr>
          <p:nvPr/>
        </p:nvGrpSpPr>
        <p:grpSpPr bwMode="auto">
          <a:xfrm>
            <a:off x="3810000" y="4114800"/>
            <a:ext cx="838200" cy="396875"/>
            <a:chOff x="3072" y="2684"/>
            <a:chExt cx="528" cy="548"/>
          </a:xfrm>
        </p:grpSpPr>
        <p:sp>
          <p:nvSpPr>
            <p:cNvPr id="25621" name="Rectangle 28"/>
            <p:cNvSpPr>
              <a:spLocks noChangeArrowheads="1"/>
            </p:cNvSpPr>
            <p:nvPr/>
          </p:nvSpPr>
          <p:spPr bwMode="auto">
            <a:xfrm>
              <a:off x="3072" y="2688"/>
              <a:ext cx="528" cy="52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342900" indent="-342900"/>
              <a:endParaRPr lang="en-GB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5622" name="Text Box 29"/>
            <p:cNvSpPr txBox="1">
              <a:spLocks noChangeArrowheads="1"/>
            </p:cNvSpPr>
            <p:nvPr/>
          </p:nvSpPr>
          <p:spPr bwMode="auto">
            <a:xfrm>
              <a:off x="3102" y="2684"/>
              <a:ext cx="453" cy="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1">
                  <a:solidFill>
                    <a:srgbClr val="333399"/>
                  </a:solidFill>
                </a:rPr>
                <a:t>ARP</a:t>
              </a:r>
            </a:p>
          </p:txBody>
        </p:sp>
      </p:grpSp>
      <p:sp>
        <p:nvSpPr>
          <p:cNvPr id="25614" name="AutoShape 34"/>
          <p:cNvSpPr>
            <a:spLocks/>
          </p:cNvSpPr>
          <p:nvPr/>
        </p:nvSpPr>
        <p:spPr bwMode="auto">
          <a:xfrm>
            <a:off x="4800600" y="2895600"/>
            <a:ext cx="533400" cy="1600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 sz="1600">
              <a:solidFill>
                <a:srgbClr val="000000"/>
              </a:solidFill>
            </a:endParaRPr>
          </a:p>
        </p:txBody>
      </p:sp>
      <p:sp>
        <p:nvSpPr>
          <p:cNvPr id="25615" name="Text Box 35"/>
          <p:cNvSpPr txBox="1">
            <a:spLocks noChangeArrowheads="1"/>
          </p:cNvSpPr>
          <p:nvPr/>
        </p:nvSpPr>
        <p:spPr bwMode="auto">
          <a:xfrm>
            <a:off x="5410200" y="3048000"/>
            <a:ext cx="1600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004C36"/>
                </a:solidFill>
              </a:rPr>
              <a:t>IETF</a:t>
            </a:r>
            <a:r>
              <a:rPr lang="en-US" altLang="en-US" sz="1600">
                <a:solidFill>
                  <a:srgbClr val="004C36"/>
                </a:solidFill>
              </a:rPr>
              <a:t>: Internet Engineering Task Force</a:t>
            </a:r>
            <a:endParaRPr lang="en-GB" altLang="en-US" sz="1600">
              <a:solidFill>
                <a:srgbClr val="004C36"/>
              </a:solidFill>
            </a:endParaRPr>
          </a:p>
        </p:txBody>
      </p:sp>
      <p:sp>
        <p:nvSpPr>
          <p:cNvPr id="25616" name="Text Box 36"/>
          <p:cNvSpPr txBox="1">
            <a:spLocks noChangeArrowheads="1"/>
          </p:cNvSpPr>
          <p:nvPr/>
        </p:nvSpPr>
        <p:spPr bwMode="auto">
          <a:xfrm>
            <a:off x="4724400" y="4648200"/>
            <a:ext cx="327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004C36"/>
                </a:solidFill>
              </a:rPr>
              <a:t>IEEE</a:t>
            </a:r>
            <a:r>
              <a:rPr lang="en-US" altLang="en-US" sz="1600">
                <a:solidFill>
                  <a:srgbClr val="004C36"/>
                </a:solidFill>
              </a:rPr>
              <a:t>: Institute of Electrical  and Electronic Engineers</a:t>
            </a:r>
            <a:endParaRPr lang="en-GB" altLang="en-US" sz="1600">
              <a:solidFill>
                <a:srgbClr val="004C36"/>
              </a:solidFill>
            </a:endParaRPr>
          </a:p>
        </p:txBody>
      </p:sp>
      <p:sp>
        <p:nvSpPr>
          <p:cNvPr id="25617" name="Text Box 37"/>
          <p:cNvSpPr txBox="1">
            <a:spLocks noChangeArrowheads="1"/>
          </p:cNvSpPr>
          <p:nvPr/>
        </p:nvSpPr>
        <p:spPr bwMode="auto">
          <a:xfrm>
            <a:off x="3962400" y="2286000"/>
            <a:ext cx="464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004C36"/>
                </a:solidFill>
              </a:rPr>
              <a:t>IANA</a:t>
            </a:r>
            <a:r>
              <a:rPr lang="en-US" altLang="en-US" sz="1600">
                <a:solidFill>
                  <a:srgbClr val="004C36"/>
                </a:solidFill>
              </a:rPr>
              <a:t>: Internet Assigned Numbers Authority</a:t>
            </a:r>
            <a:endParaRPr lang="en-GB" altLang="en-US" sz="1600">
              <a:solidFill>
                <a:srgbClr val="004C36"/>
              </a:solidFill>
            </a:endParaRPr>
          </a:p>
        </p:txBody>
      </p:sp>
      <p:sp>
        <p:nvSpPr>
          <p:cNvPr id="25618" name="AutoShape 39"/>
          <p:cNvSpPr>
            <a:spLocks noChangeArrowheads="1"/>
          </p:cNvSpPr>
          <p:nvPr/>
        </p:nvSpPr>
        <p:spPr bwMode="auto">
          <a:xfrm>
            <a:off x="1295400" y="5410200"/>
            <a:ext cx="1752600" cy="457200"/>
          </a:xfrm>
          <a:prstGeom prst="wedgeRectCallout">
            <a:avLst>
              <a:gd name="adj1" fmla="val -53532"/>
              <a:gd name="adj2" fmla="val -162500"/>
            </a:avLst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sz="2000" b="1" i="1">
                <a:solidFill>
                  <a:srgbClr val="009999"/>
                </a:solidFill>
              </a:rPr>
              <a:t>And Others</a:t>
            </a:r>
            <a:endParaRPr lang="en-GB" altLang="en-US" sz="2000" b="1" i="1">
              <a:solidFill>
                <a:srgbClr val="009999"/>
              </a:solidFill>
            </a:endParaRPr>
          </a:p>
        </p:txBody>
      </p:sp>
      <p:sp>
        <p:nvSpPr>
          <p:cNvPr id="25619" name="Text Box 40"/>
          <p:cNvSpPr txBox="1">
            <a:spLocks noChangeArrowheads="1"/>
          </p:cNvSpPr>
          <p:nvPr/>
        </p:nvSpPr>
        <p:spPr bwMode="auto">
          <a:xfrm>
            <a:off x="6934200" y="3657600"/>
            <a:ext cx="1752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004C36"/>
                </a:solidFill>
              </a:rPr>
              <a:t>RFC</a:t>
            </a:r>
            <a:r>
              <a:rPr lang="en-US" altLang="en-US" sz="1600">
                <a:solidFill>
                  <a:srgbClr val="004C36"/>
                </a:solidFill>
              </a:rPr>
              <a:t>: Request For Comments</a:t>
            </a:r>
            <a:endParaRPr lang="en-GB" altLang="en-US" sz="1600">
              <a:solidFill>
                <a:srgbClr val="004C36"/>
              </a:solidFill>
            </a:endParaRPr>
          </a:p>
        </p:txBody>
      </p:sp>
      <p:sp>
        <p:nvSpPr>
          <p:cNvPr id="25620" name="Text Box 41"/>
          <p:cNvSpPr txBox="1">
            <a:spLocks noChangeArrowheads="1"/>
          </p:cNvSpPr>
          <p:nvPr/>
        </p:nvSpPr>
        <p:spPr bwMode="auto">
          <a:xfrm>
            <a:off x="3124200" y="5486400"/>
            <a:ext cx="541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004C36"/>
                </a:solidFill>
              </a:rPr>
              <a:t>ITU</a:t>
            </a:r>
            <a:r>
              <a:rPr lang="en-US" altLang="en-US" sz="1600">
                <a:solidFill>
                  <a:srgbClr val="004C36"/>
                </a:solidFill>
              </a:rPr>
              <a:t>: International Telecommunications Union</a:t>
            </a:r>
            <a:endParaRPr lang="en-GB" altLang="en-US" sz="1600">
              <a:solidFill>
                <a:srgbClr val="004C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82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Components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120902"/>
              </p:ext>
            </p:extLst>
          </p:nvPr>
        </p:nvGraphicFramePr>
        <p:xfrm>
          <a:off x="395536" y="1268760"/>
          <a:ext cx="8352928" cy="4572000"/>
        </p:xfrm>
        <a:graphic>
          <a:graphicData uri="http://schemas.openxmlformats.org/drawingml/2006/table">
            <a:tbl>
              <a:tblPr/>
              <a:tblGrid>
                <a:gridCol w="1934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8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Component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Device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Any piece of hardware such as a computer, server, printer, or smartphone.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Media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Connects devices to the network and carries data between devices.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Network adapter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Hardware that translates data between the network and a device.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Operating system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Software that controls network traffic and access to network resources.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87738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Protocol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Software that controls network communications using a set of rules.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384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257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333375"/>
            <a:ext cx="8229600" cy="768350"/>
          </a:xfrm>
        </p:spPr>
        <p:txBody>
          <a:bodyPr/>
          <a:lstStyle/>
          <a:p>
            <a:r>
              <a:rPr lang="en-US" altLang="en-US" dirty="0"/>
              <a:t>ARP - Address Resolution Protocol</a:t>
            </a:r>
          </a:p>
        </p:txBody>
      </p:sp>
      <p:sp>
        <p:nvSpPr>
          <p:cNvPr id="26627" name="Content Placeholder 6"/>
          <p:cNvSpPr>
            <a:spLocks noGrp="1"/>
          </p:cNvSpPr>
          <p:nvPr>
            <p:ph idx="4294967295"/>
          </p:nvPr>
        </p:nvSpPr>
        <p:spPr>
          <a:xfrm>
            <a:off x="323850" y="1700213"/>
            <a:ext cx="8281988" cy="462756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200" dirty="0"/>
              <a:t>Concerned with mapping layer 2 to layer 3 </a:t>
            </a:r>
            <a:r>
              <a:rPr lang="en-US" altLang="en-US" sz="2200" dirty="0" err="1"/>
              <a:t>addresss</a:t>
            </a:r>
            <a:r>
              <a:rPr lang="en-US" altLang="en-US" sz="2200" dirty="0"/>
              <a:t>, e.g., MAC address to IP address.</a:t>
            </a:r>
          </a:p>
          <a:p>
            <a:pPr>
              <a:spcBef>
                <a:spcPts val="1200"/>
              </a:spcBef>
            </a:pPr>
            <a:r>
              <a:rPr lang="en-US" altLang="en-US" sz="2200" dirty="0"/>
              <a:t>The source host sends an ARP request by broadcast, asking “who has IP address A.B.C.D?”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en-US" sz="2200" dirty="0"/>
              <a:t>	</a:t>
            </a:r>
            <a:r>
              <a:rPr lang="en-US" altLang="en-US" sz="2200" dirty="0">
                <a:solidFill>
                  <a:schemeClr val="accent2"/>
                </a:solidFill>
              </a:rPr>
              <a:t>If the destination host (which owns A.B.C.D) sees the ARP query, it responds and sends its MAC address. 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en-US" sz="2200" dirty="0">
                <a:solidFill>
                  <a:schemeClr val="accent2"/>
                </a:solidFill>
              </a:rPr>
              <a:t>	If the destination host is not on the same local network, the router/gateway will respond and send its own MAC address.</a:t>
            </a:r>
          </a:p>
          <a:p>
            <a:pPr>
              <a:spcBef>
                <a:spcPts val="1200"/>
              </a:spcBef>
            </a:pPr>
            <a:r>
              <a:rPr lang="en-US" altLang="en-US" sz="2200" dirty="0"/>
              <a:t>The source host registers the MAC address obtained and a data-link (layer 2) connection is established between the two hosts. </a:t>
            </a:r>
          </a:p>
        </p:txBody>
      </p:sp>
    </p:spTree>
    <p:extLst>
      <p:ext uri="{BB962C8B-B14F-4D97-AF65-F5344CB8AC3E}">
        <p14:creationId xmlns:p14="http://schemas.microsoft.com/office/powerpoint/2010/main" val="1309954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30"/>
          <p:cNvGrpSpPr>
            <a:grpSpLocks/>
          </p:cNvGrpSpPr>
          <p:nvPr/>
        </p:nvGrpSpPr>
        <p:grpSpPr bwMode="auto">
          <a:xfrm>
            <a:off x="4448969" y="4147274"/>
            <a:ext cx="4441825" cy="2266950"/>
            <a:chOff x="1233119" y="3746932"/>
            <a:chExt cx="4442325" cy="2265947"/>
          </a:xfrm>
        </p:grpSpPr>
        <p:grpSp>
          <p:nvGrpSpPr>
            <p:cNvPr id="3088" name="Group 27"/>
            <p:cNvGrpSpPr>
              <a:grpSpLocks/>
            </p:cNvGrpSpPr>
            <p:nvPr/>
          </p:nvGrpSpPr>
          <p:grpSpPr bwMode="auto">
            <a:xfrm>
              <a:off x="1233119" y="3746932"/>
              <a:ext cx="4442325" cy="2265947"/>
              <a:chOff x="1233119" y="3746932"/>
              <a:chExt cx="4442325" cy="2265947"/>
            </a:xfrm>
          </p:grpSpPr>
          <p:pic>
            <p:nvPicPr>
              <p:cNvPr id="3090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2652" y="3746932"/>
                <a:ext cx="671396" cy="671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91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8" y="4294114"/>
                <a:ext cx="671396" cy="671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92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2652" y="4807974"/>
                <a:ext cx="671396" cy="671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93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6774" y="4294113"/>
                <a:ext cx="671396" cy="671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94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31975" y="4377399"/>
                <a:ext cx="657225" cy="504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8" name="Straight Arrow Connector 17"/>
              <p:cNvCxnSpPr/>
              <p:nvPr/>
            </p:nvCxnSpPr>
            <p:spPr>
              <a:xfrm>
                <a:off x="3689257" y="4808500"/>
                <a:ext cx="643010" cy="250714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515963" y="4626018"/>
                <a:ext cx="433436" cy="0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7" name="TextBox 24"/>
              <p:cNvSpPr txBox="1">
                <a:spLocks noChangeArrowheads="1"/>
              </p:cNvSpPr>
              <p:nvPr/>
            </p:nvSpPr>
            <p:spPr bwMode="auto">
              <a:xfrm>
                <a:off x="1233119" y="5058772"/>
                <a:ext cx="2781531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400"/>
                  <a:t>Source IP: </a:t>
                </a:r>
                <a:r>
                  <a:rPr lang="en-US" sz="1400" b="1">
                    <a:solidFill>
                      <a:srgbClr val="00B050"/>
                    </a:solidFill>
                  </a:rPr>
                  <a:t>192.168.6.101</a:t>
                </a:r>
              </a:p>
              <a:p>
                <a:pPr eaLnBrk="1" hangingPunct="1"/>
                <a:r>
                  <a:rPr lang="en-US" sz="1400"/>
                  <a:t>Source MAC: </a:t>
                </a:r>
                <a:r>
                  <a:rPr lang="en-US" sz="1400" b="1">
                    <a:solidFill>
                      <a:srgbClr val="0070C0"/>
                    </a:solidFill>
                  </a:rPr>
                  <a:t>1a:2b:3c:4d:5e:6f</a:t>
                </a:r>
              </a:p>
              <a:p>
                <a:pPr eaLnBrk="1" hangingPunct="1"/>
                <a:r>
                  <a:rPr lang="en-US" sz="1400"/>
                  <a:t>Target IP: </a:t>
                </a:r>
                <a:r>
                  <a:rPr lang="en-US" sz="1400" b="1">
                    <a:solidFill>
                      <a:srgbClr val="FF0000"/>
                    </a:solidFill>
                  </a:rPr>
                  <a:t>192.168.6.1</a:t>
                </a:r>
              </a:p>
              <a:p>
                <a:pPr eaLnBrk="1" hangingPunct="1"/>
                <a:r>
                  <a:rPr lang="en-US" sz="1400"/>
                  <a:t>Target MAC: </a:t>
                </a:r>
                <a:r>
                  <a:rPr lang="en-US" sz="1400" b="1">
                    <a:solidFill>
                      <a:srgbClr val="FF0000"/>
                    </a:solidFill>
                  </a:rPr>
                  <a:t>a1:b2:c3:d4:e5:f6</a:t>
                </a:r>
              </a:p>
            </p:txBody>
          </p:sp>
        </p:grpSp>
        <p:sp>
          <p:nvSpPr>
            <p:cNvPr id="3089" name="TextBox 28"/>
            <p:cNvSpPr txBox="1">
              <a:spLocks noChangeArrowheads="1"/>
            </p:cNvSpPr>
            <p:nvPr/>
          </p:nvSpPr>
          <p:spPr bwMode="auto">
            <a:xfrm>
              <a:off x="1233837" y="3746932"/>
              <a:ext cx="128272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/>
                <a:t>arp Reply</a:t>
              </a:r>
            </a:p>
          </p:txBody>
        </p:sp>
      </p:grpSp>
      <p:grpSp>
        <p:nvGrpSpPr>
          <p:cNvPr id="3075" name="Group 33"/>
          <p:cNvGrpSpPr>
            <a:grpSpLocks/>
          </p:cNvGrpSpPr>
          <p:nvPr/>
        </p:nvGrpSpPr>
        <p:grpSpPr bwMode="auto">
          <a:xfrm>
            <a:off x="309692" y="1626826"/>
            <a:ext cx="4449763" cy="2344737"/>
            <a:chOff x="1218459" y="865594"/>
            <a:chExt cx="4450031" cy="2343636"/>
          </a:xfrm>
        </p:grpSpPr>
        <p:grpSp>
          <p:nvGrpSpPr>
            <p:cNvPr id="3076" name="Group 32"/>
            <p:cNvGrpSpPr>
              <a:grpSpLocks/>
            </p:cNvGrpSpPr>
            <p:nvPr/>
          </p:nvGrpSpPr>
          <p:grpSpPr bwMode="auto">
            <a:xfrm>
              <a:off x="1233119" y="865594"/>
              <a:ext cx="4435371" cy="2343636"/>
              <a:chOff x="1233119" y="865594"/>
              <a:chExt cx="4435371" cy="2343636"/>
            </a:xfrm>
          </p:grpSpPr>
          <p:pic>
            <p:nvPicPr>
              <p:cNvPr id="3078" name="Picture 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2652" y="865594"/>
                <a:ext cx="671396" cy="671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79" name="Picture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7094" y="1412776"/>
                <a:ext cx="671396" cy="671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80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2652" y="1915814"/>
                <a:ext cx="671396" cy="671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81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6774" y="1412776"/>
                <a:ext cx="671396" cy="671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82" name="Picture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31976" y="1496061"/>
                <a:ext cx="657225" cy="504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6" name="Straight Arrow Connector 15"/>
              <p:cNvCxnSpPr/>
              <p:nvPr/>
            </p:nvCxnSpPr>
            <p:spPr>
              <a:xfrm flipV="1">
                <a:off x="3688758" y="1201986"/>
                <a:ext cx="644564" cy="293549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endCxn id="3079" idx="1"/>
              </p:cNvCxnSpPr>
              <p:nvPr/>
            </p:nvCxnSpPr>
            <p:spPr>
              <a:xfrm>
                <a:off x="3899909" y="1747830"/>
                <a:ext cx="1097028" cy="0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2483773" y="1747830"/>
                <a:ext cx="431826" cy="0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3688758" y="2000123"/>
                <a:ext cx="644564" cy="250707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87" name="TextBox 25"/>
              <p:cNvSpPr txBox="1">
                <a:spLocks noChangeArrowheads="1"/>
              </p:cNvSpPr>
              <p:nvPr/>
            </p:nvSpPr>
            <p:spPr bwMode="auto">
              <a:xfrm>
                <a:off x="1233119" y="2255123"/>
                <a:ext cx="2768707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400"/>
                  <a:t>Source IP: </a:t>
                </a:r>
                <a:r>
                  <a:rPr lang="en-US" sz="1400" b="1">
                    <a:solidFill>
                      <a:srgbClr val="FF0000"/>
                    </a:solidFill>
                  </a:rPr>
                  <a:t>192.168.6.1</a:t>
                </a:r>
              </a:p>
              <a:p>
                <a:pPr eaLnBrk="1" hangingPunct="1"/>
                <a:r>
                  <a:rPr lang="en-US" sz="1400"/>
                  <a:t>Source MAC: </a:t>
                </a:r>
                <a:r>
                  <a:rPr lang="en-US" sz="1400" b="1">
                    <a:solidFill>
                      <a:srgbClr val="FF0000"/>
                    </a:solidFill>
                  </a:rPr>
                  <a:t>a1:b2:c3:d4:e5:f6</a:t>
                </a:r>
              </a:p>
              <a:p>
                <a:pPr eaLnBrk="1" hangingPunct="1"/>
                <a:r>
                  <a:rPr lang="en-US" sz="1400"/>
                  <a:t>Target IP: </a:t>
                </a:r>
                <a:r>
                  <a:rPr lang="en-US" sz="1400" b="1">
                    <a:solidFill>
                      <a:srgbClr val="00B050"/>
                    </a:solidFill>
                  </a:rPr>
                  <a:t>192.168.6.101</a:t>
                </a:r>
              </a:p>
              <a:p>
                <a:pPr eaLnBrk="1" hangingPunct="1"/>
                <a:r>
                  <a:rPr lang="en-US" sz="1400"/>
                  <a:t>Target MAC: </a:t>
                </a:r>
                <a:r>
                  <a:rPr lang="en-US" sz="1400" b="1">
                    <a:solidFill>
                      <a:srgbClr val="0070C0"/>
                    </a:solidFill>
                  </a:rPr>
                  <a:t>00:00:00:00:00:00</a:t>
                </a:r>
              </a:p>
            </p:txBody>
          </p:sp>
        </p:grpSp>
        <p:sp>
          <p:nvSpPr>
            <p:cNvPr id="3077" name="TextBox 29"/>
            <p:cNvSpPr txBox="1">
              <a:spLocks noChangeArrowheads="1"/>
            </p:cNvSpPr>
            <p:nvPr/>
          </p:nvSpPr>
          <p:spPr bwMode="auto">
            <a:xfrm>
              <a:off x="1218459" y="865594"/>
              <a:ext cx="15808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/>
                <a:t>arp Request</a:t>
              </a:r>
            </a:p>
          </p:txBody>
        </p:sp>
      </p:grp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50825" y="333375"/>
            <a:ext cx="6654006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0963" indent="-80963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80963" indent="-80963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marL="80963" indent="-80963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marL="80963" indent="-80963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marL="80963" indent="-80963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538163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95363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452563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909763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/>
              <a:t>ARP - Address Resolution Protocol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9324" y="4627726"/>
            <a:ext cx="2518594" cy="147732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Any reply is cached, even if no request was sent. Attackers can easily substitute their MAC and divert traffic.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39578" y="1626826"/>
            <a:ext cx="2518594" cy="147732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ARP Spoofing relies on the decentralized, unauthenticated, and completely trusting nature of ARP</a:t>
            </a:r>
          </a:p>
        </p:txBody>
      </p:sp>
    </p:spTree>
    <p:extLst>
      <p:ext uri="{BB962C8B-B14F-4D97-AF65-F5344CB8AC3E}">
        <p14:creationId xmlns:p14="http://schemas.microsoft.com/office/powerpoint/2010/main" val="3890587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7"/>
          <p:cNvSpPr>
            <a:spLocks noGrp="1"/>
          </p:cNvSpPr>
          <p:nvPr>
            <p:ph idx="4294967295"/>
          </p:nvPr>
        </p:nvSpPr>
        <p:spPr>
          <a:xfrm>
            <a:off x="974725" y="2276475"/>
            <a:ext cx="6781800" cy="4114800"/>
          </a:xfrm>
        </p:spPr>
        <p:txBody>
          <a:bodyPr/>
          <a:lstStyle/>
          <a:p>
            <a:pPr>
              <a:spcBef>
                <a:spcPts val="600"/>
              </a:spcBef>
              <a:buFontTx/>
              <a:buNone/>
            </a:pPr>
            <a:r>
              <a:rPr lang="en-US" altLang="en-US" dirty="0"/>
              <a:t>Used for gateway management: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congestion control (source quench)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route-change notification (redirect)</a:t>
            </a:r>
          </a:p>
          <a:p>
            <a:pPr>
              <a:spcBef>
                <a:spcPts val="600"/>
              </a:spcBef>
            </a:pPr>
            <a:r>
              <a:rPr lang="en-US" altLang="en-US" b="1" dirty="0">
                <a:solidFill>
                  <a:schemeClr val="hlink"/>
                </a:solidFill>
              </a:rPr>
              <a:t>subnet addressing (address mask request/reply)</a:t>
            </a:r>
          </a:p>
          <a:p>
            <a:pPr>
              <a:spcBef>
                <a:spcPts val="1800"/>
              </a:spcBef>
              <a:buFontTx/>
              <a:buNone/>
            </a:pPr>
            <a:r>
              <a:rPr lang="en-US" altLang="en-US" dirty="0"/>
              <a:t>Also for general network management: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reachability testing (echo request/reply)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performance measuring (timestamp)</a:t>
            </a: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250825" y="1341438"/>
            <a:ext cx="82296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80963" eaLnBrk="1" hangingPunct="1"/>
            <a:r>
              <a:rPr lang="en-US" altLang="en-US" sz="2800" b="1">
                <a:solidFill>
                  <a:srgbClr val="5B1868"/>
                </a:solidFill>
              </a:rPr>
              <a:t>ICMP - Internet Control Message Protocol </a:t>
            </a:r>
          </a:p>
        </p:txBody>
      </p:sp>
    </p:spTree>
    <p:extLst>
      <p:ext uri="{BB962C8B-B14F-4D97-AF65-F5344CB8AC3E}">
        <p14:creationId xmlns:p14="http://schemas.microsoft.com/office/powerpoint/2010/main" val="3646037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25" y="2234565"/>
            <a:ext cx="8460150" cy="3988435"/>
          </a:xfrm>
        </p:spPr>
        <p:txBody>
          <a:bodyPr/>
          <a:lstStyle/>
          <a:p>
            <a:r>
              <a:rPr lang="en-US" sz="2000" dirty="0"/>
              <a:t>Used to check a target host for a response.</a:t>
            </a:r>
          </a:p>
          <a:p>
            <a:r>
              <a:rPr lang="en-US" sz="2000" dirty="0"/>
              <a:t>Many systems block ICMP to prevent attacks:</a:t>
            </a:r>
          </a:p>
          <a:p>
            <a:pPr lvl="1"/>
            <a:r>
              <a:rPr lang="en-US" sz="2000" dirty="0"/>
              <a:t>Flood system in a Smurf attack.</a:t>
            </a:r>
          </a:p>
          <a:p>
            <a:pPr lvl="1"/>
            <a:r>
              <a:rPr lang="en-US" sz="2000" dirty="0"/>
              <a:t>Reconfigure routing tables with forged packets.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4020" y="1196752"/>
            <a:ext cx="6973275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dirty="0">
                <a:solidFill>
                  <a:srgbClr val="ED1C24"/>
                </a:solidFill>
              </a:rPr>
              <a:t>Uses ICMP “echo request” and “echo reply” to check network connectivity.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93792" y="4121387"/>
            <a:ext cx="6678683" cy="2106265"/>
            <a:chOff x="1232659" y="3747856"/>
            <a:chExt cx="6678683" cy="2106265"/>
          </a:xfrm>
        </p:grpSpPr>
        <p:grpSp>
          <p:nvGrpSpPr>
            <p:cNvPr id="15" name="Group 14"/>
            <p:cNvGrpSpPr/>
            <p:nvPr/>
          </p:nvGrpSpPr>
          <p:grpSpPr>
            <a:xfrm>
              <a:off x="1232659" y="3987580"/>
              <a:ext cx="6678683" cy="1866541"/>
              <a:chOff x="786666" y="3987580"/>
              <a:chExt cx="6678683" cy="1866541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6666" y="4253921"/>
                <a:ext cx="1383894" cy="16002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843" y="4368384"/>
                <a:ext cx="1504410" cy="1275222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5488" y="4210050"/>
                <a:ext cx="1559861" cy="1559861"/>
              </a:xfrm>
              <a:prstGeom prst="rect">
                <a:avLst/>
              </a:prstGeom>
            </p:spPr>
          </p:pic>
          <p:sp>
            <p:nvSpPr>
              <p:cNvPr id="34" name="Line 12"/>
              <p:cNvSpPr>
                <a:spLocks noChangeShapeType="1"/>
              </p:cNvSpPr>
              <p:nvPr/>
            </p:nvSpPr>
            <p:spPr bwMode="auto">
              <a:xfrm>
                <a:off x="3609975" y="4800600"/>
                <a:ext cx="25603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" name="Line 12"/>
              <p:cNvSpPr>
                <a:spLocks noChangeShapeType="1"/>
              </p:cNvSpPr>
              <p:nvPr/>
            </p:nvSpPr>
            <p:spPr bwMode="auto">
              <a:xfrm flipH="1">
                <a:off x="3609975" y="5334000"/>
                <a:ext cx="25603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" name="Rounded Rectangle 15"/>
              <p:cNvSpPr/>
              <p:nvPr/>
            </p:nvSpPr>
            <p:spPr>
              <a:xfrm>
                <a:off x="4055370" y="4355684"/>
                <a:ext cx="984524" cy="307812"/>
              </a:xfrm>
              <a:prstGeom prst="roundRect">
                <a:avLst/>
              </a:prstGeom>
              <a:gradFill flip="none" rotWithShape="0">
                <a:gsLst>
                  <a:gs pos="0">
                    <a:schemeClr val="bg1">
                      <a:lumMod val="92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dirty="0">
                    <a:solidFill>
                      <a:srgbClr val="000000"/>
                    </a:solidFill>
                  </a:rPr>
                  <a:t>Echo request</a:t>
                </a:r>
              </a:p>
            </p:txBody>
          </p:sp>
          <p:sp>
            <p:nvSpPr>
              <p:cNvPr id="41" name="Rounded Rectangle 12"/>
              <p:cNvSpPr/>
              <p:nvPr/>
            </p:nvSpPr>
            <p:spPr>
              <a:xfrm>
                <a:off x="3694665" y="4368383"/>
                <a:ext cx="307975" cy="284162"/>
              </a:xfrm>
              <a:prstGeom prst="roundRect">
                <a:avLst/>
              </a:prstGeom>
              <a:solidFill>
                <a:srgbClr val="009DDC"/>
              </a:solidFill>
              <a:ln>
                <a:noFill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rgbClr val="FFFFFF"/>
                    </a:solidFill>
                  </a:rPr>
                  <a:t>1</a:t>
                </a:r>
              </a:p>
            </p:txBody>
          </p:sp>
          <p:sp>
            <p:nvSpPr>
              <p:cNvPr id="48" name="Rounded Rectangle 12"/>
              <p:cNvSpPr/>
              <p:nvPr/>
            </p:nvSpPr>
            <p:spPr>
              <a:xfrm>
                <a:off x="4732890" y="5482971"/>
                <a:ext cx="307975" cy="284162"/>
              </a:xfrm>
              <a:prstGeom prst="roundRect">
                <a:avLst/>
              </a:prstGeom>
              <a:solidFill>
                <a:srgbClr val="009DDC"/>
              </a:solidFill>
              <a:ln>
                <a:noFill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rgbClr val="FFFFFF"/>
                    </a:solidFill>
                  </a:rPr>
                  <a:t>2</a:t>
                </a:r>
              </a:p>
            </p:txBody>
          </p:sp>
          <p:sp>
            <p:nvSpPr>
              <p:cNvPr id="50" name="Rounded Rectangle 15"/>
              <p:cNvSpPr/>
              <p:nvPr/>
            </p:nvSpPr>
            <p:spPr>
              <a:xfrm>
                <a:off x="5093595" y="5470688"/>
                <a:ext cx="984524" cy="307812"/>
              </a:xfrm>
              <a:prstGeom prst="roundRect">
                <a:avLst/>
              </a:prstGeom>
              <a:gradFill flip="none" rotWithShape="0">
                <a:gsLst>
                  <a:gs pos="0">
                    <a:schemeClr val="bg1">
                      <a:lumMod val="92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dirty="0">
                    <a:solidFill>
                      <a:srgbClr val="000000"/>
                    </a:solidFill>
                  </a:rPr>
                  <a:t>Echo reply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023900" y="3987580"/>
                <a:ext cx="13230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192.168.0.154</a:t>
                </a:r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2473284" y="3747856"/>
              <a:ext cx="1777514" cy="422621"/>
            </a:xfrm>
            <a:prstGeom prst="roundRect">
              <a:avLst/>
            </a:prstGeom>
            <a:gradFill flip="none" rotWithShape="0">
              <a:gsLst>
                <a:gs pos="0">
                  <a:schemeClr val="bg1">
                    <a:lumMod val="92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000000"/>
                  </a:solidFill>
                </a:rPr>
                <a:t>Is</a:t>
              </a:r>
              <a:r>
                <a:rPr lang="en-US" sz="1200" dirty="0">
                  <a:solidFill>
                    <a:srgbClr val="000000"/>
                  </a:solidFill>
                </a:rPr>
                <a:t> 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192.168.0.154</a:t>
              </a:r>
              <a:r>
                <a:rPr lang="en-US" sz="1200" dirty="0">
                  <a:solidFill>
                    <a:srgbClr val="000000"/>
                  </a:solidFill>
                </a:rPr>
                <a:t> </a:t>
              </a:r>
              <a:r>
                <a:rPr lang="en-US" sz="1200" b="1" dirty="0">
                  <a:solidFill>
                    <a:srgbClr val="000000"/>
                  </a:solidFill>
                </a:rPr>
                <a:t>reachable?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3813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4813"/>
            <a:ext cx="6337300" cy="768350"/>
          </a:xfrm>
        </p:spPr>
        <p:txBody>
          <a:bodyPr/>
          <a:lstStyle/>
          <a:p>
            <a:r>
              <a:rPr lang="en-US" altLang="en-US"/>
              <a:t>UDP - User Datagram Protocol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916113"/>
            <a:ext cx="8077200" cy="4187825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C00000"/>
                </a:solidFill>
              </a:rPr>
              <a:t>Connectionless</a:t>
            </a:r>
            <a:r>
              <a:rPr lang="en-US" altLang="en-US" sz="2000" dirty="0"/>
              <a:t> service for application level procedures </a:t>
            </a:r>
          </a:p>
          <a:p>
            <a:pPr lvl="1"/>
            <a:r>
              <a:rPr lang="en-US" altLang="en-US" b="1" dirty="0">
                <a:solidFill>
                  <a:srgbClr val="C00000"/>
                </a:solidFill>
              </a:rPr>
              <a:t>Unreliable</a:t>
            </a:r>
            <a:r>
              <a:rPr lang="en-US" altLang="en-US" dirty="0"/>
              <a:t>: delivery not guaranteed &amp; no duplication control</a:t>
            </a:r>
          </a:p>
          <a:p>
            <a:pPr>
              <a:spcBef>
                <a:spcPts val="1200"/>
              </a:spcBef>
            </a:pPr>
            <a:r>
              <a:rPr lang="en-US" altLang="en-US" sz="2000" dirty="0"/>
              <a:t>Reduced overhead, least common denominator service</a:t>
            </a:r>
          </a:p>
          <a:p>
            <a:pPr>
              <a:spcBef>
                <a:spcPts val="1200"/>
              </a:spcBef>
            </a:pPr>
            <a:r>
              <a:rPr lang="en-US" altLang="en-US" sz="2000" b="1" dirty="0">
                <a:solidFill>
                  <a:schemeClr val="accent2"/>
                </a:solidFill>
              </a:rPr>
              <a:t>Used when one IP packet is sufficient for the whole message</a:t>
            </a:r>
          </a:p>
          <a:p>
            <a:pPr lvl="1"/>
            <a:r>
              <a:rPr lang="en-US" altLang="en-US" dirty="0"/>
              <a:t>DNS tries to use UDP first, fallback to TCP</a:t>
            </a:r>
          </a:p>
        </p:txBody>
      </p:sp>
    </p:spTree>
    <p:extLst>
      <p:ext uri="{BB962C8B-B14F-4D97-AF65-F5344CB8AC3E}">
        <p14:creationId xmlns:p14="http://schemas.microsoft.com/office/powerpoint/2010/main" val="2684507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33375"/>
            <a:ext cx="6624637" cy="768350"/>
          </a:xfrm>
        </p:spPr>
        <p:txBody>
          <a:bodyPr/>
          <a:lstStyle/>
          <a:p>
            <a:r>
              <a:rPr lang="en-AU" altLang="en-US" sz="2800"/>
              <a:t>TCP: Transmission Control Protocol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00213"/>
            <a:ext cx="8064500" cy="2227262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AU" altLang="en-US" sz="2000" dirty="0"/>
              <a:t>TCP connections provide reliable delivery for messages that are too big for a single packet</a:t>
            </a:r>
          </a:p>
          <a:p>
            <a:pPr>
              <a:spcBef>
                <a:spcPts val="1800"/>
              </a:spcBef>
            </a:pPr>
            <a:r>
              <a:rPr lang="en-AU" altLang="en-US" sz="2000" dirty="0"/>
              <a:t>The message is broken into a number of packets before it is sent</a:t>
            </a:r>
          </a:p>
          <a:p>
            <a:pPr>
              <a:spcBef>
                <a:spcPts val="1800"/>
              </a:spcBef>
            </a:pPr>
            <a:r>
              <a:rPr lang="en-AU" altLang="en-US" sz="2000" dirty="0"/>
              <a:t>Packets can arrive in any order, missing packets are re-sent</a:t>
            </a:r>
          </a:p>
          <a:p>
            <a:pPr>
              <a:spcBef>
                <a:spcPts val="1800"/>
              </a:spcBef>
            </a:pPr>
            <a:r>
              <a:rPr lang="en-AU" altLang="en-US" sz="2000" dirty="0"/>
              <a:t>Packet sequence numbers are established during the initial connection using a “3-Way Handshake”.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468313" y="4509120"/>
            <a:ext cx="82232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1325" indent="-342900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Other initial connection setup messages establish parameters of channel e.g., buffer sizes, error detection &amp; recovery procedures.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618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91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</a:rPr>
              <a:t>Ports and Port Ranges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712968" cy="4752528"/>
          </a:xfrm>
        </p:spPr>
        <p:txBody>
          <a:bodyPr/>
          <a:lstStyle/>
          <a:p>
            <a:r>
              <a:rPr lang="en-US" sz="2400" dirty="0"/>
              <a:t>Client computers connect to server programs through a designated port.</a:t>
            </a:r>
          </a:p>
          <a:p>
            <a:r>
              <a:rPr lang="en-US" sz="2400" dirty="0"/>
              <a:t>Port is a “Layer 4” concept – TCP header</a:t>
            </a:r>
          </a:p>
          <a:p>
            <a:r>
              <a:rPr lang="en-US" sz="2400" dirty="0"/>
              <a:t>All ports assigned are between the numbers 0 and 65535.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1560" y="980728"/>
            <a:ext cx="6973275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b="1" dirty="0">
                <a:solidFill>
                  <a:srgbClr val="ED1C24"/>
                </a:solidFill>
              </a:rPr>
              <a:t>Port</a:t>
            </a:r>
            <a:r>
              <a:rPr lang="en-US" sz="2400" dirty="0">
                <a:solidFill>
                  <a:srgbClr val="ED1C24"/>
                </a:solidFill>
              </a:rPr>
              <a:t>: The endpoint of a logical network connection.</a:t>
            </a:r>
          </a:p>
        </p:txBody>
      </p:sp>
      <p:graphicFrame>
        <p:nvGraphicFramePr>
          <p:cNvPr id="7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203813"/>
              </p:ext>
            </p:extLst>
          </p:nvPr>
        </p:nvGraphicFramePr>
        <p:xfrm>
          <a:off x="5508104" y="3717032"/>
          <a:ext cx="2736304" cy="1990584"/>
        </p:xfrm>
        <a:graphic>
          <a:graphicData uri="http://schemas.openxmlformats.org/drawingml/2006/table">
            <a:tbl>
              <a:tblPr/>
              <a:tblGrid>
                <a:gridCol w="965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62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Port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Service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4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53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DNS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75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67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DHCP (server)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75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68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DHCP (client)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587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Submission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03147"/>
                  </a:ext>
                </a:extLst>
              </a:tr>
            </a:tbl>
          </a:graphicData>
        </a:graphic>
      </p:graphicFrame>
      <p:graphicFrame>
        <p:nvGraphicFramePr>
          <p:cNvPr id="8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281207"/>
              </p:ext>
            </p:extLst>
          </p:nvPr>
        </p:nvGraphicFramePr>
        <p:xfrm>
          <a:off x="611560" y="3717032"/>
          <a:ext cx="4232584" cy="2386824"/>
        </p:xfrm>
        <a:graphic>
          <a:graphicData uri="http://schemas.openxmlformats.org/drawingml/2006/table">
            <a:tbl>
              <a:tblPr/>
              <a:tblGrid>
                <a:gridCol w="776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62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Port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Service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</a:rPr>
                        <a:t>Secure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/>
                        </a:rPr>
                        <a:t>Port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4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Telnet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SSH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75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SMTP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SMTPS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465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75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80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HTTP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HTTPS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443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143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IMAP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IMAPS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993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03147"/>
                  </a:ext>
                </a:extLst>
              </a:tr>
              <a:tr h="254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389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LDAP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LDAPS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636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69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7348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/>
              <a:t>Service names and port numbers</a:t>
            </a:r>
            <a:endParaRPr lang="en-GB" altLang="en-US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68313" y="1557338"/>
            <a:ext cx="7151687" cy="39243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/>
              <a:t>Service names and port numbers are used to distinguish between different services that run over TCP and UDP (transport layer)</a:t>
            </a:r>
          </a:p>
          <a:p>
            <a:pPr>
              <a:spcBef>
                <a:spcPts val="1200"/>
              </a:spcBef>
            </a:pPr>
            <a:r>
              <a:rPr lang="en-US" altLang="en-US"/>
              <a:t>A port is actually just a 16 bit number used as an identifier </a:t>
            </a:r>
          </a:p>
          <a:p>
            <a:pPr>
              <a:spcBef>
                <a:spcPts val="1200"/>
              </a:spcBef>
            </a:pPr>
            <a:r>
              <a:rPr lang="en-US" altLang="en-US"/>
              <a:t>The registration procedures for service names and port numbers are described in [RFC6335].</a:t>
            </a:r>
          </a:p>
          <a:p>
            <a:pPr>
              <a:spcBef>
                <a:spcPts val="1200"/>
              </a:spcBef>
            </a:pPr>
            <a:r>
              <a:rPr lang="en-US" altLang="en-US"/>
              <a:t>Service names are assigned by IANA with a first-come, first-served process.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12682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457200" y="2133600"/>
            <a:ext cx="8281988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# This file contains port numbers for well-known services defined by IANA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# Format: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# &lt;service name&gt;  &lt;port number&gt;/&lt;protocol&gt;  [aliases...]   [#&lt;comment&gt;]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discard             9/tcp    sink null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discard             9/udp    sink null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qotd               17/tcp    quote          #Quote of the day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qotd               17/udp    quote          #Quote of the day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ftp-data           20/tcp                   #FTP, data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ftp                21/tcp                   #FTP. control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telnet             23/tcp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smtp               25/tcp    mail           #Simple Mail Transfer Protocol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time               37/tcp    timserver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time               37/udp    timserver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domain             53/tcp                   #Domain Name Server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domain             53/udp                   #Domain Name Server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bootps             67/udp    dhcps          #Bootstrap Protocol Server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bootpc             68/udp    dhcpc          #Bootstrap Protocol Client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tftp               69/udp                   #Trivial File Transfer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finger             79/tcp</a:t>
            </a:r>
          </a:p>
          <a:p>
            <a:pPr eaLnBrk="1" hangingPunct="1"/>
            <a:r>
              <a:rPr lang="en-US" sz="14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http               80/tcp    www www-http   #World Wide Web</a:t>
            </a:r>
          </a:p>
        </p:txBody>
      </p:sp>
      <p:sp>
        <p:nvSpPr>
          <p:cNvPr id="13315" name="Title 6"/>
          <p:cNvSpPr>
            <a:spLocks noGrp="1"/>
          </p:cNvSpPr>
          <p:nvPr>
            <p:ph type="title" idx="4294967295"/>
          </p:nvPr>
        </p:nvSpPr>
        <p:spPr>
          <a:xfrm>
            <a:off x="250825" y="188913"/>
            <a:ext cx="8229600" cy="1295400"/>
          </a:xfrm>
        </p:spPr>
        <p:txBody>
          <a:bodyPr/>
          <a:lstStyle/>
          <a:p>
            <a:pPr eaLnBrk="1" hangingPunct="1"/>
            <a:r>
              <a:rPr lang="en-AU"/>
              <a:t>Transport Protocol Addresses:</a:t>
            </a:r>
            <a:br>
              <a:rPr lang="en-AU"/>
            </a:br>
            <a:r>
              <a:rPr lang="en-AU"/>
              <a:t>TCP &amp; UDP Port Numbers	</a:t>
            </a:r>
            <a:endParaRPr lang="en-US"/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323850" y="4941888"/>
            <a:ext cx="8280400" cy="8636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7" name="TextBox 1"/>
          <p:cNvSpPr txBox="1">
            <a:spLocks noChangeArrowheads="1"/>
          </p:cNvSpPr>
          <p:nvPr/>
        </p:nvSpPr>
        <p:spPr bwMode="auto">
          <a:xfrm>
            <a:off x="981075" y="1546225"/>
            <a:ext cx="26019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00"/>
                </a:solidFill>
                <a:latin typeface="Lucida Console" pitchFamily="49" charset="0"/>
              </a:rPr>
              <a:t>/etc/services</a:t>
            </a:r>
          </a:p>
        </p:txBody>
      </p:sp>
    </p:spTree>
    <p:extLst>
      <p:ext uri="{BB962C8B-B14F-4D97-AF65-F5344CB8AC3E}">
        <p14:creationId xmlns:p14="http://schemas.microsoft.com/office/powerpoint/2010/main" val="91901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66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916113"/>
            <a:ext cx="8135938" cy="4627562"/>
          </a:xfrm>
        </p:spPr>
        <p:txBody>
          <a:bodyPr/>
          <a:lstStyle/>
          <a:p>
            <a:pPr>
              <a:defRPr/>
            </a:pPr>
            <a:r>
              <a:rPr lang="en-US" dirty="0"/>
              <a:t>Port numbers are assigned based on three ranges: </a:t>
            </a:r>
          </a:p>
          <a:p>
            <a:pPr>
              <a:spcBef>
                <a:spcPts val="1200"/>
              </a:spcBef>
              <a:defRPr/>
            </a:pPr>
            <a:r>
              <a:rPr lang="en-US" altLang="en-US" dirty="0"/>
              <a:t>The Well Known </a:t>
            </a:r>
            <a:r>
              <a:rPr lang="en-US" dirty="0"/>
              <a:t>or System Ports (0-1023) </a:t>
            </a:r>
            <a:endParaRPr lang="en-US" altLang="en-US" dirty="0"/>
          </a:p>
          <a:p>
            <a:pPr lvl="1">
              <a:spcBef>
                <a:spcPts val="600"/>
              </a:spcBef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Ports under 1024 restricted to root</a:t>
            </a:r>
          </a:p>
          <a:p>
            <a:pPr>
              <a:spcBef>
                <a:spcPts val="1200"/>
              </a:spcBef>
              <a:defRPr/>
            </a:pPr>
            <a:r>
              <a:rPr lang="en-US" altLang="en-US" dirty="0"/>
              <a:t>The Registered or </a:t>
            </a:r>
            <a:r>
              <a:rPr lang="en-US" dirty="0"/>
              <a:t>User Ports (1024-49151), </a:t>
            </a:r>
          </a:p>
          <a:p>
            <a:pPr>
              <a:spcBef>
                <a:spcPts val="1200"/>
              </a:spcBef>
              <a:defRPr/>
            </a:pPr>
            <a:r>
              <a:rPr lang="en-US" altLang="en-US" dirty="0"/>
              <a:t>The Dynamic and/or Private Ports </a:t>
            </a:r>
            <a:r>
              <a:rPr lang="en-US" dirty="0"/>
              <a:t>(49152-65535); </a:t>
            </a:r>
          </a:p>
          <a:p>
            <a:pPr>
              <a:defRPr/>
            </a:pPr>
            <a:endParaRPr lang="en-US" dirty="0"/>
          </a:p>
          <a:p>
            <a:pPr marL="98425" indent="0">
              <a:buFontTx/>
              <a:buNone/>
              <a:defRPr/>
            </a:pPr>
            <a:r>
              <a:rPr lang="en-US" dirty="0"/>
              <a:t>System Ports are assigned by IETF for standards-track protocols, User Ports are assigned by IANA, and dynamic ports are not assigned.</a:t>
            </a:r>
            <a:endParaRPr lang="en-GB" dirty="0"/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412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/>
              <a:t>ISO OSI Reference Model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4343400"/>
            <a:ext cx="8153400" cy="1524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/>
              <a:t>Each layer represents a higher level of abstraction in the process of data communications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000"/>
              <a:t>Complexities of low level transmission of signals representing the data are hidden from users at the application level (top layer) </a:t>
            </a:r>
          </a:p>
        </p:txBody>
      </p:sp>
      <p:sp>
        <p:nvSpPr>
          <p:cNvPr id="5124" name="Content Placeholder 3"/>
          <p:cNvSpPr>
            <a:spLocks/>
          </p:cNvSpPr>
          <p:nvPr/>
        </p:nvSpPr>
        <p:spPr bwMode="auto">
          <a:xfrm>
            <a:off x="2438400" y="1981200"/>
            <a:ext cx="5943600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1325" indent="-342900"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333399"/>
                </a:solidFill>
              </a:rPr>
              <a:t>Understanding the abstract architecture is key to understanding the concrete network</a:t>
            </a:r>
            <a:endParaRPr lang="en-US" altLang="en-US" sz="2000" b="1">
              <a:solidFill>
                <a:srgbClr val="333399"/>
              </a:solidFill>
              <a:sym typeface="Wingdings" pitchFamily="2" charset="2"/>
            </a:endParaRPr>
          </a:p>
        </p:txBody>
      </p:sp>
      <p:sp>
        <p:nvSpPr>
          <p:cNvPr id="5125" name="Rectangle 1029"/>
          <p:cNvSpPr>
            <a:spLocks noChangeArrowheads="1"/>
          </p:cNvSpPr>
          <p:nvPr/>
        </p:nvSpPr>
        <p:spPr bwMode="auto">
          <a:xfrm>
            <a:off x="457200" y="2895600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1325" indent="-342900"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0000"/>
                </a:solidFill>
              </a:rPr>
              <a:t>The ISO Seven “layer” OSI Model is a Conceptual model that describes many types of network.</a:t>
            </a:r>
          </a:p>
          <a:p>
            <a:pPr marL="441325" indent="-342900"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0000"/>
                </a:solidFill>
              </a:rPr>
              <a:t>The Internet is a fairly unsophisticated example.</a:t>
            </a:r>
          </a:p>
        </p:txBody>
      </p:sp>
    </p:spTree>
    <p:extLst>
      <p:ext uri="{BB962C8B-B14F-4D97-AF65-F5344CB8AC3E}">
        <p14:creationId xmlns:p14="http://schemas.microsoft.com/office/powerpoint/2010/main" val="20312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609600"/>
          </a:xfrm>
        </p:spPr>
        <p:txBody>
          <a:bodyPr/>
          <a:lstStyle/>
          <a:p>
            <a:r>
              <a:rPr lang="en-US" altLang="en-US"/>
              <a:t>OSI Model: Information Flow</a:t>
            </a:r>
          </a:p>
        </p:txBody>
      </p:sp>
      <p:grpSp>
        <p:nvGrpSpPr>
          <p:cNvPr id="6147" name="Group 38"/>
          <p:cNvGrpSpPr>
            <a:grpSpLocks/>
          </p:cNvGrpSpPr>
          <p:nvPr/>
        </p:nvGrpSpPr>
        <p:grpSpPr bwMode="auto">
          <a:xfrm>
            <a:off x="2362200" y="990600"/>
            <a:ext cx="4038600" cy="5133975"/>
            <a:chOff x="1440" y="624"/>
            <a:chExt cx="2544" cy="3234"/>
          </a:xfrm>
        </p:grpSpPr>
        <p:sp>
          <p:nvSpPr>
            <p:cNvPr id="6170" name="Text Box 15"/>
            <p:cNvSpPr txBox="1">
              <a:spLocks noChangeArrowheads="1"/>
            </p:cNvSpPr>
            <p:nvPr/>
          </p:nvSpPr>
          <p:spPr bwMode="auto">
            <a:xfrm>
              <a:off x="1488" y="624"/>
              <a:ext cx="249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chemeClr val="accent2"/>
                  </a:solidFill>
                </a:rPr>
                <a:t>Provides network services to  user applications</a:t>
              </a:r>
              <a:endParaRPr lang="en-GB" altLang="en-US" sz="1600" b="1">
                <a:solidFill>
                  <a:schemeClr val="accent2"/>
                </a:solidFill>
              </a:endParaRPr>
            </a:p>
          </p:txBody>
        </p:sp>
        <p:sp>
          <p:nvSpPr>
            <p:cNvPr id="6171" name="Text Box 16"/>
            <p:cNvSpPr txBox="1">
              <a:spLocks noChangeArrowheads="1"/>
            </p:cNvSpPr>
            <p:nvPr/>
          </p:nvSpPr>
          <p:spPr bwMode="auto">
            <a:xfrm>
              <a:off x="1488" y="1056"/>
              <a:ext cx="244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chemeClr val="accent2"/>
                  </a:solidFill>
                </a:rPr>
                <a:t>C</a:t>
              </a:r>
              <a:r>
                <a:rPr lang="en-GB" altLang="en-US" sz="1600" b="1">
                  <a:solidFill>
                    <a:schemeClr val="accent2"/>
                  </a:solidFill>
                </a:rPr>
                <a:t>oding and conversion</a:t>
              </a:r>
              <a:r>
                <a:rPr lang="en-US" altLang="en-US" sz="1600" b="1">
                  <a:solidFill>
                    <a:schemeClr val="accent2"/>
                  </a:solidFill>
                </a:rPr>
                <a:t> to ensure both ends use </a:t>
              </a:r>
              <a:r>
                <a:rPr lang="en-GB" altLang="en-US" sz="1600" b="1">
                  <a:solidFill>
                    <a:schemeClr val="accent2"/>
                  </a:solidFill>
                </a:rPr>
                <a:t>a common </a:t>
              </a:r>
              <a:r>
                <a:rPr lang="en-US" altLang="en-US" sz="1600" b="1">
                  <a:solidFill>
                    <a:schemeClr val="accent2"/>
                  </a:solidFill>
                </a:rPr>
                <a:t>data format</a:t>
              </a:r>
              <a:endParaRPr lang="en-GB" altLang="en-US" sz="1600" b="1">
                <a:solidFill>
                  <a:schemeClr val="accent2"/>
                </a:solidFill>
              </a:endParaRPr>
            </a:p>
          </p:txBody>
        </p:sp>
        <p:sp>
          <p:nvSpPr>
            <p:cNvPr id="6172" name="Text Box 17"/>
            <p:cNvSpPr txBox="1">
              <a:spLocks noChangeArrowheads="1"/>
            </p:cNvSpPr>
            <p:nvPr/>
          </p:nvSpPr>
          <p:spPr bwMode="auto">
            <a:xfrm>
              <a:off x="1488" y="1488"/>
              <a:ext cx="249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chemeClr val="accent2"/>
                  </a:solidFill>
                </a:rPr>
                <a:t>E</a:t>
              </a:r>
              <a:r>
                <a:rPr lang="en-GB" altLang="en-US" sz="1600" b="1">
                  <a:solidFill>
                    <a:schemeClr val="accent2"/>
                  </a:solidFill>
                </a:rPr>
                <a:t>stablish</a:t>
              </a:r>
              <a:r>
                <a:rPr lang="en-US" altLang="en-US" sz="1600" b="1">
                  <a:solidFill>
                    <a:schemeClr val="accent2"/>
                  </a:solidFill>
                </a:rPr>
                <a:t>,</a:t>
              </a:r>
              <a:r>
                <a:rPr lang="en-GB" altLang="en-US" sz="1600" b="1">
                  <a:solidFill>
                    <a:schemeClr val="accent2"/>
                  </a:solidFill>
                </a:rPr>
                <a:t> maintain,</a:t>
              </a:r>
              <a:r>
                <a:rPr lang="en-US" altLang="en-US" sz="1600" b="1">
                  <a:solidFill>
                    <a:schemeClr val="accent2"/>
                  </a:solidFill>
                </a:rPr>
                <a:t> &amp; </a:t>
              </a:r>
              <a:r>
                <a:rPr lang="en-GB" altLang="en-US" sz="1600" b="1">
                  <a:solidFill>
                    <a:schemeClr val="accent2"/>
                  </a:solidFill>
                </a:rPr>
                <a:t>terminat</a:t>
              </a:r>
              <a:r>
                <a:rPr lang="en-US" altLang="en-US" sz="1600" b="1">
                  <a:solidFill>
                    <a:schemeClr val="accent2"/>
                  </a:solidFill>
                </a:rPr>
                <a:t>e the “conversation” between endpoint processes</a:t>
              </a:r>
              <a:endParaRPr lang="en-GB" altLang="en-US" sz="1600" b="1">
                <a:solidFill>
                  <a:schemeClr val="accent2"/>
                </a:solidFill>
              </a:endParaRPr>
            </a:p>
          </p:txBody>
        </p:sp>
        <p:sp>
          <p:nvSpPr>
            <p:cNvPr id="6173" name="Text Box 18"/>
            <p:cNvSpPr txBox="1">
              <a:spLocks noChangeArrowheads="1"/>
            </p:cNvSpPr>
            <p:nvPr/>
          </p:nvSpPr>
          <p:spPr bwMode="auto">
            <a:xfrm>
              <a:off x="1488" y="2064"/>
              <a:ext cx="249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chemeClr val="accent2"/>
                  </a:solidFill>
                </a:rPr>
                <a:t>Process ID, Error detection, Flow control</a:t>
              </a:r>
              <a:endParaRPr lang="en-GB" altLang="en-US" sz="1600" b="1">
                <a:solidFill>
                  <a:schemeClr val="accent2"/>
                </a:solidFill>
              </a:endParaRPr>
            </a:p>
          </p:txBody>
        </p:sp>
        <p:sp>
          <p:nvSpPr>
            <p:cNvPr id="6174" name="Text Box 19"/>
            <p:cNvSpPr txBox="1">
              <a:spLocks noChangeArrowheads="1"/>
            </p:cNvSpPr>
            <p:nvPr/>
          </p:nvSpPr>
          <p:spPr bwMode="auto">
            <a:xfrm>
              <a:off x="1488" y="2592"/>
              <a:ext cx="24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chemeClr val="accent2"/>
                  </a:solidFill>
                </a:rPr>
                <a:t>Network Addressing &amp;  Routing </a:t>
              </a:r>
              <a:endParaRPr lang="en-GB" altLang="en-US" sz="1600" b="1">
                <a:solidFill>
                  <a:schemeClr val="accent2"/>
                </a:solidFill>
              </a:endParaRPr>
            </a:p>
          </p:txBody>
        </p:sp>
        <p:sp>
          <p:nvSpPr>
            <p:cNvPr id="6175" name="Text Box 20"/>
            <p:cNvSpPr txBox="1">
              <a:spLocks noChangeArrowheads="1"/>
            </p:cNvSpPr>
            <p:nvPr/>
          </p:nvSpPr>
          <p:spPr bwMode="auto">
            <a:xfrm>
              <a:off x="1440" y="3024"/>
              <a:ext cx="254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chemeClr val="accent2"/>
                  </a:solidFill>
                </a:rPr>
                <a:t>Interface Address, Error detection, Flow control</a:t>
              </a:r>
              <a:endParaRPr lang="en-GB" altLang="en-US" sz="1600" b="1">
                <a:solidFill>
                  <a:schemeClr val="accent2"/>
                </a:solidFill>
              </a:endParaRPr>
            </a:p>
          </p:txBody>
        </p:sp>
        <p:sp>
          <p:nvSpPr>
            <p:cNvPr id="6176" name="Text Box 21"/>
            <p:cNvSpPr txBox="1">
              <a:spLocks noChangeArrowheads="1"/>
            </p:cNvSpPr>
            <p:nvPr/>
          </p:nvSpPr>
          <p:spPr bwMode="auto">
            <a:xfrm>
              <a:off x="1488" y="3492"/>
              <a:ext cx="249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chemeClr val="accent2"/>
                  </a:solidFill>
                </a:rPr>
                <a:t>V</a:t>
              </a:r>
              <a:r>
                <a:rPr lang="en-GB" altLang="en-US" sz="1600" b="1">
                  <a:solidFill>
                    <a:schemeClr val="accent2"/>
                  </a:solidFill>
                </a:rPr>
                <a:t>oltage levels, </a:t>
              </a:r>
              <a:r>
                <a:rPr lang="en-US" altLang="en-US" sz="1600" b="1">
                  <a:solidFill>
                    <a:schemeClr val="accent2"/>
                  </a:solidFill>
                </a:rPr>
                <a:t>M</a:t>
              </a:r>
              <a:r>
                <a:rPr lang="en-GB" altLang="en-US" sz="1600" b="1">
                  <a:solidFill>
                    <a:schemeClr val="accent2"/>
                  </a:solidFill>
                </a:rPr>
                <a:t>aximum transmission distances, </a:t>
              </a:r>
              <a:r>
                <a:rPr lang="en-US" altLang="en-US" sz="1600" b="1">
                  <a:solidFill>
                    <a:schemeClr val="accent2"/>
                  </a:solidFill>
                </a:rPr>
                <a:t>P</a:t>
              </a:r>
              <a:r>
                <a:rPr lang="en-GB" altLang="en-US" sz="1600" b="1">
                  <a:solidFill>
                    <a:schemeClr val="accent2"/>
                  </a:solidFill>
                </a:rPr>
                <a:t>hysical connectors</a:t>
              </a:r>
            </a:p>
          </p:txBody>
        </p:sp>
      </p:grpSp>
      <p:grpSp>
        <p:nvGrpSpPr>
          <p:cNvPr id="6148" name="Group 28"/>
          <p:cNvGrpSpPr>
            <a:grpSpLocks/>
          </p:cNvGrpSpPr>
          <p:nvPr/>
        </p:nvGrpSpPr>
        <p:grpSpPr bwMode="auto">
          <a:xfrm>
            <a:off x="395288" y="990600"/>
            <a:ext cx="1814512" cy="5105400"/>
            <a:chOff x="384" y="624"/>
            <a:chExt cx="1056" cy="3216"/>
          </a:xfrm>
        </p:grpSpPr>
        <p:sp>
          <p:nvSpPr>
            <p:cNvPr id="6163" name="AutoShape 6"/>
            <p:cNvSpPr>
              <a:spLocks noChangeArrowheads="1"/>
            </p:cNvSpPr>
            <p:nvPr/>
          </p:nvSpPr>
          <p:spPr bwMode="auto">
            <a:xfrm>
              <a:off x="384" y="1104"/>
              <a:ext cx="1056" cy="336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6. Presentation</a:t>
              </a:r>
              <a:endParaRPr lang="en-GB" altLang="en-US" sz="1600" b="1"/>
            </a:p>
          </p:txBody>
        </p:sp>
        <p:sp>
          <p:nvSpPr>
            <p:cNvPr id="6164" name="AutoShape 22"/>
            <p:cNvSpPr>
              <a:spLocks noChangeArrowheads="1"/>
            </p:cNvSpPr>
            <p:nvPr/>
          </p:nvSpPr>
          <p:spPr bwMode="auto">
            <a:xfrm>
              <a:off x="384" y="624"/>
              <a:ext cx="1056" cy="336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7. Application</a:t>
              </a:r>
              <a:endParaRPr lang="en-GB" altLang="en-US" sz="1600" b="1"/>
            </a:p>
          </p:txBody>
        </p:sp>
        <p:sp>
          <p:nvSpPr>
            <p:cNvPr id="6165" name="AutoShape 23"/>
            <p:cNvSpPr>
              <a:spLocks noChangeArrowheads="1"/>
            </p:cNvSpPr>
            <p:nvPr/>
          </p:nvSpPr>
          <p:spPr bwMode="auto">
            <a:xfrm>
              <a:off x="384" y="3504"/>
              <a:ext cx="1056" cy="336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1. Physical</a:t>
              </a:r>
              <a:endParaRPr lang="en-GB" altLang="en-US" sz="1600" b="1"/>
            </a:p>
          </p:txBody>
        </p:sp>
        <p:sp>
          <p:nvSpPr>
            <p:cNvPr id="6166" name="AutoShape 24"/>
            <p:cNvSpPr>
              <a:spLocks noChangeArrowheads="1"/>
            </p:cNvSpPr>
            <p:nvPr/>
          </p:nvSpPr>
          <p:spPr bwMode="auto">
            <a:xfrm>
              <a:off x="384" y="3024"/>
              <a:ext cx="1056" cy="336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2. Data-Link</a:t>
              </a:r>
              <a:endParaRPr lang="en-GB" altLang="en-US" sz="1600" b="1"/>
            </a:p>
          </p:txBody>
        </p:sp>
        <p:sp>
          <p:nvSpPr>
            <p:cNvPr id="6167" name="AutoShape 25"/>
            <p:cNvSpPr>
              <a:spLocks noChangeArrowheads="1"/>
            </p:cNvSpPr>
            <p:nvPr/>
          </p:nvSpPr>
          <p:spPr bwMode="auto">
            <a:xfrm>
              <a:off x="384" y="2544"/>
              <a:ext cx="1056" cy="336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3. Network</a:t>
              </a:r>
              <a:endParaRPr lang="en-GB" altLang="en-US" sz="1600" b="1"/>
            </a:p>
          </p:txBody>
        </p:sp>
        <p:sp>
          <p:nvSpPr>
            <p:cNvPr id="6168" name="AutoShape 26"/>
            <p:cNvSpPr>
              <a:spLocks noChangeArrowheads="1"/>
            </p:cNvSpPr>
            <p:nvPr/>
          </p:nvSpPr>
          <p:spPr bwMode="auto">
            <a:xfrm>
              <a:off x="384" y="2064"/>
              <a:ext cx="1056" cy="336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4. Transport</a:t>
              </a:r>
              <a:endParaRPr lang="en-GB" altLang="en-US" sz="1600" b="1"/>
            </a:p>
          </p:txBody>
        </p:sp>
        <p:sp>
          <p:nvSpPr>
            <p:cNvPr id="6169" name="AutoShape 27"/>
            <p:cNvSpPr>
              <a:spLocks noChangeArrowheads="1"/>
            </p:cNvSpPr>
            <p:nvPr/>
          </p:nvSpPr>
          <p:spPr bwMode="auto">
            <a:xfrm>
              <a:off x="384" y="1584"/>
              <a:ext cx="1056" cy="336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5. Session</a:t>
              </a:r>
              <a:endParaRPr lang="en-GB" altLang="en-US" sz="1600" b="1"/>
            </a:p>
          </p:txBody>
        </p:sp>
      </p:grpSp>
      <p:grpSp>
        <p:nvGrpSpPr>
          <p:cNvPr id="6149" name="Group 40"/>
          <p:cNvGrpSpPr>
            <a:grpSpLocks/>
          </p:cNvGrpSpPr>
          <p:nvPr/>
        </p:nvGrpSpPr>
        <p:grpSpPr bwMode="auto">
          <a:xfrm>
            <a:off x="6705600" y="990600"/>
            <a:ext cx="1898650" cy="5105400"/>
            <a:chOff x="3984" y="624"/>
            <a:chExt cx="1056" cy="3216"/>
          </a:xfrm>
        </p:grpSpPr>
        <p:sp>
          <p:nvSpPr>
            <p:cNvPr id="6156" name="AutoShape 31"/>
            <p:cNvSpPr>
              <a:spLocks noChangeArrowheads="1"/>
            </p:cNvSpPr>
            <p:nvPr/>
          </p:nvSpPr>
          <p:spPr bwMode="auto">
            <a:xfrm>
              <a:off x="3984" y="1104"/>
              <a:ext cx="1056" cy="336"/>
            </a:xfrm>
            <a:prstGeom prst="bevel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6. Presentation</a:t>
              </a:r>
              <a:endParaRPr lang="en-GB" altLang="en-US" sz="1600" b="1"/>
            </a:p>
          </p:txBody>
        </p:sp>
        <p:sp>
          <p:nvSpPr>
            <p:cNvPr id="6157" name="AutoShape 32"/>
            <p:cNvSpPr>
              <a:spLocks noChangeArrowheads="1"/>
            </p:cNvSpPr>
            <p:nvPr/>
          </p:nvSpPr>
          <p:spPr bwMode="auto">
            <a:xfrm>
              <a:off x="3984" y="624"/>
              <a:ext cx="1056" cy="336"/>
            </a:xfrm>
            <a:prstGeom prst="bevel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7. Application</a:t>
              </a:r>
              <a:endParaRPr lang="en-GB" altLang="en-US" sz="1600" b="1"/>
            </a:p>
          </p:txBody>
        </p:sp>
        <p:sp>
          <p:nvSpPr>
            <p:cNvPr id="6158" name="AutoShape 33"/>
            <p:cNvSpPr>
              <a:spLocks noChangeArrowheads="1"/>
            </p:cNvSpPr>
            <p:nvPr/>
          </p:nvSpPr>
          <p:spPr bwMode="auto">
            <a:xfrm>
              <a:off x="3984" y="3504"/>
              <a:ext cx="1056" cy="336"/>
            </a:xfrm>
            <a:prstGeom prst="bevel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1. Physical</a:t>
              </a:r>
              <a:endParaRPr lang="en-GB" altLang="en-US" sz="1600" b="1"/>
            </a:p>
          </p:txBody>
        </p:sp>
        <p:sp>
          <p:nvSpPr>
            <p:cNvPr id="6159" name="AutoShape 34"/>
            <p:cNvSpPr>
              <a:spLocks noChangeArrowheads="1"/>
            </p:cNvSpPr>
            <p:nvPr/>
          </p:nvSpPr>
          <p:spPr bwMode="auto">
            <a:xfrm>
              <a:off x="3984" y="3024"/>
              <a:ext cx="1056" cy="336"/>
            </a:xfrm>
            <a:prstGeom prst="bevel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2. Data-Link</a:t>
              </a:r>
              <a:endParaRPr lang="en-GB" altLang="en-US" sz="1600" b="1"/>
            </a:p>
          </p:txBody>
        </p:sp>
        <p:sp>
          <p:nvSpPr>
            <p:cNvPr id="6160" name="AutoShape 35"/>
            <p:cNvSpPr>
              <a:spLocks noChangeArrowheads="1"/>
            </p:cNvSpPr>
            <p:nvPr/>
          </p:nvSpPr>
          <p:spPr bwMode="auto">
            <a:xfrm>
              <a:off x="3984" y="2544"/>
              <a:ext cx="1056" cy="336"/>
            </a:xfrm>
            <a:prstGeom prst="bevel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3. Network</a:t>
              </a:r>
              <a:endParaRPr lang="en-GB" altLang="en-US" sz="1600" b="1"/>
            </a:p>
          </p:txBody>
        </p:sp>
        <p:sp>
          <p:nvSpPr>
            <p:cNvPr id="6161" name="AutoShape 36"/>
            <p:cNvSpPr>
              <a:spLocks noChangeArrowheads="1"/>
            </p:cNvSpPr>
            <p:nvPr/>
          </p:nvSpPr>
          <p:spPr bwMode="auto">
            <a:xfrm>
              <a:off x="3984" y="2064"/>
              <a:ext cx="1056" cy="336"/>
            </a:xfrm>
            <a:prstGeom prst="bevel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4. Transport</a:t>
              </a:r>
              <a:endParaRPr lang="en-GB" altLang="en-US" sz="1600" b="1"/>
            </a:p>
          </p:txBody>
        </p:sp>
        <p:sp>
          <p:nvSpPr>
            <p:cNvPr id="6162" name="AutoShape 37"/>
            <p:cNvSpPr>
              <a:spLocks noChangeArrowheads="1"/>
            </p:cNvSpPr>
            <p:nvPr/>
          </p:nvSpPr>
          <p:spPr bwMode="auto">
            <a:xfrm>
              <a:off x="3984" y="1584"/>
              <a:ext cx="1056" cy="336"/>
            </a:xfrm>
            <a:prstGeom prst="bevel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5. Session</a:t>
              </a:r>
              <a:endParaRPr lang="en-GB" altLang="en-US" sz="1600" b="1"/>
            </a:p>
          </p:txBody>
        </p:sp>
      </p:grpSp>
      <p:cxnSp>
        <p:nvCxnSpPr>
          <p:cNvPr id="6150" name="AutoShape 39"/>
          <p:cNvCxnSpPr>
            <a:cxnSpLocks noChangeShapeType="1"/>
          </p:cNvCxnSpPr>
          <p:nvPr/>
        </p:nvCxnSpPr>
        <p:spPr bwMode="auto">
          <a:xfrm rot="10800000" flipH="1">
            <a:off x="395288" y="5949950"/>
            <a:ext cx="8208962" cy="12700"/>
          </a:xfrm>
          <a:prstGeom prst="bentConnector5">
            <a:avLst>
              <a:gd name="adj1" fmla="val -2787"/>
              <a:gd name="adj2" fmla="val 3900000"/>
              <a:gd name="adj3" fmla="val 102787"/>
            </a:avLst>
          </a:prstGeom>
          <a:noFill/>
          <a:ln w="38100">
            <a:solidFill>
              <a:srgbClr val="993366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1" name="Line 41"/>
          <p:cNvSpPr>
            <a:spLocks noChangeShapeType="1"/>
          </p:cNvSpPr>
          <p:nvPr/>
        </p:nvSpPr>
        <p:spPr bwMode="auto">
          <a:xfrm>
            <a:off x="2362200" y="1219200"/>
            <a:ext cx="0" cy="4162425"/>
          </a:xfrm>
          <a:prstGeom prst="line">
            <a:avLst/>
          </a:prstGeom>
          <a:noFill/>
          <a:ln w="38100">
            <a:solidFill>
              <a:srgbClr val="800000"/>
            </a:solidFill>
            <a:prstDash val="sysDot"/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42"/>
          <p:cNvSpPr>
            <a:spLocks noChangeShapeType="1"/>
          </p:cNvSpPr>
          <p:nvPr/>
        </p:nvSpPr>
        <p:spPr bwMode="auto">
          <a:xfrm>
            <a:off x="6569075" y="1257300"/>
            <a:ext cx="0" cy="4124325"/>
          </a:xfrm>
          <a:prstGeom prst="line">
            <a:avLst/>
          </a:prstGeom>
          <a:noFill/>
          <a:ln w="38100">
            <a:solidFill>
              <a:srgbClr val="800000"/>
            </a:solidFill>
            <a:prstDash val="sysDot"/>
            <a:round/>
            <a:headEnd type="triangle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43"/>
          <p:cNvSpPr>
            <a:spLocks noChangeShapeType="1"/>
          </p:cNvSpPr>
          <p:nvPr/>
        </p:nvSpPr>
        <p:spPr bwMode="auto">
          <a:xfrm>
            <a:off x="8748713" y="1257300"/>
            <a:ext cx="0" cy="4124325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44"/>
          <p:cNvSpPr>
            <a:spLocks noChangeShapeType="1"/>
          </p:cNvSpPr>
          <p:nvPr/>
        </p:nvSpPr>
        <p:spPr bwMode="auto">
          <a:xfrm>
            <a:off x="263525" y="1281113"/>
            <a:ext cx="0" cy="4100512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334" name="Text Box 46"/>
          <p:cNvSpPr txBox="1">
            <a:spLocks noChangeArrowheads="1"/>
          </p:cNvSpPr>
          <p:nvPr/>
        </p:nvSpPr>
        <p:spPr bwMode="auto">
          <a:xfrm rot="-5400000">
            <a:off x="1912938" y="2425700"/>
            <a:ext cx="5133975" cy="2263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2000" b="1" i="1">
              <a:solidFill>
                <a:srgbClr val="5B1868"/>
              </a:solidFill>
            </a:endParaRPr>
          </a:p>
          <a:p>
            <a:pPr eaLnBrk="1" hangingPunct="1"/>
            <a:endParaRPr lang="en-US" altLang="en-US" sz="2000" b="1" i="1">
              <a:solidFill>
                <a:srgbClr val="5B1868"/>
              </a:solidFill>
            </a:endParaRPr>
          </a:p>
          <a:p>
            <a:pPr eaLnBrk="1" hangingPunct="1"/>
            <a:endParaRPr lang="en-US" altLang="en-US" sz="2000" b="1" i="1">
              <a:solidFill>
                <a:srgbClr val="5B1868"/>
              </a:solidFill>
            </a:endParaRPr>
          </a:p>
          <a:p>
            <a:pPr eaLnBrk="1" hangingPunct="1"/>
            <a:r>
              <a:rPr lang="en-US" altLang="en-US" sz="2000" b="1" i="1">
                <a:solidFill>
                  <a:srgbClr val="5B1868"/>
                </a:solidFill>
              </a:rPr>
              <a:t>“Please Do Not Throw Snow Peas Away”</a:t>
            </a:r>
          </a:p>
          <a:p>
            <a:pPr eaLnBrk="1" hangingPunct="1"/>
            <a:endParaRPr lang="en-US" altLang="en-US" sz="2000" b="1" i="1">
              <a:solidFill>
                <a:srgbClr val="5B1868"/>
              </a:solidFill>
            </a:endParaRPr>
          </a:p>
          <a:p>
            <a:pPr eaLnBrk="1" hangingPunct="1"/>
            <a:endParaRPr lang="en-US" altLang="en-US" sz="2000" b="1" i="1">
              <a:solidFill>
                <a:srgbClr val="5B1868"/>
              </a:solidFill>
            </a:endParaRPr>
          </a:p>
          <a:p>
            <a:pPr eaLnBrk="1" hangingPunct="1"/>
            <a:endParaRPr lang="en-GB" altLang="en-US" sz="2000" b="1" i="1">
              <a:solidFill>
                <a:srgbClr val="5B18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06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1066800" cy="609600"/>
          </a:xfrm>
        </p:spPr>
        <p:txBody>
          <a:bodyPr/>
          <a:lstStyle/>
          <a:p>
            <a:r>
              <a:rPr lang="en-US" altLang="en-US"/>
              <a:t>OSI </a:t>
            </a:r>
          </a:p>
        </p:txBody>
      </p:sp>
      <p:grpSp>
        <p:nvGrpSpPr>
          <p:cNvPr id="7171" name="Group 60"/>
          <p:cNvGrpSpPr>
            <a:grpSpLocks/>
          </p:cNvGrpSpPr>
          <p:nvPr/>
        </p:nvGrpSpPr>
        <p:grpSpPr bwMode="auto">
          <a:xfrm>
            <a:off x="250825" y="1219200"/>
            <a:ext cx="1882775" cy="5105400"/>
            <a:chOff x="288" y="768"/>
            <a:chExt cx="1056" cy="3216"/>
          </a:xfrm>
        </p:grpSpPr>
        <p:sp>
          <p:nvSpPr>
            <p:cNvPr id="7189" name="AutoShape 12"/>
            <p:cNvSpPr>
              <a:spLocks noChangeArrowheads="1"/>
            </p:cNvSpPr>
            <p:nvPr/>
          </p:nvSpPr>
          <p:spPr bwMode="auto">
            <a:xfrm>
              <a:off x="288" y="1248"/>
              <a:ext cx="1056" cy="336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6. Presentation</a:t>
              </a:r>
              <a:endParaRPr lang="en-GB" altLang="en-US" sz="1600" b="1"/>
            </a:p>
          </p:txBody>
        </p:sp>
        <p:sp>
          <p:nvSpPr>
            <p:cNvPr id="7190" name="AutoShape 13"/>
            <p:cNvSpPr>
              <a:spLocks noChangeArrowheads="1"/>
            </p:cNvSpPr>
            <p:nvPr/>
          </p:nvSpPr>
          <p:spPr bwMode="auto">
            <a:xfrm>
              <a:off x="288" y="768"/>
              <a:ext cx="1056" cy="336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7. Application</a:t>
              </a:r>
              <a:endParaRPr lang="en-GB" altLang="en-US" sz="1600" b="1"/>
            </a:p>
          </p:txBody>
        </p:sp>
        <p:sp>
          <p:nvSpPr>
            <p:cNvPr id="7191" name="AutoShape 14"/>
            <p:cNvSpPr>
              <a:spLocks noChangeArrowheads="1"/>
            </p:cNvSpPr>
            <p:nvPr/>
          </p:nvSpPr>
          <p:spPr bwMode="auto">
            <a:xfrm>
              <a:off x="288" y="3648"/>
              <a:ext cx="1056" cy="336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1. Physical</a:t>
              </a:r>
              <a:endParaRPr lang="en-GB" altLang="en-US" sz="1600" b="1"/>
            </a:p>
          </p:txBody>
        </p:sp>
        <p:sp>
          <p:nvSpPr>
            <p:cNvPr id="7192" name="AutoShape 15"/>
            <p:cNvSpPr>
              <a:spLocks noChangeArrowheads="1"/>
            </p:cNvSpPr>
            <p:nvPr/>
          </p:nvSpPr>
          <p:spPr bwMode="auto">
            <a:xfrm>
              <a:off x="288" y="3168"/>
              <a:ext cx="1056" cy="336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2. Data-Link</a:t>
              </a:r>
              <a:endParaRPr lang="en-GB" altLang="en-US" sz="1600" b="1"/>
            </a:p>
          </p:txBody>
        </p:sp>
        <p:sp>
          <p:nvSpPr>
            <p:cNvPr id="7193" name="AutoShape 16"/>
            <p:cNvSpPr>
              <a:spLocks noChangeArrowheads="1"/>
            </p:cNvSpPr>
            <p:nvPr/>
          </p:nvSpPr>
          <p:spPr bwMode="auto">
            <a:xfrm>
              <a:off x="288" y="2688"/>
              <a:ext cx="1056" cy="336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3. Network</a:t>
              </a:r>
              <a:endParaRPr lang="en-GB" altLang="en-US" sz="1600" b="1"/>
            </a:p>
          </p:txBody>
        </p:sp>
        <p:sp>
          <p:nvSpPr>
            <p:cNvPr id="7194" name="AutoShape 17"/>
            <p:cNvSpPr>
              <a:spLocks noChangeArrowheads="1"/>
            </p:cNvSpPr>
            <p:nvPr/>
          </p:nvSpPr>
          <p:spPr bwMode="auto">
            <a:xfrm>
              <a:off x="288" y="2208"/>
              <a:ext cx="1056" cy="336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4. Transport</a:t>
              </a:r>
              <a:endParaRPr lang="en-GB" altLang="en-US" sz="1600" b="1"/>
            </a:p>
          </p:txBody>
        </p:sp>
        <p:sp>
          <p:nvSpPr>
            <p:cNvPr id="7195" name="AutoShape 18"/>
            <p:cNvSpPr>
              <a:spLocks noChangeArrowheads="1"/>
            </p:cNvSpPr>
            <p:nvPr/>
          </p:nvSpPr>
          <p:spPr bwMode="auto">
            <a:xfrm>
              <a:off x="288" y="1728"/>
              <a:ext cx="1056" cy="336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 b="1"/>
                <a:t>5. Session</a:t>
              </a:r>
              <a:endParaRPr lang="en-GB" altLang="en-US" sz="1600" b="1"/>
            </a:p>
          </p:txBody>
        </p:sp>
      </p:grpSp>
      <p:sp>
        <p:nvSpPr>
          <p:cNvPr id="7172" name="Rectangle 40"/>
          <p:cNvSpPr>
            <a:spLocks noChangeArrowheads="1"/>
          </p:cNvSpPr>
          <p:nvPr/>
        </p:nvSpPr>
        <p:spPr bwMode="auto">
          <a:xfrm>
            <a:off x="2362200" y="533400"/>
            <a:ext cx="1600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80963" eaLnBrk="1" hangingPunct="1"/>
            <a:r>
              <a:rPr lang="en-US" altLang="en-US" sz="2800" b="1">
                <a:solidFill>
                  <a:srgbClr val="5B1868"/>
                </a:solidFill>
              </a:rPr>
              <a:t>TCP/IP </a:t>
            </a:r>
          </a:p>
        </p:txBody>
      </p:sp>
      <p:sp>
        <p:nvSpPr>
          <p:cNvPr id="7173" name="Content Placeholder 3"/>
          <p:cNvSpPr>
            <a:spLocks/>
          </p:cNvSpPr>
          <p:nvPr/>
        </p:nvSpPr>
        <p:spPr bwMode="auto">
          <a:xfrm>
            <a:off x="4114800" y="838200"/>
            <a:ext cx="480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1325" indent="-342900" eaLnBrk="1" hangingPunct="1">
              <a:spcBef>
                <a:spcPct val="50000"/>
              </a:spcBef>
            </a:pPr>
            <a:r>
              <a:rPr lang="en-US" altLang="en-US" sz="2000"/>
              <a:t>Understanding the abstract architecture is key to understanding the concrete network</a:t>
            </a:r>
            <a:endParaRPr lang="en-US" altLang="en-US" sz="2000">
              <a:sym typeface="Wingdings" pitchFamily="2" charset="2"/>
            </a:endParaRPr>
          </a:p>
        </p:txBody>
      </p:sp>
      <p:sp>
        <p:nvSpPr>
          <p:cNvPr id="7174" name="Content Placeholder 3"/>
          <p:cNvSpPr>
            <a:spLocks/>
          </p:cNvSpPr>
          <p:nvPr/>
        </p:nvSpPr>
        <p:spPr bwMode="auto">
          <a:xfrm>
            <a:off x="5181600" y="1828800"/>
            <a:ext cx="3200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1325" indent="-342900" eaLnBrk="1" hangingPunct="1">
              <a:spcBef>
                <a:spcPct val="50000"/>
              </a:spcBef>
            </a:pPr>
            <a:r>
              <a:rPr lang="en-US" altLang="en-US" sz="2000"/>
              <a:t>For this class the concrete network is </a:t>
            </a:r>
            <a:r>
              <a:rPr lang="en-US" altLang="en-US" sz="2000" b="1">
                <a:solidFill>
                  <a:srgbClr val="00528B"/>
                </a:solidFill>
              </a:rPr>
              <a:t>TCP</a:t>
            </a:r>
            <a:r>
              <a:rPr lang="en-US" altLang="en-US" sz="2000"/>
              <a:t>/</a:t>
            </a:r>
            <a:r>
              <a:rPr lang="en-US" altLang="en-US" sz="2000" b="1">
                <a:solidFill>
                  <a:schemeClr val="accent2"/>
                </a:solidFill>
              </a:rPr>
              <a:t>IP</a:t>
            </a:r>
            <a:r>
              <a:rPr lang="en-US" altLang="en-US" sz="2000"/>
              <a:t> over </a:t>
            </a:r>
            <a:r>
              <a:rPr lang="en-US" altLang="en-US" sz="2000">
                <a:solidFill>
                  <a:srgbClr val="800000"/>
                </a:solidFill>
              </a:rPr>
              <a:t>Ethernet</a:t>
            </a:r>
            <a:endParaRPr lang="en-US" altLang="en-US" sz="2000">
              <a:solidFill>
                <a:srgbClr val="800000"/>
              </a:solidFill>
              <a:sym typeface="Wingdings" pitchFamily="2" charset="2"/>
            </a:endParaRPr>
          </a:p>
        </p:txBody>
      </p:sp>
      <p:grpSp>
        <p:nvGrpSpPr>
          <p:cNvPr id="7175" name="Group 59"/>
          <p:cNvGrpSpPr>
            <a:grpSpLocks/>
          </p:cNvGrpSpPr>
          <p:nvPr/>
        </p:nvGrpSpPr>
        <p:grpSpPr bwMode="auto">
          <a:xfrm>
            <a:off x="2286000" y="1219200"/>
            <a:ext cx="6248400" cy="5105400"/>
            <a:chOff x="1440" y="768"/>
            <a:chExt cx="3936" cy="3216"/>
          </a:xfrm>
        </p:grpSpPr>
        <p:grpSp>
          <p:nvGrpSpPr>
            <p:cNvPr id="7180" name="Group 41"/>
            <p:cNvGrpSpPr>
              <a:grpSpLocks/>
            </p:cNvGrpSpPr>
            <p:nvPr/>
          </p:nvGrpSpPr>
          <p:grpSpPr bwMode="auto">
            <a:xfrm>
              <a:off x="1440" y="768"/>
              <a:ext cx="1056" cy="3216"/>
              <a:chOff x="1440" y="768"/>
              <a:chExt cx="1056" cy="3216"/>
            </a:xfrm>
          </p:grpSpPr>
          <p:sp>
            <p:nvSpPr>
              <p:cNvPr id="7184" name="Rectangle 32"/>
              <p:cNvSpPr>
                <a:spLocks noChangeArrowheads="1"/>
              </p:cNvSpPr>
              <p:nvPr/>
            </p:nvSpPr>
            <p:spPr bwMode="auto">
              <a:xfrm>
                <a:off x="1440" y="768"/>
                <a:ext cx="1056" cy="1056"/>
              </a:xfrm>
              <a:prstGeom prst="rect">
                <a:avLst/>
              </a:prstGeom>
              <a:solidFill>
                <a:srgbClr val="FFCC99"/>
              </a:solidFill>
              <a:ln w="508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en-US" sz="1600" b="1"/>
                  <a:t>5. Application</a:t>
                </a:r>
                <a:endParaRPr lang="en-GB" altLang="en-US" sz="1600" b="1"/>
              </a:p>
            </p:txBody>
          </p:sp>
          <p:sp>
            <p:nvSpPr>
              <p:cNvPr id="7185" name="Rectangle 33"/>
              <p:cNvSpPr>
                <a:spLocks noChangeArrowheads="1"/>
              </p:cNvSpPr>
              <p:nvPr/>
            </p:nvSpPr>
            <p:spPr bwMode="auto">
              <a:xfrm>
                <a:off x="1440" y="2688"/>
                <a:ext cx="1056" cy="192"/>
              </a:xfrm>
              <a:prstGeom prst="rect">
                <a:avLst/>
              </a:prstGeom>
              <a:solidFill>
                <a:srgbClr val="FFCC99"/>
              </a:solidFill>
              <a:ln w="508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en-US" sz="1600" b="1"/>
                  <a:t>3. Internet</a:t>
                </a:r>
                <a:endParaRPr lang="en-GB" altLang="en-US" sz="1600" b="1"/>
              </a:p>
            </p:txBody>
          </p:sp>
          <p:sp>
            <p:nvSpPr>
              <p:cNvPr id="7186" name="Rectangle 34"/>
              <p:cNvSpPr>
                <a:spLocks noChangeArrowheads="1"/>
              </p:cNvSpPr>
              <p:nvPr/>
            </p:nvSpPr>
            <p:spPr bwMode="auto">
              <a:xfrm>
                <a:off x="1440" y="1920"/>
                <a:ext cx="1056" cy="624"/>
              </a:xfrm>
              <a:prstGeom prst="rect">
                <a:avLst/>
              </a:prstGeom>
              <a:solidFill>
                <a:srgbClr val="FFCC99"/>
              </a:solidFill>
              <a:ln w="508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en-US" sz="1600" b="1"/>
                  <a:t>4. Transport</a:t>
                </a:r>
                <a:endParaRPr lang="en-GB" altLang="en-US" sz="1600" b="1"/>
              </a:p>
            </p:txBody>
          </p:sp>
          <p:sp>
            <p:nvSpPr>
              <p:cNvPr id="7187" name="Rectangle 36"/>
              <p:cNvSpPr>
                <a:spLocks noChangeArrowheads="1"/>
              </p:cNvSpPr>
              <p:nvPr/>
            </p:nvSpPr>
            <p:spPr bwMode="auto">
              <a:xfrm>
                <a:off x="1440" y="2976"/>
                <a:ext cx="1056" cy="528"/>
              </a:xfrm>
              <a:prstGeom prst="rect">
                <a:avLst/>
              </a:prstGeom>
              <a:solidFill>
                <a:srgbClr val="FFCC99"/>
              </a:solidFill>
              <a:ln w="508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en-US" sz="1600" b="1"/>
                  <a:t>2. Network  </a:t>
                </a:r>
              </a:p>
              <a:p>
                <a:pPr eaLnBrk="1" hangingPunct="1"/>
                <a:r>
                  <a:rPr lang="en-US" altLang="en-US" sz="1600" b="1"/>
                  <a:t>    Access</a:t>
                </a:r>
                <a:endParaRPr lang="en-GB" altLang="en-US" sz="1600" b="1"/>
              </a:p>
            </p:txBody>
          </p:sp>
          <p:sp>
            <p:nvSpPr>
              <p:cNvPr id="7188" name="Rectangle 37"/>
              <p:cNvSpPr>
                <a:spLocks noChangeArrowheads="1"/>
              </p:cNvSpPr>
              <p:nvPr/>
            </p:nvSpPr>
            <p:spPr bwMode="auto">
              <a:xfrm>
                <a:off x="1440" y="3648"/>
                <a:ext cx="1056" cy="336"/>
              </a:xfrm>
              <a:prstGeom prst="rect">
                <a:avLst/>
              </a:prstGeom>
              <a:solidFill>
                <a:srgbClr val="FFCC99"/>
              </a:solidFill>
              <a:ln w="508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en-US" sz="1600" b="1"/>
                  <a:t>1. Physical</a:t>
                </a:r>
                <a:endParaRPr lang="en-GB" altLang="en-US" sz="1600" b="1"/>
              </a:p>
            </p:txBody>
          </p:sp>
        </p:grpSp>
        <p:sp>
          <p:nvSpPr>
            <p:cNvPr id="7181" name="AutoShape 47"/>
            <p:cNvSpPr>
              <a:spLocks noChangeArrowheads="1"/>
            </p:cNvSpPr>
            <p:nvPr/>
          </p:nvSpPr>
          <p:spPr bwMode="auto">
            <a:xfrm>
              <a:off x="3072" y="1920"/>
              <a:ext cx="2304" cy="192"/>
            </a:xfrm>
            <a:prstGeom prst="wedgeRectCallout">
              <a:avLst>
                <a:gd name="adj1" fmla="val -74565"/>
                <a:gd name="adj2" fmla="val -176565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r>
                <a:rPr lang="en-US" altLang="en-US" sz="1600"/>
                <a:t>Secure Sockets Layer (</a:t>
              </a:r>
              <a:r>
                <a:rPr lang="en-US" altLang="en-US" sz="1600" b="1">
                  <a:solidFill>
                    <a:srgbClr val="653579"/>
                  </a:solidFill>
                </a:rPr>
                <a:t>SSL</a:t>
              </a:r>
              <a:r>
                <a:rPr lang="en-US" altLang="en-US" sz="1600"/>
                <a:t>)</a:t>
              </a:r>
            </a:p>
          </p:txBody>
        </p:sp>
        <p:sp>
          <p:nvSpPr>
            <p:cNvPr id="7182" name="AutoShape 48"/>
            <p:cNvSpPr>
              <a:spLocks noChangeArrowheads="1"/>
            </p:cNvSpPr>
            <p:nvPr/>
          </p:nvSpPr>
          <p:spPr bwMode="auto">
            <a:xfrm>
              <a:off x="3072" y="2208"/>
              <a:ext cx="2304" cy="240"/>
            </a:xfrm>
            <a:prstGeom prst="wedgeRectCallout">
              <a:avLst>
                <a:gd name="adj1" fmla="val -73829"/>
                <a:gd name="adj2" fmla="val -32083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/>
            <a:lstStyle/>
            <a:p>
              <a:pPr eaLnBrk="1" hangingPunct="1"/>
              <a:r>
                <a:rPr lang="en-US" altLang="en-US" sz="1600" b="1">
                  <a:solidFill>
                    <a:srgbClr val="00528B"/>
                  </a:solidFill>
                </a:rPr>
                <a:t>TCP</a:t>
              </a:r>
              <a:r>
                <a:rPr lang="en-US" altLang="en-US" sz="1600"/>
                <a:t>: Handshake, Port, Sequence</a:t>
              </a:r>
              <a:endParaRPr lang="en-GB" altLang="en-US" sz="1600"/>
            </a:p>
          </p:txBody>
        </p:sp>
        <p:sp>
          <p:nvSpPr>
            <p:cNvPr id="7183" name="AutoShape 49"/>
            <p:cNvSpPr>
              <a:spLocks noChangeArrowheads="1"/>
            </p:cNvSpPr>
            <p:nvPr/>
          </p:nvSpPr>
          <p:spPr bwMode="auto">
            <a:xfrm>
              <a:off x="3072" y="2544"/>
              <a:ext cx="2304" cy="384"/>
            </a:xfrm>
            <a:prstGeom prst="wedgeRectCallout">
              <a:avLst>
                <a:gd name="adj1" fmla="val -73870"/>
                <a:gd name="adj2" fmla="val 14583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en-US" sz="1600" b="1">
                  <a:solidFill>
                    <a:schemeClr val="accent2"/>
                  </a:solidFill>
                </a:rPr>
                <a:t>IP</a:t>
              </a:r>
              <a:r>
                <a:rPr lang="en-US" altLang="en-US" sz="1600"/>
                <a:t>: Source &amp; Destination Address, Subnets, Routing</a:t>
              </a:r>
              <a:endParaRPr lang="en-GB" altLang="en-US" sz="1600"/>
            </a:p>
          </p:txBody>
        </p:sp>
      </p:grpSp>
      <p:grpSp>
        <p:nvGrpSpPr>
          <p:cNvPr id="7176" name="Group 55"/>
          <p:cNvGrpSpPr>
            <a:grpSpLocks/>
          </p:cNvGrpSpPr>
          <p:nvPr/>
        </p:nvGrpSpPr>
        <p:grpSpPr bwMode="auto">
          <a:xfrm>
            <a:off x="4876800" y="4800600"/>
            <a:ext cx="3657600" cy="1143000"/>
            <a:chOff x="3024" y="1584"/>
            <a:chExt cx="2304" cy="720"/>
          </a:xfrm>
        </p:grpSpPr>
        <p:sp>
          <p:nvSpPr>
            <p:cNvPr id="7177" name="AutoShape 56"/>
            <p:cNvSpPr>
              <a:spLocks noChangeArrowheads="1"/>
            </p:cNvSpPr>
            <p:nvPr/>
          </p:nvSpPr>
          <p:spPr bwMode="auto">
            <a:xfrm>
              <a:off x="3024" y="1824"/>
              <a:ext cx="2304" cy="240"/>
            </a:xfrm>
            <a:prstGeom prst="wedgeRectCallout">
              <a:avLst>
                <a:gd name="adj1" fmla="val -74176"/>
                <a:gd name="adj2" fmla="val -6041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/>
            <a:lstStyle/>
            <a:p>
              <a:r>
                <a:rPr lang="en-US" altLang="en-US" sz="1600"/>
                <a:t>Link Layer Control (LLC)</a:t>
              </a:r>
              <a:endParaRPr lang="en-GB" altLang="en-US" sz="1600"/>
            </a:p>
          </p:txBody>
        </p:sp>
        <p:sp>
          <p:nvSpPr>
            <p:cNvPr id="7178" name="AutoShape 57"/>
            <p:cNvSpPr>
              <a:spLocks noChangeArrowheads="1"/>
            </p:cNvSpPr>
            <p:nvPr/>
          </p:nvSpPr>
          <p:spPr bwMode="auto">
            <a:xfrm>
              <a:off x="3024" y="1584"/>
              <a:ext cx="2304" cy="240"/>
            </a:xfrm>
            <a:prstGeom prst="wedgeRectCallout">
              <a:avLst>
                <a:gd name="adj1" fmla="val -74046"/>
                <a:gd name="adj2" fmla="val -4041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/>
            <a:lstStyle/>
            <a:p>
              <a:pPr eaLnBrk="1" hangingPunct="1"/>
              <a:r>
                <a:rPr lang="en-US" altLang="en-US" sz="1600" b="1">
                  <a:solidFill>
                    <a:srgbClr val="800000"/>
                  </a:solidFill>
                </a:rPr>
                <a:t>Ethernet</a:t>
              </a:r>
              <a:r>
                <a:rPr lang="en-US" altLang="en-US" sz="1600"/>
                <a:t>: CSMA/CD - Broadcast</a:t>
              </a:r>
              <a:endParaRPr lang="en-GB" altLang="en-US" sz="1600"/>
            </a:p>
          </p:txBody>
        </p:sp>
        <p:sp>
          <p:nvSpPr>
            <p:cNvPr id="7179" name="AutoShape 58"/>
            <p:cNvSpPr>
              <a:spLocks noChangeArrowheads="1"/>
            </p:cNvSpPr>
            <p:nvPr/>
          </p:nvSpPr>
          <p:spPr bwMode="auto">
            <a:xfrm>
              <a:off x="3024" y="2064"/>
              <a:ext cx="2304" cy="240"/>
            </a:xfrm>
            <a:prstGeom prst="wedgeRectCallout">
              <a:avLst>
                <a:gd name="adj1" fmla="val -75347"/>
                <a:gd name="adj2" fmla="val -691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/>
            <a:lstStyle/>
            <a:p>
              <a:r>
                <a:rPr lang="en-US" altLang="en-US" sz="1600"/>
                <a:t>Media Access Control (MAC) Address</a:t>
              </a:r>
              <a:endParaRPr lang="en-GB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78549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 Layers to 5</a:t>
            </a:r>
            <a:endParaRPr lang="en-MY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38171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/>
              <a:t>Presentation Layer</a:t>
            </a:r>
            <a:endParaRPr lang="en-MY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07504" y="1844824"/>
            <a:ext cx="4040188" cy="428133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/>
              <a:t>The Presentation Layer is for providing a standard way of encoding data, including encryption and character encoding (unicode).  </a:t>
            </a:r>
          </a:p>
          <a:p>
            <a:pPr>
              <a:spcBef>
                <a:spcPts val="1200"/>
              </a:spcBef>
            </a:pPr>
            <a:r>
              <a:rPr lang="en-US"/>
              <a:t>MIME (Multipurpose Internet Mail Extensions) is a Presentation Layer protocol that defines the formatting of e-mail messages</a:t>
            </a:r>
          </a:p>
          <a:p>
            <a:pPr>
              <a:spcBef>
                <a:spcPts val="1200"/>
              </a:spcBef>
            </a:pPr>
            <a:r>
              <a:rPr lang="en-US"/>
              <a:t>Presentation Layer functions are most commonly implemented as part of the Application Layer. </a:t>
            </a:r>
            <a:endParaRPr lang="en-MY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5004048" y="1268760"/>
            <a:ext cx="3682752" cy="38171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/>
              <a:t>Session Layer</a:t>
            </a:r>
            <a:endParaRPr lang="en-MY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4281339"/>
          </a:xfrm>
        </p:spPr>
        <p:txBody>
          <a:bodyPr/>
          <a:lstStyle/>
          <a:p>
            <a:r>
              <a:rPr lang="en-US"/>
              <a:t>The session layer creates and terminates unique connections. </a:t>
            </a:r>
          </a:p>
          <a:p>
            <a:pPr>
              <a:spcBef>
                <a:spcPts val="1200"/>
              </a:spcBef>
            </a:pPr>
            <a:r>
              <a:rPr lang="en-US"/>
              <a:t>TCP implements some session layer functionality (since it maintains connection states using sequence number).  </a:t>
            </a:r>
          </a:p>
          <a:p>
            <a:pPr>
              <a:spcBef>
                <a:spcPts val="1200"/>
              </a:spcBef>
            </a:pPr>
            <a:r>
              <a:rPr lang="en-US"/>
              <a:t>Session layer services are most commonly implemented as part of the Application layer.  For example, HTTP is is a "stateless" protocol and a web application uses PHP or .NET for “session cookies”.</a:t>
            </a:r>
            <a:endParaRPr lang="en-MY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466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66127"/>
      </p:ext>
    </p:extLst>
  </p:cSld>
  <p:clrMapOvr>
    <a:masterClrMapping/>
  </p:clrMapOvr>
</p:sld>
</file>

<file path=ppt/theme/theme1.xml><?xml version="1.0" encoding="utf-8"?>
<a:theme xmlns:a="http://schemas.openxmlformats.org/drawingml/2006/main" name="1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O_CompTIA_Visuals_Template.pptx" id="{1CEDCDFF-DC4F-454A-B15A-2F51278AE62E}" vid="{91153F74-20C9-427D-B9CD-29CB0F3238D1}"/>
    </a:ext>
  </a:extLst>
</a:theme>
</file>

<file path=ppt/theme/theme3.xml><?xml version="1.0" encoding="utf-8"?>
<a:theme xmlns:a="http://schemas.openxmlformats.org/drawingml/2006/main" name="1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O_CompTIA_Visuals_Template.pptx" id="{1CEDCDFF-DC4F-454A-B15A-2F51278AE62E}" vid="{91153F74-20C9-427D-B9CD-29CB0F3238D1}"/>
    </a:ext>
  </a:extLst>
</a:theme>
</file>

<file path=ppt/theme/theme4.xml><?xml version="1.0" encoding="utf-8"?>
<a:theme xmlns:a="http://schemas.openxmlformats.org/drawingml/2006/main" name="2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O_CompTIA_Visuals_Template.pptx" id="{1CEDCDFF-DC4F-454A-B15A-2F51278AE62E}" vid="{91153F74-20C9-427D-B9CD-29CB0F3238D1}"/>
    </a:ext>
  </a:extLst>
</a:theme>
</file>

<file path=ppt/theme/theme5.xml><?xml version="1.0" encoding="utf-8"?>
<a:theme xmlns:a="http://schemas.openxmlformats.org/drawingml/2006/main" name="3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O_CompTIA_Visuals_Template.pptx" id="{1CEDCDFF-DC4F-454A-B15A-2F51278AE62E}" vid="{91153F74-20C9-427D-B9CD-29CB0F3238D1}"/>
    </a:ext>
  </a:extLst>
</a:theme>
</file>

<file path=ppt/theme/theme7.xml><?xml version="1.0" encoding="utf-8"?>
<a:theme xmlns:a="http://schemas.openxmlformats.org/drawingml/2006/main" name="5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O_CompTIA_Visuals_Template.pptx" id="{1CEDCDFF-DC4F-454A-B15A-2F51278AE62E}" vid="{91153F74-20C9-427D-B9CD-29CB0F3238D1}"/>
    </a:ext>
  </a:extLst>
</a:theme>
</file>

<file path=ppt/theme/theme8.xml><?xml version="1.0" encoding="utf-8"?>
<a:theme xmlns:a="http://schemas.openxmlformats.org/drawingml/2006/main" name="6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O_CompTIA_Visuals_Template.pptx" id="{1CEDCDFF-DC4F-454A-B15A-2F51278AE62E}" vid="{91153F74-20C9-427D-B9CD-29CB0F3238D1}"/>
    </a:ext>
  </a:extLst>
</a:theme>
</file>

<file path=ppt/theme/theme9.xml><?xml version="1.0" encoding="utf-8"?>
<a:theme xmlns:a="http://schemas.openxmlformats.org/drawingml/2006/main" name="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HD:Users:hlinger:Desktop:Fac Template.ppt</Template>
  <TotalTime>3868</TotalTime>
  <Words>3038</Words>
  <Application>Microsoft Office PowerPoint</Application>
  <PresentationFormat>On-screen Show (4:3)</PresentationFormat>
  <Paragraphs>458</Paragraphs>
  <Slides>41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41</vt:i4>
      </vt:variant>
    </vt:vector>
  </HeadingPairs>
  <TitlesOfParts>
    <vt:vector size="58" baseType="lpstr">
      <vt:lpstr>Arial</vt:lpstr>
      <vt:lpstr>Calibri</vt:lpstr>
      <vt:lpstr>Courier New</vt:lpstr>
      <vt:lpstr>Lucida Console</vt:lpstr>
      <vt:lpstr>Myriad Pro</vt:lpstr>
      <vt:lpstr>Times</vt:lpstr>
      <vt:lpstr>Times New Roman</vt:lpstr>
      <vt:lpstr>Wingdings</vt:lpstr>
      <vt:lpstr>1_APU Clean</vt:lpstr>
      <vt:lpstr>LO-CompTIA</vt:lpstr>
      <vt:lpstr>1_LO-CompTIA</vt:lpstr>
      <vt:lpstr>2_LO-CompTIA</vt:lpstr>
      <vt:lpstr>3_APU Clean</vt:lpstr>
      <vt:lpstr>4_LO-CompTIA</vt:lpstr>
      <vt:lpstr>5_LO-CompTIA</vt:lpstr>
      <vt:lpstr>6_LO-CompTIA</vt:lpstr>
      <vt:lpstr>APU Clean</vt:lpstr>
      <vt:lpstr>System and Network Administration</vt:lpstr>
      <vt:lpstr>Configuring for Network Services</vt:lpstr>
      <vt:lpstr>Network Components</vt:lpstr>
      <vt:lpstr>PowerPoint Presentation</vt:lpstr>
      <vt:lpstr>ISO OSI Reference Model</vt:lpstr>
      <vt:lpstr>OSI Model: Information Flow</vt:lpstr>
      <vt:lpstr>OSI </vt:lpstr>
      <vt:lpstr>7 Layers to 5</vt:lpstr>
      <vt:lpstr>PowerPoint Presentation</vt:lpstr>
      <vt:lpstr>Packets and Encapsulation</vt:lpstr>
      <vt:lpstr>Encapsulation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TinyNet in practice</vt:lpstr>
      <vt:lpstr>Virtual Networking</vt:lpstr>
      <vt:lpstr>Virtual Networking</vt:lpstr>
      <vt:lpstr>IP Addressing &amp; Subnet Masks</vt:lpstr>
      <vt:lpstr>Classless Addressing (VLSM)</vt:lpstr>
      <vt:lpstr>PowerPoint Presentation</vt:lpstr>
      <vt:lpstr>Addresses</vt:lpstr>
      <vt:lpstr>Virtual Local Area Networks (VLANs)</vt:lpstr>
      <vt:lpstr>PowerPoint Presentation</vt:lpstr>
      <vt:lpstr>Internet Protocols and Standards</vt:lpstr>
      <vt:lpstr>ARP - Address Resolution Protocol</vt:lpstr>
      <vt:lpstr>PowerPoint Presentation</vt:lpstr>
      <vt:lpstr>PowerPoint Presentation</vt:lpstr>
      <vt:lpstr>ping</vt:lpstr>
      <vt:lpstr>UDP - User Datagram Protocol </vt:lpstr>
      <vt:lpstr>TCP: Transmission Control Protocol</vt:lpstr>
      <vt:lpstr>PowerPoint Presentation</vt:lpstr>
      <vt:lpstr>Ports and Port Ranges</vt:lpstr>
      <vt:lpstr>Service names and port numbers</vt:lpstr>
      <vt:lpstr>Transport Protocol Addresses: TCP &amp; UDP Port Numbers </vt:lpstr>
      <vt:lpstr>PowerPoint Presentation</vt:lpstr>
      <vt:lpstr>PowerPoint Presentation</vt:lpstr>
    </vt:vector>
  </TitlesOfParts>
  <Company>Henry Linger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Dr Thomas Patrick O’Daniel</dc:creator>
  <cp:lastModifiedBy>Thomas ODaniel</cp:lastModifiedBy>
  <cp:revision>367</cp:revision>
  <cp:lastPrinted>2007-07-15T04:59:23Z</cp:lastPrinted>
  <dcterms:modified xsi:type="dcterms:W3CDTF">2022-03-22T02:27:15Z</dcterms:modified>
</cp:coreProperties>
</file>