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7.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8.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 id="2147484425" r:id="rId2"/>
    <p:sldMasterId id="2147484448" r:id="rId3"/>
    <p:sldMasterId id="2147484471" r:id="rId4"/>
    <p:sldMasterId id="2147484494" r:id="rId5"/>
    <p:sldMasterId id="2147484532" r:id="rId6"/>
    <p:sldMasterId id="2147484556" r:id="rId7"/>
    <p:sldMasterId id="2147484615" r:id="rId8"/>
    <p:sldMasterId id="2147484629" r:id="rId9"/>
  </p:sldMasterIdLst>
  <p:notesMasterIdLst>
    <p:notesMasterId r:id="rId37"/>
  </p:notesMasterIdLst>
  <p:handoutMasterIdLst>
    <p:handoutMasterId r:id="rId38"/>
  </p:handoutMasterIdLst>
  <p:sldIdLst>
    <p:sldId id="703" r:id="rId10"/>
    <p:sldId id="745" r:id="rId11"/>
    <p:sldId id="895" r:id="rId12"/>
    <p:sldId id="854" r:id="rId13"/>
    <p:sldId id="377" r:id="rId14"/>
    <p:sldId id="726" r:id="rId15"/>
    <p:sldId id="850" r:id="rId16"/>
    <p:sldId id="727" r:id="rId17"/>
    <p:sldId id="851" r:id="rId18"/>
    <p:sldId id="841" r:id="rId19"/>
    <p:sldId id="852" r:id="rId20"/>
    <p:sldId id="890" r:id="rId21"/>
    <p:sldId id="914" r:id="rId22"/>
    <p:sldId id="915" r:id="rId23"/>
    <p:sldId id="913" r:id="rId24"/>
    <p:sldId id="833" r:id="rId25"/>
    <p:sldId id="401" r:id="rId26"/>
    <p:sldId id="886" r:id="rId27"/>
    <p:sldId id="894" r:id="rId28"/>
    <p:sldId id="876" r:id="rId29"/>
    <p:sldId id="878" r:id="rId30"/>
    <p:sldId id="405" r:id="rId31"/>
    <p:sldId id="406" r:id="rId32"/>
    <p:sldId id="889" r:id="rId33"/>
    <p:sldId id="885" r:id="rId34"/>
    <p:sldId id="898" r:id="rId35"/>
    <p:sldId id="907" r:id="rId36"/>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3300"/>
    <a:srgbClr val="00528B"/>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8173" autoAdjust="0"/>
    <p:restoredTop sz="94652" autoAdjust="0"/>
  </p:normalViewPr>
  <p:slideViewPr>
    <p:cSldViewPr>
      <p:cViewPr varScale="1">
        <p:scale>
          <a:sx n="63" d="100"/>
          <a:sy n="63" d="100"/>
        </p:scale>
        <p:origin x="-1962" y="-108"/>
      </p:cViewPr>
      <p:guideLst>
        <p:guide orient="horz" pos="2160"/>
        <p:guide pos="2880"/>
      </p:guideLst>
    </p:cSldViewPr>
  </p:slideViewPr>
  <p:outlineViewPr>
    <p:cViewPr>
      <p:scale>
        <a:sx n="33" d="100"/>
        <a:sy n="33" d="100"/>
      </p:scale>
      <p:origin x="0" y="-13146"/>
    </p:cViewPr>
    <p:sldLst>
      <p:sld r:id="rId1" collapse="1"/>
    </p:sldLst>
  </p:outlineViewPr>
  <p:notesTextViewPr>
    <p:cViewPr>
      <p:scale>
        <a:sx n="100" d="100"/>
        <a:sy n="100" d="100"/>
      </p:scale>
      <p:origin x="0" y="0"/>
    </p:cViewPr>
  </p:notesTextViewPr>
  <p:sorterViewPr>
    <p:cViewPr varScale="1">
      <p:scale>
        <a:sx n="1" d="1"/>
        <a:sy n="1" d="1"/>
      </p:scale>
      <p:origin x="0" y="6036"/>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40E6BE2-241E-4DB7-B103-5A910C24CFDB}" type="slidenum">
              <a:rPr lang="en-AU" altLang="en-US"/>
              <a:pPr>
                <a:defRPr/>
              </a:pPr>
              <a:t>‹#›</a:t>
            </a:fld>
            <a:endParaRPr lang="en-AU" altLang="en-US"/>
          </a:p>
        </p:txBody>
      </p:sp>
    </p:spTree>
    <p:extLst>
      <p:ext uri="{BB962C8B-B14F-4D97-AF65-F5344CB8AC3E}">
        <p14:creationId xmlns:p14="http://schemas.microsoft.com/office/powerpoint/2010/main" val="307059908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48132"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F2E5EA7D-8B1B-4A92-B5F3-9FCC173E2C1F}" type="slidenum">
              <a:rPr lang="en-AU" altLang="en-US"/>
              <a:pPr>
                <a:defRPr/>
              </a:pPr>
              <a:t>‹#›</a:t>
            </a:fld>
            <a:endParaRPr lang="en-AU" altLang="en-US"/>
          </a:p>
        </p:txBody>
      </p:sp>
    </p:spTree>
    <p:extLst>
      <p:ext uri="{BB962C8B-B14F-4D97-AF65-F5344CB8AC3E}">
        <p14:creationId xmlns:p14="http://schemas.microsoft.com/office/powerpoint/2010/main" val="307455546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E5EA7D-8B1B-4A92-B5F3-9FCC173E2C1F}"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53709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6268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03308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2256227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6139432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588845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442667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033920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707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753647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0097138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3931297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104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046589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756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569684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387832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6337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00192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309324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511432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19665758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426817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7264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6509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71126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366315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2299407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1322483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244398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535008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82437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267219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19651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488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8492191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2465103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357602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8379862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404550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8689611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871642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7383161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28465311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4607954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581776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9604036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Slide Number Placeholder 1"/>
          <p:cNvSpPr>
            <a:spLocks noGrp="1"/>
          </p:cNvSpPr>
          <p:nvPr>
            <p:ph type="sldNum" sz="quarter" idx="10"/>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858915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59204411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19342430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89475674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18184276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264771362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03058309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37602864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70"/>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dirty="0">
                <a:latin typeface="Calibri"/>
              </a:rPr>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4"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a:defRPr/>
            </a:pPr>
            <a:fld id="{2066355A-084C-D24E-9AD2-7E4FC41EA627}" type="slidenum">
              <a:rPr lang="en-US" smtClean="0">
                <a:latin typeface="Calibri"/>
              </a:rPr>
              <a:pPr defTabSz="457200">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5"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dirty="0">
                <a:latin typeface="Calibri"/>
              </a:rPr>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4775221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824602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402701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343125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6241469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85429608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6286567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6804707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708324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883376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53591842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889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6994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79994208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0144217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atin typeface="Arial" charset="0"/>
              </a:defRPr>
            </a:lvl1pPr>
          </a:lstStyle>
          <a:p>
            <a:pPr>
              <a:defRPr/>
            </a:pPr>
            <a:r>
              <a:rPr lang="en-GB">
                <a:solidFill>
                  <a:srgbClr val="000000"/>
                </a:solidFill>
              </a:rPr>
              <a:t>‹#›</a:t>
            </a:r>
          </a:p>
        </p:txBody>
      </p:sp>
    </p:spTree>
    <p:extLst>
      <p:ext uri="{BB962C8B-B14F-4D97-AF65-F5344CB8AC3E}">
        <p14:creationId xmlns:p14="http://schemas.microsoft.com/office/powerpoint/2010/main" val="429095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79307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07000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272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62233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05276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61938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11914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02829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73349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92265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4817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453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43279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820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966387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01223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99729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796950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30123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5208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96771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247729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825315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974280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6983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115364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534818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76505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210049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854023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318317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185379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462879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325131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610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4410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041947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800076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026580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566519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21490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42394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839505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6946900" y="6727825"/>
            <a:ext cx="2133600" cy="130175"/>
          </a:xfrm>
          <a:prstGeom prst="rect">
            <a:avLst/>
          </a:prstGeom>
          <a:ln/>
        </p:spPr>
        <p:txBody>
          <a:bodyPr/>
          <a:lstStyle>
            <a:lvl1pPr>
              <a:defRPr/>
            </a:lvl1pPr>
          </a:lstStyle>
          <a:p>
            <a:pPr defTabSz="457200" eaLnBrk="1" fontAlgn="auto" hangingPunct="1">
              <a:spcBef>
                <a:spcPts val="0"/>
              </a:spcBef>
              <a:spcAft>
                <a:spcPts val="0"/>
              </a:spcAft>
              <a:defRPr/>
            </a:pPr>
            <a:r>
              <a:rPr lang="en-US" dirty="0">
                <a:solidFill>
                  <a:srgbClr val="000000"/>
                </a:solidFill>
                <a:latin typeface="Calibri"/>
              </a:rPr>
              <a:t>Slide </a:t>
            </a:r>
            <a:fld id="{870DD5CD-49D7-9640-A75B-C37B075FCBF1}" type="slidenum">
              <a:rPr lang="en-US" smtClean="0">
                <a:solidFill>
                  <a:srgbClr val="000000"/>
                </a:solidFill>
                <a:latin typeface="Calibri"/>
              </a:rPr>
              <a:pPr defTabSz="457200" eaLnBrk="1" fontAlgn="auto" hangingPunct="1">
                <a:spcBef>
                  <a:spcPts val="0"/>
                </a:spcBef>
                <a:spcAft>
                  <a:spcPts val="0"/>
                </a:spcAft>
                <a:defRPr/>
              </a:pPr>
              <a:t>‹#›</a:t>
            </a:fld>
            <a:r>
              <a:rPr lang="en-US" dirty="0">
                <a:solidFill>
                  <a:srgbClr val="000000"/>
                </a:solidFill>
                <a:latin typeface="Calibri"/>
              </a:rPr>
              <a:t> of 92</a:t>
            </a:r>
          </a:p>
        </p:txBody>
      </p:sp>
    </p:spTree>
    <p:extLst>
      <p:ext uri="{BB962C8B-B14F-4D97-AF65-F5344CB8AC3E}">
        <p14:creationId xmlns:p14="http://schemas.microsoft.com/office/powerpoint/2010/main" val="36579644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32173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039543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66814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062346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288862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908336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544137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766196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21333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348606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554554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657913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004617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6953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57306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5683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687181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006765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64060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43312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015449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085378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67706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54526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189057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78703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3937694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6690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51580462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912620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740381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1543584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63925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23935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6679923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56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603784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1391065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922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67335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411068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24724549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345043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006765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90078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920725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221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3.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jpe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theme" Target="../theme/theme6.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2" Type="http://schemas.openxmlformats.org/officeDocument/2006/relationships/slideLayout" Target="../slideLayouts/slideLayout137.xml"/><Relationship Id="rId16" Type="http://schemas.openxmlformats.org/officeDocument/2006/relationships/image" Target="../media/image13.jpeg"/><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image" Target="../media/image12.png"/><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slideLayout" Target="../slideLayouts/slideLayout161.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5" Type="http://schemas.openxmlformats.org/officeDocument/2006/relationships/image" Target="../media/image1.jpeg"/><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1" r:id="rId1"/>
    <p:sldLayoutId id="2147484412"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 id="2147484422" r:id="rId12"/>
    <p:sldLayoutId id="2147484424"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2734119"/>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 id="2147484443" r:id="rId18"/>
    <p:sldLayoutId id="2147484444" r:id="rId19"/>
    <p:sldLayoutId id="2147484445" r:id="rId20"/>
    <p:sldLayoutId id="2147484446"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1602353"/>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 id="2147484461" r:id="rId13"/>
    <p:sldLayoutId id="2147484462" r:id="rId14"/>
    <p:sldLayoutId id="2147484463" r:id="rId15"/>
    <p:sldLayoutId id="2147484464" r:id="rId16"/>
    <p:sldLayoutId id="2147484465" r:id="rId17"/>
    <p:sldLayoutId id="2147484466" r:id="rId18"/>
    <p:sldLayoutId id="2147484467" r:id="rId19"/>
    <p:sldLayoutId id="2147484468" r:id="rId20"/>
    <p:sldLayoutId id="2147484469" r:id="rId21"/>
    <p:sldLayoutId id="214748447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73844452"/>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 id="2147484489" r:id="rId18"/>
    <p:sldLayoutId id="2147484490" r:id="rId19"/>
    <p:sldLayoutId id="2147484491" r:id="rId20"/>
    <p:sldLayoutId id="2147484492" r:id="rId21"/>
    <p:sldLayoutId id="2147484493"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57601"/>
      </p:ext>
    </p:extLst>
  </p:cSld>
  <p:clrMap bg1="lt1" tx1="dk1" bg2="lt2" tx2="dk2" accent1="accent1" accent2="accent2" accent3="accent3" accent4="accent4" accent5="accent5" accent6="accent6" hlink="hlink" folHlink="folHlink"/>
  <p:sldLayoutIdLst>
    <p:sldLayoutId id="2147484495" r:id="rId1"/>
    <p:sldLayoutId id="2147484496" r:id="rId2"/>
    <p:sldLayoutId id="2147484497" r:id="rId3"/>
    <p:sldLayoutId id="2147484498" r:id="rId4"/>
    <p:sldLayoutId id="2147484499" r:id="rId5"/>
    <p:sldLayoutId id="2147484500" r:id="rId6"/>
    <p:sldLayoutId id="2147484501" r:id="rId7"/>
    <p:sldLayoutId id="2147484502" r:id="rId8"/>
    <p:sldLayoutId id="2147484503" r:id="rId9"/>
    <p:sldLayoutId id="2147484504" r:id="rId10"/>
    <p:sldLayoutId id="2147484505" r:id="rId11"/>
    <p:sldLayoutId id="2147484506" r:id="rId12"/>
    <p:sldLayoutId id="2147484507"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13832222"/>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 id="2147484545" r:id="rId13"/>
    <p:sldLayoutId id="2147484546" r:id="rId14"/>
    <p:sldLayoutId id="2147484547" r:id="rId15"/>
    <p:sldLayoutId id="2147484548" r:id="rId16"/>
    <p:sldLayoutId id="2147484549" r:id="rId17"/>
    <p:sldLayoutId id="2147484550" r:id="rId18"/>
    <p:sldLayoutId id="2147484551" r:id="rId19"/>
    <p:sldLayoutId id="2147484552" r:id="rId20"/>
    <p:sldLayoutId id="2147484553" r:id="rId21"/>
    <p:sldLayoutId id="2147484554" r:id="rId22"/>
    <p:sldLayoutId id="2147484555"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86476326"/>
      </p:ext>
    </p:extLst>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 id="2147484568" r:id="rId12"/>
    <p:sldLayoutId id="2147484569" r:id="rId13"/>
    <p:sldLayoutId id="2147484570" r:id="rId14"/>
    <p:sldLayoutId id="2147484571" r:id="rId15"/>
    <p:sldLayoutId id="2147484572" r:id="rId16"/>
    <p:sldLayoutId id="2147484573" r:id="rId17"/>
    <p:sldLayoutId id="2147484574" r:id="rId18"/>
    <p:sldLayoutId id="2147484575" r:id="rId19"/>
    <p:sldLayoutId id="2147484576" r:id="rId20"/>
    <p:sldLayoutId id="2147484577"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5">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userDrawn="1"/>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solidFill>
                <a:srgbClr val="000000"/>
              </a:solidFill>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86025" name="Rectangle 9"/>
          <p:cNvSpPr>
            <a:spLocks noChangeArrowheads="1"/>
          </p:cNvSpPr>
          <p:nvPr/>
        </p:nvSpPr>
        <p:spPr bwMode="auto">
          <a:xfrm>
            <a:off x="3491880" y="6621462"/>
            <a:ext cx="2394570" cy="236537"/>
          </a:xfrm>
          <a:prstGeom prst="rect">
            <a:avLst/>
          </a:prstGeom>
          <a:noFill/>
          <a:ln w="9525">
            <a:noFill/>
            <a:miter lim="800000"/>
            <a:headEnd/>
            <a:tailEnd/>
          </a:ln>
          <a:effectLst/>
        </p:spPr>
        <p:txBody>
          <a:bodyPr/>
          <a:lstStyle/>
          <a:p>
            <a:pPr algn="ctr"/>
            <a:r>
              <a:rPr lang="en-US" altLang="en-US" sz="800" dirty="0">
                <a:solidFill>
                  <a:srgbClr val="000000"/>
                </a:solidFill>
                <a:latin typeface="Arial" panose="020B0604020202020204" pitchFamily="34" charset="0"/>
              </a:rPr>
              <a:t>Forensic Investigation Methodology</a:t>
            </a:r>
          </a:p>
        </p:txBody>
      </p:sp>
      <p:pic>
        <p:nvPicPr>
          <p:cNvPr id="1033" name="Picture 10" descr="APU Logo Final-medium.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621462"/>
            <a:ext cx="3347864" cy="236537"/>
          </a:xfrm>
          <a:prstGeom prst="rect">
            <a:avLst/>
          </a:prstGeom>
          <a:noFill/>
          <a:ln w="9525">
            <a:noFill/>
            <a:miter lim="800000"/>
            <a:headEnd/>
            <a:tailEnd/>
          </a:ln>
          <a:effectLst/>
        </p:spPr>
        <p:txBody>
          <a:bodyPr/>
          <a:lstStyle/>
          <a:p>
            <a:pPr>
              <a:defRPr/>
            </a:pPr>
            <a:r>
              <a:rPr lang="en-US" sz="800" dirty="0">
                <a:solidFill>
                  <a:srgbClr val="000000"/>
                </a:solidFill>
                <a:latin typeface="Arial" panose="020B0604020202020204" pitchFamily="34" charset="0"/>
              </a:rPr>
              <a:t>CT046-3-1-ISFT Introduction to Security and Forensic Technologies</a:t>
            </a:r>
            <a:endParaRPr lang="en-GB" sz="800" dirty="0">
              <a:solidFill>
                <a:srgbClr val="000000"/>
              </a:solidFill>
              <a:latin typeface="Calibri" pitchFamily="34" charset="0"/>
              <a:cs typeface="Calibri" pitchFamily="34" charset="0"/>
            </a:endParaRPr>
          </a:p>
          <a:p>
            <a:pPr>
              <a:defRPr/>
            </a:pPr>
            <a:endParaRPr lang="en-GB" sz="800" dirty="0">
              <a:solidFill>
                <a:srgbClr val="000000"/>
              </a:solidFill>
              <a:latin typeface="Calibri" pitchFamily="34" charset="0"/>
              <a:cs typeface="Calibri" pitchFamily="34" charset="0"/>
            </a:endParaRPr>
          </a:p>
        </p:txBody>
      </p:sp>
      <p:sp>
        <p:nvSpPr>
          <p:cNvPr id="11"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solidFill>
                  <a:srgbClr val="000000"/>
                </a:solidFill>
              </a:rPr>
              <a:t>Slide </a:t>
            </a:r>
            <a:fld id="{4939A606-A0DF-4FBD-9089-A0E96CB54EC7}" type="slidenum">
              <a:rPr lang="en-GB" smtClean="0">
                <a:solidFill>
                  <a:srgbClr val="000000"/>
                </a:solidFill>
              </a:rPr>
              <a:pPr/>
              <a:t>‹#›</a:t>
            </a:fld>
            <a:r>
              <a:rPr lang="en-GB" dirty="0">
                <a:solidFill>
                  <a:srgbClr val="000000"/>
                </a:solidFill>
              </a:rPr>
              <a:t> of 33</a:t>
            </a:r>
          </a:p>
        </p:txBody>
      </p:sp>
    </p:spTree>
    <p:extLst>
      <p:ext uri="{BB962C8B-B14F-4D97-AF65-F5344CB8AC3E}">
        <p14:creationId xmlns:p14="http://schemas.microsoft.com/office/powerpoint/2010/main" val="3923980723"/>
      </p:ext>
    </p:extLst>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 id="2147484627" r:id="rId12"/>
    <p:sldLayoutId id="2147484628" r:id="rId13"/>
  </p:sldLayoutIdLst>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592395"/>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 id="2147484641" r:id="rId12"/>
    <p:sldLayoutId id="2147484642"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47.xml"/><Relationship Id="rId5" Type="http://schemas.openxmlformats.org/officeDocument/2006/relationships/image" Target="../media/image26.jp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91.xml"/><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91.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91.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54.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53.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49.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61.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my-tiny.n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61.xml"/><Relationship Id="rId4" Type="http://schemas.openxmlformats.org/officeDocument/2006/relationships/image" Target="../media/image44.jpg"/></Relationships>
</file>

<file path=ppt/slides/_rels/slide2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161.xml"/></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61.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1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6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3075" name="Rectangle 3"/>
          <p:cNvSpPr>
            <a:spLocks noGrp="1" noChangeArrowheads="1"/>
          </p:cNvSpPr>
          <p:nvPr>
            <p:ph type="subTitle" idx="1"/>
          </p:nvPr>
        </p:nvSpPr>
        <p:spPr>
          <a:xfrm>
            <a:off x="2411413" y="3886200"/>
            <a:ext cx="4608512" cy="1558925"/>
          </a:xfrm>
        </p:spPr>
        <p:txBody>
          <a:bodyPr/>
          <a:lstStyle/>
          <a:p>
            <a:r>
              <a:rPr lang="en-US" altLang="en-US"/>
              <a:t>TinyNet Essentials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Linux Permissions</a:t>
            </a:r>
          </a:p>
        </p:txBody>
      </p:sp>
      <p:pic>
        <p:nvPicPr>
          <p:cNvPr id="4" name="Picture 3">
            <a:extLst>
              <a:ext uri="{FF2B5EF4-FFF2-40B4-BE49-F238E27FC236}">
                <a16:creationId xmlns:a16="http://schemas.microsoft.com/office/drawing/2014/main" xmlns="" id="{2412FE7C-46F2-47B6-A921-C680458C4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84784"/>
            <a:ext cx="7776864" cy="5131237"/>
          </a:xfrm>
          <a:prstGeom prst="rect">
            <a:avLst/>
          </a:prstGeom>
        </p:spPr>
      </p:pic>
      <p:sp>
        <p:nvSpPr>
          <p:cNvPr id="7" name="Arrow: Left 6">
            <a:extLst>
              <a:ext uri="{FF2B5EF4-FFF2-40B4-BE49-F238E27FC236}">
                <a16:creationId xmlns:a16="http://schemas.microsoft.com/office/drawing/2014/main" xmlns="" id="{5E440F48-6A9E-42F2-B188-397F52250702}"/>
              </a:ext>
            </a:extLst>
          </p:cNvPr>
          <p:cNvSpPr/>
          <p:nvPr/>
        </p:nvSpPr>
        <p:spPr bwMode="auto">
          <a:xfrm>
            <a:off x="5652120" y="3429000"/>
            <a:ext cx="395536" cy="144016"/>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Box 7">
            <a:extLst>
              <a:ext uri="{FF2B5EF4-FFF2-40B4-BE49-F238E27FC236}">
                <a16:creationId xmlns:a16="http://schemas.microsoft.com/office/drawing/2014/main" xmlns="" id="{910FFDF9-199C-4760-B0B2-6A72395BDF1B}"/>
              </a:ext>
            </a:extLst>
          </p:cNvPr>
          <p:cNvSpPr txBox="1"/>
          <p:nvPr/>
        </p:nvSpPr>
        <p:spPr>
          <a:xfrm>
            <a:off x="4788024" y="4365104"/>
            <a:ext cx="2988840" cy="830997"/>
          </a:xfrm>
          <a:prstGeom prst="rect">
            <a:avLst/>
          </a:prstGeom>
          <a:solidFill>
            <a:schemeClr val="bg1"/>
          </a:solidFill>
          <a:ln w="38100">
            <a:solidFill>
              <a:srgbClr val="FF3300"/>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charset="0"/>
                <a:ea typeface="+mn-ea"/>
                <a:cs typeface="+mn-cs"/>
              </a:rPr>
              <a:t>Numeric Representation: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charset="0"/>
                <a:ea typeface="+mn-ea"/>
                <a:cs typeface="+mn-cs"/>
              </a:rPr>
              <a:t>Read = 4, Write = 2, Exec = 1</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charset="0"/>
                <a:ea typeface="+mn-ea"/>
                <a:cs typeface="+mn-cs"/>
              </a:rPr>
              <a:t>4 + 2 + 1 = 7</a:t>
            </a:r>
            <a:endParaRPr kumimoji="0" lang="en-GB"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TextBox 8">
            <a:extLst>
              <a:ext uri="{FF2B5EF4-FFF2-40B4-BE49-F238E27FC236}">
                <a16:creationId xmlns:a16="http://schemas.microsoft.com/office/drawing/2014/main" xmlns="" id="{F9C81281-F2C6-4968-A009-D52575142700}"/>
              </a:ext>
            </a:extLst>
          </p:cNvPr>
          <p:cNvSpPr txBox="1"/>
          <p:nvPr/>
        </p:nvSpPr>
        <p:spPr>
          <a:xfrm>
            <a:off x="539552" y="5080828"/>
            <a:ext cx="1475655" cy="584775"/>
          </a:xfrm>
          <a:prstGeom prst="rect">
            <a:avLst/>
          </a:prstGeom>
          <a:solidFill>
            <a:srgbClr val="FF00FF"/>
          </a:solid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charset="0"/>
                <a:ea typeface="+mn-ea"/>
                <a:cs typeface="+mn-cs"/>
              </a:rPr>
              <a:t>[Space] to turn on or off</a:t>
            </a:r>
            <a:endParaRPr kumimoji="0" lang="en-GB"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2">
            <a:extLst>
              <a:ext uri="{FF2B5EF4-FFF2-40B4-BE49-F238E27FC236}">
                <a16:creationId xmlns:a16="http://schemas.microsoft.com/office/drawing/2014/main" xmlns="" id="{CF2ADB62-C2FC-453F-8BA5-6D43BAA4F65E}"/>
              </a:ext>
            </a:extLst>
          </p:cNvPr>
          <p:cNvSpPr/>
          <p:nvPr/>
        </p:nvSpPr>
        <p:spPr bwMode="auto">
          <a:xfrm>
            <a:off x="1619673" y="2924944"/>
            <a:ext cx="2952328" cy="504056"/>
          </a:xfrm>
          <a:prstGeom prst="rect">
            <a:avLst/>
          </a:prstGeom>
          <a:solidFill>
            <a:srgbClr val="C00000">
              <a:alpha val="3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Speech Bubble: Rectangle with Corners Rounded 5">
            <a:extLst>
              <a:ext uri="{FF2B5EF4-FFF2-40B4-BE49-F238E27FC236}">
                <a16:creationId xmlns:a16="http://schemas.microsoft.com/office/drawing/2014/main" xmlns="" id="{53B193D5-C736-42D7-A41A-C1835B40C04D}"/>
              </a:ext>
            </a:extLst>
          </p:cNvPr>
          <p:cNvSpPr/>
          <p:nvPr/>
        </p:nvSpPr>
        <p:spPr bwMode="auto">
          <a:xfrm>
            <a:off x="3635896" y="1661899"/>
            <a:ext cx="1872208" cy="360040"/>
          </a:xfrm>
          <a:prstGeom prst="wedgeRoundRectCallout">
            <a:avLst>
              <a:gd name="adj1" fmla="val -74961"/>
              <a:gd name="adj2" fmla="val 329496"/>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mn-ea"/>
                <a:cs typeface="+mn-cs"/>
              </a:rPr>
              <a:t>Not normally used</a:t>
            </a:r>
            <a:endParaRPr kumimoji="0" lang="en-GB" sz="16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3673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Special Directory Permissions</a:t>
            </a:r>
          </a:p>
        </p:txBody>
      </p:sp>
      <p:pic>
        <p:nvPicPr>
          <p:cNvPr id="4" name="Picture 3">
            <a:extLst>
              <a:ext uri="{FF2B5EF4-FFF2-40B4-BE49-F238E27FC236}">
                <a16:creationId xmlns:a16="http://schemas.microsoft.com/office/drawing/2014/main" xmlns="" id="{02AD99DB-BDFF-4373-A586-3545BB2A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81" y="1412776"/>
            <a:ext cx="5265900" cy="5265900"/>
          </a:xfrm>
          <a:prstGeom prst="rect">
            <a:avLst/>
          </a:prstGeom>
        </p:spPr>
      </p:pic>
      <p:pic>
        <p:nvPicPr>
          <p:cNvPr id="8" name="Picture 7">
            <a:extLst>
              <a:ext uri="{FF2B5EF4-FFF2-40B4-BE49-F238E27FC236}">
                <a16:creationId xmlns:a16="http://schemas.microsoft.com/office/drawing/2014/main" xmlns="" id="{0F50A752-823C-4F78-8844-5B66E9450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82" y="1556791"/>
            <a:ext cx="3141578" cy="3412404"/>
          </a:xfrm>
          <a:prstGeom prst="rect">
            <a:avLst/>
          </a:prstGeom>
        </p:spPr>
      </p:pic>
      <p:pic>
        <p:nvPicPr>
          <p:cNvPr id="9" name="Picture 8">
            <a:extLst>
              <a:ext uri="{FF2B5EF4-FFF2-40B4-BE49-F238E27FC236}">
                <a16:creationId xmlns:a16="http://schemas.microsoft.com/office/drawing/2014/main" xmlns="" id="{E42931B5-DD76-4F5C-9B0B-E7C33E7434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357" y="4045726"/>
            <a:ext cx="545237" cy="1224136"/>
          </a:xfrm>
          <a:prstGeom prst="rect">
            <a:avLst/>
          </a:prstGeom>
        </p:spPr>
      </p:pic>
      <p:pic>
        <p:nvPicPr>
          <p:cNvPr id="10" name="Picture 9">
            <a:extLst>
              <a:ext uri="{FF2B5EF4-FFF2-40B4-BE49-F238E27FC236}">
                <a16:creationId xmlns:a16="http://schemas.microsoft.com/office/drawing/2014/main" xmlns="" id="{1953DF0B-B6CF-4321-9FBF-C2B110F809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1982268"/>
            <a:ext cx="483116" cy="1302716"/>
          </a:xfrm>
          <a:prstGeom prst="rect">
            <a:avLst/>
          </a:prstGeom>
        </p:spPr>
      </p:pic>
      <p:pic>
        <p:nvPicPr>
          <p:cNvPr id="11" name="Picture 10">
            <a:extLst>
              <a:ext uri="{FF2B5EF4-FFF2-40B4-BE49-F238E27FC236}">
                <a16:creationId xmlns:a16="http://schemas.microsoft.com/office/drawing/2014/main" xmlns="" id="{40AFBC89-CC5B-4B62-B8A9-6D971BDB4E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73" y="2060848"/>
            <a:ext cx="545237" cy="1224136"/>
          </a:xfrm>
          <a:prstGeom prst="rect">
            <a:avLst/>
          </a:prstGeom>
        </p:spPr>
      </p:pic>
      <p:sp>
        <p:nvSpPr>
          <p:cNvPr id="12" name="Rectangle 11">
            <a:extLst>
              <a:ext uri="{FF2B5EF4-FFF2-40B4-BE49-F238E27FC236}">
                <a16:creationId xmlns:a16="http://schemas.microsoft.com/office/drawing/2014/main" xmlns="" id="{DF8D3FDE-FFF3-4019-BAC9-21A2389DD2D4}"/>
              </a:ext>
            </a:extLst>
          </p:cNvPr>
          <p:cNvSpPr/>
          <p:nvPr/>
        </p:nvSpPr>
        <p:spPr bwMode="auto">
          <a:xfrm>
            <a:off x="2215455" y="2852935"/>
            <a:ext cx="1996505" cy="449669"/>
          </a:xfrm>
          <a:prstGeom prst="rect">
            <a:avLst/>
          </a:prstGeom>
          <a:solidFill>
            <a:srgbClr val="C00000">
              <a:alpha val="3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 name="TextBox 1">
            <a:extLst>
              <a:ext uri="{FF2B5EF4-FFF2-40B4-BE49-F238E27FC236}">
                <a16:creationId xmlns:a16="http://schemas.microsoft.com/office/drawing/2014/main" xmlns="" id="{1858DD93-3A83-4EFC-BEF3-8EE614F3A212}"/>
              </a:ext>
            </a:extLst>
          </p:cNvPr>
          <p:cNvSpPr txBox="1"/>
          <p:nvPr/>
        </p:nvSpPr>
        <p:spPr>
          <a:xfrm>
            <a:off x="5921979" y="5307409"/>
            <a:ext cx="2916183" cy="92333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Sticky Bit </a:t>
            </a:r>
            <a:r>
              <a:rPr kumimoji="0" lang="en-US" sz="1800" b="0" i="1" u="none" strike="noStrike" kern="1200" cap="none" spc="0" normalizeH="0" baseline="0" noProof="0">
                <a:ln>
                  <a:noFill/>
                </a:ln>
                <a:solidFill>
                  <a:srgbClr val="000000"/>
                </a:solidFill>
                <a:effectLst/>
                <a:uLnTx/>
                <a:uFillTx/>
                <a:latin typeface="Arial" charset="0"/>
                <a:ea typeface="+mn-ea"/>
                <a:cs typeface="+mn-cs"/>
              </a:rPr>
              <a:t>(Directory Only)</a:t>
            </a:r>
            <a:r>
              <a:rPr kumimoji="0" lang="en-US" sz="1800" b="0" i="0" u="none" strike="noStrike" kern="1200" cap="none" spc="0" normalizeH="0" baseline="0" noProof="0">
                <a:ln>
                  <a:noFill/>
                </a:ln>
                <a:solidFill>
                  <a:srgbClr val="000000"/>
                </a:solidFill>
                <a:effectLst/>
                <a:uLnTx/>
                <a:uFillTx/>
                <a:latin typeface="Arial" charset="0"/>
                <a:ea typeface="+mn-ea"/>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Anyone can write a file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Only the owner can delete</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7243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43559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428040"/>
            <a:ext cx="5616624" cy="5251908"/>
          </a:xfrm>
          <a:prstGeom prst="rect">
            <a:avLst/>
          </a:prstGeom>
        </p:spPr>
      </p:pic>
      <p:sp>
        <p:nvSpPr>
          <p:cNvPr id="4" name="Title 3"/>
          <p:cNvSpPr>
            <a:spLocks noGrp="1"/>
          </p:cNvSpPr>
          <p:nvPr>
            <p:ph type="title"/>
          </p:nvPr>
        </p:nvSpPr>
        <p:spPr/>
        <p:txBody>
          <a:bodyPr/>
          <a:lstStyle/>
          <a:p>
            <a:r>
              <a:rPr lang="en-US" dirty="0" smtClean="0"/>
              <a:t>Dual-Purpose </a:t>
            </a:r>
            <a:r>
              <a:rPr lang="en-US" dirty="0" err="1" smtClean="0"/>
              <a:t>Fkeys</a:t>
            </a:r>
            <a:endParaRPr lang="en-US" dirty="0"/>
          </a:p>
        </p:txBody>
      </p:sp>
      <p:grpSp>
        <p:nvGrpSpPr>
          <p:cNvPr id="7" name="Group 6"/>
          <p:cNvGrpSpPr/>
          <p:nvPr/>
        </p:nvGrpSpPr>
        <p:grpSpPr>
          <a:xfrm>
            <a:off x="1763688" y="1964090"/>
            <a:ext cx="3816424" cy="4153168"/>
            <a:chOff x="395536" y="1628798"/>
            <a:chExt cx="3816424" cy="4153168"/>
          </a:xfrm>
        </p:grpSpPr>
        <p:pic>
          <p:nvPicPr>
            <p:cNvPr id="5" name="Picture 4">
              <a:extLst>
                <a:ext uri="{FF2B5EF4-FFF2-40B4-BE49-F238E27FC236}">
                  <a16:creationId xmlns:a16="http://schemas.microsoft.com/office/drawing/2014/main" xmlns="" id="{60CBB714-154A-4F68-A677-7CB9A570B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628799"/>
              <a:ext cx="3816424" cy="4153167"/>
            </a:xfrm>
            <a:prstGeom prst="rect">
              <a:avLst/>
            </a:prstGeom>
          </p:spPr>
        </p:pic>
        <p:sp>
          <p:nvSpPr>
            <p:cNvPr id="15" name="Rectangle 14">
              <a:extLst>
                <a:ext uri="{FF2B5EF4-FFF2-40B4-BE49-F238E27FC236}">
                  <a16:creationId xmlns:a16="http://schemas.microsoft.com/office/drawing/2014/main" xmlns="" id="{05B3318C-09BB-4D6B-86E0-A54F44A6B847}"/>
                </a:ext>
              </a:extLst>
            </p:cNvPr>
            <p:cNvSpPr/>
            <p:nvPr/>
          </p:nvSpPr>
          <p:spPr bwMode="auto">
            <a:xfrm>
              <a:off x="2771800" y="1628798"/>
              <a:ext cx="720080" cy="576065"/>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xmlns="" id="{05B3318C-09BB-4D6B-86E0-A54F44A6B847}"/>
                </a:ext>
              </a:extLst>
            </p:cNvPr>
            <p:cNvSpPr/>
            <p:nvPr/>
          </p:nvSpPr>
          <p:spPr bwMode="auto">
            <a:xfrm>
              <a:off x="1403648" y="5013176"/>
              <a:ext cx="720080" cy="76879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grpSp>
      <p:sp>
        <p:nvSpPr>
          <p:cNvPr id="10" name="Rounded Rectangular Callout 9"/>
          <p:cNvSpPr/>
          <p:nvPr/>
        </p:nvSpPr>
        <p:spPr bwMode="auto">
          <a:xfrm>
            <a:off x="107504" y="2420888"/>
            <a:ext cx="1800200" cy="2088232"/>
          </a:xfrm>
          <a:prstGeom prst="wedgeRoundRectCallout">
            <a:avLst>
              <a:gd name="adj1" fmla="val 101553"/>
              <a:gd name="adj2" fmla="val 82512"/>
              <a:gd name="adj3" fmla="val 16667"/>
            </a:avLst>
          </a:prstGeom>
          <a:solidFill>
            <a:srgbClr val="FFFF00"/>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Hold the </a:t>
            </a:r>
            <a:r>
              <a:rPr kumimoji="0" lang="en-US" sz="2400" b="1" i="0" u="none" strike="noStrike" cap="none" normalizeH="0" baseline="0" dirty="0" err="1" smtClean="0">
                <a:ln>
                  <a:noFill/>
                </a:ln>
                <a:solidFill>
                  <a:srgbClr val="FF0000"/>
                </a:solidFill>
                <a:effectLst/>
                <a:latin typeface="Arial" charset="0"/>
              </a:rPr>
              <a:t>Fn</a:t>
            </a:r>
            <a:r>
              <a:rPr kumimoji="0" lang="en-US" sz="2400" b="0" i="0" u="none" strike="noStrike" cap="none" normalizeH="0" baseline="0" dirty="0" smtClean="0">
                <a:ln>
                  <a:noFill/>
                </a:ln>
                <a:solidFill>
                  <a:schemeClr val="tx1"/>
                </a:solidFill>
                <a:effectLst/>
                <a:latin typeface="Arial" charset="0"/>
              </a:rPr>
              <a:t> Key to change what the </a:t>
            </a:r>
            <a:r>
              <a:rPr kumimoji="0" lang="en-US" sz="2400" b="0" i="0" u="none" strike="noStrike" cap="none" normalizeH="0" baseline="0" dirty="0" err="1" smtClean="0">
                <a:ln>
                  <a:noFill/>
                </a:ln>
                <a:solidFill>
                  <a:schemeClr val="tx1"/>
                </a:solidFill>
                <a:effectLst/>
                <a:latin typeface="Arial" charset="0"/>
              </a:rPr>
              <a:t>Fkey</a:t>
            </a:r>
            <a:r>
              <a:rPr kumimoji="0" lang="en-US" sz="2400" b="0" i="0" u="none" strike="noStrike" cap="none" normalizeH="0" baseline="0" dirty="0" smtClean="0">
                <a:ln>
                  <a:noFill/>
                </a:ln>
                <a:solidFill>
                  <a:schemeClr val="tx1"/>
                </a:solidFill>
                <a:effectLst/>
                <a:latin typeface="Arial" charset="0"/>
              </a:rPr>
              <a:t> does</a:t>
            </a: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180293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7B6F513-F92F-4E89-84A1-1F09BB69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071" y="1412776"/>
            <a:ext cx="4473417" cy="2880320"/>
          </a:xfrm>
          <a:prstGeom prst="rect">
            <a:avLst/>
          </a:prstGeom>
        </p:spPr>
      </p:pic>
      <p:pic>
        <p:nvPicPr>
          <p:cNvPr id="3" name="Picture 2">
            <a:extLst>
              <a:ext uri="{FF2B5EF4-FFF2-40B4-BE49-F238E27FC236}">
                <a16:creationId xmlns:a16="http://schemas.microsoft.com/office/drawing/2014/main" xmlns="" id="{BEA78BF7-0608-4993-AD09-4D46144EA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34" y="3443270"/>
            <a:ext cx="5760640" cy="3110746"/>
          </a:xfrm>
          <a:prstGeom prst="rect">
            <a:avLst/>
          </a:prstGeom>
        </p:spPr>
      </p:pic>
      <p:sp>
        <p:nvSpPr>
          <p:cNvPr id="4" name="Title 3"/>
          <p:cNvSpPr txBox="1">
            <a:spLocks/>
          </p:cNvSpPr>
          <p:nvPr/>
        </p:nvSpPr>
        <p:spPr>
          <a:xfrm>
            <a:off x="193140" y="404664"/>
            <a:ext cx="6575648" cy="798660"/>
          </a:xfrm>
          <a:prstGeom prst="rect">
            <a:avLst/>
          </a:prstGeom>
        </p:spPr>
        <p:txBody>
          <a:bodyPr/>
          <a:lst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a:lstStyle>
          <a:p>
            <a:r>
              <a:rPr lang="en-US" dirty="0" smtClean="0"/>
              <a:t>Dual-Purpose </a:t>
            </a:r>
            <a:r>
              <a:rPr lang="en-US" dirty="0" err="1" smtClean="0"/>
              <a:t>Fkeys</a:t>
            </a:r>
            <a:endParaRPr lang="en-US" dirty="0"/>
          </a:p>
        </p:txBody>
      </p:sp>
      <p:sp>
        <p:nvSpPr>
          <p:cNvPr id="5" name="TextBox 4"/>
          <p:cNvSpPr txBox="1"/>
          <p:nvPr/>
        </p:nvSpPr>
        <p:spPr>
          <a:xfrm>
            <a:off x="6156176" y="4509120"/>
            <a:ext cx="1584176" cy="707886"/>
          </a:xfrm>
          <a:prstGeom prst="rect">
            <a:avLst/>
          </a:prstGeom>
          <a:noFill/>
        </p:spPr>
        <p:txBody>
          <a:bodyPr wrap="square" rtlCol="0">
            <a:spAutoFit/>
          </a:bodyPr>
          <a:lstStyle/>
          <a:p>
            <a:r>
              <a:rPr lang="en-US" sz="2000" dirty="0" smtClean="0"/>
              <a:t>Takes some exploring …</a:t>
            </a:r>
            <a:endParaRPr lang="en-US" sz="2000" dirty="0"/>
          </a:p>
        </p:txBody>
      </p:sp>
      <p:sp>
        <p:nvSpPr>
          <p:cNvPr id="6" name="TextBox 5"/>
          <p:cNvSpPr txBox="1"/>
          <p:nvPr/>
        </p:nvSpPr>
        <p:spPr>
          <a:xfrm>
            <a:off x="467544" y="1628800"/>
            <a:ext cx="3013420" cy="1200329"/>
          </a:xfrm>
          <a:prstGeom prst="rect">
            <a:avLst/>
          </a:prstGeom>
          <a:noFill/>
        </p:spPr>
        <p:txBody>
          <a:bodyPr wrap="square" rtlCol="0">
            <a:spAutoFit/>
          </a:bodyPr>
          <a:lstStyle/>
          <a:p>
            <a:r>
              <a:rPr lang="en-US" sz="2400" dirty="0" smtClean="0"/>
              <a:t>This is another one you might be able to change in the BIOS</a:t>
            </a:r>
            <a:endParaRPr lang="en-US" sz="2400" dirty="0"/>
          </a:p>
        </p:txBody>
      </p:sp>
      <p:pic>
        <p:nvPicPr>
          <p:cNvPr id="7" name="Picture 6">
            <a:extLst>
              <a:ext uri="{FF2B5EF4-FFF2-40B4-BE49-F238E27FC236}">
                <a16:creationId xmlns:a16="http://schemas.microsoft.com/office/drawing/2014/main" xmlns="" id="{9DA57335-DF03-4D9C-82D9-3BE3E4DA9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276" y="5196780"/>
            <a:ext cx="1357236" cy="1357236"/>
          </a:xfrm>
          <a:prstGeom prst="rect">
            <a:avLst/>
          </a:prstGeom>
        </p:spPr>
      </p:pic>
    </p:spTree>
    <p:extLst>
      <p:ext uri="{BB962C8B-B14F-4D97-AF65-F5344CB8AC3E}">
        <p14:creationId xmlns:p14="http://schemas.microsoft.com/office/powerpoint/2010/main" val="3597197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46577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3675" y="179388"/>
            <a:ext cx="6575425" cy="1023937"/>
          </a:xfrm>
        </p:spPr>
        <p:txBody>
          <a:bodyPr/>
          <a:lstStyle/>
          <a:p>
            <a:r>
              <a:rPr lang="en-GB" altLang="en-US" dirty="0"/>
              <a:t>Gateway: </a:t>
            </a:r>
            <a:br>
              <a:rPr lang="en-GB" altLang="en-US" dirty="0"/>
            </a:br>
            <a:r>
              <a:rPr lang="en-GB" altLang="en-US" dirty="0"/>
              <a:t>One interface for each subnet</a:t>
            </a:r>
          </a:p>
        </p:txBody>
      </p:sp>
      <p:pic>
        <p:nvPicPr>
          <p:cNvPr id="2457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12875"/>
            <a:ext cx="663892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48856" y="2276872"/>
            <a:ext cx="1317990" cy="1815882"/>
          </a:xfrm>
          <a:prstGeom prst="rect">
            <a:avLst/>
          </a:prstGeom>
          <a:noFill/>
          <a:ln w="19050">
            <a:solidFill>
              <a:srgbClr val="7030A0"/>
            </a:solidFill>
            <a:prstDash val="lgDash"/>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HOSTNAME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Is registered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With </a:t>
            </a:r>
            <a:r>
              <a:rPr kumimoji="0" lang="en-US" sz="1400" b="0" i="1" u="none" strike="noStrike" kern="1200" cap="none" spc="0" normalizeH="0" baseline="0" noProof="0" dirty="0" err="1">
                <a:ln>
                  <a:noFill/>
                </a:ln>
                <a:solidFill>
                  <a:srgbClr val="000000"/>
                </a:solidFill>
                <a:effectLst/>
                <a:uLnTx/>
                <a:uFillTx/>
                <a:latin typeface="Arial" charset="0"/>
                <a:ea typeface="+mn-ea"/>
                <a:cs typeface="+mn-cs"/>
              </a:rPr>
              <a:t>dnsmasq</a:t>
            </a:r>
            <a:endParaRPr kumimoji="0" lang="en-US" sz="1400" b="0" i="1"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Via DHCP</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1"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Matched to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Configured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err="1">
                <a:ln>
                  <a:noFill/>
                </a:ln>
                <a:solidFill>
                  <a:srgbClr val="000000"/>
                </a:solidFill>
                <a:effectLst/>
                <a:uLnTx/>
                <a:uFillTx/>
                <a:latin typeface="Arial" charset="0"/>
                <a:ea typeface="+mn-ea"/>
                <a:cs typeface="+mn-cs"/>
              </a:rPr>
              <a:t>cnames</a:t>
            </a:r>
            <a:endParaRPr kumimoji="0" lang="en-US" sz="1400" b="0" i="1"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TextBox 4"/>
          <p:cNvSpPr txBox="1"/>
          <p:nvPr/>
        </p:nvSpPr>
        <p:spPr>
          <a:xfrm>
            <a:off x="2786635" y="2564904"/>
            <a:ext cx="990976" cy="523220"/>
          </a:xfrm>
          <a:prstGeom prst="rect">
            <a:avLst/>
          </a:prstGeom>
          <a:noFill/>
          <a:ln w="19050">
            <a:solidFill>
              <a:srgbClr val="C00000"/>
            </a:solidFill>
            <a:prstDash val="sysDash"/>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Broadcast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Domain</a:t>
            </a:r>
          </a:p>
        </p:txBody>
      </p:sp>
    </p:spTree>
    <p:extLst>
      <p:ext uri="{BB962C8B-B14F-4D97-AF65-F5344CB8AC3E}">
        <p14:creationId xmlns:p14="http://schemas.microsoft.com/office/powerpoint/2010/main" val="3668313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ED431-4BAD-44AA-836A-FC850E8F3C23}"/>
              </a:ext>
            </a:extLst>
          </p:cNvPr>
          <p:cNvSpPr>
            <a:spLocks noGrp="1"/>
          </p:cNvSpPr>
          <p:nvPr>
            <p:ph type="title"/>
          </p:nvPr>
        </p:nvSpPr>
        <p:spPr/>
        <p:txBody>
          <a:bodyPr/>
          <a:lstStyle/>
          <a:p>
            <a:r>
              <a:rPr lang="en-US"/>
              <a:t>Virtualbox Network Interfaces</a:t>
            </a:r>
            <a:endParaRPr lang="en-GB"/>
          </a:p>
        </p:txBody>
      </p:sp>
      <p:pic>
        <p:nvPicPr>
          <p:cNvPr id="6" name="Picture 5">
            <a:extLst>
              <a:ext uri="{FF2B5EF4-FFF2-40B4-BE49-F238E27FC236}">
                <a16:creationId xmlns:a16="http://schemas.microsoft.com/office/drawing/2014/main" xmlns="" id="{C2A84716-D46D-4E07-903F-7E2267541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556792"/>
            <a:ext cx="7451671" cy="48057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3675" y="179388"/>
            <a:ext cx="6575425" cy="1023937"/>
          </a:xfrm>
        </p:spPr>
        <p:txBody>
          <a:bodyPr/>
          <a:lstStyle/>
          <a:p>
            <a:r>
              <a:rPr lang="en-US" altLang="en-US"/>
              <a:t>Virtualbox: </a:t>
            </a:r>
            <a:r>
              <a:rPr lang="en-US" altLang="en-US" sz="3200"/>
              <a:t>Host-only interface</a:t>
            </a:r>
            <a:endParaRPr lang="en-GB" altLang="en-US"/>
          </a:p>
        </p:txBody>
      </p:sp>
      <p:sp>
        <p:nvSpPr>
          <p:cNvPr id="12291" name="Content Placeholder 2"/>
          <p:cNvSpPr>
            <a:spLocks noGrp="1"/>
          </p:cNvSpPr>
          <p:nvPr>
            <p:ph idx="1"/>
          </p:nvPr>
        </p:nvSpPr>
        <p:spPr>
          <a:xfrm>
            <a:off x="683950" y="1565124"/>
            <a:ext cx="7776095" cy="1584176"/>
          </a:xfrm>
        </p:spPr>
        <p:txBody>
          <a:bodyPr/>
          <a:lstStyle/>
          <a:p>
            <a:pPr>
              <a:spcBef>
                <a:spcPts val="1200"/>
              </a:spcBef>
            </a:pPr>
            <a:r>
              <a:rPr lang="en-US" altLang="en-US" sz="2000"/>
              <a:t>Host-only interface is used to create a network with the host and a set of virtual machines</a:t>
            </a:r>
          </a:p>
          <a:p>
            <a:pPr>
              <a:spcBef>
                <a:spcPts val="1200"/>
              </a:spcBef>
            </a:pPr>
            <a:r>
              <a:rPr lang="en-US" altLang="en-US" sz="2000"/>
              <a:t>Uses a new "loopback" interface on the host, which appears next to the existing network interfaces.</a:t>
            </a:r>
            <a:endParaRPr lang="en-GB" altLang="en-US" sz="2000"/>
          </a:p>
        </p:txBody>
      </p:sp>
      <p:pic>
        <p:nvPicPr>
          <p:cNvPr id="3" name="Picture 2">
            <a:extLst>
              <a:ext uri="{FF2B5EF4-FFF2-40B4-BE49-F238E27FC236}">
                <a16:creationId xmlns:a16="http://schemas.microsoft.com/office/drawing/2014/main" xmlns="" id="{3FBAA43C-1D3A-4F38-B40D-7504134C8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92" y="3439109"/>
            <a:ext cx="8770813" cy="1498217"/>
          </a:xfrm>
          <a:prstGeom prst="rect">
            <a:avLst/>
          </a:prstGeom>
        </p:spPr>
      </p:pic>
      <p:sp>
        <p:nvSpPr>
          <p:cNvPr id="6" name="TextBox 5">
            <a:extLst>
              <a:ext uri="{FF2B5EF4-FFF2-40B4-BE49-F238E27FC236}">
                <a16:creationId xmlns:a16="http://schemas.microsoft.com/office/drawing/2014/main" xmlns="" id="{DA23344B-3C48-4AA7-A15E-2761F70E9DC4}"/>
              </a:ext>
            </a:extLst>
          </p:cNvPr>
          <p:cNvSpPr txBox="1"/>
          <p:nvPr/>
        </p:nvSpPr>
        <p:spPr>
          <a:xfrm>
            <a:off x="495299" y="5235467"/>
            <a:ext cx="8153401" cy="1015663"/>
          </a:xfrm>
          <a:prstGeom prst="rect">
            <a:avLst/>
          </a:prstGeom>
          <a:solidFill>
            <a:schemeClr val="bg1"/>
          </a:solidFill>
          <a:ln w="38100">
            <a:solidFill>
              <a:srgbClr val="7030A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i="0" u="none" strike="noStrike" kern="1200" cap="none" spc="0" normalizeH="0" baseline="0" noProof="0">
                <a:ln>
                  <a:noFill/>
                </a:ln>
                <a:solidFill>
                  <a:srgbClr val="0070C0"/>
                </a:solidFill>
                <a:effectLst/>
                <a:uLnTx/>
                <a:uFillTx/>
                <a:latin typeface="Arial" charset="0"/>
                <a:ea typeface="+mn-ea"/>
                <a:cs typeface="+mn-cs"/>
              </a:rPr>
              <a:t>Problems with Host-Only networking can (</a:t>
            </a:r>
            <a:r>
              <a:rPr kumimoji="0" lang="en-US" sz="2000" i="1" u="none" strike="noStrike" kern="1200" cap="none" spc="0" normalizeH="0" baseline="0" noProof="0">
                <a:ln>
                  <a:noFill/>
                </a:ln>
                <a:solidFill>
                  <a:srgbClr val="0070C0"/>
                </a:solidFill>
                <a:effectLst/>
                <a:uLnTx/>
                <a:uFillTx/>
                <a:latin typeface="Arial" charset="0"/>
                <a:ea typeface="+mn-ea"/>
                <a:cs typeface="+mn-cs"/>
              </a:rPr>
              <a:t>sometimes)</a:t>
            </a:r>
            <a:r>
              <a:rPr kumimoji="0" lang="en-US" sz="2000" i="0" u="none" strike="noStrike" kern="1200" cap="none" spc="0" normalizeH="0" baseline="0" noProof="0">
                <a:ln>
                  <a:noFill/>
                </a:ln>
                <a:solidFill>
                  <a:srgbClr val="0070C0"/>
                </a:solidFill>
                <a:effectLst/>
                <a:uLnTx/>
                <a:uFillTx/>
                <a:latin typeface="Arial" charset="0"/>
                <a:ea typeface="+mn-ea"/>
                <a:cs typeface="+mn-cs"/>
              </a:rPr>
              <a:t> be solved by simply disabling the Windows Host-Only interface,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i="0" u="none" strike="noStrike" kern="1200" cap="none" spc="0" normalizeH="0" baseline="0" noProof="0">
                <a:ln>
                  <a:noFill/>
                </a:ln>
                <a:solidFill>
                  <a:srgbClr val="0070C0"/>
                </a:solidFill>
                <a:effectLst/>
                <a:uLnTx/>
                <a:uFillTx/>
                <a:latin typeface="Arial" charset="0"/>
                <a:ea typeface="+mn-ea"/>
                <a:cs typeface="+mn-cs"/>
              </a:rPr>
              <a:t>and then enabling it again</a:t>
            </a:r>
            <a:endParaRPr kumimoji="0" lang="en-US" sz="2000" i="0" u="none" strike="noStrike" kern="1200" cap="none" spc="0" normalizeH="0" baseline="0" noProof="0" dirty="0">
              <a:ln>
                <a:noFill/>
              </a:ln>
              <a:solidFill>
                <a:srgbClr val="0070C0"/>
              </a:solidFill>
              <a:effectLst/>
              <a:uLnTx/>
              <a:uFillTx/>
              <a:latin typeface="Arial" charset="0"/>
              <a:ea typeface="+mn-ea"/>
              <a:cs typeface="+mn-cs"/>
            </a:endParaRPr>
          </a:p>
        </p:txBody>
      </p:sp>
    </p:spTree>
    <p:extLst>
      <p:ext uri="{BB962C8B-B14F-4D97-AF65-F5344CB8AC3E}">
        <p14:creationId xmlns:p14="http://schemas.microsoft.com/office/powerpoint/2010/main" val="79792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87624" y="152395"/>
            <a:ext cx="7897579" cy="6539513"/>
            <a:chOff x="1187624" y="127898"/>
            <a:chExt cx="7897579" cy="6539513"/>
          </a:xfrm>
        </p:grpSpPr>
        <p:pic>
          <p:nvPicPr>
            <p:cNvPr id="6" name="Picture 5">
              <a:extLst>
                <a:ext uri="{FF2B5EF4-FFF2-40B4-BE49-F238E27FC236}">
                  <a16:creationId xmlns:a16="http://schemas.microsoft.com/office/drawing/2014/main" xmlns="" id="{FF178A19-CAB8-47EE-B23F-B4D7B0106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27898"/>
              <a:ext cx="6119639" cy="3738457"/>
            </a:xfrm>
            <a:prstGeom prst="rect">
              <a:avLst/>
            </a:prstGeom>
          </p:spPr>
        </p:pic>
        <p:pic>
          <p:nvPicPr>
            <p:cNvPr id="3" name="Picture 2">
              <a:extLst>
                <a:ext uri="{FF2B5EF4-FFF2-40B4-BE49-F238E27FC236}">
                  <a16:creationId xmlns:a16="http://schemas.microsoft.com/office/drawing/2014/main" xmlns="" id="{5E76A3E1-F5DF-4574-9265-02E2F2793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874" y="1757932"/>
              <a:ext cx="5872790" cy="3543275"/>
            </a:xfrm>
            <a:prstGeom prst="rect">
              <a:avLst/>
            </a:prstGeom>
          </p:spPr>
        </p:pic>
        <p:pic>
          <p:nvPicPr>
            <p:cNvPr id="5" name="Picture 4">
              <a:extLst>
                <a:ext uri="{FF2B5EF4-FFF2-40B4-BE49-F238E27FC236}">
                  <a16:creationId xmlns:a16="http://schemas.microsoft.com/office/drawing/2014/main" xmlns="" id="{56DB1741-BF8F-4541-924B-D0B6ACB101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820" y="3284984"/>
              <a:ext cx="5558383" cy="33824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335" y="2928842"/>
              <a:ext cx="375201" cy="35614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510" y="4365104"/>
              <a:ext cx="442213" cy="380639"/>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5117" y="4372184"/>
              <a:ext cx="442213" cy="38063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2105" y="2931171"/>
              <a:ext cx="442213" cy="353813"/>
            </a:xfrm>
            <a:prstGeom prst="rect">
              <a:avLst/>
            </a:prstGeom>
          </p:spPr>
        </p:pic>
      </p:grpSp>
      <p:sp>
        <p:nvSpPr>
          <p:cNvPr id="19" name="TextBox 18"/>
          <p:cNvSpPr txBox="1"/>
          <p:nvPr/>
        </p:nvSpPr>
        <p:spPr>
          <a:xfrm>
            <a:off x="179512" y="981463"/>
            <a:ext cx="1008111" cy="1015663"/>
          </a:xfrm>
          <a:prstGeom prst="rect">
            <a:avLst/>
          </a:prstGeom>
          <a:solidFill>
            <a:schemeClr val="bg1"/>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charset="0"/>
                <a:ea typeface="+mn-ea"/>
                <a:cs typeface="+mn-cs"/>
              </a:rPr>
              <a:t>ALL VMs OFF</a:t>
            </a:r>
          </a:p>
        </p:txBody>
      </p:sp>
      <p:sp>
        <p:nvSpPr>
          <p:cNvPr id="20" name="TextBox 19"/>
          <p:cNvSpPr txBox="1"/>
          <p:nvPr/>
        </p:nvSpPr>
        <p:spPr>
          <a:xfrm>
            <a:off x="166651" y="2426740"/>
            <a:ext cx="2176907" cy="1477328"/>
          </a:xfrm>
          <a:prstGeom prst="rect">
            <a:avLst/>
          </a:prstGeom>
          <a:solidFill>
            <a:schemeClr val="bg1"/>
          </a:solidFill>
          <a:ln w="38100">
            <a:solidFill>
              <a:srgbClr val="FFC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charset="0"/>
                <a:ea typeface="+mn-ea"/>
                <a:cs typeface="+mn-cs"/>
              </a:rPr>
              <a:t>IP: </a:t>
            </a:r>
            <a:r>
              <a:rPr kumimoji="0" lang="en-US" sz="2000" b="1" i="0" u="none" strike="noStrike" kern="1200" cap="none" spc="0" normalizeH="0" baseline="0" noProof="0" dirty="0">
                <a:ln>
                  <a:noFill/>
                </a:ln>
                <a:solidFill>
                  <a:srgbClr val="FF0000"/>
                </a:solidFill>
                <a:effectLst/>
                <a:uLnTx/>
                <a:uFillTx/>
                <a:latin typeface="Arial" charset="0"/>
                <a:ea typeface="+mn-ea"/>
                <a:cs typeface="+mn-cs"/>
              </a:rPr>
              <a:t>192.168.56.1</a:t>
            </a:r>
            <a:r>
              <a:rPr kumimoji="0" lang="en-US" sz="2000" b="1" i="0" u="none" strike="noStrike" kern="1200" cap="none" spc="0" normalizeH="0" baseline="0" noProof="0" dirty="0">
                <a:ln>
                  <a:noFill/>
                </a:ln>
                <a:solidFill>
                  <a:srgbClr val="0070C0"/>
                </a:solidFill>
                <a:effectLst/>
                <a:uLnTx/>
                <a:uFillTx/>
                <a:latin typeface="Arial" charset="0"/>
                <a:ea typeface="+mn-ea"/>
                <a:cs typeface="+mn-cs"/>
              </a:rPr>
              <a:t> DHCP </a:t>
            </a:r>
            <a:r>
              <a:rPr kumimoji="0" lang="en-US" sz="2000" b="1" i="0" u="none" strike="noStrike" kern="1200" cap="none" spc="0" normalizeH="0" baseline="0" noProof="0" dirty="0">
                <a:ln>
                  <a:noFill/>
                </a:ln>
                <a:solidFill>
                  <a:srgbClr val="FF0000"/>
                </a:solidFill>
                <a:effectLst/>
                <a:uLnTx/>
                <a:uFillTx/>
                <a:latin typeface="Arial" charset="0"/>
                <a:ea typeface="+mn-ea"/>
                <a:cs typeface="+mn-cs"/>
              </a:rPr>
              <a:t>OFF</a:t>
            </a:r>
          </a:p>
          <a:p>
            <a:pPr marL="0" marR="0" lvl="0" indent="0" algn="ctr" defTabSz="914400" rtl="0" eaLnBrk="0" fontAlgn="base" latinLnBrk="0" hangingPunct="0">
              <a:lnSpc>
                <a:spcPct val="100000"/>
              </a:lnSpc>
              <a:spcBef>
                <a:spcPts val="1200"/>
              </a:spcBef>
              <a:spcAft>
                <a:spcPct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Arial" charset="0"/>
                <a:ea typeface="+mn-ea"/>
                <a:cs typeface="+mn-cs"/>
              </a:rPr>
              <a:t>Exit </a:t>
            </a:r>
            <a:r>
              <a:rPr kumimoji="0" lang="en-US" sz="2000" b="1" i="0" u="none" strike="noStrike" kern="1200" cap="none" spc="0" normalizeH="0" baseline="0" noProof="0" dirty="0" err="1">
                <a:ln>
                  <a:noFill/>
                </a:ln>
                <a:solidFill>
                  <a:srgbClr val="0070C0"/>
                </a:solidFill>
                <a:effectLst/>
                <a:uLnTx/>
                <a:uFillTx/>
                <a:latin typeface="Arial" charset="0"/>
                <a:ea typeface="+mn-ea"/>
                <a:cs typeface="+mn-cs"/>
              </a:rPr>
              <a:t>Vbox</a:t>
            </a:r>
            <a:r>
              <a:rPr kumimoji="0" lang="en-US" sz="2000" b="1" i="0" u="none" strike="noStrike" kern="1200" cap="none" spc="0" normalizeH="0" baseline="0" noProof="0" dirty="0">
                <a:ln>
                  <a:noFill/>
                </a:ln>
                <a:solidFill>
                  <a:srgbClr val="0070C0"/>
                </a:solidFill>
                <a:effectLst/>
                <a:uLnTx/>
                <a:uFillTx/>
                <a:latin typeface="Arial" charset="0"/>
                <a:ea typeface="+mn-ea"/>
                <a:cs typeface="+mn-cs"/>
              </a:rPr>
              <a:t> after any change</a:t>
            </a:r>
          </a:p>
        </p:txBody>
      </p:sp>
      <p:sp>
        <p:nvSpPr>
          <p:cNvPr id="21" name="TextBox 20"/>
          <p:cNvSpPr txBox="1"/>
          <p:nvPr/>
        </p:nvSpPr>
        <p:spPr>
          <a:xfrm>
            <a:off x="323527" y="4038807"/>
            <a:ext cx="3203291" cy="1477328"/>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charset="0"/>
                <a:ea typeface="+mn-ea"/>
                <a:cs typeface="+mn-cs"/>
              </a:rPr>
              <a:t>BEWARE: </a:t>
            </a:r>
            <a:r>
              <a:rPr kumimoji="0" lang="en-US" sz="2000" b="0" i="0" u="none" strike="noStrike" kern="1200" cap="none" spc="0" normalizeH="0" baseline="0" noProof="0" dirty="0">
                <a:ln>
                  <a:noFill/>
                </a:ln>
                <a:solidFill>
                  <a:srgbClr val="0070C0"/>
                </a:solidFill>
                <a:effectLst/>
                <a:uLnTx/>
                <a:uFillTx/>
                <a:latin typeface="Arial" charset="0"/>
                <a:ea typeface="+mn-ea"/>
                <a:cs typeface="+mn-cs"/>
              </a:rPr>
              <a:t>Windows Update may change the IP, or destroy the adapter</a:t>
            </a:r>
          </a:p>
          <a:p>
            <a:pPr marL="0" marR="0" lvl="0" indent="0" algn="l" defTabSz="914400" rtl="0" eaLnBrk="0" fontAlgn="base" latinLnBrk="0" hangingPunct="0">
              <a:lnSpc>
                <a:spcPct val="100000"/>
              </a:lnSpc>
              <a:spcBef>
                <a:spcPts val="1200"/>
              </a:spcBef>
              <a:spcAft>
                <a:spcPct val="0"/>
              </a:spcAft>
              <a:buClrTx/>
              <a:buSzTx/>
              <a:buFontTx/>
              <a:buNone/>
              <a:tabLst/>
              <a:defRPr/>
            </a:pPr>
            <a:endParaRPr kumimoji="0" lang="en-US" sz="2000" b="0" i="0" u="none" strike="noStrike" kern="1200" cap="none" spc="0" normalizeH="0" baseline="0" noProof="0" dirty="0">
              <a:ln>
                <a:noFill/>
              </a:ln>
              <a:solidFill>
                <a:srgbClr val="0070C0"/>
              </a:solidFill>
              <a:effectLst/>
              <a:uLnTx/>
              <a:uFillTx/>
              <a:latin typeface="Arial" charset="0"/>
              <a:ea typeface="+mn-ea"/>
              <a:cs typeface="+mn-cs"/>
            </a:endParaRPr>
          </a:p>
        </p:txBody>
      </p:sp>
      <p:sp>
        <p:nvSpPr>
          <p:cNvPr id="18" name="TextBox 17"/>
          <p:cNvSpPr txBox="1"/>
          <p:nvPr/>
        </p:nvSpPr>
        <p:spPr>
          <a:xfrm>
            <a:off x="1043608" y="5085184"/>
            <a:ext cx="3609028" cy="1323439"/>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Arial" charset="0"/>
                <a:ea typeface="+mn-ea"/>
                <a:cs typeface="+mn-cs"/>
              </a:rPr>
              <a:t>If you create a new adapter, you need to update the Network interface settings for each VM with the new name </a:t>
            </a:r>
          </a:p>
        </p:txBody>
      </p:sp>
    </p:spTree>
    <p:extLst>
      <p:ext uri="{BB962C8B-B14F-4D97-AF65-F5344CB8AC3E}">
        <p14:creationId xmlns:p14="http://schemas.microsoft.com/office/powerpoint/2010/main" val="39408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250825" y="195263"/>
            <a:ext cx="6553200" cy="990600"/>
          </a:xfrm>
        </p:spPr>
        <p:txBody>
          <a:bodyPr/>
          <a:lstStyle/>
          <a:p>
            <a:r>
              <a:rPr lang="en-US" altLang="en-US"/>
              <a:t>Getting Started</a:t>
            </a:r>
          </a:p>
        </p:txBody>
      </p:sp>
      <p:sp>
        <p:nvSpPr>
          <p:cNvPr id="4" name="Content Placeholder 3"/>
          <p:cNvSpPr>
            <a:spLocks noGrp="1"/>
          </p:cNvSpPr>
          <p:nvPr>
            <p:ph idx="1"/>
          </p:nvPr>
        </p:nvSpPr>
        <p:spPr>
          <a:xfrm>
            <a:off x="250825" y="1484313"/>
            <a:ext cx="3924300" cy="2016125"/>
          </a:xfrm>
        </p:spPr>
        <p:txBody>
          <a:bodyPr/>
          <a:lstStyle/>
          <a:p>
            <a:pPr marL="98425" indent="0">
              <a:buFontTx/>
              <a:buNone/>
              <a:defRPr/>
            </a:pPr>
            <a:r>
              <a:rPr lang="en-US" b="1" dirty="0" err="1"/>
              <a:t>TinyNet</a:t>
            </a:r>
            <a:endParaRPr lang="en-US" b="1" dirty="0"/>
          </a:p>
          <a:p>
            <a:pPr>
              <a:defRPr/>
            </a:pPr>
            <a:r>
              <a:rPr lang="en-US" sz="2200" dirty="0"/>
              <a:t>Comes in two parts</a:t>
            </a:r>
          </a:p>
          <a:p>
            <a:pPr lvl="1">
              <a:buFont typeface="Wingdings" pitchFamily="2" charset="2"/>
              <a:buChar char="Ø"/>
              <a:defRPr/>
            </a:pPr>
            <a:r>
              <a:rPr lang="en-US" dirty="0" err="1"/>
              <a:t>Base.iso</a:t>
            </a:r>
            <a:r>
              <a:rPr lang="en-US" dirty="0"/>
              <a:t> (base image)</a:t>
            </a:r>
          </a:p>
          <a:p>
            <a:pPr lvl="1">
              <a:buFont typeface="Wingdings" pitchFamily="2" charset="2"/>
              <a:buChar char="Ø"/>
              <a:defRPr/>
            </a:pPr>
            <a:r>
              <a:rPr lang="en-US" dirty="0" err="1"/>
              <a:t>Config.iso</a:t>
            </a:r>
            <a:r>
              <a:rPr lang="en-US" dirty="0"/>
              <a:t> (configuration and applications)</a:t>
            </a:r>
          </a:p>
        </p:txBody>
      </p:sp>
      <p:sp>
        <p:nvSpPr>
          <p:cNvPr id="2" name="TextBox 1"/>
          <p:cNvSpPr txBox="1"/>
          <p:nvPr/>
        </p:nvSpPr>
        <p:spPr>
          <a:xfrm>
            <a:off x="395288" y="4559300"/>
            <a:ext cx="3779837" cy="1273175"/>
          </a:xfrm>
          <a:prstGeom prst="rect">
            <a:avLst/>
          </a:prstGeom>
          <a:noFill/>
        </p:spPr>
        <p:txBody>
          <a:bodyPr>
            <a:spAutoFit/>
          </a:bodyPr>
          <a:lstStyle/>
          <a:p>
            <a:pPr marL="98425"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528B"/>
                </a:solidFill>
                <a:effectLst/>
                <a:uLnTx/>
                <a:uFillTx/>
                <a:latin typeface="Arial"/>
                <a:ea typeface="+mn-ea"/>
                <a:cs typeface="+mn-cs"/>
              </a:rPr>
              <a:t>After installing </a:t>
            </a:r>
            <a:r>
              <a:rPr kumimoji="0" lang="en-US" sz="2400" b="0" i="0" u="none" strike="noStrike" kern="0" cap="none" spc="0" normalizeH="0" baseline="0" noProof="0" dirty="0" err="1">
                <a:ln>
                  <a:noFill/>
                </a:ln>
                <a:solidFill>
                  <a:srgbClr val="00528B"/>
                </a:solidFill>
                <a:effectLst/>
                <a:uLnTx/>
                <a:uFillTx/>
                <a:latin typeface="Arial"/>
                <a:ea typeface="+mn-ea"/>
                <a:cs typeface="+mn-cs"/>
              </a:rPr>
              <a:t>VirtualBox</a:t>
            </a:r>
            <a:r>
              <a:rPr kumimoji="0" lang="en-US" sz="2400" b="0" i="0" u="none" strike="noStrike" kern="0" cap="none" spc="0" normalizeH="0" baseline="0" noProof="0" dirty="0">
                <a:ln>
                  <a:noFill/>
                </a:ln>
                <a:solidFill>
                  <a:srgbClr val="00528B"/>
                </a:solidFill>
                <a:effectLst/>
                <a:uLnTx/>
                <a:uFillTx/>
                <a:latin typeface="Arial"/>
                <a:ea typeface="+mn-ea"/>
                <a:cs typeface="+mn-cs"/>
              </a:rPr>
              <a:t>, create VMs!</a:t>
            </a:r>
          </a:p>
          <a:p>
            <a:pPr marL="98425"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528B"/>
                </a:solidFill>
                <a:effectLst/>
                <a:uLnTx/>
                <a:uFillTx/>
                <a:latin typeface="Arial"/>
                <a:ea typeface="+mn-ea"/>
                <a:cs typeface="+mn-cs"/>
                <a:hlinkClick r:id="rId2"/>
              </a:rPr>
              <a:t>www.my-tiny.net</a:t>
            </a:r>
            <a:endParaRPr kumimoji="0" lang="en-US" sz="2400" b="0" i="0" u="none" strike="noStrike" kern="0" cap="none" spc="0" normalizeH="0" baseline="0" noProof="0" dirty="0">
              <a:ln>
                <a:noFill/>
              </a:ln>
              <a:solidFill>
                <a:srgbClr val="00528B"/>
              </a:solidFill>
              <a:effectLst/>
              <a:uLnTx/>
              <a:uFillTx/>
              <a:latin typeface="Arial"/>
              <a:ea typeface="+mn-ea"/>
              <a:cs typeface="+mn-cs"/>
            </a:endParaRPr>
          </a:p>
        </p:txBody>
      </p:sp>
      <p:pic>
        <p:nvPicPr>
          <p:cNvPr id="410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60500"/>
            <a:ext cx="336232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356100" y="3965575"/>
            <a:ext cx="4606925"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Create a virtual machine</a:t>
            </a: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Partition the disk </a:t>
            </a: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Create a </a:t>
            </a:r>
            <a:r>
              <a:rPr kumimoji="0" lang="en-US" altLang="en-US" sz="2000" b="0" i="0" u="none" strike="noStrike" kern="0" cap="none" spc="0" normalizeH="0" baseline="0" noProof="0" dirty="0" err="1">
                <a:ln>
                  <a:noFill/>
                </a:ln>
                <a:solidFill>
                  <a:srgbClr val="00528B"/>
                </a:solidFill>
                <a:effectLst/>
                <a:uLnTx/>
                <a:uFillTx/>
                <a:latin typeface="Arial"/>
                <a:ea typeface="+mn-ea"/>
                <a:cs typeface="+mn-cs"/>
              </a:rPr>
              <a:t>filesystem</a:t>
            </a:r>
            <a:endParaRPr kumimoji="0" lang="en-US" altLang="en-US" sz="2000" b="0" i="0" u="none" strike="noStrike" kern="0" cap="none" spc="0" normalizeH="0" baseline="0" noProof="0" dirty="0">
              <a:ln>
                <a:noFill/>
              </a:ln>
              <a:solidFill>
                <a:srgbClr val="00528B"/>
              </a:solidFill>
              <a:effectLst/>
              <a:uLnTx/>
              <a:uFillTx/>
              <a:latin typeface="Arial"/>
              <a:ea typeface="+mn-ea"/>
              <a:cs typeface="+mn-cs"/>
            </a:endParaRP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Copy the OS</a:t>
            </a: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Install the </a:t>
            </a:r>
            <a:r>
              <a:rPr kumimoji="0" lang="en-US" altLang="en-US" sz="2000" b="0" i="0" u="none" strike="noStrike" kern="0" cap="none" spc="0" normalizeH="0" baseline="0" noProof="0" dirty="0" err="1">
                <a:ln>
                  <a:noFill/>
                </a:ln>
                <a:solidFill>
                  <a:srgbClr val="00528B"/>
                </a:solidFill>
                <a:effectLst/>
                <a:uLnTx/>
                <a:uFillTx/>
                <a:latin typeface="Arial"/>
                <a:ea typeface="+mn-ea"/>
                <a:cs typeface="+mn-cs"/>
              </a:rPr>
              <a:t>bootloader</a:t>
            </a:r>
            <a:endParaRPr kumimoji="0" lang="en-US" altLang="en-US" sz="2000" b="0" i="0" u="none" strike="noStrike" kern="0" cap="none" spc="0" normalizeH="0" baseline="0" noProof="0" dirty="0">
              <a:ln>
                <a:noFill/>
              </a:ln>
              <a:solidFill>
                <a:srgbClr val="00528B"/>
              </a:solidFill>
              <a:effectLst/>
              <a:uLnTx/>
              <a:uFillTx/>
              <a:latin typeface="Arial"/>
              <a:ea typeface="+mn-ea"/>
              <a:cs typeface="+mn-cs"/>
            </a:endParaRP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Configure common services</a:t>
            </a:r>
          </a:p>
          <a:p>
            <a:pPr marL="555625" marR="0" lvl="0" indent="-457200" algn="l" defTabSz="914400" rtl="0" eaLnBrk="1" fontAlgn="base" latinLnBrk="0" hangingPunct="1">
              <a:lnSpc>
                <a:spcPct val="100000"/>
              </a:lnSpc>
              <a:spcBef>
                <a:spcPct val="25000"/>
              </a:spcBef>
              <a:spcAft>
                <a:spcPct val="0"/>
              </a:spcAft>
              <a:buClrTx/>
              <a:buSzTx/>
              <a:buFontTx/>
              <a:buAutoNum type="arabicPeriod"/>
              <a:tabLst/>
              <a:defRPr/>
            </a:pPr>
            <a:r>
              <a:rPr kumimoji="0" lang="en-US" altLang="en-US" sz="2000" b="0" i="0" u="none" strike="noStrike" kern="0" cap="none" spc="0" normalizeH="0" baseline="0" noProof="0" dirty="0">
                <a:ln>
                  <a:noFill/>
                </a:ln>
                <a:solidFill>
                  <a:srgbClr val="00528B"/>
                </a:solidFill>
                <a:effectLst/>
                <a:uLnTx/>
                <a:uFillTx/>
                <a:latin typeface="Arial"/>
                <a:ea typeface="+mn-ea"/>
                <a:cs typeface="+mn-cs"/>
              </a:rPr>
              <a:t>Clone!</a:t>
            </a:r>
          </a:p>
        </p:txBody>
      </p:sp>
    </p:spTree>
    <p:extLst>
      <p:ext uri="{BB962C8B-B14F-4D97-AF65-F5344CB8AC3E}">
        <p14:creationId xmlns:p14="http://schemas.microsoft.com/office/powerpoint/2010/main" val="715304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2" y="4109764"/>
            <a:ext cx="1591186" cy="2634149"/>
          </a:xfrm>
          <a:prstGeom prst="rect">
            <a:avLst/>
          </a:prstGeom>
        </p:spPr>
      </p:pic>
      <p:pic>
        <p:nvPicPr>
          <p:cNvPr id="3" name="Picture 2">
            <a:extLst>
              <a:ext uri="{FF2B5EF4-FFF2-40B4-BE49-F238E27FC236}">
                <a16:creationId xmlns:a16="http://schemas.microsoft.com/office/drawing/2014/main" xmlns="" id="{768C0867-1006-4B86-B3CD-F86042396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80587"/>
            <a:ext cx="5210165" cy="4350945"/>
          </a:xfrm>
          <a:prstGeom prst="rect">
            <a:avLst/>
          </a:prstGeom>
        </p:spPr>
      </p:pic>
      <p:pic>
        <p:nvPicPr>
          <p:cNvPr id="4" name="Picture 3">
            <a:extLst>
              <a:ext uri="{FF2B5EF4-FFF2-40B4-BE49-F238E27FC236}">
                <a16:creationId xmlns:a16="http://schemas.microsoft.com/office/drawing/2014/main" xmlns="" id="{95746294-100D-46CB-A8BD-5D844F981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975" y="1569766"/>
            <a:ext cx="5400600" cy="4237394"/>
          </a:xfrm>
          <a:prstGeom prst="rect">
            <a:avLst/>
          </a:prstGeom>
        </p:spPr>
      </p:pic>
      <p:sp>
        <p:nvSpPr>
          <p:cNvPr id="5" name="Oval 4"/>
          <p:cNvSpPr/>
          <p:nvPr/>
        </p:nvSpPr>
        <p:spPr bwMode="auto">
          <a:xfrm>
            <a:off x="5389677" y="2598660"/>
            <a:ext cx="2915842" cy="43204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Oval 5"/>
          <p:cNvSpPr/>
          <p:nvPr/>
        </p:nvSpPr>
        <p:spPr bwMode="auto">
          <a:xfrm>
            <a:off x="91152" y="5589240"/>
            <a:ext cx="1515673" cy="329755"/>
          </a:xfrm>
          <a:prstGeom prst="ellipse">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Oval 7"/>
          <p:cNvSpPr/>
          <p:nvPr/>
        </p:nvSpPr>
        <p:spPr bwMode="auto">
          <a:xfrm>
            <a:off x="312631" y="1736773"/>
            <a:ext cx="1440160" cy="51928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TextBox 8"/>
          <p:cNvSpPr txBox="1"/>
          <p:nvPr/>
        </p:nvSpPr>
        <p:spPr>
          <a:xfrm>
            <a:off x="1682338" y="2256059"/>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2</a:t>
            </a:r>
          </a:p>
        </p:txBody>
      </p:sp>
      <p:sp>
        <p:nvSpPr>
          <p:cNvPr id="10" name="TextBox 9"/>
          <p:cNvSpPr txBox="1"/>
          <p:nvPr/>
        </p:nvSpPr>
        <p:spPr>
          <a:xfrm>
            <a:off x="4932040" y="2692154"/>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3</a:t>
            </a:r>
          </a:p>
        </p:txBody>
      </p:sp>
      <p:sp>
        <p:nvSpPr>
          <p:cNvPr id="11" name="TextBox 10"/>
          <p:cNvSpPr txBox="1"/>
          <p:nvPr/>
        </p:nvSpPr>
        <p:spPr>
          <a:xfrm>
            <a:off x="1682338" y="5580441"/>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1</a:t>
            </a:r>
          </a:p>
        </p:txBody>
      </p:sp>
      <p:sp>
        <p:nvSpPr>
          <p:cNvPr id="12" name="Rectangle 2"/>
          <p:cNvSpPr txBox="1">
            <a:spLocks noChangeArrowheads="1"/>
          </p:cNvSpPr>
          <p:nvPr/>
        </p:nvSpPr>
        <p:spPr bwMode="auto">
          <a:xfrm>
            <a:off x="5508104" y="188640"/>
            <a:ext cx="3470755" cy="118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a:lstStyle>
          <a:p>
            <a:pPr marL="80963" marR="0" lvl="0" indent="-80963"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a:ea typeface="+mj-ea"/>
                <a:cs typeface="+mj-cs"/>
              </a:rPr>
              <a:t>Network Interface in Windows</a:t>
            </a:r>
            <a:endParaRPr kumimoji="0" lang="en-GB" sz="3200" b="0" i="0" u="none" strike="noStrike" kern="1200" cap="none" spc="0" normalizeH="0" baseline="0" noProof="0" dirty="0">
              <a:ln>
                <a:noFill/>
              </a:ln>
              <a:solidFill>
                <a:srgbClr val="000000"/>
              </a:solidFill>
              <a:effectLst/>
              <a:uLnTx/>
              <a:uFillTx/>
              <a:latin typeface="Arial"/>
              <a:ea typeface="+mj-ea"/>
              <a:cs typeface="+mj-cs"/>
            </a:endParaRPr>
          </a:p>
        </p:txBody>
      </p:sp>
      <p:sp>
        <p:nvSpPr>
          <p:cNvPr id="13" name="Rectangle 2">
            <a:extLst>
              <a:ext uri="{FF2B5EF4-FFF2-40B4-BE49-F238E27FC236}">
                <a16:creationId xmlns:a16="http://schemas.microsoft.com/office/drawing/2014/main" xmlns="" id="{515A8CD7-B74C-44B6-8A07-7C1CF31DC540}"/>
              </a:ext>
            </a:extLst>
          </p:cNvPr>
          <p:cNvSpPr txBox="1">
            <a:spLocks noChangeArrowheads="1"/>
          </p:cNvSpPr>
          <p:nvPr/>
        </p:nvSpPr>
        <p:spPr bwMode="auto">
          <a:xfrm>
            <a:off x="2835493" y="5672084"/>
            <a:ext cx="4905886" cy="101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a:lstStyle>
          <a:p>
            <a:pPr marL="80963" marR="0" lvl="0" indent="-80963"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mj-ea"/>
                <a:cs typeface="+mj-cs"/>
              </a:rPr>
              <a:t>Accessing Properties</a:t>
            </a:r>
          </a:p>
          <a:p>
            <a:pPr marL="80963" marR="0" lvl="0" indent="-80963"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a:ea typeface="+mj-ea"/>
                <a:cs typeface="+mj-cs"/>
              </a:rPr>
              <a:t>(Requires Administrator Privileges)</a:t>
            </a:r>
            <a:endParaRPr kumimoji="0" lang="en-GB" sz="2400" b="0" i="0" u="none" strike="noStrike" kern="1200" cap="none" spc="0" normalizeH="0" baseline="0" noProof="0" dirty="0">
              <a:ln>
                <a:noFill/>
              </a:ln>
              <a:solidFill>
                <a:srgbClr val="000000"/>
              </a:solidFill>
              <a:effectLst/>
              <a:uLnTx/>
              <a:uFillTx/>
              <a:latin typeface="Arial"/>
              <a:ea typeface="+mj-ea"/>
              <a:cs typeface="+mj-cs"/>
            </a:endParaRPr>
          </a:p>
        </p:txBody>
      </p:sp>
    </p:spTree>
    <p:extLst>
      <p:ext uri="{BB962C8B-B14F-4D97-AF65-F5344CB8AC3E}">
        <p14:creationId xmlns:p14="http://schemas.microsoft.com/office/powerpoint/2010/main" val="2479934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AE3EDCB-D7BE-484E-ABD6-7A5A24CB7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8640"/>
            <a:ext cx="8882456" cy="1656184"/>
          </a:xfrm>
          <a:prstGeom prst="rect">
            <a:avLst/>
          </a:prstGeom>
        </p:spPr>
      </p:pic>
      <p:sp>
        <p:nvSpPr>
          <p:cNvPr id="20" name="TextBox 19"/>
          <p:cNvSpPr txBox="1"/>
          <p:nvPr/>
        </p:nvSpPr>
        <p:spPr>
          <a:xfrm>
            <a:off x="4866762" y="1470865"/>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1</a:t>
            </a:r>
          </a:p>
        </p:txBody>
      </p:sp>
      <p:grpSp>
        <p:nvGrpSpPr>
          <p:cNvPr id="23" name="Group 22"/>
          <p:cNvGrpSpPr/>
          <p:nvPr/>
        </p:nvGrpSpPr>
        <p:grpSpPr>
          <a:xfrm>
            <a:off x="480280" y="1844824"/>
            <a:ext cx="8136904" cy="4838062"/>
            <a:chOff x="107504" y="1844824"/>
            <a:chExt cx="8136904" cy="4838062"/>
          </a:xfrm>
        </p:grpSpPr>
        <p:pic>
          <p:nvPicPr>
            <p:cNvPr id="7" name="Picture 6">
              <a:extLst>
                <a:ext uri="{FF2B5EF4-FFF2-40B4-BE49-F238E27FC236}">
                  <a16:creationId xmlns:a16="http://schemas.microsoft.com/office/drawing/2014/main" xmlns="" id="{9EF330D0-524D-47D8-9DDE-1A288DE2E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844824"/>
              <a:ext cx="8136904" cy="4838062"/>
            </a:xfrm>
            <a:prstGeom prst="rect">
              <a:avLst/>
            </a:prstGeom>
          </p:spPr>
        </p:pic>
        <p:cxnSp>
          <p:nvCxnSpPr>
            <p:cNvPr id="4" name="Straight Arrow Connector 3"/>
            <p:cNvCxnSpPr/>
            <p:nvPr/>
          </p:nvCxnSpPr>
          <p:spPr bwMode="auto">
            <a:xfrm>
              <a:off x="4427984" y="4365104"/>
              <a:ext cx="1008112" cy="216024"/>
            </a:xfrm>
            <a:prstGeom prst="straightConnector1">
              <a:avLst/>
            </a:prstGeom>
            <a:solidFill>
              <a:schemeClr val="accent1"/>
            </a:solidFill>
            <a:ln w="381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V="1">
              <a:off x="580909" y="3789040"/>
              <a:ext cx="2448272" cy="1152128"/>
            </a:xfrm>
            <a:prstGeom prst="straightConnector1">
              <a:avLst/>
            </a:prstGeom>
            <a:solidFill>
              <a:schemeClr val="accent1"/>
            </a:solidFill>
            <a:ln w="381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7092280" y="4262113"/>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3</a:t>
              </a:r>
            </a:p>
          </p:txBody>
        </p:sp>
        <p:sp>
          <p:nvSpPr>
            <p:cNvPr id="21" name="TextBox 20"/>
            <p:cNvSpPr txBox="1"/>
            <p:nvPr/>
          </p:nvSpPr>
          <p:spPr>
            <a:xfrm>
              <a:off x="431669" y="5157192"/>
              <a:ext cx="298480" cy="338554"/>
            </a:xfrm>
            <a:prstGeom prst="rect">
              <a:avLst/>
            </a:prstGeom>
            <a:solidFill>
              <a:srgbClr val="FFC000"/>
            </a:solidFill>
            <a:ln w="1905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mn-ea"/>
                  <a:cs typeface="+mn-cs"/>
                </a:rPr>
                <a:t>2</a:t>
              </a:r>
            </a:p>
          </p:txBody>
        </p:sp>
        <p:sp>
          <p:nvSpPr>
            <p:cNvPr id="22" name="Oval 21"/>
            <p:cNvSpPr/>
            <p:nvPr/>
          </p:nvSpPr>
          <p:spPr bwMode="auto">
            <a:xfrm>
              <a:off x="4427984" y="5157192"/>
              <a:ext cx="504056" cy="21602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grpSp>
      <p:cxnSp>
        <p:nvCxnSpPr>
          <p:cNvPr id="8" name="Straight Arrow Connector 7"/>
          <p:cNvCxnSpPr/>
          <p:nvPr/>
        </p:nvCxnSpPr>
        <p:spPr bwMode="auto">
          <a:xfrm flipH="1">
            <a:off x="1475656" y="1412776"/>
            <a:ext cx="3240360" cy="1080120"/>
          </a:xfrm>
          <a:prstGeom prst="straightConnector1">
            <a:avLst/>
          </a:prstGeom>
          <a:solidFill>
            <a:schemeClr val="accent1"/>
          </a:solidFill>
          <a:ln w="381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13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5">
            <a:extLst>
              <a:ext uri="{FF2B5EF4-FFF2-40B4-BE49-F238E27FC236}">
                <a16:creationId xmlns:a16="http://schemas.microsoft.com/office/drawing/2014/main" xmlns="" id="{7CA9D18E-BC3B-4812-8578-B114C360B208}"/>
              </a:ext>
            </a:extLst>
          </p:cNvPr>
          <p:cNvGrpSpPr>
            <a:grpSpLocks/>
          </p:cNvGrpSpPr>
          <p:nvPr/>
        </p:nvGrpSpPr>
        <p:grpSpPr bwMode="auto">
          <a:xfrm>
            <a:off x="422275" y="260350"/>
            <a:ext cx="8299450" cy="5689600"/>
            <a:chOff x="314672" y="404664"/>
            <a:chExt cx="8298628" cy="5688631"/>
          </a:xfrm>
        </p:grpSpPr>
        <p:pic>
          <p:nvPicPr>
            <p:cNvPr id="38917" name="Picture 4">
              <a:extLst>
                <a:ext uri="{FF2B5EF4-FFF2-40B4-BE49-F238E27FC236}">
                  <a16:creationId xmlns:a16="http://schemas.microsoft.com/office/drawing/2014/main" xmlns="" id="{D0ED7C06-D55C-4770-8AA7-61490FE4D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72" y="404664"/>
              <a:ext cx="6629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2">
              <a:extLst>
                <a:ext uri="{FF2B5EF4-FFF2-40B4-BE49-F238E27FC236}">
                  <a16:creationId xmlns:a16="http://schemas.microsoft.com/office/drawing/2014/main" xmlns="" id="{91F6BB06-2D5B-4CB0-9125-9F4F1D663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419200"/>
              <a:ext cx="6057524" cy="367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5" name="Text Box 3">
            <a:extLst>
              <a:ext uri="{FF2B5EF4-FFF2-40B4-BE49-F238E27FC236}">
                <a16:creationId xmlns:a16="http://schemas.microsoft.com/office/drawing/2014/main" xmlns="" id="{A3C13832-9308-4E60-BF63-CD67EC6A051F}"/>
              </a:ext>
            </a:extLst>
          </p:cNvPr>
          <p:cNvSpPr txBox="1">
            <a:spLocks noChangeArrowheads="1"/>
          </p:cNvSpPr>
          <p:nvPr/>
        </p:nvSpPr>
        <p:spPr bwMode="auto">
          <a:xfrm>
            <a:off x="436563" y="4437063"/>
            <a:ext cx="8569325" cy="3381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The First Thing to take care of is to </a:t>
            </a:r>
            <a:r>
              <a:rPr kumimoji="0" lang="en-US" altLang="en-US" sz="1600" b="1" i="0" u="none" strike="noStrike" kern="1200" cap="none" spc="0" normalizeH="0" baseline="0" noProof="0">
                <a:ln>
                  <a:noFill/>
                </a:ln>
                <a:solidFill>
                  <a:srgbClr val="C00000"/>
                </a:solidFill>
                <a:effectLst/>
                <a:uLnTx/>
                <a:uFillTx/>
                <a:latin typeface="Arial" panose="020B0604020202020204" pitchFamily="34" charset="0"/>
                <a:ea typeface="+mn-ea"/>
                <a:cs typeface="+mn-cs"/>
              </a:rPr>
              <a:t>Turn Off</a:t>
            </a:r>
            <a:r>
              <a:rPr kumimoji="0" lang="en-US" altLang="en-US" sz="1600" b="1" i="0" u="none" strike="noStrike" kern="1200" cap="none" spc="0" normalizeH="0" baseline="0" noProof="0">
                <a:ln>
                  <a:noFill/>
                </a:ln>
                <a:solidFill>
                  <a:srgbClr val="FF0000"/>
                </a:solidFill>
                <a:effectLst/>
                <a:uLnTx/>
                <a:uFillTx/>
                <a:latin typeface="Arial" panose="020B0604020202020204" pitchFamily="34" charset="0"/>
                <a:ea typeface="+mn-ea"/>
                <a:cs typeface="+mn-cs"/>
              </a:rPr>
              <a:t> the VirtualBox internal DHCP server</a:t>
            </a:r>
          </a:p>
        </p:txBody>
      </p:sp>
      <p:sp>
        <p:nvSpPr>
          <p:cNvPr id="8" name="Rectangle 7">
            <a:extLst>
              <a:ext uri="{FF2B5EF4-FFF2-40B4-BE49-F238E27FC236}">
                <a16:creationId xmlns:a16="http://schemas.microsoft.com/office/drawing/2014/main" xmlns="" id="{361DCCA8-04E0-4F12-BCCC-192CB36B2E95}"/>
              </a:ext>
            </a:extLst>
          </p:cNvPr>
          <p:cNvSpPr/>
          <p:nvPr/>
        </p:nvSpPr>
        <p:spPr>
          <a:xfrm>
            <a:off x="7785100" y="3230563"/>
            <a:ext cx="936625" cy="50482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8943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xmlns="" id="{A7CED895-D6C8-4918-B2CF-4D947FCB5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5233988"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4">
            <a:extLst>
              <a:ext uri="{FF2B5EF4-FFF2-40B4-BE49-F238E27FC236}">
                <a16:creationId xmlns:a16="http://schemas.microsoft.com/office/drawing/2014/main" xmlns="" id="{26EC7B3B-FEFF-48C7-BD66-509281587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573463"/>
            <a:ext cx="5233988"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76F7DBDB-B777-44AB-BFB2-862C59DC5BB6}"/>
              </a:ext>
            </a:extLst>
          </p:cNvPr>
          <p:cNvSpPr/>
          <p:nvPr/>
        </p:nvSpPr>
        <p:spPr>
          <a:xfrm>
            <a:off x="4716463" y="4365625"/>
            <a:ext cx="768350" cy="431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xmlns="" id="{73169503-8CB5-4E9F-AC19-1E07C7169B7A}"/>
              </a:ext>
            </a:extLst>
          </p:cNvPr>
          <p:cNvSpPr/>
          <p:nvPr/>
        </p:nvSpPr>
        <p:spPr>
          <a:xfrm>
            <a:off x="4716463" y="1052513"/>
            <a:ext cx="768350" cy="431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9942" name="Text Box 3">
            <a:extLst>
              <a:ext uri="{FF2B5EF4-FFF2-40B4-BE49-F238E27FC236}">
                <a16:creationId xmlns:a16="http://schemas.microsoft.com/office/drawing/2014/main" xmlns="" id="{50C85A08-27D6-47A1-9AF5-F12D55145DD7}"/>
              </a:ext>
            </a:extLst>
          </p:cNvPr>
          <p:cNvSpPr txBox="1">
            <a:spLocks noChangeArrowheads="1"/>
          </p:cNvSpPr>
          <p:nvPr/>
        </p:nvSpPr>
        <p:spPr bwMode="auto">
          <a:xfrm>
            <a:off x="233363" y="3352800"/>
            <a:ext cx="85693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The Next Thing is to </a:t>
            </a:r>
            <a:r>
              <a:rPr kumimoji="0" lang="en-US" altLang="en-US" sz="1600" b="1" i="0" u="none" strike="noStrike" kern="1200" cap="none" spc="0" normalizeH="0" baseline="0" noProof="0">
                <a:ln>
                  <a:noFill/>
                </a:ln>
                <a:solidFill>
                  <a:srgbClr val="FF0000"/>
                </a:solidFill>
                <a:effectLst/>
                <a:uLnTx/>
                <a:uFillTx/>
                <a:latin typeface="Arial" panose="020B0604020202020204" pitchFamily="34" charset="0"/>
                <a:ea typeface="+mn-ea"/>
                <a:cs typeface="+mn-cs"/>
              </a:rPr>
              <a:t>Check the IP Address </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is</a:t>
            </a:r>
            <a:r>
              <a:rPr kumimoji="0" lang="en-US" altLang="en-US" sz="1600" b="1" i="0" u="none" strike="noStrike" kern="1200" cap="none" spc="0" normalizeH="0" baseline="0" noProof="0">
                <a:ln>
                  <a:noFill/>
                </a:ln>
                <a:solidFill>
                  <a:srgbClr val="C00000"/>
                </a:solidFill>
                <a:effectLst/>
                <a:uLnTx/>
                <a:uFillTx/>
                <a:latin typeface="Arial" panose="020B0604020202020204" pitchFamily="34" charset="0"/>
                <a:ea typeface="+mn-ea"/>
                <a:cs typeface="+mn-cs"/>
              </a:rPr>
              <a:t> 192.168.56.1</a:t>
            </a:r>
            <a:endParaRPr kumimoji="0" lang="en-US" altLang="en-US" sz="16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3678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3675" y="179388"/>
            <a:ext cx="6575425" cy="1023937"/>
          </a:xfrm>
        </p:spPr>
        <p:txBody>
          <a:bodyPr/>
          <a:lstStyle/>
          <a:p>
            <a:r>
              <a:rPr lang="en-US" altLang="en-US"/>
              <a:t>Virtualbox: </a:t>
            </a:r>
            <a:r>
              <a:rPr lang="en-US" altLang="en-US" sz="3200"/>
              <a:t>Bridged interface</a:t>
            </a:r>
            <a:endParaRPr lang="en-GB" altLang="en-US"/>
          </a:p>
        </p:txBody>
      </p:sp>
      <p:sp>
        <p:nvSpPr>
          <p:cNvPr id="12291" name="Content Placeholder 2"/>
          <p:cNvSpPr>
            <a:spLocks noGrp="1"/>
          </p:cNvSpPr>
          <p:nvPr>
            <p:ph idx="1"/>
          </p:nvPr>
        </p:nvSpPr>
        <p:spPr>
          <a:xfrm>
            <a:off x="755576" y="1628800"/>
            <a:ext cx="7200800" cy="4032448"/>
          </a:xfrm>
        </p:spPr>
        <p:txBody>
          <a:bodyPr/>
          <a:lstStyle/>
          <a:p>
            <a:pPr>
              <a:spcBef>
                <a:spcPts val="1200"/>
              </a:spcBef>
            </a:pPr>
            <a:r>
              <a:rPr lang="en-US" altLang="en-US" sz="2000"/>
              <a:t>VirtualBox connects to one of the installed network interfaces on the host to send and receive </a:t>
            </a:r>
          </a:p>
          <a:p>
            <a:pPr>
              <a:spcBef>
                <a:spcPts val="1200"/>
              </a:spcBef>
            </a:pPr>
            <a:r>
              <a:rPr lang="en-US" altLang="en-US" sz="2000"/>
              <a:t>The VM acts like it is physically connected to the network, but there is no new interface visible on the host system</a:t>
            </a:r>
          </a:p>
          <a:p>
            <a:pPr>
              <a:spcBef>
                <a:spcPts val="1200"/>
              </a:spcBef>
            </a:pPr>
            <a:r>
              <a:rPr lang="en-US" altLang="en-US" sz="2000"/>
              <a:t>VirtualBox asks your ISP for a new IP address for the VM  </a:t>
            </a:r>
            <a:r>
              <a:rPr lang="en-US" altLang="en-US" sz="2000" i="1">
                <a:solidFill>
                  <a:srgbClr val="FF0000"/>
                </a:solidFill>
              </a:rPr>
              <a:t>(which will not be assigned if the network requires a separate login for every connection). </a:t>
            </a:r>
          </a:p>
          <a:p>
            <a:pPr>
              <a:spcBef>
                <a:spcPts val="1200"/>
              </a:spcBef>
            </a:pPr>
            <a:r>
              <a:rPr lang="en-US" altLang="en-US" sz="2000"/>
              <a:t>When the Bridged interface has its own IP address, it has full connectivity on the network, and can be contacted from anywhere.</a:t>
            </a:r>
            <a:endParaRPr lang="en-GB" altLang="en-US" sz="2000" i="1"/>
          </a:p>
        </p:txBody>
      </p:sp>
    </p:spTree>
    <p:extLst>
      <p:ext uri="{BB962C8B-B14F-4D97-AF65-F5344CB8AC3E}">
        <p14:creationId xmlns:p14="http://schemas.microsoft.com/office/powerpoint/2010/main" val="2854754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3675" y="179388"/>
            <a:ext cx="6575425" cy="1023937"/>
          </a:xfrm>
        </p:spPr>
        <p:txBody>
          <a:bodyPr/>
          <a:lstStyle/>
          <a:p>
            <a:r>
              <a:rPr lang="en-US" altLang="en-US"/>
              <a:t>Virtualbox: </a:t>
            </a:r>
            <a:r>
              <a:rPr lang="en-US" altLang="en-US" sz="3200"/>
              <a:t>NAT interface</a:t>
            </a:r>
            <a:endParaRPr lang="en-GB" altLang="en-US"/>
          </a:p>
        </p:txBody>
      </p:sp>
      <p:sp>
        <p:nvSpPr>
          <p:cNvPr id="12291" name="Content Placeholder 2"/>
          <p:cNvSpPr>
            <a:spLocks noGrp="1"/>
          </p:cNvSpPr>
          <p:nvPr>
            <p:ph idx="1"/>
          </p:nvPr>
        </p:nvSpPr>
        <p:spPr>
          <a:xfrm>
            <a:off x="683568" y="1628800"/>
            <a:ext cx="7704856" cy="4608512"/>
          </a:xfrm>
        </p:spPr>
        <p:txBody>
          <a:bodyPr/>
          <a:lstStyle/>
          <a:p>
            <a:pPr>
              <a:spcBef>
                <a:spcPts val="1200"/>
              </a:spcBef>
            </a:pPr>
            <a:r>
              <a:rPr lang="en-US" altLang="en-US" sz="2000"/>
              <a:t>With a Network Address Translation (NAT) interface, the TCP and IP headers of network frames sent out by the VM are modified by the VirtualBox NAT engine, and passed on to the network using the host operating system. </a:t>
            </a:r>
          </a:p>
          <a:p>
            <a:pPr>
              <a:spcBef>
                <a:spcPts val="1200"/>
              </a:spcBef>
            </a:pPr>
            <a:r>
              <a:rPr lang="en-US" altLang="en-US" sz="2000"/>
              <a:t>Other computers on the network receive, and reply to, messages with an IP address that belongs to an interface on the host. </a:t>
            </a:r>
          </a:p>
          <a:p>
            <a:pPr>
              <a:spcBef>
                <a:spcPts val="1200"/>
              </a:spcBef>
            </a:pPr>
            <a:r>
              <a:rPr lang="en-US" altLang="en-US" sz="2000"/>
              <a:t>VirtualBox listens for replies, and modifies them to pass back to the VM across an internal connection. </a:t>
            </a:r>
          </a:p>
          <a:p>
            <a:pPr>
              <a:spcBef>
                <a:spcPts val="1200"/>
              </a:spcBef>
            </a:pPr>
            <a:r>
              <a:rPr lang="en-US" altLang="en-US" sz="2000"/>
              <a:t>The VirtualBox NAT engine assigns the internal IP address, </a:t>
            </a:r>
            <a:r>
              <a:rPr lang="en-US" altLang="en-US" sz="2000" i="1"/>
              <a:t>so </a:t>
            </a:r>
            <a:r>
              <a:rPr lang="en-US" altLang="en-US" sz="2000" b="1" i="1">
                <a:solidFill>
                  <a:srgbClr val="C00000"/>
                </a:solidFill>
              </a:rPr>
              <a:t>other computers on the network cannot contact the VM directly: the VM can only recieve replies to requests it sends to them</a:t>
            </a:r>
            <a:r>
              <a:rPr lang="en-US" altLang="en-US" sz="2000" i="1"/>
              <a:t>.</a:t>
            </a:r>
            <a:endParaRPr lang="en-GB" altLang="en-US" sz="2000" i="1"/>
          </a:p>
        </p:txBody>
      </p:sp>
    </p:spTree>
    <p:extLst>
      <p:ext uri="{BB962C8B-B14F-4D97-AF65-F5344CB8AC3E}">
        <p14:creationId xmlns:p14="http://schemas.microsoft.com/office/powerpoint/2010/main" val="265867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3675" y="179388"/>
            <a:ext cx="6575425" cy="1023937"/>
          </a:xfrm>
        </p:spPr>
        <p:txBody>
          <a:bodyPr/>
          <a:lstStyle/>
          <a:p>
            <a:r>
              <a:rPr lang="en-US" altLang="en-US"/>
              <a:t>Virtualbox: </a:t>
            </a:r>
            <a:r>
              <a:rPr lang="en-US" altLang="en-US" sz="3200"/>
              <a:t>other interface types</a:t>
            </a:r>
            <a:endParaRPr lang="en-GB" altLang="en-US"/>
          </a:p>
        </p:txBody>
      </p:sp>
      <p:sp>
        <p:nvSpPr>
          <p:cNvPr id="12291" name="Content Placeholder 2"/>
          <p:cNvSpPr>
            <a:spLocks noGrp="1"/>
          </p:cNvSpPr>
          <p:nvPr>
            <p:ph idx="1"/>
          </p:nvPr>
        </p:nvSpPr>
        <p:spPr>
          <a:xfrm>
            <a:off x="899592" y="1844824"/>
            <a:ext cx="6984776" cy="3924300"/>
          </a:xfrm>
        </p:spPr>
        <p:txBody>
          <a:bodyPr/>
          <a:lstStyle/>
          <a:p>
            <a:pPr>
              <a:spcBef>
                <a:spcPts val="1200"/>
              </a:spcBef>
            </a:pPr>
            <a:r>
              <a:rPr lang="en-US" altLang="en-US" sz="2000"/>
              <a:t>Internal interface: Used to create a network of VMs only, without connections to the host or to the outside world.</a:t>
            </a:r>
          </a:p>
          <a:p>
            <a:pPr>
              <a:spcBef>
                <a:spcPts val="1200"/>
              </a:spcBef>
            </a:pPr>
            <a:r>
              <a:rPr lang="en-US" altLang="en-US" sz="2000"/>
              <a:t>NAT Network interface: a type of internal network that allows outbound connections as well as connections between VMs. </a:t>
            </a:r>
          </a:p>
          <a:p>
            <a:pPr lvl="1">
              <a:spcBef>
                <a:spcPts val="1200"/>
              </a:spcBef>
            </a:pPr>
            <a:r>
              <a:rPr lang="en-US" altLang="en-US" sz="1600"/>
              <a:t>This usually requires requires command line configration with the </a:t>
            </a:r>
            <a:r>
              <a:rPr lang="en-US" altLang="en-US" sz="1600">
                <a:solidFill>
                  <a:schemeClr val="tx1"/>
                </a:solidFill>
              </a:rPr>
              <a:t>vboxmanage</a:t>
            </a:r>
            <a:r>
              <a:rPr lang="en-US" altLang="en-US" sz="1600"/>
              <a:t> utility, because setting up port forwarding is required to run a server this way: </a:t>
            </a:r>
          </a:p>
          <a:p>
            <a:pPr lvl="1">
              <a:spcBef>
                <a:spcPts val="1200"/>
              </a:spcBef>
            </a:pPr>
            <a:r>
              <a:rPr lang="en-US" altLang="en-US" sz="1600"/>
              <a:t>See Section 6.3.1, “Configuring Port Forwarding with NAT”, Section 6.4, “Network Address Translation Service”, and Section 9.8, "Fine Tuning the Oracle VM VirtualBox NAT Engine" in the documentation at virtualbox.org</a:t>
            </a:r>
            <a:endParaRPr lang="en-GB" altLang="en-US" sz="1600"/>
          </a:p>
        </p:txBody>
      </p:sp>
    </p:spTree>
    <p:extLst>
      <p:ext uri="{BB962C8B-B14F-4D97-AF65-F5344CB8AC3E}">
        <p14:creationId xmlns:p14="http://schemas.microsoft.com/office/powerpoint/2010/main" val="1929516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33008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6F1862E-4949-44DB-AAC4-CF0163E30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68660"/>
            <a:ext cx="7687913" cy="6120680"/>
          </a:xfrm>
          <a:prstGeom prst="rect">
            <a:avLst/>
          </a:prstGeom>
        </p:spPr>
      </p:pic>
    </p:spTree>
    <p:extLst>
      <p:ext uri="{BB962C8B-B14F-4D97-AF65-F5344CB8AC3E}">
        <p14:creationId xmlns:p14="http://schemas.microsoft.com/office/powerpoint/2010/main" val="1673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DA57335-DF03-4D9C-82D9-3BE3E4DA9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72816"/>
            <a:ext cx="4680520" cy="4680520"/>
          </a:xfrm>
          <a:prstGeom prst="rect">
            <a:avLst/>
          </a:prstGeom>
        </p:spPr>
      </p:pic>
    </p:spTree>
    <p:extLst>
      <p:ext uri="{BB962C8B-B14F-4D97-AF65-F5344CB8AC3E}">
        <p14:creationId xmlns:p14="http://schemas.microsoft.com/office/powerpoint/2010/main" val="286351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a:extLst>
              <a:ext uri="{FF2B5EF4-FFF2-40B4-BE49-F238E27FC236}">
                <a16:creationId xmlns:a16="http://schemas.microsoft.com/office/drawing/2014/main" xmlns="" id="{A92E1FD4-CD1F-4255-A314-FEBC53E8F51E}"/>
              </a:ext>
            </a:extLst>
          </p:cNvPr>
          <p:cNvSpPr txBox="1">
            <a:spLocks noChangeArrowheads="1"/>
          </p:cNvSpPr>
          <p:nvPr/>
        </p:nvSpPr>
        <p:spPr bwMode="auto">
          <a:xfrm>
            <a:off x="252403" y="1556792"/>
            <a:ext cx="8569325" cy="4770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108585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There are a few more steps to configure common services</a:t>
            </a: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etc</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rc.sshd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Set the execute bits for everyone </a:t>
            </a: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var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/run - Set the sticky bit and set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rwx</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for everyone  </a:t>
            </a: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usr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/local/</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sbin</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/banana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Symlink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as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etc</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rc.monkey</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etc</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rc.xinetd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Set the execute bits and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Symlink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as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etc</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rc.inetd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etc</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xinetd.d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/telnet - Edit:   Enable=yes     Only From the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localhost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address</a:t>
            </a:r>
          </a:p>
          <a:p>
            <a:pPr marL="1085850" marR="0" lvl="1" indent="-342900" algn="l" defTabSz="914400" rtl="0" eaLnBrk="1" fontAlgn="base" latinLnBrk="0" hangingPunct="1">
              <a:lnSpc>
                <a:spcPct val="100000"/>
              </a:lnSpc>
              <a:spcBef>
                <a:spcPct val="50000"/>
              </a:spcBef>
              <a:spcAft>
                <a:spcPct val="0"/>
              </a:spcAft>
              <a:buClrTx/>
              <a:buSzTx/>
              <a:buFont typeface="Arial" panose="020B0604020202020204" pitchFamily="34" charset="0"/>
              <a:buAutoNum type="alphaLcPeriod"/>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Prepare the webserver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logfile</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from the command line:</a:t>
            </a:r>
          </a:p>
          <a:p>
            <a:pPr marL="1600200" marR="0" lvl="3" indent="-22860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keyboard:	touch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var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/log/</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httpd.ERRORS</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1600200" marR="0" lvl="3" indent="-22860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use [up-arrow] and edit;</a:t>
            </a:r>
          </a:p>
          <a:p>
            <a:pPr marL="1600200" marR="0" lvl="3" indent="-22860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chmod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664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var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/log/</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httpd.ERRORS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600200" marR="0" lvl="3" indent="-22860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chown</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nobody:nobody</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var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/log/</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httpd.ERRORS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600200" marR="0" lvl="3" indent="-228600" algn="l" defTabSz="914400" rtl="0" eaLnBrk="1" fontAlgn="base" latinLnBrk="0" hangingPunct="1">
              <a:lnSpc>
                <a:spcPct val="100000"/>
              </a:lnSpc>
              <a:spcBef>
                <a:spcPct val="5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keyboard: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ls</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-l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var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/log</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1"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Once </a:t>
            </a:r>
            <a:r>
              <a:rPr kumimoji="0" lang="en-US" altLang="en-US" sz="1600" b="1"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this is done, we are ready to clone!</a:t>
            </a:r>
          </a:p>
        </p:txBody>
      </p:sp>
      <p:sp>
        <p:nvSpPr>
          <p:cNvPr id="2" name="Title 1"/>
          <p:cNvSpPr>
            <a:spLocks noGrp="1"/>
          </p:cNvSpPr>
          <p:nvPr>
            <p:ph type="title"/>
          </p:nvPr>
        </p:nvSpPr>
        <p:spPr/>
        <p:txBody>
          <a:bodyPr/>
          <a:lstStyle/>
          <a:p>
            <a:r>
              <a:rPr lang="en-US" dirty="0" smtClean="0"/>
              <a:t>First Things First</a:t>
            </a:r>
            <a:endParaRPr lang="en-US" dirty="0"/>
          </a:p>
        </p:txBody>
      </p:sp>
    </p:spTree>
    <p:extLst>
      <p:ext uri="{BB962C8B-B14F-4D97-AF65-F5344CB8AC3E}">
        <p14:creationId xmlns:p14="http://schemas.microsoft.com/office/powerpoint/2010/main" val="22157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539750" y="1844675"/>
            <a:ext cx="8223250" cy="4627563"/>
          </a:xfrm>
          <a:extLst>
            <a:ext uri="{909E8E84-426E-40DD-AFC4-6F175D3DCCD1}">
              <a14:hiddenFill xmlns:a14="http://schemas.microsoft.com/office/drawing/2010/main">
                <a:solidFill>
                  <a:srgbClr val="FF99CC"/>
                </a:solidFill>
              </a14:hiddenFill>
            </a:ext>
          </a:extLst>
        </p:spPr>
        <p:txBody>
          <a:bodyPr/>
          <a:lstStyle/>
          <a:p>
            <a:pPr eaLnBrk="1" hangingPunct="1">
              <a:buFontTx/>
              <a:buNone/>
            </a:pPr>
            <a:r>
              <a:rPr lang="en-US" altLang="en-US" sz="2000" b="1">
                <a:solidFill>
                  <a:schemeClr val="accent2"/>
                </a:solidFill>
                <a:latin typeface="Lucida Console" pitchFamily="49" charset="0"/>
              </a:rPr>
              <a:t>/</a:t>
            </a:r>
            <a:r>
              <a:rPr lang="en-US" altLang="en-US" sz="2000" b="1">
                <a:latin typeface="Lucida Console" pitchFamily="49" charset="0"/>
              </a:rPr>
              <a:t> </a:t>
            </a:r>
            <a:r>
              <a:rPr lang="en-US" altLang="en-US" sz="2000"/>
              <a:t>  </a:t>
            </a:r>
            <a:r>
              <a:rPr lang="en-US" altLang="en-US" sz="2000" i="1"/>
              <a:t>root directory</a:t>
            </a:r>
            <a:r>
              <a:rPr lang="en-US" altLang="en-US" sz="2000"/>
              <a:t>	</a:t>
            </a:r>
            <a:r>
              <a:rPr lang="en-US" altLang="en-US" sz="2000" b="1">
                <a:solidFill>
                  <a:schemeClr val="accent2"/>
                </a:solidFill>
                <a:latin typeface="Lucida Console" pitchFamily="49" charset="0"/>
              </a:rPr>
              <a:t>.</a:t>
            </a:r>
            <a:r>
              <a:rPr lang="en-US" altLang="en-US" sz="2000" b="1">
                <a:latin typeface="Lucida Console" pitchFamily="49" charset="0"/>
              </a:rPr>
              <a:t> </a:t>
            </a:r>
            <a:r>
              <a:rPr lang="en-US" altLang="en-US" sz="2000"/>
              <a:t> </a:t>
            </a:r>
            <a:r>
              <a:rPr lang="en-US" altLang="en-US" sz="2000" i="1"/>
              <a:t>here	</a:t>
            </a:r>
            <a:r>
              <a:rPr lang="en-US" altLang="en-US" sz="2000"/>
              <a:t>	</a:t>
            </a:r>
            <a:r>
              <a:rPr lang="en-US" altLang="en-US" sz="2000" b="1">
                <a:solidFill>
                  <a:schemeClr val="accent2"/>
                </a:solidFill>
                <a:latin typeface="Lucida Console" pitchFamily="49" charset="0"/>
              </a:rPr>
              <a:t>..</a:t>
            </a:r>
            <a:r>
              <a:rPr lang="en-US" altLang="en-US" sz="2000" b="1">
                <a:latin typeface="Lucida Console" pitchFamily="49" charset="0"/>
              </a:rPr>
              <a:t> </a:t>
            </a:r>
            <a:r>
              <a:rPr lang="en-US" altLang="en-US" sz="2000"/>
              <a:t> </a:t>
            </a:r>
            <a:r>
              <a:rPr lang="en-US" altLang="en-US" sz="2000" i="1"/>
              <a:t>up one level</a:t>
            </a:r>
          </a:p>
          <a:p>
            <a:pPr eaLnBrk="1" hangingPunct="1">
              <a:buFontTx/>
              <a:buNone/>
            </a:pPr>
            <a:r>
              <a:rPr lang="en-US" altLang="en-US" sz="2000" b="1">
                <a:solidFill>
                  <a:schemeClr val="accent2"/>
                </a:solidFill>
                <a:latin typeface="Lucida Console" pitchFamily="49" charset="0"/>
              </a:rPr>
              <a:t>/</a:t>
            </a:r>
            <a:r>
              <a:rPr lang="en-US" altLang="en-US" sz="2000">
                <a:solidFill>
                  <a:schemeClr val="accent2"/>
                </a:solidFill>
                <a:latin typeface="Lucida Console" pitchFamily="49" charset="0"/>
              </a:rPr>
              <a:t>tmp/foo</a:t>
            </a:r>
            <a:r>
              <a:rPr lang="en-US" altLang="en-US" sz="2000"/>
              <a:t>  </a:t>
            </a:r>
            <a:r>
              <a:rPr lang="en-US" altLang="en-US" sz="2000" i="1"/>
              <a:t>absolute</a:t>
            </a:r>
            <a:r>
              <a:rPr lang="en-US" altLang="en-US" sz="2000"/>
              <a:t>	</a:t>
            </a:r>
            <a:r>
              <a:rPr lang="en-US" altLang="en-US" sz="2000">
                <a:solidFill>
                  <a:schemeClr val="accent2"/>
                </a:solidFill>
                <a:latin typeface="Lucida Console" pitchFamily="49" charset="0"/>
              </a:rPr>
              <a:t>tmp/foo</a:t>
            </a:r>
            <a:r>
              <a:rPr lang="en-US" altLang="en-US" sz="2000"/>
              <a:t>  </a:t>
            </a:r>
            <a:r>
              <a:rPr lang="en-US" altLang="en-US" sz="2000" i="1"/>
              <a:t>relative	</a:t>
            </a:r>
            <a:r>
              <a:rPr lang="en-US" altLang="en-US" sz="2000" b="1">
                <a:solidFill>
                  <a:schemeClr val="accent2"/>
                </a:solidFill>
                <a:latin typeface="Lucida Console" pitchFamily="49" charset="0"/>
              </a:rPr>
              <a:t>../../</a:t>
            </a:r>
            <a:r>
              <a:rPr lang="en-US" altLang="en-US" sz="2000">
                <a:solidFill>
                  <a:schemeClr val="accent2"/>
                </a:solidFill>
                <a:latin typeface="Lucida Console" pitchFamily="49" charset="0"/>
              </a:rPr>
              <a:t>foo</a:t>
            </a:r>
          </a:p>
          <a:p>
            <a:pPr eaLnBrk="1" hangingPunct="1">
              <a:buFontTx/>
              <a:buNone/>
            </a:pPr>
            <a:r>
              <a:rPr lang="en-US" altLang="en-US" sz="2000" b="1">
                <a:solidFill>
                  <a:schemeClr val="accent2"/>
                </a:solidFill>
                <a:latin typeface="Lucida Console" pitchFamily="49" charset="0"/>
              </a:rPr>
              <a:t>	cd</a:t>
            </a:r>
            <a:r>
              <a:rPr lang="en-US" altLang="en-US" sz="2000">
                <a:latin typeface="Lucida Console" pitchFamily="49" charset="0"/>
              </a:rPr>
              <a:t> </a:t>
            </a:r>
            <a:r>
              <a:rPr lang="en-US" altLang="en-US" sz="2000" i="1"/>
              <a:t>change directory	</a:t>
            </a:r>
            <a:r>
              <a:rPr lang="en-US" altLang="en-US" sz="2000" b="1">
                <a:solidFill>
                  <a:schemeClr val="accent2"/>
                </a:solidFill>
                <a:latin typeface="Lucida Console" pitchFamily="49" charset="0"/>
              </a:rPr>
              <a:t>mv</a:t>
            </a:r>
            <a:r>
              <a:rPr lang="en-US" altLang="en-US" sz="2000">
                <a:latin typeface="Lucida Console" pitchFamily="49" charset="0"/>
              </a:rPr>
              <a:t> </a:t>
            </a:r>
            <a:r>
              <a:rPr lang="en-US" altLang="en-US" sz="2000" i="1"/>
              <a:t>move or rename	</a:t>
            </a:r>
          </a:p>
          <a:p>
            <a:pPr eaLnBrk="1" hangingPunct="1">
              <a:buFontTx/>
              <a:buNone/>
            </a:pPr>
            <a:endParaRPr lang="en-US" altLang="en-US" sz="2000" i="1"/>
          </a:p>
          <a:p>
            <a:pPr eaLnBrk="1" hangingPunct="1">
              <a:spcBef>
                <a:spcPct val="0"/>
              </a:spcBef>
              <a:buFontTx/>
              <a:buNone/>
            </a:pPr>
            <a:r>
              <a:rPr lang="en-US" altLang="en-US" sz="1800" b="1">
                <a:solidFill>
                  <a:schemeClr val="accent2"/>
                </a:solidFill>
                <a:latin typeface="Lucida Console" pitchFamily="49" charset="0"/>
              </a:rPr>
              <a:t>		cd /etc</a:t>
            </a:r>
          </a:p>
          <a:p>
            <a:pPr eaLnBrk="1" hangingPunct="1">
              <a:spcBef>
                <a:spcPct val="0"/>
              </a:spcBef>
              <a:buFontTx/>
              <a:buNone/>
            </a:pPr>
            <a:r>
              <a:rPr lang="en-US" altLang="en-US" sz="1800" b="1">
                <a:solidFill>
                  <a:schemeClr val="accent2"/>
                </a:solidFill>
                <a:latin typeface="Lucida Console" pitchFamily="49" charset="0"/>
              </a:rPr>
              <a:t>		cd foo</a:t>
            </a:r>
          </a:p>
          <a:p>
            <a:pPr eaLnBrk="1" hangingPunct="1">
              <a:spcBef>
                <a:spcPct val="0"/>
              </a:spcBef>
              <a:buFontTx/>
              <a:buNone/>
            </a:pPr>
            <a:r>
              <a:rPr lang="en-US" altLang="en-US" sz="1800" b="1">
                <a:solidFill>
                  <a:schemeClr val="accent2"/>
                </a:solidFill>
                <a:latin typeface="Lucida Console" pitchFamily="49" charset="0"/>
              </a:rPr>
              <a:t>		cd ..</a:t>
            </a:r>
          </a:p>
          <a:p>
            <a:pPr eaLnBrk="1" hangingPunct="1">
              <a:spcBef>
                <a:spcPct val="0"/>
              </a:spcBef>
              <a:buFontTx/>
              <a:buNone/>
            </a:pPr>
            <a:r>
              <a:rPr lang="en-US" altLang="en-US" sz="1800" b="1">
                <a:solidFill>
                  <a:schemeClr val="accent2"/>
                </a:solidFill>
                <a:latin typeface="Lucida Console" pitchFamily="49" charset="0"/>
              </a:rPr>
              <a:t>		mv foo ofo	</a:t>
            </a:r>
            <a:r>
              <a:rPr lang="en-US" altLang="en-US" sz="2000" b="1">
                <a:solidFill>
                  <a:schemeClr val="accent2"/>
                </a:solidFill>
                <a:latin typeface="Lucida Console" pitchFamily="49" charset="0"/>
              </a:rPr>
              <a:t>	</a:t>
            </a:r>
            <a:r>
              <a:rPr lang="en-US" altLang="en-US" sz="2000" i="1"/>
              <a:t>rename</a:t>
            </a:r>
            <a:endParaRPr lang="en-US" altLang="en-US" sz="2000" b="1">
              <a:solidFill>
                <a:schemeClr val="accent2"/>
              </a:solidFill>
              <a:latin typeface="Lucida Console" pitchFamily="49" charset="0"/>
            </a:endParaRPr>
          </a:p>
          <a:p>
            <a:pPr eaLnBrk="1" hangingPunct="1">
              <a:spcBef>
                <a:spcPct val="0"/>
              </a:spcBef>
              <a:buFontTx/>
              <a:buNone/>
            </a:pPr>
            <a:r>
              <a:rPr lang="en-US" altLang="en-US" sz="1800" b="1">
                <a:solidFill>
                  <a:schemeClr val="accent2"/>
                </a:solidFill>
                <a:latin typeface="Lucida Console" pitchFamily="49" charset="0"/>
              </a:rPr>
              <a:t>		mv ofo /var/opt</a:t>
            </a:r>
            <a:r>
              <a:rPr lang="en-US" altLang="en-US" sz="2000" b="1">
                <a:solidFill>
                  <a:schemeClr val="accent2"/>
                </a:solidFill>
                <a:latin typeface="Lucida Console" pitchFamily="49" charset="0"/>
              </a:rPr>
              <a:t>	</a:t>
            </a:r>
            <a:r>
              <a:rPr lang="en-US" altLang="en-US" sz="2000" i="1"/>
              <a:t>move</a:t>
            </a:r>
            <a:endParaRPr lang="en-US" altLang="en-US" sz="2000" b="1">
              <a:solidFill>
                <a:schemeClr val="accent2"/>
              </a:solidFill>
              <a:latin typeface="Lucida Console" pitchFamily="49" charset="0"/>
            </a:endParaRPr>
          </a:p>
          <a:p>
            <a:pPr eaLnBrk="1" hangingPunct="1">
              <a:spcBef>
                <a:spcPct val="0"/>
              </a:spcBef>
              <a:buFontTx/>
              <a:buNone/>
            </a:pPr>
            <a:r>
              <a:rPr lang="en-US" altLang="en-US" sz="1800" b="1">
                <a:solidFill>
                  <a:schemeClr val="accent2"/>
                </a:solidFill>
                <a:latin typeface="Lucida Console" pitchFamily="49" charset="0"/>
              </a:rPr>
              <a:t>		cd /var/opt/ofo</a:t>
            </a:r>
          </a:p>
          <a:p>
            <a:pPr eaLnBrk="1" hangingPunct="1">
              <a:spcBef>
                <a:spcPct val="0"/>
              </a:spcBef>
              <a:buFontTx/>
              <a:buNone/>
            </a:pPr>
            <a:r>
              <a:rPr lang="en-US" altLang="en-US" sz="1800" b="1">
                <a:solidFill>
                  <a:schemeClr val="accent2"/>
                </a:solidFill>
                <a:latin typeface="Lucida Console" pitchFamily="49" charset="0"/>
              </a:rPr>
              <a:t>		./myscript.sh		</a:t>
            </a:r>
            <a:r>
              <a:rPr lang="en-US" altLang="en-US" sz="2000" i="1"/>
              <a:t>execute a file stored here</a:t>
            </a:r>
            <a:endParaRPr lang="en-US" altLang="en-US" sz="2000" b="1">
              <a:solidFill>
                <a:schemeClr val="accent2"/>
              </a:solidFill>
              <a:latin typeface="Lucida Console" pitchFamily="49" charset="0"/>
            </a:endParaRPr>
          </a:p>
          <a:p>
            <a:pPr eaLnBrk="1" hangingPunct="1">
              <a:spcBef>
                <a:spcPct val="0"/>
              </a:spcBef>
              <a:buFontTx/>
              <a:buNone/>
            </a:pPr>
            <a:endParaRPr lang="en-US" altLang="en-US" sz="1800" b="1">
              <a:solidFill>
                <a:schemeClr val="accent2"/>
              </a:solidFill>
              <a:latin typeface="Lucida Console" pitchFamily="49" charset="0"/>
            </a:endParaRPr>
          </a:p>
          <a:p>
            <a:pPr eaLnBrk="1" hangingPunct="1">
              <a:spcBef>
                <a:spcPct val="0"/>
              </a:spcBef>
              <a:buFontTx/>
              <a:buNone/>
            </a:pPr>
            <a:endParaRPr lang="en-US" altLang="en-US" sz="2000">
              <a:solidFill>
                <a:schemeClr val="accent2"/>
              </a:solidFill>
              <a:latin typeface="Lucida Console" pitchFamily="49" charset="0"/>
            </a:endParaRPr>
          </a:p>
        </p:txBody>
      </p:sp>
      <p:sp>
        <p:nvSpPr>
          <p:cNvPr id="33795" name="Rectangle 3"/>
          <p:cNvSpPr>
            <a:spLocks noChangeArrowheads="1"/>
          </p:cNvSpPr>
          <p:nvPr/>
        </p:nvSpPr>
        <p:spPr bwMode="auto">
          <a:xfrm>
            <a:off x="539750" y="620713"/>
            <a:ext cx="8229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5B1868"/>
                </a:solidFill>
                <a:effectLst/>
                <a:uLnTx/>
                <a:uFillTx/>
                <a:latin typeface="Arial" charset="0"/>
                <a:ea typeface="+mn-ea"/>
                <a:cs typeface="+mn-cs"/>
              </a:rPr>
              <a:t>Paths </a:t>
            </a:r>
            <a:endParaRPr kumimoji="0" lang="en-GB" altLang="en-US" sz="2800" b="1" i="0" u="none" strike="noStrike" kern="1200" cap="none" spc="0" normalizeH="0" baseline="0" noProof="0">
              <a:ln>
                <a:noFill/>
              </a:ln>
              <a:solidFill>
                <a:srgbClr val="5B1868"/>
              </a:solidFill>
              <a:effectLst/>
              <a:uLnTx/>
              <a:uFillTx/>
              <a:latin typeface="Arial"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9BE85DC8-244D-4D98-8246-CA6155879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97" y="3587975"/>
            <a:ext cx="4322003" cy="2873420"/>
          </a:xfrm>
          <a:prstGeom prst="rect">
            <a:avLst/>
          </a:prstGeom>
        </p:spPr>
      </p:pic>
      <p:pic>
        <p:nvPicPr>
          <p:cNvPr id="8" name="Picture 7">
            <a:extLst>
              <a:ext uri="{FF2B5EF4-FFF2-40B4-BE49-F238E27FC236}">
                <a16:creationId xmlns:a16="http://schemas.microsoft.com/office/drawing/2014/main" xmlns="" id="{D08C7239-12FB-434F-8B1D-B86409DB6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391" y="543076"/>
            <a:ext cx="4289714" cy="2885923"/>
          </a:xfrm>
          <a:prstGeom prst="rect">
            <a:avLst/>
          </a:prstGeom>
        </p:spPr>
      </p:pic>
      <p:pic>
        <p:nvPicPr>
          <p:cNvPr id="10" name="Picture 9">
            <a:extLst>
              <a:ext uri="{FF2B5EF4-FFF2-40B4-BE49-F238E27FC236}">
                <a16:creationId xmlns:a16="http://schemas.microsoft.com/office/drawing/2014/main" xmlns="" id="{04750EB4-354C-49E8-B546-6D420E7C3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872" y="3587976"/>
            <a:ext cx="4284233" cy="2854202"/>
          </a:xfrm>
          <a:prstGeom prst="rect">
            <a:avLst/>
          </a:prstGeom>
        </p:spPr>
      </p:pic>
      <p:pic>
        <p:nvPicPr>
          <p:cNvPr id="12" name="Picture 11">
            <a:extLst>
              <a:ext uri="{FF2B5EF4-FFF2-40B4-BE49-F238E27FC236}">
                <a16:creationId xmlns:a16="http://schemas.microsoft.com/office/drawing/2014/main" xmlns="" id="{F475B973-1B2C-4545-916F-CF5D4D41F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997" y="555580"/>
            <a:ext cx="4336902" cy="2873420"/>
          </a:xfrm>
          <a:prstGeom prst="rect">
            <a:avLst/>
          </a:prstGeom>
        </p:spPr>
      </p:pic>
      <p:sp>
        <p:nvSpPr>
          <p:cNvPr id="13" name="TextBox 12">
            <a:extLst>
              <a:ext uri="{FF2B5EF4-FFF2-40B4-BE49-F238E27FC236}">
                <a16:creationId xmlns:a16="http://schemas.microsoft.com/office/drawing/2014/main" xmlns="" id="{F077F954-A392-4A1E-A153-6EE9999A21B1}"/>
              </a:ext>
            </a:extLst>
          </p:cNvPr>
          <p:cNvSpPr txBox="1"/>
          <p:nvPr/>
        </p:nvSpPr>
        <p:spPr>
          <a:xfrm>
            <a:off x="1480228" y="3497547"/>
            <a:ext cx="1948158" cy="369332"/>
          </a:xfrm>
          <a:prstGeom prst="rect">
            <a:avLst/>
          </a:prstGeom>
          <a:solidFill>
            <a:srgbClr val="FF00FF"/>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Two directories</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 name="TextBox 13">
            <a:extLst>
              <a:ext uri="{FF2B5EF4-FFF2-40B4-BE49-F238E27FC236}">
                <a16:creationId xmlns:a16="http://schemas.microsoft.com/office/drawing/2014/main" xmlns="" id="{BCE258D2-EF66-4001-A2C9-A385FEBC39AE}"/>
              </a:ext>
            </a:extLst>
          </p:cNvPr>
          <p:cNvSpPr txBox="1"/>
          <p:nvPr/>
        </p:nvSpPr>
        <p:spPr>
          <a:xfrm>
            <a:off x="5715615" y="3495512"/>
            <a:ext cx="2304256" cy="369332"/>
          </a:xfrm>
          <a:prstGeom prst="rect">
            <a:avLst/>
          </a:prstGeom>
          <a:solidFill>
            <a:srgbClr val="FF00FF"/>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Tree and directory</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5" name="TextBox 14">
            <a:extLst>
              <a:ext uri="{FF2B5EF4-FFF2-40B4-BE49-F238E27FC236}">
                <a16:creationId xmlns:a16="http://schemas.microsoft.com/office/drawing/2014/main" xmlns="" id="{D9A298C5-2877-40CA-BFD6-60295E3ABE8C}"/>
              </a:ext>
            </a:extLst>
          </p:cNvPr>
          <p:cNvSpPr txBox="1"/>
          <p:nvPr/>
        </p:nvSpPr>
        <p:spPr>
          <a:xfrm>
            <a:off x="2876209" y="6349976"/>
            <a:ext cx="3159840" cy="369332"/>
          </a:xfrm>
          <a:prstGeom prst="rect">
            <a:avLst/>
          </a:prstGeom>
          <a:solidFill>
            <a:srgbClr val="FF00FF"/>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Press [Tab] to switch sides</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6" name="TextBox 15">
            <a:extLst>
              <a:ext uri="{FF2B5EF4-FFF2-40B4-BE49-F238E27FC236}">
                <a16:creationId xmlns:a16="http://schemas.microsoft.com/office/drawing/2014/main" xmlns="" id="{C3DC65DE-7D10-43BF-A8F3-E92F72BE3B45}"/>
              </a:ext>
            </a:extLst>
          </p:cNvPr>
          <p:cNvSpPr txBox="1"/>
          <p:nvPr/>
        </p:nvSpPr>
        <p:spPr>
          <a:xfrm>
            <a:off x="2992080" y="336641"/>
            <a:ext cx="3159839" cy="369332"/>
          </a:xfrm>
          <a:prstGeom prst="rect">
            <a:avLst/>
          </a:prstGeom>
          <a:solidFill>
            <a:srgbClr val="FF00FF"/>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Press [F9] for the mc menu</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7093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3675" y="179388"/>
            <a:ext cx="6575425" cy="1023937"/>
          </a:xfrm>
        </p:spPr>
        <p:txBody>
          <a:bodyPr/>
          <a:lstStyle/>
          <a:p>
            <a:pPr eaLnBrk="1" hangingPunct="1"/>
            <a:r>
              <a:rPr lang="en-US" altLang="en-US"/>
              <a:t>Symlink</a:t>
            </a:r>
            <a:endParaRPr lang="en-GB" altLang="en-US"/>
          </a:p>
        </p:txBody>
      </p:sp>
      <p:sp>
        <p:nvSpPr>
          <p:cNvPr id="34819" name="Rectangle 3"/>
          <p:cNvSpPr>
            <a:spLocks noGrp="1" noChangeArrowheads="1"/>
          </p:cNvSpPr>
          <p:nvPr>
            <p:ph idx="1"/>
          </p:nvPr>
        </p:nvSpPr>
        <p:spPr>
          <a:xfrm>
            <a:off x="179388" y="1557338"/>
            <a:ext cx="8569325" cy="5040312"/>
          </a:xfrm>
        </p:spPr>
        <p:txBody>
          <a:bodyPr/>
          <a:lstStyle/>
          <a:p>
            <a:pPr eaLnBrk="1" hangingPunct="1"/>
            <a:r>
              <a:rPr lang="en-GB" altLang="en-US" dirty="0"/>
              <a:t>Soft link or symbolic link (</a:t>
            </a:r>
            <a:r>
              <a:rPr lang="en-GB" altLang="en-US" dirty="0" err="1"/>
              <a:t>symlink</a:t>
            </a:r>
            <a:r>
              <a:rPr lang="en-GB" altLang="en-US" dirty="0"/>
              <a:t>): a small file that is a pointer to another file. </a:t>
            </a:r>
            <a:endParaRPr lang="en-US" altLang="en-US" dirty="0"/>
          </a:p>
          <a:p>
            <a:pPr lvl="1" eaLnBrk="1" hangingPunct="1"/>
            <a:r>
              <a:rPr lang="en-GB" altLang="en-US" sz="2200" dirty="0"/>
              <a:t>contains the path to the target file instead of a physical location on the hard disk</a:t>
            </a:r>
            <a:r>
              <a:rPr lang="en-US" altLang="en-US" sz="2200" dirty="0"/>
              <a:t>; </a:t>
            </a:r>
            <a:r>
              <a:rPr lang="en-GB" altLang="en-US" sz="2200" dirty="0"/>
              <a:t>can </a:t>
            </a:r>
            <a:r>
              <a:rPr lang="en-US" altLang="en-US" sz="2200" dirty="0"/>
              <a:t>point across </a:t>
            </a:r>
            <a:r>
              <a:rPr lang="en-GB" altLang="en-US" sz="2200" dirty="0"/>
              <a:t>partitions.</a:t>
            </a:r>
            <a:endParaRPr lang="en-US" altLang="en-US" sz="2200" dirty="0"/>
          </a:p>
          <a:p>
            <a:pPr lvl="1" eaLnBrk="1" hangingPunct="1"/>
            <a:r>
              <a:rPr lang="en-GB" altLang="en-US" sz="2200" dirty="0"/>
              <a:t>Note that removing the target file for a symbolic link makes the link useless.</a:t>
            </a:r>
            <a:endParaRPr lang="en-US" altLang="en-US" sz="2200" dirty="0"/>
          </a:p>
          <a:p>
            <a:pPr lvl="1" eaLnBrk="1" hangingPunct="1"/>
            <a:r>
              <a:rPr lang="en-US" altLang="en-US" sz="2200" dirty="0"/>
              <a:t>Windows: shortcut (right click : file : properties)</a:t>
            </a:r>
          </a:p>
          <a:p>
            <a:pPr eaLnBrk="1" hangingPunct="1">
              <a:spcBef>
                <a:spcPts val="1200"/>
              </a:spcBef>
              <a:spcAft>
                <a:spcPts val="600"/>
              </a:spcAft>
            </a:pPr>
            <a:r>
              <a:rPr lang="en-GB" altLang="en-US" dirty="0"/>
              <a:t>used </a:t>
            </a:r>
            <a:r>
              <a:rPr lang="en-US" altLang="en-US" dirty="0"/>
              <a:t>to create a new name to satisfy dependencies</a:t>
            </a:r>
          </a:p>
          <a:p>
            <a:pPr lvl="1" eaLnBrk="1" hangingPunct="1">
              <a:spcBef>
                <a:spcPts val="0"/>
              </a:spcBef>
              <a:spcAft>
                <a:spcPts val="600"/>
              </a:spcAft>
            </a:pPr>
            <a:r>
              <a:rPr lang="en-GB" altLang="en-US" dirty="0"/>
              <a:t>a program that expects </a:t>
            </a:r>
            <a:r>
              <a:rPr lang="en-US" altLang="en-US" dirty="0"/>
              <a:t>a</a:t>
            </a:r>
            <a:r>
              <a:rPr lang="en-GB" altLang="en-US" dirty="0"/>
              <a:t> </a:t>
            </a:r>
            <a:r>
              <a:rPr lang="en-US" altLang="en-US" dirty="0"/>
              <a:t>file</a:t>
            </a:r>
            <a:r>
              <a:rPr lang="en-GB" altLang="en-US" dirty="0"/>
              <a:t> to be in another location</a:t>
            </a:r>
            <a:endParaRPr lang="en-US" altLang="en-US" dirty="0"/>
          </a:p>
          <a:p>
            <a:pPr eaLnBrk="1" hangingPunct="1">
              <a:spcBef>
                <a:spcPts val="600"/>
              </a:spcBef>
              <a:spcAft>
                <a:spcPts val="600"/>
              </a:spcAft>
            </a:pPr>
            <a:r>
              <a:rPr lang="en-US" altLang="en-US" dirty="0">
                <a:solidFill>
                  <a:srgbClr val="A50021"/>
                </a:solidFill>
              </a:rPr>
              <a:t>S</a:t>
            </a:r>
            <a:r>
              <a:rPr lang="en-GB" altLang="en-US" dirty="0" err="1">
                <a:solidFill>
                  <a:srgbClr val="A50021"/>
                </a:solidFill>
              </a:rPr>
              <a:t>ymbolic</a:t>
            </a:r>
            <a:r>
              <a:rPr lang="en-GB" altLang="en-US" dirty="0">
                <a:solidFill>
                  <a:srgbClr val="A50021"/>
                </a:solidFill>
              </a:rPr>
              <a:t> links can generally save a lot of work</a:t>
            </a:r>
          </a:p>
          <a:p>
            <a:pPr lvl="1" eaLnBrk="1" hangingPunct="1"/>
            <a:endParaRPr lang="en-US" altLang="en-US" sz="2200" dirty="0"/>
          </a:p>
        </p:txBody>
      </p:sp>
    </p:spTree>
    <p:extLst>
      <p:ext uri="{BB962C8B-B14F-4D97-AF65-F5344CB8AC3E}">
        <p14:creationId xmlns:p14="http://schemas.microsoft.com/office/powerpoint/2010/main" val="320912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D5E953F-0A1A-4CE3-95F2-BDAA2D44B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124744"/>
            <a:ext cx="5184576" cy="5562087"/>
          </a:xfrm>
          <a:prstGeom prst="rect">
            <a:avLst/>
          </a:prstGeom>
        </p:spPr>
      </p:pic>
      <p:sp>
        <p:nvSpPr>
          <p:cNvPr id="16" name="TextBox 15">
            <a:extLst>
              <a:ext uri="{FF2B5EF4-FFF2-40B4-BE49-F238E27FC236}">
                <a16:creationId xmlns:a16="http://schemas.microsoft.com/office/drawing/2014/main" xmlns="" id="{C3DC65DE-7D10-43BF-A8F3-E92F72BE3B45}"/>
              </a:ext>
            </a:extLst>
          </p:cNvPr>
          <p:cNvSpPr txBox="1"/>
          <p:nvPr/>
        </p:nvSpPr>
        <p:spPr>
          <a:xfrm>
            <a:off x="4932040" y="6021288"/>
            <a:ext cx="3159839" cy="369332"/>
          </a:xfrm>
          <a:prstGeom prst="rect">
            <a:avLst/>
          </a:prstGeom>
          <a:solidFill>
            <a:srgbClr val="FF00FF"/>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Press [F9] for the mc menu</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7" name="Speech Bubble: Rectangle with Corners Rounded 35">
            <a:extLst>
              <a:ext uri="{FF2B5EF4-FFF2-40B4-BE49-F238E27FC236}">
                <a16:creationId xmlns:a16="http://schemas.microsoft.com/office/drawing/2014/main" xmlns="" id="{BA5577FE-9ED4-48FF-9866-A0446D08E465}"/>
              </a:ext>
            </a:extLst>
          </p:cNvPr>
          <p:cNvSpPr/>
          <p:nvPr/>
        </p:nvSpPr>
        <p:spPr bwMode="auto">
          <a:xfrm>
            <a:off x="755576" y="548680"/>
            <a:ext cx="2232248" cy="416278"/>
          </a:xfrm>
          <a:prstGeom prst="wedgeRoundRectCallout">
            <a:avLst>
              <a:gd name="adj1" fmla="val 92455"/>
              <a:gd name="adj2" fmla="val 291430"/>
              <a:gd name="adj3" fmla="val 16667"/>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mn-cs"/>
              </a:rPr>
              <a:t>Up one Level</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 name="Speech Bubble: Rectangle with Corners Rounded 35">
            <a:extLst>
              <a:ext uri="{FF2B5EF4-FFF2-40B4-BE49-F238E27FC236}">
                <a16:creationId xmlns:a16="http://schemas.microsoft.com/office/drawing/2014/main" xmlns="" id="{74FC5F45-58F5-4A0E-A1F9-1B8EB97F97D8}"/>
              </a:ext>
            </a:extLst>
          </p:cNvPr>
          <p:cNvSpPr/>
          <p:nvPr/>
        </p:nvSpPr>
        <p:spPr bwMode="auto">
          <a:xfrm>
            <a:off x="539552" y="1915025"/>
            <a:ext cx="2448272" cy="416278"/>
          </a:xfrm>
          <a:prstGeom prst="wedgeRoundRectCallout">
            <a:avLst>
              <a:gd name="adj1" fmla="val 89304"/>
              <a:gd name="adj2" fmla="val 57689"/>
              <a:gd name="adj3" fmla="val 16667"/>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mn-cs"/>
              </a:rPr>
              <a:t>Directory (Folder)</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 name="Speech Bubble: Rectangle with Corners Rounded 35">
            <a:extLst>
              <a:ext uri="{FF2B5EF4-FFF2-40B4-BE49-F238E27FC236}">
                <a16:creationId xmlns:a16="http://schemas.microsoft.com/office/drawing/2014/main" xmlns="" id="{F080B8B1-B15D-486D-A8BE-C21673E73BFF}"/>
              </a:ext>
            </a:extLst>
          </p:cNvPr>
          <p:cNvSpPr/>
          <p:nvPr/>
        </p:nvSpPr>
        <p:spPr bwMode="auto">
          <a:xfrm>
            <a:off x="539552" y="2621004"/>
            <a:ext cx="2448272" cy="416278"/>
          </a:xfrm>
          <a:prstGeom prst="wedgeRoundRectCallout">
            <a:avLst>
              <a:gd name="adj1" fmla="val 89798"/>
              <a:gd name="adj2" fmla="val -49325"/>
              <a:gd name="adj3" fmla="val 16667"/>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mn-cs"/>
              </a:rPr>
              <a:t>Executable File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0" name="Speech Bubble: Rectangle with Corners Rounded 35">
            <a:extLst>
              <a:ext uri="{FF2B5EF4-FFF2-40B4-BE49-F238E27FC236}">
                <a16:creationId xmlns:a16="http://schemas.microsoft.com/office/drawing/2014/main" xmlns="" id="{54DC9806-DA5D-4BB3-9F5A-4B772B1CDE77}"/>
              </a:ext>
            </a:extLst>
          </p:cNvPr>
          <p:cNvSpPr/>
          <p:nvPr/>
        </p:nvSpPr>
        <p:spPr bwMode="auto">
          <a:xfrm>
            <a:off x="539552" y="6026469"/>
            <a:ext cx="2448272" cy="416278"/>
          </a:xfrm>
          <a:prstGeom prst="wedgeRoundRectCallout">
            <a:avLst>
              <a:gd name="adj1" fmla="val 88779"/>
              <a:gd name="adj2" fmla="val -133810"/>
              <a:gd name="adj3" fmla="val 16667"/>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mn-cs"/>
              </a:rPr>
              <a:t>Symlink Target</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1" name="Speech Bubble: Rectangle with Corners Rounded 35">
            <a:extLst>
              <a:ext uri="{FF2B5EF4-FFF2-40B4-BE49-F238E27FC236}">
                <a16:creationId xmlns:a16="http://schemas.microsoft.com/office/drawing/2014/main" xmlns="" id="{B7E7434D-7A74-4066-AD0A-39122F9647C9}"/>
              </a:ext>
            </a:extLst>
          </p:cNvPr>
          <p:cNvSpPr/>
          <p:nvPr/>
        </p:nvSpPr>
        <p:spPr bwMode="auto">
          <a:xfrm>
            <a:off x="5652120" y="707831"/>
            <a:ext cx="2232248" cy="416278"/>
          </a:xfrm>
          <a:prstGeom prst="wedgeRoundRectCallout">
            <a:avLst>
              <a:gd name="adj1" fmla="val -71923"/>
              <a:gd name="adj2" fmla="val 144990"/>
              <a:gd name="adj3" fmla="val 16667"/>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mn-ea"/>
                <a:cs typeface="+mn-cs"/>
              </a:rPr>
              <a:t>Curent Directory</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TextBox 8">
            <a:extLst>
              <a:ext uri="{FF2B5EF4-FFF2-40B4-BE49-F238E27FC236}">
                <a16:creationId xmlns:a16="http://schemas.microsoft.com/office/drawing/2014/main" xmlns="" id="{7F1F0389-EEFB-4C9D-9878-893E2D45EFD4}"/>
              </a:ext>
            </a:extLst>
          </p:cNvPr>
          <p:cNvSpPr txBox="1"/>
          <p:nvPr/>
        </p:nvSpPr>
        <p:spPr>
          <a:xfrm>
            <a:off x="539552" y="3954145"/>
            <a:ext cx="2448272" cy="923330"/>
          </a:xfrm>
          <a:prstGeom prst="rect">
            <a:avLst/>
          </a:prstGeom>
          <a:noFill/>
          <a:ln w="38100">
            <a:solidFill>
              <a:srgbClr val="C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70C0"/>
                </a:solidFill>
                <a:effectLst/>
                <a:uLnTx/>
                <a:uFillTx/>
                <a:latin typeface="Arial" charset="0"/>
                <a:ea typeface="+mn-ea"/>
                <a:cs typeface="+mn-cs"/>
              </a:rPr>
              <a:t>C:\Users </a:t>
            </a:r>
            <a:r>
              <a:rPr kumimoji="0" lang="en-US" sz="1800" b="0" i="0" u="none" strike="noStrike" kern="1200" cap="none" spc="0" normalizeH="0" baseline="0" noProof="0">
                <a:ln>
                  <a:noFill/>
                </a:ln>
                <a:solidFill>
                  <a:srgbClr val="000000"/>
                </a:solidFill>
                <a:effectLst/>
                <a:uLnTx/>
                <a:uFillTx/>
                <a:latin typeface="Arial" charset="0"/>
                <a:ea typeface="+mn-ea"/>
                <a:cs typeface="+mn-cs"/>
              </a:rPr>
              <a:t>in Windows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is the equivalent of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70C0"/>
                </a:solidFill>
                <a:effectLst/>
                <a:uLnTx/>
                <a:uFillTx/>
                <a:latin typeface="Arial" charset="0"/>
                <a:ea typeface="+mn-ea"/>
                <a:cs typeface="+mn-cs"/>
              </a:rPr>
              <a:t>/home </a:t>
            </a:r>
            <a:r>
              <a:rPr kumimoji="0" lang="en-US" sz="1800" b="0" i="0" u="none" strike="noStrike" kern="1200" cap="none" spc="0" normalizeH="0" baseline="0" noProof="0">
                <a:ln>
                  <a:noFill/>
                </a:ln>
                <a:solidFill>
                  <a:srgbClr val="000000"/>
                </a:solidFill>
                <a:effectLst/>
                <a:uLnTx/>
                <a:uFillTx/>
                <a:latin typeface="Arial" charset="0"/>
                <a:ea typeface="+mn-ea"/>
                <a:cs typeface="+mn-cs"/>
              </a:rPr>
              <a:t>in Linux</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40212821"/>
      </p:ext>
    </p:extLst>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3.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4.xml><?xml version="1.0" encoding="utf-8"?>
<a:theme xmlns:a="http://schemas.openxmlformats.org/drawingml/2006/main" name="2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5.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7.xml><?xml version="1.0" encoding="utf-8"?>
<a:theme xmlns:a="http://schemas.openxmlformats.org/drawingml/2006/main" name="5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8.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4055</TotalTime>
  <Words>887</Words>
  <Application>Microsoft Office PowerPoint</Application>
  <PresentationFormat>On-screen Show (4:3)</PresentationFormat>
  <Paragraphs>127</Paragraphs>
  <Slides>27</Slides>
  <Notes>1</Notes>
  <HiddenSlides>0</HiddenSlides>
  <MMClips>0</MMClips>
  <ScaleCrop>false</ScaleCrop>
  <HeadingPairs>
    <vt:vector size="4" baseType="variant">
      <vt:variant>
        <vt:lpstr>Theme</vt:lpstr>
      </vt:variant>
      <vt:variant>
        <vt:i4>9</vt:i4>
      </vt:variant>
      <vt:variant>
        <vt:lpstr>Slide Titles</vt:lpstr>
      </vt:variant>
      <vt:variant>
        <vt:i4>27</vt:i4>
      </vt:variant>
    </vt:vector>
  </HeadingPairs>
  <TitlesOfParts>
    <vt:vector size="36" baseType="lpstr">
      <vt:lpstr>1_APU Clean</vt:lpstr>
      <vt:lpstr>LO-CompTIA</vt:lpstr>
      <vt:lpstr>1_LO-CompTIA</vt:lpstr>
      <vt:lpstr>2_LO-CompTIA</vt:lpstr>
      <vt:lpstr>3_APU Clean</vt:lpstr>
      <vt:lpstr>4_LO-CompTIA</vt:lpstr>
      <vt:lpstr>5_LO-CompTIA</vt:lpstr>
      <vt:lpstr>UCTI-Template-foundation-level</vt:lpstr>
      <vt:lpstr>2_APU Clean</vt:lpstr>
      <vt:lpstr>System and Network Administration</vt:lpstr>
      <vt:lpstr>Getting Started</vt:lpstr>
      <vt:lpstr>PowerPoint Presentation</vt:lpstr>
      <vt:lpstr>PowerPoint Presentation</vt:lpstr>
      <vt:lpstr>First Things First</vt:lpstr>
      <vt:lpstr>PowerPoint Presentation</vt:lpstr>
      <vt:lpstr>PowerPoint Presentation</vt:lpstr>
      <vt:lpstr>Symlink</vt:lpstr>
      <vt:lpstr>PowerPoint Presentation</vt:lpstr>
      <vt:lpstr>Linux Permissions</vt:lpstr>
      <vt:lpstr>Special Directory Permissions</vt:lpstr>
      <vt:lpstr>PowerPoint Presentation</vt:lpstr>
      <vt:lpstr>Dual-Purpose Fkeys</vt:lpstr>
      <vt:lpstr>PowerPoint Presentation</vt:lpstr>
      <vt:lpstr>PowerPoint Presentation</vt:lpstr>
      <vt:lpstr>Gateway:  One interface for each subnet</vt:lpstr>
      <vt:lpstr>Virtualbox Network Interfaces</vt:lpstr>
      <vt:lpstr>Virtualbox: Host-only interface</vt:lpstr>
      <vt:lpstr>PowerPoint Presentation</vt:lpstr>
      <vt:lpstr>PowerPoint Presentation</vt:lpstr>
      <vt:lpstr>PowerPoint Presentation</vt:lpstr>
      <vt:lpstr>PowerPoint Presentation</vt:lpstr>
      <vt:lpstr>PowerPoint Presentation</vt:lpstr>
      <vt:lpstr>Virtualbox: Bridged interface</vt:lpstr>
      <vt:lpstr>Virtualbox: NAT interface</vt:lpstr>
      <vt:lpstr>Virtualbox: other interface types</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user</cp:lastModifiedBy>
  <cp:revision>388</cp:revision>
  <cp:lastPrinted>2007-07-15T04:59:23Z</cp:lastPrinted>
  <dcterms:modified xsi:type="dcterms:W3CDTF">2022-04-05T07:06:12Z</dcterms:modified>
</cp:coreProperties>
</file>