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4241" r:id="rId2"/>
    <p:sldMasterId id="2147484448" r:id="rId3"/>
    <p:sldMasterId id="2147484486" r:id="rId4"/>
    <p:sldMasterId id="2147484500" r:id="rId5"/>
  </p:sldMasterIdLst>
  <p:notesMasterIdLst>
    <p:notesMasterId r:id="rId36"/>
  </p:notesMasterIdLst>
  <p:handoutMasterIdLst>
    <p:handoutMasterId r:id="rId37"/>
  </p:handoutMasterIdLst>
  <p:sldIdLst>
    <p:sldId id="766" r:id="rId6"/>
    <p:sldId id="831" r:id="rId7"/>
    <p:sldId id="773" r:id="rId8"/>
    <p:sldId id="774" r:id="rId9"/>
    <p:sldId id="825" r:id="rId10"/>
    <p:sldId id="830" r:id="rId11"/>
    <p:sldId id="775" r:id="rId12"/>
    <p:sldId id="776" r:id="rId13"/>
    <p:sldId id="777" r:id="rId14"/>
    <p:sldId id="778" r:id="rId15"/>
    <p:sldId id="779" r:id="rId16"/>
    <p:sldId id="780" r:id="rId17"/>
    <p:sldId id="781" r:id="rId18"/>
    <p:sldId id="824" r:id="rId19"/>
    <p:sldId id="782" r:id="rId20"/>
    <p:sldId id="783" r:id="rId21"/>
    <p:sldId id="829" r:id="rId22"/>
    <p:sldId id="834" r:id="rId23"/>
    <p:sldId id="784" r:id="rId24"/>
    <p:sldId id="785" r:id="rId25"/>
    <p:sldId id="786" r:id="rId26"/>
    <p:sldId id="787" r:id="rId27"/>
    <p:sldId id="788" r:id="rId28"/>
    <p:sldId id="832" r:id="rId29"/>
    <p:sldId id="789" r:id="rId30"/>
    <p:sldId id="790" r:id="rId31"/>
    <p:sldId id="791" r:id="rId32"/>
    <p:sldId id="794" r:id="rId33"/>
    <p:sldId id="792" r:id="rId34"/>
    <p:sldId id="897" r:id="rId35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AC6"/>
    <a:srgbClr val="CAE8AA"/>
    <a:srgbClr val="FF3300"/>
    <a:srgbClr val="00528B"/>
    <a:srgbClr val="008000"/>
    <a:srgbClr val="FF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37" autoAdjust="0"/>
    <p:restoredTop sz="94624" autoAdjust="0"/>
  </p:normalViewPr>
  <p:slideViewPr>
    <p:cSldViewPr>
      <p:cViewPr>
        <p:scale>
          <a:sx n="82" d="100"/>
          <a:sy n="82" d="100"/>
        </p:scale>
        <p:origin x="3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416"/>
    </p:cViewPr>
  </p:sorterViewPr>
  <p:notesViewPr>
    <p:cSldViewPr>
      <p:cViewPr varScale="1">
        <p:scale>
          <a:sx n="40" d="100"/>
          <a:sy n="40" d="100"/>
        </p:scale>
        <p:origin x="-1267" y="-8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28.xml"/><Relationship Id="rId5" Type="http://schemas.openxmlformats.org/officeDocument/2006/relationships/slide" Target="slides/slide25.xml"/><Relationship Id="rId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625286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71681" y="6948715"/>
            <a:ext cx="2829520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C04DE12-B17D-4B08-8452-1BF7B183E4B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2999931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4425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DFFD6B1-8D8A-4C5B-ACBE-5A8266CA706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2215782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FFD6B1-8D8A-4C5B-ACBE-5A8266CA706E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07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E71996-BFCD-415D-8F9B-34BAAD1D3B33}" type="slidenum">
              <a:rPr lang="en-AU" altLang="en-US" smtClean="0"/>
              <a:pPr/>
              <a:t>4</a:t>
            </a:fld>
            <a:endParaRPr lang="en-AU" altLang="en-US"/>
          </a:p>
        </p:txBody>
      </p:sp>
      <p:sp>
        <p:nvSpPr>
          <p:cNvPr id="4505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1200">
                <a:latin typeface="Tahoma" pitchFamily="34" charset="0"/>
                <a:ea typeface="MS PGothic" pitchFamily="34" charset="-128"/>
              </a:rPr>
              <a:t>Network Admin - Network Components</a:t>
            </a:r>
          </a:p>
        </p:txBody>
      </p:sp>
      <p:sp>
        <p:nvSpPr>
          <p:cNvPr id="45060" name="Rectangle 3"/>
          <p:cNvSpPr txBox="1">
            <a:spLocks noGrp="1" noChangeArrowheads="1"/>
          </p:cNvSpPr>
          <p:nvPr/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4105169-D567-45B4-A2D3-F32F691499C9}" type="datetime1">
              <a:rPr lang="en-AU" altLang="en-US" sz="1200">
                <a:latin typeface="Times New Roman" pitchFamily="18" charset="0"/>
                <a:ea typeface="MS PGothic" pitchFamily="34" charset="-128"/>
              </a:rPr>
              <a:pPr algn="r" eaLnBrk="1" hangingPunct="1"/>
              <a:t>23/03/2022</a:t>
            </a:fld>
            <a:endParaRPr lang="en-AU" altLang="en-US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5061" name="Rectangle 6"/>
          <p:cNvSpPr txBox="1">
            <a:spLocks noGrp="1" noChangeArrowheads="1"/>
          </p:cNvSpPr>
          <p:nvPr/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1200">
                <a:latin typeface="Tahoma" pitchFamily="34" charset="0"/>
                <a:ea typeface="MS PGothic" pitchFamily="34" charset="-128"/>
              </a:rPr>
              <a:t>(c) Monash University</a:t>
            </a:r>
          </a:p>
        </p:txBody>
      </p:sp>
      <p:sp>
        <p:nvSpPr>
          <p:cNvPr id="45062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8757F18-A40C-4AE0-98D1-42AACC56D757}" type="slidenum">
              <a:rPr lang="en-AU" altLang="en-US" sz="1200">
                <a:latin typeface="Times New Roman" pitchFamily="18" charset="0"/>
                <a:ea typeface="MS PGothic" pitchFamily="34" charset="-128"/>
              </a:rPr>
              <a:pPr algn="r" eaLnBrk="1" hangingPunct="1"/>
              <a:t>4</a:t>
            </a:fld>
            <a:endParaRPr lang="en-AU" altLang="en-US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50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450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0" cy="0"/>
          </a:xfrm>
          <a:noFill/>
        </p:spPr>
        <p:txBody>
          <a:bodyPr/>
          <a:lstStyle/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Host ID usually static – good for inventory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Install names are more descriptive names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More important for server hosts, not client hosts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“Physical level” addresses but not at the Physical Layer of the OSI or TCP/IP model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The MAC address is more correctly associated with the data link layer</a:t>
            </a:r>
          </a:p>
          <a:p>
            <a:pPr marL="228600" indent="-228600" eaLnBrk="1" hangingPunct="1">
              <a:buFontTx/>
              <a:buChar char="•"/>
            </a:pPr>
            <a:endParaRPr lang="en-US" altLang="en-US">
              <a:latin typeface="Times New Roman" pitchFamily="18" charset="0"/>
            </a:endParaRPr>
          </a:p>
          <a:p>
            <a:pPr marL="228600" indent="-228600" eaLnBrk="1" hangingPunct="1">
              <a:buFontTx/>
              <a:buChar char="•"/>
            </a:pPr>
            <a:endParaRPr lang="en-US" altLang="en-US">
              <a:latin typeface="Times New Roman" pitchFamily="18" charset="0"/>
            </a:endParaRPr>
          </a:p>
          <a:p>
            <a:pPr marL="228600" indent="-228600" eaLnBrk="1" hangingPunct="1">
              <a:buFontTx/>
              <a:buChar char="•"/>
            </a:pPr>
            <a:endParaRPr lang="en-US" altLang="en-US">
              <a:latin typeface="Times New Roman" pitchFamily="18" charset="0"/>
            </a:endParaRPr>
          </a:p>
          <a:p>
            <a:pPr marL="228600" indent="-228600" eaLnBrk="1" hangingPunct="1">
              <a:buFontTx/>
              <a:buChar char="•"/>
            </a:pPr>
            <a:endParaRPr lang="en-US" altLang="en-US">
              <a:latin typeface="Times New Roman" pitchFamily="18" charset="0"/>
            </a:endParaRPr>
          </a:p>
          <a:p>
            <a:pPr marL="228600" indent="-228600" eaLnBrk="1" hangingPunct="1">
              <a:buFontTx/>
              <a:buChar char="•"/>
            </a:pPr>
            <a:endParaRPr lang="en-US" altLang="en-US">
              <a:latin typeface="Times New Roman" pitchFamily="18" charset="0"/>
            </a:endParaRPr>
          </a:p>
          <a:p>
            <a:pPr marL="228600" indent="-228600" eaLnBrk="1" hangingPunct="1">
              <a:buFontTx/>
              <a:buChar char="•"/>
            </a:pPr>
            <a:endParaRPr lang="en-US" altLang="en-US">
              <a:latin typeface="Times New Roman" pitchFamily="18" charset="0"/>
            </a:endParaRPr>
          </a:p>
          <a:p>
            <a:pPr marL="228600" indent="-228600" eaLnBrk="1" hangingPunct="1">
              <a:buFontTx/>
              <a:buChar char="•"/>
            </a:pPr>
            <a:endParaRPr lang="en-US" altLang="en-US">
              <a:latin typeface="Times New Roman" pitchFamily="18" charset="0"/>
            </a:endParaRPr>
          </a:p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Internetwork =&gt; Many networks =&gt; uniqueness crucial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Unique IP address from among hosts in multiple networks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Transport layer port numbering for identifying server processes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DNS and WINS for more descriptive but unique names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FQDN in Internets using DNS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NetBIOS names using WINS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Names must resolve to numerical IP addresses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23BA559-4621-439B-B365-643DAE17B2E6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215" tIns="45107" rIns="90215" bIns="45107"/>
          <a:lstStyle/>
          <a:p>
            <a:pPr eaLnBrk="1" hangingPunct="1"/>
            <a:endParaRPr lang="en-GB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8FF9A-7F02-46FF-98FA-B61585EBDE73}" type="slidenum">
              <a:rPr lang="en-AU" altLang="en-US" smtClean="0"/>
              <a:pPr/>
              <a:t>16</a:t>
            </a:fld>
            <a:endParaRPr lang="en-AU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6563" y="549275"/>
            <a:ext cx="3654425" cy="2741613"/>
          </a:xfrm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494" y="3473752"/>
            <a:ext cx="7038380" cy="3291115"/>
          </a:xfrm>
          <a:noFill/>
        </p:spPr>
        <p:txBody>
          <a:bodyPr wrap="none" lIns="95811" tIns="47905" rIns="95811" bIns="47905" anchor="ctr"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2C4FF8-541B-42A4-8B96-F146583B8783}" type="slidenum">
              <a:rPr lang="en-AU" altLang="en-US" smtClean="0"/>
              <a:pPr/>
              <a:t>22</a:t>
            </a:fld>
            <a:endParaRPr lang="en-AU" altLang="en-US"/>
          </a:p>
        </p:txBody>
      </p:sp>
      <p:sp>
        <p:nvSpPr>
          <p:cNvPr id="481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1800" y="547688"/>
            <a:ext cx="3656013" cy="2741612"/>
          </a:xfrm>
          <a:solidFill>
            <a:srgbClr val="FFFFFF"/>
          </a:solidFill>
          <a:ln/>
        </p:spPr>
      </p:sp>
      <p:sp>
        <p:nvSpPr>
          <p:cNvPr id="48132" name="Notes Placeholder 2"/>
          <p:cNvSpPr>
            <a:spLocks noGrp="1"/>
          </p:cNvSpPr>
          <p:nvPr>
            <p:ph type="body" idx="1"/>
          </p:nvPr>
        </p:nvSpPr>
        <p:spPr>
          <a:xfrm>
            <a:off x="1279327" y="3474963"/>
            <a:ext cx="7042547" cy="329232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9048" tIns="49524" rIns="99048" bIns="49524"/>
          <a:lstStyle/>
          <a:p>
            <a:pPr eaLnBrk="1" hangingPunct="1"/>
            <a:endParaRPr lang="en-GB" altLang="en-US">
              <a:latin typeface="Times New Roman" pitchFamily="18" charset="0"/>
            </a:endParaRPr>
          </a:p>
        </p:txBody>
      </p:sp>
      <p:sp>
        <p:nvSpPr>
          <p:cNvPr id="48133" name="Header Placeholder 3"/>
          <p:cNvSpPr txBox="1">
            <a:spLocks noGrp="1"/>
          </p:cNvSpPr>
          <p:nvPr/>
        </p:nvSpPr>
        <p:spPr bwMode="auto">
          <a:xfrm>
            <a:off x="0" y="0"/>
            <a:ext cx="4160937" cy="36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300">
                <a:ea typeface="MS PGothic" pitchFamily="34" charset="-128"/>
              </a:rPr>
              <a:t>Network Admin - Configuration Management</a:t>
            </a:r>
          </a:p>
        </p:txBody>
      </p:sp>
      <p:sp>
        <p:nvSpPr>
          <p:cNvPr id="48134" name="Date Placeholder 4"/>
          <p:cNvSpPr txBox="1">
            <a:spLocks noGrp="1"/>
          </p:cNvSpPr>
          <p:nvPr/>
        </p:nvSpPr>
        <p:spPr bwMode="auto">
          <a:xfrm>
            <a:off x="5440265" y="0"/>
            <a:ext cx="4160936" cy="36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D2FE812-4192-4C89-87FB-7E047AE21565}" type="datetime1">
              <a:rPr lang="en-US" altLang="en-US" sz="1300">
                <a:ea typeface="MS PGothic" pitchFamily="34" charset="-128"/>
              </a:rPr>
              <a:pPr algn="r" eaLnBrk="1" hangingPunct="1"/>
              <a:t>3/23/2022</a:t>
            </a:fld>
            <a:endParaRPr lang="en-US" altLang="en-US" sz="1300">
              <a:ea typeface="MS PGothic" pitchFamily="34" charset="-128"/>
            </a:endParaRPr>
          </a:p>
        </p:txBody>
      </p:sp>
      <p:sp>
        <p:nvSpPr>
          <p:cNvPr id="48135" name="Footer Placeholder 5"/>
          <p:cNvSpPr txBox="1">
            <a:spLocks noGrp="1"/>
          </p:cNvSpPr>
          <p:nvPr/>
        </p:nvSpPr>
        <p:spPr bwMode="auto">
          <a:xfrm>
            <a:off x="0" y="6947505"/>
            <a:ext cx="4160937" cy="36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300">
                <a:ea typeface="MS PGothic" pitchFamily="34" charset="-128"/>
              </a:rPr>
              <a:t> (c) Monash University</a:t>
            </a:r>
          </a:p>
        </p:txBody>
      </p:sp>
      <p:sp>
        <p:nvSpPr>
          <p:cNvPr id="48136" name="Slide Number Placeholder 6"/>
          <p:cNvSpPr txBox="1">
            <a:spLocks noGrp="1"/>
          </p:cNvSpPr>
          <p:nvPr/>
        </p:nvSpPr>
        <p:spPr bwMode="auto">
          <a:xfrm>
            <a:off x="5440265" y="6947505"/>
            <a:ext cx="4160936" cy="36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3751EF9-B953-49F8-98AC-8A8C95714B4D}" type="slidenum">
              <a:rPr lang="en-US" altLang="en-US" sz="1300">
                <a:ea typeface="MS PGothic" pitchFamily="34" charset="-128"/>
              </a:rPr>
              <a:pPr algn="r" eaLnBrk="1" hangingPunct="1"/>
              <a:t>22</a:t>
            </a:fld>
            <a:endParaRPr lang="en-US" altLang="en-US" sz="1300">
              <a:ea typeface="MS PGothic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5A92C2-C47B-460E-B101-7D0BF997FEC6}" type="slidenum">
              <a:rPr lang="en-AU" altLang="en-US" smtClean="0"/>
              <a:pPr/>
              <a:t>25</a:t>
            </a:fld>
            <a:endParaRPr lang="en-AU" altLang="en-US"/>
          </a:p>
        </p:txBody>
      </p:sp>
      <p:sp>
        <p:nvSpPr>
          <p:cNvPr id="49155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1200">
                <a:latin typeface="Tahoma" pitchFamily="34" charset="0"/>
                <a:ea typeface="MS PGothic" pitchFamily="34" charset="-128"/>
              </a:rPr>
              <a:t>Network Admin - Network Components</a:t>
            </a:r>
          </a:p>
        </p:txBody>
      </p:sp>
      <p:sp>
        <p:nvSpPr>
          <p:cNvPr id="49156" name="Rectangle 3"/>
          <p:cNvSpPr txBox="1">
            <a:spLocks noGrp="1" noChangeArrowheads="1"/>
          </p:cNvSpPr>
          <p:nvPr/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F44FC69-2577-4C36-885C-CDCC1F0992B4}" type="datetime1">
              <a:rPr lang="en-AU" altLang="en-US" sz="1200">
                <a:latin typeface="Times New Roman" pitchFamily="18" charset="0"/>
                <a:ea typeface="MS PGothic" pitchFamily="34" charset="-128"/>
              </a:rPr>
              <a:pPr algn="r" eaLnBrk="1" hangingPunct="1"/>
              <a:t>23/03/2022</a:t>
            </a:fld>
            <a:endParaRPr lang="en-AU" altLang="en-US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9157" name="Rectangle 6"/>
          <p:cNvSpPr txBox="1">
            <a:spLocks noGrp="1" noChangeArrowheads="1"/>
          </p:cNvSpPr>
          <p:nvPr/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1200">
                <a:latin typeface="Tahoma" pitchFamily="34" charset="0"/>
                <a:ea typeface="MS PGothic" pitchFamily="34" charset="-128"/>
              </a:rPr>
              <a:t>(c) Monash University</a:t>
            </a:r>
          </a:p>
        </p:txBody>
      </p:sp>
      <p:sp>
        <p:nvSpPr>
          <p:cNvPr id="49158" name="Rectangle 7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77DBF08-D831-43BC-A5D3-E426B2E2EAD8}" type="slidenum">
              <a:rPr lang="en-AU" altLang="en-US" sz="1200">
                <a:latin typeface="Times New Roman" pitchFamily="18" charset="0"/>
                <a:ea typeface="MS PGothic" pitchFamily="34" charset="-128"/>
              </a:rPr>
              <a:pPr algn="r" eaLnBrk="1" hangingPunct="1"/>
              <a:t>25</a:t>
            </a:fld>
            <a:endParaRPr lang="en-AU" altLang="en-US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91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491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0" cy="0"/>
          </a:xfrm>
          <a:noFill/>
        </p:spPr>
        <p:txBody>
          <a:bodyPr/>
          <a:lstStyle/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Identities =&gt; the ability to distinctly identify and locate a resource.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Consider IP addresses and host names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Consider domain names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Consider protocols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Consider ports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Identities are crucial within the infrastructure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74465B-3D0E-4E3E-9490-CB32A775350F}" type="slidenum">
              <a:rPr lang="en-AU" altLang="en-US" smtClean="0"/>
              <a:pPr/>
              <a:t>26</a:t>
            </a:fld>
            <a:endParaRPr lang="en-AU" altLang="en-US"/>
          </a:p>
        </p:txBody>
      </p:sp>
      <p:sp>
        <p:nvSpPr>
          <p:cNvPr id="5017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1800" y="547688"/>
            <a:ext cx="3656013" cy="2741612"/>
          </a:xfrm>
          <a:solidFill>
            <a:srgbClr val="FFFFFF"/>
          </a:solidFill>
          <a:ln/>
        </p:spPr>
      </p:sp>
      <p:sp>
        <p:nvSpPr>
          <p:cNvPr id="50180" name="Notes Placeholder 2"/>
          <p:cNvSpPr>
            <a:spLocks noGrp="1"/>
          </p:cNvSpPr>
          <p:nvPr>
            <p:ph type="body" idx="1"/>
          </p:nvPr>
        </p:nvSpPr>
        <p:spPr>
          <a:xfrm>
            <a:off x="1279327" y="3474963"/>
            <a:ext cx="7042547" cy="3292324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9048" tIns="49524" rIns="99048" bIns="49524"/>
          <a:lstStyle/>
          <a:p>
            <a:pPr eaLnBrk="1" hangingPunct="1"/>
            <a:endParaRPr lang="en-GB" altLang="en-US">
              <a:latin typeface="Times New Roman" pitchFamily="18" charset="0"/>
            </a:endParaRPr>
          </a:p>
        </p:txBody>
      </p:sp>
      <p:sp>
        <p:nvSpPr>
          <p:cNvPr id="50181" name="Header Placeholder 3"/>
          <p:cNvSpPr txBox="1">
            <a:spLocks noGrp="1"/>
          </p:cNvSpPr>
          <p:nvPr/>
        </p:nvSpPr>
        <p:spPr bwMode="auto">
          <a:xfrm>
            <a:off x="0" y="0"/>
            <a:ext cx="4160937" cy="36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300">
                <a:ea typeface="MS PGothic" pitchFamily="34" charset="-128"/>
              </a:rPr>
              <a:t>Network Admin - Configuration Management</a:t>
            </a:r>
          </a:p>
        </p:txBody>
      </p:sp>
      <p:sp>
        <p:nvSpPr>
          <p:cNvPr id="50182" name="Date Placeholder 4"/>
          <p:cNvSpPr txBox="1">
            <a:spLocks noGrp="1"/>
          </p:cNvSpPr>
          <p:nvPr/>
        </p:nvSpPr>
        <p:spPr bwMode="auto">
          <a:xfrm>
            <a:off x="5440265" y="0"/>
            <a:ext cx="4160936" cy="36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D288C9EC-8270-4030-913E-43C5098B02A1}" type="datetime1">
              <a:rPr lang="en-US" altLang="en-US" sz="1300">
                <a:ea typeface="MS PGothic" pitchFamily="34" charset="-128"/>
              </a:rPr>
              <a:pPr algn="r" eaLnBrk="1" hangingPunct="1"/>
              <a:t>3/23/2022</a:t>
            </a:fld>
            <a:endParaRPr lang="en-US" altLang="en-US" sz="1300">
              <a:ea typeface="MS PGothic" pitchFamily="34" charset="-128"/>
            </a:endParaRPr>
          </a:p>
        </p:txBody>
      </p:sp>
      <p:sp>
        <p:nvSpPr>
          <p:cNvPr id="50183" name="Footer Placeholder 5"/>
          <p:cNvSpPr txBox="1">
            <a:spLocks noGrp="1"/>
          </p:cNvSpPr>
          <p:nvPr/>
        </p:nvSpPr>
        <p:spPr bwMode="auto">
          <a:xfrm>
            <a:off x="0" y="6947505"/>
            <a:ext cx="4160937" cy="36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300">
                <a:ea typeface="MS PGothic" pitchFamily="34" charset="-128"/>
              </a:rPr>
              <a:t> (c) Monash University</a:t>
            </a:r>
          </a:p>
        </p:txBody>
      </p:sp>
      <p:sp>
        <p:nvSpPr>
          <p:cNvPr id="50184" name="Slide Number Placeholder 6"/>
          <p:cNvSpPr txBox="1">
            <a:spLocks noGrp="1"/>
          </p:cNvSpPr>
          <p:nvPr/>
        </p:nvSpPr>
        <p:spPr bwMode="auto">
          <a:xfrm>
            <a:off x="5440265" y="6947505"/>
            <a:ext cx="4160936" cy="36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7A2E24B-F9DD-4979-B9E2-8EC18D1021AD}" type="slidenum">
              <a:rPr lang="en-US" altLang="en-US" sz="1300">
                <a:ea typeface="MS PGothic" pitchFamily="34" charset="-128"/>
              </a:rPr>
              <a:pPr algn="r" eaLnBrk="1" hangingPunct="1"/>
              <a:t>26</a:t>
            </a:fld>
            <a:endParaRPr lang="en-US" altLang="en-US" sz="1300">
              <a:ea typeface="MS PGothic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w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w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wmf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354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23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90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428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442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860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6403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3712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3429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0817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499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2317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974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6305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762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3270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691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7607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7485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522913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405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9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09392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8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238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236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429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182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571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766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520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420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9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38665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613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4827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286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607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2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2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10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51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936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82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0508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7312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14991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7318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3865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50961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37358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5641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07175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0540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255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6273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6915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52498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1183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>
              <a:defRPr/>
            </a:pPr>
            <a:fld id="{2066355A-084C-D24E-9AD2-7E4FC41EA62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313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34402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952323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64216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527853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69373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537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50799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65752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96568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81260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9693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6982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61071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398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984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724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/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5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  <p:sldLayoutId id="2147484430" r:id="rId12"/>
    <p:sldLayoutId id="2147484446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20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2053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  <p:sldLayoutId id="2147484443" r:id="rId12"/>
    <p:sldLayoutId id="2147484444" r:id="rId13"/>
    <p:sldLayoutId id="2147484447" r:id="rId14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807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  <p:sldLayoutId id="2147484460" r:id="rId12"/>
    <p:sldLayoutId id="2147484461" r:id="rId13"/>
    <p:sldLayoutId id="2147484462" r:id="rId14"/>
    <p:sldLayoutId id="2147484463" r:id="rId15"/>
    <p:sldLayoutId id="2147484464" r:id="rId16"/>
    <p:sldLayoutId id="2147484465" r:id="rId17"/>
    <p:sldLayoutId id="2147484466" r:id="rId18"/>
    <p:sldLayoutId id="2147484467" r:id="rId19"/>
    <p:sldLayoutId id="2147484468" r:id="rId20"/>
    <p:sldLayoutId id="2147484469" r:id="rId21"/>
    <p:sldLayoutId id="2147484470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66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7" r:id="rId1"/>
    <p:sldLayoutId id="2147484488" r:id="rId2"/>
    <p:sldLayoutId id="2147484489" r:id="rId3"/>
    <p:sldLayoutId id="2147484490" r:id="rId4"/>
    <p:sldLayoutId id="2147484491" r:id="rId5"/>
    <p:sldLayoutId id="2147484492" r:id="rId6"/>
    <p:sldLayoutId id="2147484493" r:id="rId7"/>
    <p:sldLayoutId id="2147484494" r:id="rId8"/>
    <p:sldLayoutId id="2147484495" r:id="rId9"/>
    <p:sldLayoutId id="2147484496" r:id="rId10"/>
    <p:sldLayoutId id="2147484497" r:id="rId11"/>
    <p:sldLayoutId id="2147484498" r:id="rId12"/>
    <p:sldLayoutId id="2147484499" r:id="rId13"/>
    <p:sldLayoutId id="2147484528" r:id="rId14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98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  <p:sldLayoutId id="2147484512" r:id="rId12"/>
    <p:sldLayoutId id="2147484513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4213" y="1952625"/>
            <a:ext cx="7632700" cy="1470025"/>
          </a:xfrm>
        </p:spPr>
        <p:txBody>
          <a:bodyPr/>
          <a:lstStyle/>
          <a:p>
            <a:pPr marL="0" indent="0"/>
            <a:r>
              <a:rPr lang="en-GB" altLang="en-US">
                <a:solidFill>
                  <a:schemeClr val="tx1"/>
                </a:solidFill>
              </a:rPr>
              <a:t>System and Network Administration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4608512" cy="1558925"/>
          </a:xfrm>
        </p:spPr>
        <p:txBody>
          <a:bodyPr/>
          <a:lstStyle/>
          <a:p>
            <a:r>
              <a:rPr lang="en-US" altLang="en-US"/>
              <a:t>Core Services: </a:t>
            </a:r>
          </a:p>
          <a:p>
            <a:r>
              <a:rPr lang="en-US" altLang="en-US"/>
              <a:t>DNS and DHCP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/>
              <a:t>The DHCP Lease Process</a:t>
            </a:r>
          </a:p>
        </p:txBody>
      </p:sp>
      <p:pic>
        <p:nvPicPr>
          <p:cNvPr id="21507" name="Picture 1027" descr="f09xx05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09800"/>
            <a:ext cx="8588375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/>
              <a:t>DHCP: </a:t>
            </a:r>
            <a:r>
              <a:rPr lang="en-GB" altLang="en-US"/>
              <a:t>Messages</a:t>
            </a:r>
            <a:endParaRPr lang="en-US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97038"/>
            <a:ext cx="8642350" cy="4525962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 sz="2200"/>
              <a:t>DHCP client broadcasts a </a:t>
            </a:r>
            <a:r>
              <a:rPr lang="en-GB" altLang="en-US" sz="2200">
                <a:solidFill>
                  <a:schemeClr val="accent2"/>
                </a:solidFill>
              </a:rPr>
              <a:t>DHCPDISCOVER</a:t>
            </a:r>
            <a:r>
              <a:rPr lang="en-US" altLang="en-US" sz="2200"/>
              <a:t> message to its subnet (255.255.255.255)</a:t>
            </a:r>
          </a:p>
          <a:p>
            <a:pPr marL="838200" lvl="1" indent="-381000"/>
            <a:r>
              <a:rPr lang="en-US" altLang="en-US" sz="2200"/>
              <a:t>A </a:t>
            </a:r>
            <a:r>
              <a:rPr lang="en-GB" altLang="en-US" sz="2200" i="1"/>
              <a:t>DHCP relay agent</a:t>
            </a:r>
            <a:r>
              <a:rPr lang="en-US" altLang="en-US" sz="2200"/>
              <a:t> is configured to pass this request </a:t>
            </a:r>
            <a:r>
              <a:rPr lang="en-GB" altLang="en-US" sz="2200"/>
              <a:t>to DHCP servers not on the same physical subnet </a:t>
            </a:r>
            <a:r>
              <a:rPr lang="en-US" altLang="en-US" sz="2200"/>
              <a:t>within the campus or enterprise</a:t>
            </a:r>
          </a:p>
          <a:p>
            <a:pPr marL="838200" lvl="1" indent="-381000"/>
            <a:endParaRPr lang="en-US" altLang="en-US" sz="2200"/>
          </a:p>
          <a:p>
            <a:pPr marL="457200" indent="-457200">
              <a:buFontTx/>
              <a:buAutoNum type="arabicPeriod"/>
            </a:pPr>
            <a:r>
              <a:rPr lang="en-US" altLang="en-US" sz="2200" b="1">
                <a:solidFill>
                  <a:srgbClr val="C00000"/>
                </a:solidFill>
              </a:rPr>
              <a:t>All</a:t>
            </a:r>
            <a:r>
              <a:rPr lang="en-US" altLang="en-US" sz="2200"/>
              <a:t> DHCP servers that receive a </a:t>
            </a:r>
            <a:r>
              <a:rPr lang="en-GB" altLang="en-US" sz="2200">
                <a:solidFill>
                  <a:schemeClr val="accent2"/>
                </a:solidFill>
              </a:rPr>
              <a:t>DHCPDISCOVER</a:t>
            </a:r>
            <a:r>
              <a:rPr lang="en-US" altLang="en-US" sz="2200"/>
              <a:t> request may send an </a:t>
            </a:r>
            <a:r>
              <a:rPr lang="en-GB" altLang="en-US" sz="2200">
                <a:solidFill>
                  <a:schemeClr val="hlink"/>
                </a:solidFill>
              </a:rPr>
              <a:t>DHCPOFFER</a:t>
            </a:r>
            <a:endParaRPr lang="en-US" altLang="en-US" sz="2200"/>
          </a:p>
          <a:p>
            <a:pPr marL="838200" lvl="1" indent="-381000"/>
            <a:r>
              <a:rPr lang="en-US" altLang="en-US" sz="2200"/>
              <a:t>Contains an IP address and possibly other configuration information (subnet mask, DNS servers, default gateway, etc)</a:t>
            </a:r>
          </a:p>
          <a:p>
            <a:pPr marL="838200" lvl="1" indent="-381000"/>
            <a:r>
              <a:rPr lang="en-US" altLang="en-US" sz="2200"/>
              <a:t>since a client typically does not need &gt; 1 IP address, more messages needed</a:t>
            </a:r>
          </a:p>
          <a:p>
            <a:pPr marL="838200" lvl="1" indent="-381000"/>
            <a:endParaRPr lang="en-US" altLang="en-US" sz="2200"/>
          </a:p>
          <a:p>
            <a:pPr marL="838200" lvl="1" indent="-381000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/>
              <a:t>DHCP: </a:t>
            </a:r>
            <a:r>
              <a:rPr lang="en-GB" altLang="en-US"/>
              <a:t>Messages</a:t>
            </a:r>
            <a:endParaRPr lang="en-US" alt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idx="1"/>
          </p:nvPr>
        </p:nvSpPr>
        <p:spPr>
          <a:xfrm>
            <a:off x="250825" y="1773238"/>
            <a:ext cx="8569325" cy="4608512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Tx/>
              <a:buAutoNum type="arabicPeriod" startAt="3"/>
            </a:pPr>
            <a:r>
              <a:rPr lang="en-GB" altLang="en-US" sz="2200">
                <a:solidFill>
                  <a:schemeClr val="hlink"/>
                </a:solidFill>
              </a:rPr>
              <a:t>DHCPRE</a:t>
            </a:r>
            <a:r>
              <a:rPr lang="en-US" altLang="en-US" sz="2200">
                <a:solidFill>
                  <a:schemeClr val="hlink"/>
                </a:solidFill>
              </a:rPr>
              <a:t>QUEST</a:t>
            </a:r>
            <a:r>
              <a:rPr lang="en-US" altLang="en-US" sz="2200"/>
              <a:t> sent by client to request a certain IP address</a:t>
            </a:r>
          </a:p>
          <a:p>
            <a:pPr marL="838200" lvl="1" indent="-381000"/>
            <a:r>
              <a:rPr lang="en-US" altLang="en-US" sz="2200"/>
              <a:t>Usually the one sent by an </a:t>
            </a:r>
            <a:r>
              <a:rPr lang="en-GB" altLang="en-US" sz="2200">
                <a:solidFill>
                  <a:schemeClr val="hlink"/>
                </a:solidFill>
              </a:rPr>
              <a:t>DHCPOFFER</a:t>
            </a:r>
            <a:endParaRPr lang="en-US" altLang="en-US" sz="2200"/>
          </a:p>
          <a:p>
            <a:pPr marL="838200" lvl="1" indent="-381000"/>
            <a:r>
              <a:rPr lang="en-US" altLang="en-US" sz="2200"/>
              <a:t>also used to renew leases and to try to get same address after a reboot</a:t>
            </a:r>
          </a:p>
          <a:p>
            <a:pPr marL="838200" lvl="1" indent="-381000"/>
            <a:r>
              <a:rPr lang="en-US" altLang="en-US" sz="2200"/>
              <a:t>message is broadcast since a client typically does not need more than one IP address but may get more than one </a:t>
            </a:r>
            <a:r>
              <a:rPr lang="en-GB" altLang="en-US" sz="2200">
                <a:solidFill>
                  <a:schemeClr val="hlink"/>
                </a:solidFill>
              </a:rPr>
              <a:t>DHCPOFFER</a:t>
            </a:r>
            <a:endParaRPr lang="en-US" altLang="en-US" sz="2200">
              <a:solidFill>
                <a:schemeClr val="hlink"/>
              </a:solidFill>
            </a:endParaRPr>
          </a:p>
          <a:p>
            <a:pPr marL="457200" indent="-457200">
              <a:buClr>
                <a:schemeClr val="tx1"/>
              </a:buClr>
              <a:buFontTx/>
              <a:buAutoNum type="arabicPeriod" startAt="3"/>
            </a:pPr>
            <a:endParaRPr lang="en-US" altLang="en-US" sz="2200"/>
          </a:p>
          <a:p>
            <a:pPr marL="457200" indent="-457200">
              <a:buClr>
                <a:schemeClr val="tx1"/>
              </a:buClr>
              <a:buFontTx/>
              <a:buAutoNum type="arabicPeriod" startAt="3"/>
            </a:pPr>
            <a:r>
              <a:rPr lang="en-US" altLang="en-US" sz="2200"/>
              <a:t>Response by server is </a:t>
            </a:r>
            <a:r>
              <a:rPr lang="en-GB" altLang="en-US" sz="2200">
                <a:solidFill>
                  <a:schemeClr val="hlink"/>
                </a:solidFill>
              </a:rPr>
              <a:t>DHCPAK</a:t>
            </a:r>
            <a:r>
              <a:rPr lang="en-GB" altLang="en-US" sz="2200"/>
              <a:t> </a:t>
            </a:r>
            <a:r>
              <a:rPr lang="en-US" altLang="en-US" sz="2200"/>
              <a:t>or </a:t>
            </a:r>
            <a:r>
              <a:rPr lang="en-GB" altLang="en-US" sz="2200">
                <a:solidFill>
                  <a:schemeClr val="hlink"/>
                </a:solidFill>
              </a:rPr>
              <a:t>DHCPNAK</a:t>
            </a:r>
            <a:r>
              <a:rPr lang="en-GB" altLang="en-US" sz="2200"/>
              <a:t> </a:t>
            </a:r>
            <a:endParaRPr lang="en-US" altLang="en-US" sz="2200"/>
          </a:p>
          <a:p>
            <a:pPr marL="838200" lvl="1" indent="-381000">
              <a:buFontTx/>
              <a:buNone/>
            </a:pPr>
            <a:r>
              <a:rPr lang="en-US" altLang="en-US" sz="2200"/>
              <a:t>ACK: acknowledged, accepted</a:t>
            </a:r>
            <a:endParaRPr lang="en-US" altLang="en-US" sz="2200">
              <a:solidFill>
                <a:schemeClr val="hlink"/>
              </a:solidFill>
            </a:endParaRPr>
          </a:p>
          <a:p>
            <a:pPr marL="838200" lvl="1" indent="-381000">
              <a:buFontTx/>
              <a:buNone/>
            </a:pPr>
            <a:r>
              <a:rPr lang="en-US" altLang="en-US" sz="2200"/>
              <a:t>NACK: something is wrong (for example client requested an IP address it is not supposed to have)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7"/>
          <p:cNvSpPr>
            <a:spLocks noChangeArrowheads="1"/>
          </p:cNvSpPr>
          <p:nvPr/>
        </p:nvSpPr>
        <p:spPr bwMode="auto">
          <a:xfrm>
            <a:off x="954088" y="1177925"/>
            <a:ext cx="6662737" cy="4759325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4579" name="Rectangle 1028"/>
          <p:cNvSpPr>
            <a:spLocks noChangeArrowheads="1"/>
          </p:cNvSpPr>
          <p:nvPr/>
        </p:nvSpPr>
        <p:spPr bwMode="auto">
          <a:xfrm>
            <a:off x="952500" y="3059113"/>
            <a:ext cx="7227888" cy="128587"/>
          </a:xfrm>
          <a:prstGeom prst="rect">
            <a:avLst/>
          </a:prstGeom>
          <a:gradFill rotWithShape="0">
            <a:gsLst>
              <a:gs pos="0">
                <a:srgbClr val="939393"/>
              </a:gs>
              <a:gs pos="50000">
                <a:srgbClr val="D7D7D7"/>
              </a:gs>
              <a:gs pos="100000">
                <a:srgbClr val="93939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4580" name="AutoShape 1029"/>
          <p:cNvSpPr>
            <a:spLocks noChangeArrowheads="1"/>
          </p:cNvSpPr>
          <p:nvPr/>
        </p:nvSpPr>
        <p:spPr bwMode="auto">
          <a:xfrm rot="-5400000">
            <a:off x="6968332" y="3409156"/>
            <a:ext cx="781050" cy="128587"/>
          </a:xfrm>
          <a:prstGeom prst="homePlate">
            <a:avLst>
              <a:gd name="adj" fmla="val 74380"/>
            </a:avLst>
          </a:prstGeom>
          <a:gradFill rotWithShape="0">
            <a:gsLst>
              <a:gs pos="0">
                <a:srgbClr val="939393"/>
              </a:gs>
              <a:gs pos="50000">
                <a:srgbClr val="DCDCDC"/>
              </a:gs>
              <a:gs pos="100000">
                <a:srgbClr val="93939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4581" name="AutoShape 1030"/>
          <p:cNvSpPr>
            <a:spLocks noChangeArrowheads="1"/>
          </p:cNvSpPr>
          <p:nvPr/>
        </p:nvSpPr>
        <p:spPr bwMode="auto">
          <a:xfrm rot="-5400000">
            <a:off x="1307307" y="3486944"/>
            <a:ext cx="958850" cy="128587"/>
          </a:xfrm>
          <a:prstGeom prst="homePlate">
            <a:avLst>
              <a:gd name="adj" fmla="val 83233"/>
            </a:avLst>
          </a:prstGeom>
          <a:gradFill rotWithShape="0">
            <a:gsLst>
              <a:gs pos="0">
                <a:srgbClr val="939393"/>
              </a:gs>
              <a:gs pos="50000">
                <a:srgbClr val="DCDCDC"/>
              </a:gs>
              <a:gs pos="100000">
                <a:srgbClr val="93939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4582" name="Freeform 1031"/>
          <p:cNvSpPr>
            <a:spLocks/>
          </p:cNvSpPr>
          <p:nvPr/>
        </p:nvSpPr>
        <p:spPr bwMode="auto">
          <a:xfrm>
            <a:off x="1400175" y="2703513"/>
            <a:ext cx="6496050" cy="933450"/>
          </a:xfrm>
          <a:custGeom>
            <a:avLst/>
            <a:gdLst>
              <a:gd name="T0" fmla="*/ 0 w 4176"/>
              <a:gd name="T1" fmla="*/ 2147483647 h 588"/>
              <a:gd name="T2" fmla="*/ 0 w 4176"/>
              <a:gd name="T3" fmla="*/ 0 h 588"/>
              <a:gd name="T4" fmla="*/ 2147483647 w 4176"/>
              <a:gd name="T5" fmla="*/ 0 h 588"/>
              <a:gd name="T6" fmla="*/ 2147483647 w 4176"/>
              <a:gd name="T7" fmla="*/ 2147483647 h 588"/>
              <a:gd name="T8" fmla="*/ 2147483647 w 4176"/>
              <a:gd name="T9" fmla="*/ 2147483647 h 588"/>
              <a:gd name="T10" fmla="*/ 2147483647 w 4176"/>
              <a:gd name="T11" fmla="*/ 2147483647 h 588"/>
              <a:gd name="T12" fmla="*/ 2147483647 w 4176"/>
              <a:gd name="T13" fmla="*/ 2147483647 h 588"/>
              <a:gd name="T14" fmla="*/ 2147483647 w 4176"/>
              <a:gd name="T15" fmla="*/ 2147483647 h 588"/>
              <a:gd name="T16" fmla="*/ 2147483647 w 4176"/>
              <a:gd name="T17" fmla="*/ 2147483647 h 588"/>
              <a:gd name="T18" fmla="*/ 2147483647 w 4176"/>
              <a:gd name="T19" fmla="*/ 2147483647 h 588"/>
              <a:gd name="T20" fmla="*/ 2147483647 w 4176"/>
              <a:gd name="T21" fmla="*/ 2147483647 h 588"/>
              <a:gd name="T22" fmla="*/ 2147483647 w 4176"/>
              <a:gd name="T23" fmla="*/ 2147483647 h 5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176" h="588">
                <a:moveTo>
                  <a:pt x="0" y="586"/>
                </a:moveTo>
                <a:lnTo>
                  <a:pt x="0" y="0"/>
                </a:lnTo>
                <a:lnTo>
                  <a:pt x="4128" y="0"/>
                </a:lnTo>
                <a:lnTo>
                  <a:pt x="4128" y="376"/>
                </a:lnTo>
                <a:lnTo>
                  <a:pt x="4176" y="376"/>
                </a:lnTo>
                <a:lnTo>
                  <a:pt x="4080" y="537"/>
                </a:lnTo>
                <a:lnTo>
                  <a:pt x="3984" y="376"/>
                </a:lnTo>
                <a:lnTo>
                  <a:pt x="4032" y="376"/>
                </a:lnTo>
                <a:lnTo>
                  <a:pt x="4032" y="120"/>
                </a:lnTo>
                <a:lnTo>
                  <a:pt x="120" y="119"/>
                </a:lnTo>
                <a:lnTo>
                  <a:pt x="120" y="588"/>
                </a:lnTo>
                <a:lnTo>
                  <a:pt x="2" y="588"/>
                </a:lnTo>
              </a:path>
            </a:pathLst>
          </a:custGeom>
          <a:gradFill rotWithShape="0">
            <a:gsLst>
              <a:gs pos="0">
                <a:srgbClr val="405EA8"/>
              </a:gs>
              <a:gs pos="100000">
                <a:srgbClr val="618EFD"/>
              </a:gs>
            </a:gsLst>
            <a:lin ang="0" scaled="1"/>
          </a:gradFill>
          <a:ln w="6350" cap="rnd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rgbClr val="B2B2B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73832" name="Freeform 1032"/>
          <p:cNvSpPr>
            <a:spLocks/>
          </p:cNvSpPr>
          <p:nvPr/>
        </p:nvSpPr>
        <p:spPr bwMode="auto">
          <a:xfrm>
            <a:off x="1990725" y="3435350"/>
            <a:ext cx="5183188" cy="534988"/>
          </a:xfrm>
          <a:custGeom>
            <a:avLst/>
            <a:gdLst>
              <a:gd name="T0" fmla="*/ 3264 w 3265"/>
              <a:gd name="T1" fmla="*/ 240 h 337"/>
              <a:gd name="T2" fmla="*/ 3264 w 3265"/>
              <a:gd name="T3" fmla="*/ 0 h 337"/>
              <a:gd name="T4" fmla="*/ 48 w 3265"/>
              <a:gd name="T5" fmla="*/ 0 h 337"/>
              <a:gd name="T6" fmla="*/ 48 w 3265"/>
              <a:gd name="T7" fmla="*/ 192 h 337"/>
              <a:gd name="T8" fmla="*/ 0 w 3265"/>
              <a:gd name="T9" fmla="*/ 192 h 337"/>
              <a:gd name="T10" fmla="*/ 96 w 3265"/>
              <a:gd name="T11" fmla="*/ 336 h 337"/>
              <a:gd name="T12" fmla="*/ 192 w 3265"/>
              <a:gd name="T13" fmla="*/ 192 h 337"/>
              <a:gd name="T14" fmla="*/ 144 w 3265"/>
              <a:gd name="T15" fmla="*/ 192 h 337"/>
              <a:gd name="T16" fmla="*/ 144 w 3265"/>
              <a:gd name="T17" fmla="*/ 96 h 337"/>
              <a:gd name="T18" fmla="*/ 3168 w 3265"/>
              <a:gd name="T19" fmla="*/ 96 h 337"/>
              <a:gd name="T20" fmla="*/ 3168 w 3265"/>
              <a:gd name="T21" fmla="*/ 240 h 337"/>
              <a:gd name="T22" fmla="*/ 3264 w 3265"/>
              <a:gd name="T23" fmla="*/ 24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65" h="337">
                <a:moveTo>
                  <a:pt x="3264" y="240"/>
                </a:moveTo>
                <a:lnTo>
                  <a:pt x="3264" y="0"/>
                </a:lnTo>
                <a:lnTo>
                  <a:pt x="48" y="0"/>
                </a:lnTo>
                <a:lnTo>
                  <a:pt x="48" y="192"/>
                </a:lnTo>
                <a:lnTo>
                  <a:pt x="0" y="192"/>
                </a:lnTo>
                <a:lnTo>
                  <a:pt x="96" y="336"/>
                </a:lnTo>
                <a:lnTo>
                  <a:pt x="192" y="192"/>
                </a:lnTo>
                <a:lnTo>
                  <a:pt x="144" y="192"/>
                </a:lnTo>
                <a:lnTo>
                  <a:pt x="144" y="96"/>
                </a:lnTo>
                <a:lnTo>
                  <a:pt x="3168" y="96"/>
                </a:lnTo>
                <a:lnTo>
                  <a:pt x="3168" y="240"/>
                </a:lnTo>
                <a:lnTo>
                  <a:pt x="3264" y="240"/>
                </a:lnTo>
              </a:path>
            </a:pathLst>
          </a:custGeom>
          <a:gradFill rotWithShape="0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rgbClr val="C0C0C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grpSp>
        <p:nvGrpSpPr>
          <p:cNvPr id="24584" name="Group 1033"/>
          <p:cNvGrpSpPr>
            <a:grpSpLocks/>
          </p:cNvGrpSpPr>
          <p:nvPr/>
        </p:nvGrpSpPr>
        <p:grpSpPr bwMode="auto">
          <a:xfrm>
            <a:off x="2743200" y="963613"/>
            <a:ext cx="3740150" cy="1539875"/>
            <a:chOff x="1728" y="731"/>
            <a:chExt cx="2356" cy="970"/>
          </a:xfrm>
        </p:grpSpPr>
        <p:sp>
          <p:nvSpPr>
            <p:cNvPr id="973834" name="Rectangle 1034"/>
            <p:cNvSpPr>
              <a:spLocks noChangeArrowheads="1"/>
            </p:cNvSpPr>
            <p:nvPr/>
          </p:nvSpPr>
          <p:spPr bwMode="auto">
            <a:xfrm>
              <a:off x="1728" y="731"/>
              <a:ext cx="2356" cy="246"/>
            </a:xfrm>
            <a:prstGeom prst="rect">
              <a:avLst/>
            </a:prstGeom>
            <a:gradFill rotWithShape="0">
              <a:gsLst>
                <a:gs pos="0">
                  <a:srgbClr val="618EFD">
                    <a:gamma/>
                    <a:shade val="66275"/>
                    <a:invGamma/>
                  </a:srgbClr>
                </a:gs>
                <a:gs pos="100000">
                  <a:srgbClr val="618EFD"/>
                </a:gs>
              </a:gsLst>
              <a:lin ang="0" scaled="1"/>
            </a:gradFill>
            <a:ln w="9525" cap="rnd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2319588" algn="ctr" rotWithShape="0">
                <a:srgbClr val="C0C0C0"/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DHCPREQUEST</a:t>
              </a:r>
            </a:p>
          </p:txBody>
        </p:sp>
        <p:sp>
          <p:nvSpPr>
            <p:cNvPr id="24645" name="Rectangle 1035"/>
            <p:cNvSpPr>
              <a:spLocks noChangeArrowheads="1"/>
            </p:cNvSpPr>
            <p:nvPr/>
          </p:nvSpPr>
          <p:spPr bwMode="auto">
            <a:xfrm>
              <a:off x="1728" y="967"/>
              <a:ext cx="2356" cy="7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C0C0C0"/>
              </a:outerShdw>
            </a:effectLst>
          </p:spPr>
          <p:txBody>
            <a:bodyPr wrap="none" lIns="90488" tIns="44450" rIns="90488" bIns="44450"/>
            <a:lstStyle/>
            <a:p>
              <a:pPr>
                <a:lnSpc>
                  <a:spcPct val="110000"/>
                </a:lnSpc>
              </a:pPr>
              <a:r>
                <a:rPr lang="en-US" altLang="en-US" sz="1600" b="1"/>
                <a:t>Source IP Address = 192.168.0.77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 b="1"/>
                <a:t>Dest. IP Address = 192.168.0.108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/>
                <a:t>Requested IP Address = 192.168.0.77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/>
                <a:t>Hardware Address = 08004....</a:t>
              </a:r>
            </a:p>
          </p:txBody>
        </p:sp>
        <p:sp>
          <p:nvSpPr>
            <p:cNvPr id="24646" name="Line 1036"/>
            <p:cNvSpPr>
              <a:spLocks noChangeShapeType="1"/>
            </p:cNvSpPr>
            <p:nvPr/>
          </p:nvSpPr>
          <p:spPr bwMode="auto">
            <a:xfrm>
              <a:off x="1729" y="1341"/>
              <a:ext cx="235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85" name="Group 1037"/>
          <p:cNvGrpSpPr>
            <a:grpSpLocks/>
          </p:cNvGrpSpPr>
          <p:nvPr/>
        </p:nvGrpSpPr>
        <p:grpSpPr bwMode="auto">
          <a:xfrm>
            <a:off x="2743200" y="3816350"/>
            <a:ext cx="3741738" cy="2647950"/>
            <a:chOff x="1728" y="2404"/>
            <a:chExt cx="2357" cy="1668"/>
          </a:xfrm>
        </p:grpSpPr>
        <p:sp>
          <p:nvSpPr>
            <p:cNvPr id="973838" name="Rectangle 1038"/>
            <p:cNvSpPr>
              <a:spLocks noChangeArrowheads="1"/>
            </p:cNvSpPr>
            <p:nvPr/>
          </p:nvSpPr>
          <p:spPr bwMode="auto">
            <a:xfrm>
              <a:off x="1728" y="2404"/>
              <a:ext cx="2357" cy="246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35294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latin typeface="Arial Narrow" pitchFamily="34" charset="0"/>
                </a:rPr>
                <a:t>DHCPOFFER</a:t>
              </a:r>
            </a:p>
          </p:txBody>
        </p:sp>
        <p:sp>
          <p:nvSpPr>
            <p:cNvPr id="24642" name="Rectangle 1039"/>
            <p:cNvSpPr>
              <a:spLocks noChangeArrowheads="1"/>
            </p:cNvSpPr>
            <p:nvPr/>
          </p:nvSpPr>
          <p:spPr bwMode="auto">
            <a:xfrm>
              <a:off x="1728" y="2644"/>
              <a:ext cx="2357" cy="14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C0C0C0"/>
              </a:outerShdw>
            </a:effectLst>
          </p:spPr>
          <p:txBody>
            <a:bodyPr wrap="none" lIns="90488" tIns="44450" rIns="90488" bIns="44450"/>
            <a:lstStyle/>
            <a:p>
              <a:pPr>
                <a:lnSpc>
                  <a:spcPct val="110000"/>
                </a:lnSpc>
              </a:pPr>
              <a:r>
                <a:rPr lang="en-US" altLang="en-US" sz="1600"/>
                <a:t>Source IP Address = 192.168.0.108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 b="1"/>
                <a:t>Dest. IP Address = 192.168.0.77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/>
                <a:t>Offered IP Address = 192.168.0.77 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/>
                <a:t>Client Hardware Address = 08004...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/>
                <a:t>Subnet Mask = 255.255.255.0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 b="1"/>
                <a:t>Length of Lease = 8 days</a:t>
              </a:r>
              <a:endParaRPr lang="en-US" altLang="en-US" sz="1600"/>
            </a:p>
            <a:p>
              <a:pPr>
                <a:lnSpc>
                  <a:spcPct val="110000"/>
                </a:lnSpc>
              </a:pPr>
              <a:r>
                <a:rPr lang="en-US" altLang="en-US" sz="1600"/>
                <a:t>Server Identifier = 192.168.0.108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/>
                <a:t>DHCP Option: Router = 192.168.0.1</a:t>
              </a:r>
            </a:p>
          </p:txBody>
        </p:sp>
        <p:sp>
          <p:nvSpPr>
            <p:cNvPr id="24643" name="Line 1040"/>
            <p:cNvSpPr>
              <a:spLocks noChangeShapeType="1"/>
            </p:cNvSpPr>
            <p:nvPr/>
          </p:nvSpPr>
          <p:spPr bwMode="auto">
            <a:xfrm>
              <a:off x="1731" y="3009"/>
              <a:ext cx="2351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86" name="Group 1041"/>
          <p:cNvGrpSpPr>
            <a:grpSpLocks/>
          </p:cNvGrpSpPr>
          <p:nvPr/>
        </p:nvGrpSpPr>
        <p:grpSpPr bwMode="auto">
          <a:xfrm>
            <a:off x="6786563" y="3733800"/>
            <a:ext cx="1165225" cy="1882775"/>
            <a:chOff x="2575" y="1056"/>
            <a:chExt cx="789" cy="1274"/>
          </a:xfrm>
        </p:grpSpPr>
        <p:sp>
          <p:nvSpPr>
            <p:cNvPr id="24616" name="Freeform 1042"/>
            <p:cNvSpPr>
              <a:spLocks/>
            </p:cNvSpPr>
            <p:nvPr/>
          </p:nvSpPr>
          <p:spPr bwMode="auto">
            <a:xfrm>
              <a:off x="2578" y="1056"/>
              <a:ext cx="785" cy="273"/>
            </a:xfrm>
            <a:custGeom>
              <a:avLst/>
              <a:gdLst>
                <a:gd name="T0" fmla="*/ 0 w 1291"/>
                <a:gd name="T1" fmla="*/ 1 h 449"/>
                <a:gd name="T2" fmla="*/ 1 w 1291"/>
                <a:gd name="T3" fmla="*/ 1 h 449"/>
                <a:gd name="T4" fmla="*/ 1 w 1291"/>
                <a:gd name="T5" fmla="*/ 1 h 449"/>
                <a:gd name="T6" fmla="*/ 1 w 1291"/>
                <a:gd name="T7" fmla="*/ 0 h 449"/>
                <a:gd name="T8" fmla="*/ 0 w 1291"/>
                <a:gd name="T9" fmla="*/ 1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17" name="Group 1043"/>
            <p:cNvGrpSpPr>
              <a:grpSpLocks/>
            </p:cNvGrpSpPr>
            <p:nvPr/>
          </p:nvGrpSpPr>
          <p:grpSpPr bwMode="auto">
            <a:xfrm>
              <a:off x="2575" y="1132"/>
              <a:ext cx="789" cy="1198"/>
              <a:chOff x="2575" y="1372"/>
              <a:chExt cx="789" cy="1198"/>
            </a:xfrm>
          </p:grpSpPr>
          <p:sp>
            <p:nvSpPr>
              <p:cNvPr id="24618" name="Freeform 1044"/>
              <p:cNvSpPr>
                <a:spLocks/>
              </p:cNvSpPr>
              <p:nvPr/>
            </p:nvSpPr>
            <p:spPr bwMode="auto">
              <a:xfrm>
                <a:off x="2590" y="2244"/>
                <a:ext cx="762" cy="326"/>
              </a:xfrm>
              <a:custGeom>
                <a:avLst/>
                <a:gdLst>
                  <a:gd name="T0" fmla="*/ 0 w 1252"/>
                  <a:gd name="T1" fmla="*/ 1 h 536"/>
                  <a:gd name="T2" fmla="*/ 0 w 1252"/>
                  <a:gd name="T3" fmla="*/ 1 h 536"/>
                  <a:gd name="T4" fmla="*/ 1 w 1252"/>
                  <a:gd name="T5" fmla="*/ 1 h 536"/>
                  <a:gd name="T6" fmla="*/ 1 w 1252"/>
                  <a:gd name="T7" fmla="*/ 1 h 536"/>
                  <a:gd name="T8" fmla="*/ 1 w 1252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7F7F7F"/>
              </a:soli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845" name="Freeform 1045"/>
              <p:cNvSpPr>
                <a:spLocks/>
              </p:cNvSpPr>
              <p:nvPr/>
            </p:nvSpPr>
            <p:spPr bwMode="auto">
              <a:xfrm>
                <a:off x="2921" y="1372"/>
                <a:ext cx="443" cy="1166"/>
              </a:xfrm>
              <a:custGeom>
                <a:avLst/>
                <a:gdLst>
                  <a:gd name="T0" fmla="*/ 0 w 729"/>
                  <a:gd name="T1" fmla="*/ 328 h 1916"/>
                  <a:gd name="T2" fmla="*/ 4 w 729"/>
                  <a:gd name="T3" fmla="*/ 1915 h 1916"/>
                  <a:gd name="T4" fmla="*/ 728 w 729"/>
                  <a:gd name="T5" fmla="*/ 1456 h 1916"/>
                  <a:gd name="T6" fmla="*/ 728 w 729"/>
                  <a:gd name="T7" fmla="*/ 0 h 1916"/>
                  <a:gd name="T8" fmla="*/ 0 w 729"/>
                  <a:gd name="T9" fmla="*/ 328 h 1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34118"/>
                      <a:invGamma/>
                    </a:schemeClr>
                  </a:gs>
                </a:gsLst>
                <a:path path="rect">
                  <a:fillToRect l="100000" t="100000"/>
                </a:path>
              </a:gra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73846" name="Freeform 1046"/>
              <p:cNvSpPr>
                <a:spLocks/>
              </p:cNvSpPr>
              <p:nvPr/>
            </p:nvSpPr>
            <p:spPr bwMode="auto">
              <a:xfrm>
                <a:off x="2575" y="1482"/>
                <a:ext cx="352" cy="1052"/>
              </a:xfrm>
              <a:custGeom>
                <a:avLst/>
                <a:gdLst>
                  <a:gd name="T0" fmla="*/ 576 w 577"/>
                  <a:gd name="T1" fmla="*/ 140 h 1728"/>
                  <a:gd name="T2" fmla="*/ 576 w 577"/>
                  <a:gd name="T3" fmla="*/ 1727 h 1728"/>
                  <a:gd name="T4" fmla="*/ 0 w 577"/>
                  <a:gd name="T5" fmla="*/ 1568 h 1728"/>
                  <a:gd name="T6" fmla="*/ 0 w 577"/>
                  <a:gd name="T7" fmla="*/ 0 h 1728"/>
                  <a:gd name="T8" fmla="*/ 576 w 577"/>
                  <a:gd name="T9" fmla="*/ 14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chemeClr val="folHlink">
                      <a:gamma/>
                      <a:tint val="23529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4621" name="Line 1047"/>
              <p:cNvSpPr>
                <a:spLocks noChangeShapeType="1"/>
              </p:cNvSpPr>
              <p:nvPr/>
            </p:nvSpPr>
            <p:spPr bwMode="auto">
              <a:xfrm>
                <a:off x="2624" y="2366"/>
                <a:ext cx="242" cy="64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2" name="Oval 1048"/>
              <p:cNvSpPr>
                <a:spLocks noChangeArrowheads="1"/>
              </p:cNvSpPr>
              <p:nvPr/>
            </p:nvSpPr>
            <p:spPr bwMode="auto">
              <a:xfrm>
                <a:off x="2615" y="1533"/>
                <a:ext cx="39" cy="2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24623" name="Line 1049"/>
              <p:cNvSpPr>
                <a:spLocks noChangeShapeType="1"/>
              </p:cNvSpPr>
              <p:nvPr/>
            </p:nvSpPr>
            <p:spPr bwMode="auto">
              <a:xfrm>
                <a:off x="2624" y="2318"/>
                <a:ext cx="242" cy="64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4" name="Line 1050"/>
              <p:cNvSpPr>
                <a:spLocks noChangeShapeType="1"/>
              </p:cNvSpPr>
              <p:nvPr/>
            </p:nvSpPr>
            <p:spPr bwMode="auto">
              <a:xfrm>
                <a:off x="2624" y="2270"/>
                <a:ext cx="242" cy="65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5" name="Line 1051"/>
              <p:cNvSpPr>
                <a:spLocks noChangeShapeType="1"/>
              </p:cNvSpPr>
              <p:nvPr/>
            </p:nvSpPr>
            <p:spPr bwMode="auto">
              <a:xfrm>
                <a:off x="2624" y="2223"/>
                <a:ext cx="242" cy="65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6" name="Line 1052"/>
              <p:cNvSpPr>
                <a:spLocks noChangeShapeType="1"/>
              </p:cNvSpPr>
              <p:nvPr/>
            </p:nvSpPr>
            <p:spPr bwMode="auto">
              <a:xfrm>
                <a:off x="2624" y="2175"/>
                <a:ext cx="242" cy="64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A9A9A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7" name="Freeform 1053"/>
              <p:cNvSpPr>
                <a:spLocks/>
              </p:cNvSpPr>
              <p:nvPr/>
            </p:nvSpPr>
            <p:spPr bwMode="auto">
              <a:xfrm>
                <a:off x="2627" y="1717"/>
                <a:ext cx="241" cy="446"/>
              </a:xfrm>
              <a:custGeom>
                <a:avLst/>
                <a:gdLst>
                  <a:gd name="T0" fmla="*/ 0 w 397"/>
                  <a:gd name="T1" fmla="*/ 1 h 733"/>
                  <a:gd name="T2" fmla="*/ 1 w 397"/>
                  <a:gd name="T3" fmla="*/ 1 h 733"/>
                  <a:gd name="T4" fmla="*/ 1 w 397"/>
                  <a:gd name="T5" fmla="*/ 0 h 7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6350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8" name="Freeform 1054"/>
              <p:cNvSpPr>
                <a:spLocks/>
              </p:cNvSpPr>
              <p:nvPr/>
            </p:nvSpPr>
            <p:spPr bwMode="auto">
              <a:xfrm>
                <a:off x="2602" y="1628"/>
                <a:ext cx="275" cy="778"/>
              </a:xfrm>
              <a:custGeom>
                <a:avLst/>
                <a:gdLst>
                  <a:gd name="T0" fmla="*/ 1 w 453"/>
                  <a:gd name="T1" fmla="*/ 1 h 1278"/>
                  <a:gd name="T2" fmla="*/ 0 w 453"/>
                  <a:gd name="T3" fmla="*/ 0 h 1278"/>
                  <a:gd name="T4" fmla="*/ 0 w 453"/>
                  <a:gd name="T5" fmla="*/ 1 h 12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9" name="Freeform 1055"/>
              <p:cNvSpPr>
                <a:spLocks/>
              </p:cNvSpPr>
              <p:nvPr/>
            </p:nvSpPr>
            <p:spPr bwMode="auto">
              <a:xfrm>
                <a:off x="2620" y="1658"/>
                <a:ext cx="245" cy="442"/>
              </a:xfrm>
              <a:custGeom>
                <a:avLst/>
                <a:gdLst>
                  <a:gd name="T0" fmla="*/ 1 w 402"/>
                  <a:gd name="T1" fmla="*/ 1 h 726"/>
                  <a:gd name="T2" fmla="*/ 0 w 402"/>
                  <a:gd name="T3" fmla="*/ 0 h 726"/>
                  <a:gd name="T4" fmla="*/ 0 w 402"/>
                  <a:gd name="T5" fmla="*/ 1 h 7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9A9A9"/>
                        </a:gs>
                        <a:gs pos="100000">
                          <a:srgbClr val="D1D1D1"/>
                        </a:gs>
                      </a:gsLst>
                      <a:path path="rect">
                        <a:fillToRect r="100000" b="10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0" name="Line 1056"/>
              <p:cNvSpPr>
                <a:spLocks noChangeShapeType="1"/>
              </p:cNvSpPr>
              <p:nvPr/>
            </p:nvSpPr>
            <p:spPr bwMode="auto">
              <a:xfrm>
                <a:off x="2622" y="1759"/>
                <a:ext cx="235" cy="54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1" name="Line 1057"/>
              <p:cNvSpPr>
                <a:spLocks noChangeShapeType="1"/>
              </p:cNvSpPr>
              <p:nvPr/>
            </p:nvSpPr>
            <p:spPr bwMode="auto">
              <a:xfrm>
                <a:off x="2622" y="1854"/>
                <a:ext cx="238" cy="53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2" name="Line 1058"/>
              <p:cNvSpPr>
                <a:spLocks noChangeShapeType="1"/>
              </p:cNvSpPr>
              <p:nvPr/>
            </p:nvSpPr>
            <p:spPr bwMode="auto">
              <a:xfrm>
                <a:off x="2622" y="1971"/>
                <a:ext cx="227" cy="54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3" name="Freeform 1059"/>
              <p:cNvSpPr>
                <a:spLocks/>
              </p:cNvSpPr>
              <p:nvPr/>
            </p:nvSpPr>
            <p:spPr bwMode="auto">
              <a:xfrm>
                <a:off x="2692" y="1713"/>
                <a:ext cx="93" cy="50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1 h 82"/>
                  <a:gd name="T4" fmla="*/ 1 w 152"/>
                  <a:gd name="T5" fmla="*/ 1 h 82"/>
                  <a:gd name="T6" fmla="*/ 1 w 152"/>
                  <a:gd name="T7" fmla="*/ 1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4" name="Line 1060"/>
              <p:cNvSpPr>
                <a:spLocks noChangeShapeType="1"/>
              </p:cNvSpPr>
              <p:nvPr/>
            </p:nvSpPr>
            <p:spPr bwMode="auto">
              <a:xfrm>
                <a:off x="2655" y="1720"/>
                <a:ext cx="174" cy="38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Freeform 1061"/>
              <p:cNvSpPr>
                <a:spLocks/>
              </p:cNvSpPr>
              <p:nvPr/>
            </p:nvSpPr>
            <p:spPr bwMode="auto">
              <a:xfrm>
                <a:off x="2639" y="1893"/>
                <a:ext cx="209" cy="95"/>
              </a:xfrm>
              <a:custGeom>
                <a:avLst/>
                <a:gdLst>
                  <a:gd name="T0" fmla="*/ 0 w 351"/>
                  <a:gd name="T1" fmla="*/ 1 h 183"/>
                  <a:gd name="T2" fmla="*/ 0 w 351"/>
                  <a:gd name="T3" fmla="*/ 0 h 183"/>
                  <a:gd name="T4" fmla="*/ 1 w 351"/>
                  <a:gd name="T5" fmla="*/ 1 h 183"/>
                  <a:gd name="T6" fmla="*/ 1 w 351"/>
                  <a:gd name="T7" fmla="*/ 1 h 183"/>
                  <a:gd name="T8" fmla="*/ 0 w 351"/>
                  <a:gd name="T9" fmla="*/ 1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chemeClr val="folHlink"/>
              </a:solidFill>
              <a:ln w="6350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6" name="Freeform 1062"/>
              <p:cNvSpPr>
                <a:spLocks/>
              </p:cNvSpPr>
              <p:nvPr/>
            </p:nvSpPr>
            <p:spPr bwMode="auto">
              <a:xfrm>
                <a:off x="2639" y="2010"/>
                <a:ext cx="210" cy="105"/>
              </a:xfrm>
              <a:custGeom>
                <a:avLst/>
                <a:gdLst>
                  <a:gd name="T0" fmla="*/ 0 w 351"/>
                  <a:gd name="T1" fmla="*/ 1 h 182"/>
                  <a:gd name="T2" fmla="*/ 0 w 351"/>
                  <a:gd name="T3" fmla="*/ 0 h 182"/>
                  <a:gd name="T4" fmla="*/ 1 w 351"/>
                  <a:gd name="T5" fmla="*/ 1 h 182"/>
                  <a:gd name="T6" fmla="*/ 1 w 351"/>
                  <a:gd name="T7" fmla="*/ 1 h 182"/>
                  <a:gd name="T8" fmla="*/ 0 w 351"/>
                  <a:gd name="T9" fmla="*/ 1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chemeClr val="folHlink"/>
              </a:solidFill>
              <a:ln w="6350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7" name="Freeform 1063"/>
              <p:cNvSpPr>
                <a:spLocks/>
              </p:cNvSpPr>
              <p:nvPr/>
            </p:nvSpPr>
            <p:spPr bwMode="auto">
              <a:xfrm>
                <a:off x="2794" y="1948"/>
                <a:ext cx="33" cy="18"/>
              </a:xfrm>
              <a:custGeom>
                <a:avLst/>
                <a:gdLst>
                  <a:gd name="T0" fmla="*/ 0 w 54"/>
                  <a:gd name="T1" fmla="*/ 1 h 30"/>
                  <a:gd name="T2" fmla="*/ 0 w 54"/>
                  <a:gd name="T3" fmla="*/ 0 h 30"/>
                  <a:gd name="T4" fmla="*/ 1 w 54"/>
                  <a:gd name="T5" fmla="*/ 1 h 30"/>
                  <a:gd name="T6" fmla="*/ 1 w 54"/>
                  <a:gd name="T7" fmla="*/ 1 h 30"/>
                  <a:gd name="T8" fmla="*/ 0 w 54"/>
                  <a:gd name="T9" fmla="*/ 1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" h="30">
                    <a:moveTo>
                      <a:pt x="0" y="14"/>
                    </a:moveTo>
                    <a:lnTo>
                      <a:pt x="0" y="0"/>
                    </a:lnTo>
                    <a:lnTo>
                      <a:pt x="53" y="15"/>
                    </a:lnTo>
                    <a:lnTo>
                      <a:pt x="53" y="29"/>
                    </a:lnTo>
                    <a:lnTo>
                      <a:pt x="0" y="14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8" name="Freeform 1064"/>
              <p:cNvSpPr>
                <a:spLocks/>
              </p:cNvSpPr>
              <p:nvPr/>
            </p:nvSpPr>
            <p:spPr bwMode="auto">
              <a:xfrm>
                <a:off x="2799" y="2065"/>
                <a:ext cx="33" cy="19"/>
              </a:xfrm>
              <a:custGeom>
                <a:avLst/>
                <a:gdLst>
                  <a:gd name="T0" fmla="*/ 0 w 54"/>
                  <a:gd name="T1" fmla="*/ 1 h 32"/>
                  <a:gd name="T2" fmla="*/ 0 w 54"/>
                  <a:gd name="T3" fmla="*/ 0 h 32"/>
                  <a:gd name="T4" fmla="*/ 1 w 54"/>
                  <a:gd name="T5" fmla="*/ 1 h 32"/>
                  <a:gd name="T6" fmla="*/ 1 w 54"/>
                  <a:gd name="T7" fmla="*/ 1 h 32"/>
                  <a:gd name="T8" fmla="*/ 0 w 54"/>
                  <a:gd name="T9" fmla="*/ 1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15"/>
                    </a:moveTo>
                    <a:lnTo>
                      <a:pt x="0" y="0"/>
                    </a:lnTo>
                    <a:lnTo>
                      <a:pt x="53" y="16"/>
                    </a:lnTo>
                    <a:lnTo>
                      <a:pt x="53" y="31"/>
                    </a:lnTo>
                    <a:lnTo>
                      <a:pt x="0" y="15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Freeform 1065"/>
              <p:cNvSpPr>
                <a:spLocks/>
              </p:cNvSpPr>
              <p:nvPr/>
            </p:nvSpPr>
            <p:spPr bwMode="auto">
              <a:xfrm>
                <a:off x="2635" y="1787"/>
                <a:ext cx="213" cy="97"/>
              </a:xfrm>
              <a:custGeom>
                <a:avLst/>
                <a:gdLst>
                  <a:gd name="T0" fmla="*/ 0 w 351"/>
                  <a:gd name="T1" fmla="*/ 1 h 182"/>
                  <a:gd name="T2" fmla="*/ 0 w 351"/>
                  <a:gd name="T3" fmla="*/ 0 h 182"/>
                  <a:gd name="T4" fmla="*/ 1 w 351"/>
                  <a:gd name="T5" fmla="*/ 1 h 182"/>
                  <a:gd name="T6" fmla="*/ 1 w 351"/>
                  <a:gd name="T7" fmla="*/ 1 h 182"/>
                  <a:gd name="T8" fmla="*/ 0 w 351"/>
                  <a:gd name="T9" fmla="*/ 1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chemeClr val="folHlink"/>
              </a:solidFill>
              <a:ln w="6350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Freeform 1066"/>
              <p:cNvSpPr>
                <a:spLocks/>
              </p:cNvSpPr>
              <p:nvPr/>
            </p:nvSpPr>
            <p:spPr bwMode="auto">
              <a:xfrm>
                <a:off x="2792" y="1839"/>
                <a:ext cx="33" cy="18"/>
              </a:xfrm>
              <a:custGeom>
                <a:avLst/>
                <a:gdLst>
                  <a:gd name="T0" fmla="*/ 0 w 54"/>
                  <a:gd name="T1" fmla="*/ 1 h 30"/>
                  <a:gd name="T2" fmla="*/ 0 w 54"/>
                  <a:gd name="T3" fmla="*/ 0 h 30"/>
                  <a:gd name="T4" fmla="*/ 1 w 54"/>
                  <a:gd name="T5" fmla="*/ 1 h 30"/>
                  <a:gd name="T6" fmla="*/ 1 w 54"/>
                  <a:gd name="T7" fmla="*/ 1 h 30"/>
                  <a:gd name="T8" fmla="*/ 0 w 54"/>
                  <a:gd name="T9" fmla="*/ 1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" h="30">
                    <a:moveTo>
                      <a:pt x="0" y="14"/>
                    </a:moveTo>
                    <a:lnTo>
                      <a:pt x="0" y="0"/>
                    </a:lnTo>
                    <a:lnTo>
                      <a:pt x="53" y="15"/>
                    </a:lnTo>
                    <a:lnTo>
                      <a:pt x="53" y="29"/>
                    </a:lnTo>
                    <a:lnTo>
                      <a:pt x="0" y="14"/>
                    </a:lnTo>
                  </a:path>
                </a:pathLst>
              </a:custGeom>
              <a:solidFill>
                <a:schemeClr val="accent2"/>
              </a:solidFill>
              <a:ln w="127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587" name="Group 1067"/>
          <p:cNvGrpSpPr>
            <a:grpSpLocks/>
          </p:cNvGrpSpPr>
          <p:nvPr/>
        </p:nvGrpSpPr>
        <p:grpSpPr bwMode="auto">
          <a:xfrm>
            <a:off x="979488" y="3962400"/>
            <a:ext cx="1535112" cy="1665288"/>
            <a:chOff x="4132" y="924"/>
            <a:chExt cx="1055" cy="1145"/>
          </a:xfrm>
        </p:grpSpPr>
        <p:grpSp>
          <p:nvGrpSpPr>
            <p:cNvPr id="24590" name="Group 1068"/>
            <p:cNvGrpSpPr>
              <a:grpSpLocks/>
            </p:cNvGrpSpPr>
            <p:nvPr/>
          </p:nvGrpSpPr>
          <p:grpSpPr bwMode="auto">
            <a:xfrm>
              <a:off x="4132" y="1490"/>
              <a:ext cx="1055" cy="579"/>
              <a:chOff x="4132" y="1490"/>
              <a:chExt cx="1055" cy="579"/>
            </a:xfrm>
          </p:grpSpPr>
          <p:sp>
            <p:nvSpPr>
              <p:cNvPr id="24603" name="Freeform 1069"/>
              <p:cNvSpPr>
                <a:spLocks noChangeAspect="1"/>
              </p:cNvSpPr>
              <p:nvPr/>
            </p:nvSpPr>
            <p:spPr bwMode="auto">
              <a:xfrm>
                <a:off x="4823" y="1647"/>
                <a:ext cx="364" cy="422"/>
              </a:xfrm>
              <a:custGeom>
                <a:avLst/>
                <a:gdLst>
                  <a:gd name="T0" fmla="*/ 3 w 364"/>
                  <a:gd name="T1" fmla="*/ 212 h 422"/>
                  <a:gd name="T2" fmla="*/ 364 w 364"/>
                  <a:gd name="T3" fmla="*/ 0 h 422"/>
                  <a:gd name="T4" fmla="*/ 363 w 364"/>
                  <a:gd name="T5" fmla="*/ 191 h 422"/>
                  <a:gd name="T6" fmla="*/ 0 w 364"/>
                  <a:gd name="T7" fmla="*/ 422 h 4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3" y="191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4" name="Freeform 1070"/>
              <p:cNvSpPr>
                <a:spLocks noChangeAspect="1"/>
              </p:cNvSpPr>
              <p:nvPr/>
            </p:nvSpPr>
            <p:spPr bwMode="auto">
              <a:xfrm>
                <a:off x="4133" y="1490"/>
                <a:ext cx="1054" cy="374"/>
              </a:xfrm>
              <a:custGeom>
                <a:avLst/>
                <a:gdLst>
                  <a:gd name="T0" fmla="*/ 691 w 1054"/>
                  <a:gd name="T1" fmla="*/ 374 h 374"/>
                  <a:gd name="T2" fmla="*/ 0 w 1054"/>
                  <a:gd name="T3" fmla="*/ 191 h 374"/>
                  <a:gd name="T4" fmla="*/ 363 w 1054"/>
                  <a:gd name="T5" fmla="*/ 0 h 374"/>
                  <a:gd name="T6" fmla="*/ 1054 w 1054"/>
                  <a:gd name="T7" fmla="*/ 157 h 374"/>
                  <a:gd name="T8" fmla="*/ 691 w 1054"/>
                  <a:gd name="T9" fmla="*/ 374 h 3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4" h="374">
                    <a:moveTo>
                      <a:pt x="691" y="374"/>
                    </a:moveTo>
                    <a:lnTo>
                      <a:pt x="0" y="191"/>
                    </a:lnTo>
                    <a:lnTo>
                      <a:pt x="363" y="0"/>
                    </a:lnTo>
                    <a:lnTo>
                      <a:pt x="1054" y="157"/>
                    </a:lnTo>
                    <a:lnTo>
                      <a:pt x="691" y="37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5" name="Freeform 1071"/>
              <p:cNvSpPr>
                <a:spLocks noChangeAspect="1"/>
              </p:cNvSpPr>
              <p:nvPr/>
            </p:nvSpPr>
            <p:spPr bwMode="auto">
              <a:xfrm>
                <a:off x="4132" y="1679"/>
                <a:ext cx="691" cy="390"/>
              </a:xfrm>
              <a:custGeom>
                <a:avLst/>
                <a:gdLst>
                  <a:gd name="T0" fmla="*/ 0 w 690"/>
                  <a:gd name="T1" fmla="*/ 5 h 390"/>
                  <a:gd name="T2" fmla="*/ 0 w 690"/>
                  <a:gd name="T3" fmla="*/ 192 h 390"/>
                  <a:gd name="T4" fmla="*/ 706 w 690"/>
                  <a:gd name="T5" fmla="*/ 390 h 390"/>
                  <a:gd name="T6" fmla="*/ 706 w 690"/>
                  <a:gd name="T7" fmla="*/ 185 h 390"/>
                  <a:gd name="T8" fmla="*/ 4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6" name="Freeform 1072"/>
              <p:cNvSpPr>
                <a:spLocks noChangeAspect="1"/>
              </p:cNvSpPr>
              <p:nvPr/>
            </p:nvSpPr>
            <p:spPr bwMode="auto">
              <a:xfrm>
                <a:off x="4494" y="1817"/>
                <a:ext cx="271" cy="189"/>
              </a:xfrm>
              <a:custGeom>
                <a:avLst/>
                <a:gdLst>
                  <a:gd name="T0" fmla="*/ 0 w 271"/>
                  <a:gd name="T1" fmla="*/ 0 h 189"/>
                  <a:gd name="T2" fmla="*/ 271 w 271"/>
                  <a:gd name="T3" fmla="*/ 73 h 189"/>
                  <a:gd name="T4" fmla="*/ 271 w 271"/>
                  <a:gd name="T5" fmla="*/ 189 h 189"/>
                  <a:gd name="T6" fmla="*/ 0 w 271"/>
                  <a:gd name="T7" fmla="*/ 115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rnd" cmpd="sng">
                    <a:solidFill>
                      <a:srgbClr val="A9A9A9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7" name="Freeform 1073"/>
              <p:cNvSpPr>
                <a:spLocks noChangeAspect="1" noChangeArrowheads="1"/>
              </p:cNvSpPr>
              <p:nvPr/>
            </p:nvSpPr>
            <p:spPr bwMode="auto">
              <a:xfrm>
                <a:off x="4500" y="1887"/>
                <a:ext cx="261" cy="69"/>
              </a:xfrm>
              <a:custGeom>
                <a:avLst/>
                <a:gdLst>
                  <a:gd name="T0" fmla="*/ 0 w 261"/>
                  <a:gd name="T1" fmla="*/ 0 h 69"/>
                  <a:gd name="T2" fmla="*/ 261 w 261"/>
                  <a:gd name="T3" fmla="*/ 69 h 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1074"/>
              <p:cNvSpPr>
                <a:spLocks/>
              </p:cNvSpPr>
              <p:nvPr/>
            </p:nvSpPr>
            <p:spPr bwMode="auto">
              <a:xfrm>
                <a:off x="4493" y="1815"/>
                <a:ext cx="270" cy="116"/>
              </a:xfrm>
              <a:custGeom>
                <a:avLst/>
                <a:gdLst>
                  <a:gd name="T0" fmla="*/ 0 w 270"/>
                  <a:gd name="T1" fmla="*/ 116 h 116"/>
                  <a:gd name="T2" fmla="*/ 1 w 270"/>
                  <a:gd name="T3" fmla="*/ 0 h 116"/>
                  <a:gd name="T4" fmla="*/ 270 w 270"/>
                  <a:gd name="T5" fmla="*/ 75 h 1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0" h="116">
                    <a:moveTo>
                      <a:pt x="0" y="116"/>
                    </a:moveTo>
                    <a:lnTo>
                      <a:pt x="1" y="0"/>
                    </a:lnTo>
                    <a:lnTo>
                      <a:pt x="270" y="75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09" name="Line 1075"/>
              <p:cNvSpPr>
                <a:spLocks noChangeShapeType="1"/>
              </p:cNvSpPr>
              <p:nvPr/>
            </p:nvSpPr>
            <p:spPr bwMode="auto">
              <a:xfrm>
                <a:off x="4518" y="1854"/>
                <a:ext cx="211" cy="54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0" name="Line 1076"/>
              <p:cNvSpPr>
                <a:spLocks noChangeShapeType="1"/>
              </p:cNvSpPr>
              <p:nvPr/>
            </p:nvSpPr>
            <p:spPr bwMode="auto">
              <a:xfrm>
                <a:off x="4697" y="1962"/>
                <a:ext cx="41" cy="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1" name="Freeform 1077"/>
              <p:cNvSpPr>
                <a:spLocks/>
              </p:cNvSpPr>
              <p:nvPr/>
            </p:nvSpPr>
            <p:spPr bwMode="auto">
              <a:xfrm>
                <a:off x="4584" y="1869"/>
                <a:ext cx="64" cy="3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18 h 35"/>
                  <a:gd name="T4" fmla="*/ 64 w 64"/>
                  <a:gd name="T5" fmla="*/ 35 h 35"/>
                  <a:gd name="T6" fmla="*/ 64 w 64"/>
                  <a:gd name="T7" fmla="*/ 19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2" name="Line 1078"/>
              <p:cNvSpPr>
                <a:spLocks noChangeShapeType="1"/>
              </p:cNvSpPr>
              <p:nvPr/>
            </p:nvSpPr>
            <p:spPr bwMode="auto">
              <a:xfrm>
                <a:off x="4151" y="1751"/>
                <a:ext cx="279" cy="78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3" name="Line 1079"/>
              <p:cNvSpPr>
                <a:spLocks noChangeShapeType="1"/>
              </p:cNvSpPr>
              <p:nvPr/>
            </p:nvSpPr>
            <p:spPr bwMode="auto">
              <a:xfrm>
                <a:off x="4151" y="1783"/>
                <a:ext cx="279" cy="78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4" name="Line 1080"/>
              <p:cNvSpPr>
                <a:spLocks noChangeShapeType="1"/>
              </p:cNvSpPr>
              <p:nvPr/>
            </p:nvSpPr>
            <p:spPr bwMode="auto">
              <a:xfrm>
                <a:off x="4151" y="1813"/>
                <a:ext cx="279" cy="78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5" name="Freeform 1081"/>
              <p:cNvSpPr>
                <a:spLocks/>
              </p:cNvSpPr>
              <p:nvPr/>
            </p:nvSpPr>
            <p:spPr bwMode="auto">
              <a:xfrm>
                <a:off x="4496" y="1899"/>
                <a:ext cx="275" cy="117"/>
              </a:xfrm>
              <a:custGeom>
                <a:avLst/>
                <a:gdLst>
                  <a:gd name="T0" fmla="*/ 0 w 275"/>
                  <a:gd name="T1" fmla="*/ 40 h 117"/>
                  <a:gd name="T2" fmla="*/ 275 w 275"/>
                  <a:gd name="T3" fmla="*/ 117 h 117"/>
                  <a:gd name="T4" fmla="*/ 275 w 275"/>
                  <a:gd name="T5" fmla="*/ 0 h 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591" name="Group 1082"/>
            <p:cNvGrpSpPr>
              <a:grpSpLocks/>
            </p:cNvGrpSpPr>
            <p:nvPr/>
          </p:nvGrpSpPr>
          <p:grpSpPr bwMode="auto">
            <a:xfrm>
              <a:off x="4248" y="924"/>
              <a:ext cx="908" cy="854"/>
              <a:chOff x="4248" y="924"/>
              <a:chExt cx="908" cy="854"/>
            </a:xfrm>
          </p:grpSpPr>
          <p:sp>
            <p:nvSpPr>
              <p:cNvPr id="24592" name="Freeform 1083"/>
              <p:cNvSpPr>
                <a:spLocks/>
              </p:cNvSpPr>
              <p:nvPr/>
            </p:nvSpPr>
            <p:spPr bwMode="auto">
              <a:xfrm>
                <a:off x="4317" y="1480"/>
                <a:ext cx="707" cy="298"/>
              </a:xfrm>
              <a:custGeom>
                <a:avLst/>
                <a:gdLst>
                  <a:gd name="T0" fmla="*/ 0 w 707"/>
                  <a:gd name="T1" fmla="*/ 163 h 298"/>
                  <a:gd name="T2" fmla="*/ 303 w 707"/>
                  <a:gd name="T3" fmla="*/ 0 h 298"/>
                  <a:gd name="T4" fmla="*/ 707 w 707"/>
                  <a:gd name="T5" fmla="*/ 116 h 298"/>
                  <a:gd name="T6" fmla="*/ 707 w 707"/>
                  <a:gd name="T7" fmla="*/ 138 h 298"/>
                  <a:gd name="T8" fmla="*/ 417 w 707"/>
                  <a:gd name="T9" fmla="*/ 298 h 298"/>
                  <a:gd name="T10" fmla="*/ 0 w 707"/>
                  <a:gd name="T11" fmla="*/ 188 h 298"/>
                  <a:gd name="T12" fmla="*/ 0 w 707"/>
                  <a:gd name="T13" fmla="*/ 163 h 2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07" h="298">
                    <a:moveTo>
                      <a:pt x="0" y="163"/>
                    </a:moveTo>
                    <a:lnTo>
                      <a:pt x="303" y="0"/>
                    </a:lnTo>
                    <a:lnTo>
                      <a:pt x="707" y="116"/>
                    </a:lnTo>
                    <a:lnTo>
                      <a:pt x="707" y="138"/>
                    </a:lnTo>
                    <a:lnTo>
                      <a:pt x="417" y="298"/>
                    </a:lnTo>
                    <a:lnTo>
                      <a:pt x="0" y="188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3" name="Freeform 1084"/>
              <p:cNvSpPr>
                <a:spLocks/>
              </p:cNvSpPr>
              <p:nvPr/>
            </p:nvSpPr>
            <p:spPr bwMode="auto">
              <a:xfrm>
                <a:off x="4325" y="1486"/>
                <a:ext cx="685" cy="264"/>
              </a:xfrm>
              <a:custGeom>
                <a:avLst/>
                <a:gdLst>
                  <a:gd name="T0" fmla="*/ 0 w 685"/>
                  <a:gd name="T1" fmla="*/ 158 h 264"/>
                  <a:gd name="T2" fmla="*/ 409 w 685"/>
                  <a:gd name="T3" fmla="*/ 264 h 264"/>
                  <a:gd name="T4" fmla="*/ 685 w 685"/>
                  <a:gd name="T5" fmla="*/ 110 h 264"/>
                  <a:gd name="T6" fmla="*/ 297 w 685"/>
                  <a:gd name="T7" fmla="*/ 0 h 264"/>
                  <a:gd name="T8" fmla="*/ 0 w 685"/>
                  <a:gd name="T9" fmla="*/ 158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85" h="264">
                    <a:moveTo>
                      <a:pt x="0" y="158"/>
                    </a:moveTo>
                    <a:lnTo>
                      <a:pt x="409" y="264"/>
                    </a:lnTo>
                    <a:lnTo>
                      <a:pt x="685" y="110"/>
                    </a:lnTo>
                    <a:lnTo>
                      <a:pt x="297" y="0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2700" dir="54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Oval 1085"/>
              <p:cNvSpPr>
                <a:spLocks noChangeArrowheads="1"/>
              </p:cNvSpPr>
              <p:nvPr/>
            </p:nvSpPr>
            <p:spPr bwMode="auto">
              <a:xfrm>
                <a:off x="4496" y="1551"/>
                <a:ext cx="356" cy="143"/>
              </a:xfrm>
              <a:prstGeom prst="ellipse">
                <a:avLst/>
              </a:prstGeom>
              <a:solidFill>
                <a:srgbClr val="B2B2B2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24595" name="Freeform 1086"/>
              <p:cNvSpPr>
                <a:spLocks/>
              </p:cNvSpPr>
              <p:nvPr/>
            </p:nvSpPr>
            <p:spPr bwMode="auto">
              <a:xfrm>
                <a:off x="4302" y="1557"/>
                <a:ext cx="574" cy="160"/>
              </a:xfrm>
              <a:custGeom>
                <a:avLst/>
                <a:gdLst>
                  <a:gd name="T0" fmla="*/ 0 w 646"/>
                  <a:gd name="T1" fmla="*/ 0 h 180"/>
                  <a:gd name="T2" fmla="*/ 4 w 646"/>
                  <a:gd name="T3" fmla="*/ 5 h 180"/>
                  <a:gd name="T4" fmla="*/ 87 w 646"/>
                  <a:gd name="T5" fmla="*/ 28 h 180"/>
                  <a:gd name="T6" fmla="*/ 98 w 646"/>
                  <a:gd name="T7" fmla="*/ 23 h 1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Freeform 1087"/>
              <p:cNvSpPr>
                <a:spLocks noChangeAspect="1"/>
              </p:cNvSpPr>
              <p:nvPr/>
            </p:nvSpPr>
            <p:spPr bwMode="auto">
              <a:xfrm>
                <a:off x="4439" y="924"/>
                <a:ext cx="717" cy="662"/>
              </a:xfrm>
              <a:custGeom>
                <a:avLst/>
                <a:gdLst>
                  <a:gd name="T0" fmla="*/ 91 w 808"/>
                  <a:gd name="T1" fmla="*/ 110 h 746"/>
                  <a:gd name="T2" fmla="*/ 120 w 808"/>
                  <a:gd name="T3" fmla="*/ 77 h 746"/>
                  <a:gd name="T4" fmla="*/ 120 w 808"/>
                  <a:gd name="T5" fmla="*/ 16 h 746"/>
                  <a:gd name="T6" fmla="*/ 51 w 808"/>
                  <a:gd name="T7" fmla="*/ 0 h 746"/>
                  <a:gd name="T8" fmla="*/ 0 w 808"/>
                  <a:gd name="T9" fmla="*/ 8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Freeform 1088"/>
              <p:cNvSpPr>
                <a:spLocks noChangeAspect="1"/>
              </p:cNvSpPr>
              <p:nvPr/>
            </p:nvSpPr>
            <p:spPr bwMode="auto">
              <a:xfrm>
                <a:off x="4886" y="1070"/>
                <a:ext cx="144" cy="644"/>
              </a:xfrm>
              <a:custGeom>
                <a:avLst/>
                <a:gdLst>
                  <a:gd name="T0" fmla="*/ 0 w 144"/>
                  <a:gd name="T1" fmla="*/ 644 h 644"/>
                  <a:gd name="T2" fmla="*/ 0 w 144"/>
                  <a:gd name="T3" fmla="*/ 79 h 644"/>
                  <a:gd name="T4" fmla="*/ 144 w 144"/>
                  <a:gd name="T5" fmla="*/ 0 h 644"/>
                  <a:gd name="T6" fmla="*/ 144 w 144"/>
                  <a:gd name="T7" fmla="*/ 554 h 644"/>
                  <a:gd name="T8" fmla="*/ 0 w 144"/>
                  <a:gd name="T9" fmla="*/ 644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Freeform 1089"/>
              <p:cNvSpPr>
                <a:spLocks noChangeAspect="1"/>
              </p:cNvSpPr>
              <p:nvPr/>
            </p:nvSpPr>
            <p:spPr bwMode="auto">
              <a:xfrm>
                <a:off x="4248" y="931"/>
                <a:ext cx="782" cy="219"/>
              </a:xfrm>
              <a:custGeom>
                <a:avLst/>
                <a:gdLst>
                  <a:gd name="T0" fmla="*/ 638 w 782"/>
                  <a:gd name="T1" fmla="*/ 219 h 219"/>
                  <a:gd name="T2" fmla="*/ 0 w 782"/>
                  <a:gd name="T3" fmla="*/ 67 h 219"/>
                  <a:gd name="T4" fmla="*/ 160 w 782"/>
                  <a:gd name="T5" fmla="*/ 0 h 219"/>
                  <a:gd name="T6" fmla="*/ 782 w 782"/>
                  <a:gd name="T7" fmla="*/ 139 h 219"/>
                  <a:gd name="T8" fmla="*/ 638 w 782"/>
                  <a:gd name="T9" fmla="*/ 219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Freeform 1090"/>
              <p:cNvSpPr>
                <a:spLocks noChangeAspect="1"/>
              </p:cNvSpPr>
              <p:nvPr/>
            </p:nvSpPr>
            <p:spPr bwMode="auto">
              <a:xfrm>
                <a:off x="4248" y="997"/>
                <a:ext cx="639" cy="720"/>
              </a:xfrm>
              <a:custGeom>
                <a:avLst/>
                <a:gdLst>
                  <a:gd name="T0" fmla="*/ 300 w 672"/>
                  <a:gd name="T1" fmla="*/ 360 h 754"/>
                  <a:gd name="T2" fmla="*/ 300 w 672"/>
                  <a:gd name="T3" fmla="*/ 76 h 754"/>
                  <a:gd name="T4" fmla="*/ 0 w 672"/>
                  <a:gd name="T5" fmla="*/ 0 h 754"/>
                  <a:gd name="T6" fmla="*/ 0 w 672"/>
                  <a:gd name="T7" fmla="*/ 275 h 754"/>
                  <a:gd name="T8" fmla="*/ 300 w 672"/>
                  <a:gd name="T9" fmla="*/ 360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Freeform 1091"/>
              <p:cNvSpPr>
                <a:spLocks noChangeAspect="1"/>
              </p:cNvSpPr>
              <p:nvPr/>
            </p:nvSpPr>
            <p:spPr bwMode="auto">
              <a:xfrm>
                <a:off x="4298" y="1060"/>
                <a:ext cx="540" cy="591"/>
              </a:xfrm>
              <a:custGeom>
                <a:avLst/>
                <a:gdLst>
                  <a:gd name="T0" fmla="*/ 2247 w 491"/>
                  <a:gd name="T1" fmla="*/ 1783 h 549"/>
                  <a:gd name="T2" fmla="*/ 2247 w 491"/>
                  <a:gd name="T3" fmla="*/ 380 h 549"/>
                  <a:gd name="T4" fmla="*/ 0 w 491"/>
                  <a:gd name="T5" fmla="*/ 0 h 549"/>
                  <a:gd name="T6" fmla="*/ 0 w 491"/>
                  <a:gd name="T7" fmla="*/ 1377 h 549"/>
                  <a:gd name="T8" fmla="*/ 2247 w 491"/>
                  <a:gd name="T9" fmla="*/ 1783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Freeform 1092"/>
              <p:cNvSpPr>
                <a:spLocks/>
              </p:cNvSpPr>
              <p:nvPr/>
            </p:nvSpPr>
            <p:spPr bwMode="auto">
              <a:xfrm>
                <a:off x="4331" y="1100"/>
                <a:ext cx="473" cy="509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40 h 592"/>
                  <a:gd name="T4" fmla="*/ 62 w 542"/>
                  <a:gd name="T5" fmla="*/ 52 h 592"/>
                  <a:gd name="T6" fmla="*/ 62 w 542"/>
                  <a:gd name="T7" fmla="*/ 11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2" name="Line 1093"/>
              <p:cNvSpPr>
                <a:spLocks noChangeShapeType="1"/>
              </p:cNvSpPr>
              <p:nvPr/>
            </p:nvSpPr>
            <p:spPr bwMode="auto">
              <a:xfrm>
                <a:off x="4372" y="1141"/>
                <a:ext cx="0" cy="78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588" name="Rectangle 1094"/>
          <p:cNvSpPr>
            <a:spLocks noChangeArrowheads="1"/>
          </p:cNvSpPr>
          <p:nvPr/>
        </p:nvSpPr>
        <p:spPr bwMode="auto">
          <a:xfrm>
            <a:off x="1103313" y="5719763"/>
            <a:ext cx="1287462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tIns="27432" bIns="27432" anchor="ctr">
            <a:spAutoFit/>
          </a:bodyPr>
          <a:lstStyle/>
          <a:p>
            <a:pPr algn="ctr">
              <a:spcBef>
                <a:spcPct val="100000"/>
              </a:spcBef>
            </a:pPr>
            <a:r>
              <a:rPr lang="en-US" altLang="en-US" b="1">
                <a:latin typeface="Arial Narrow" pitchFamily="34" charset="0"/>
              </a:rPr>
              <a:t>DHCP Client</a:t>
            </a:r>
          </a:p>
        </p:txBody>
      </p:sp>
      <p:sp>
        <p:nvSpPr>
          <p:cNvPr id="24589" name="Rectangle 1095"/>
          <p:cNvSpPr>
            <a:spLocks noChangeArrowheads="1"/>
          </p:cNvSpPr>
          <p:nvPr/>
        </p:nvSpPr>
        <p:spPr bwMode="auto">
          <a:xfrm>
            <a:off x="6696075" y="5719763"/>
            <a:ext cx="1352550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tIns="27432" bIns="27432" anchor="ctr">
            <a:spAutoFit/>
          </a:bodyPr>
          <a:lstStyle/>
          <a:p>
            <a:pPr algn="ctr">
              <a:spcBef>
                <a:spcPct val="100000"/>
              </a:spcBef>
            </a:pPr>
            <a:r>
              <a:rPr lang="en-US" altLang="en-US" b="1">
                <a:latin typeface="Arial Narrow" pitchFamily="34" charset="0"/>
              </a:rPr>
              <a:t>DHCP Server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/>
              <a:t>Using Option Classes</a:t>
            </a:r>
          </a:p>
        </p:txBody>
      </p:sp>
      <p:sp>
        <p:nvSpPr>
          <p:cNvPr id="25603" name="Rectangle 62"/>
          <p:cNvSpPr>
            <a:spLocks noGrp="1" noChangeArrowheads="1"/>
          </p:cNvSpPr>
          <p:nvPr>
            <p:ph idx="1"/>
          </p:nvPr>
        </p:nvSpPr>
        <p:spPr>
          <a:xfrm>
            <a:off x="568325" y="1557338"/>
            <a:ext cx="7194550" cy="1800225"/>
          </a:xfrm>
        </p:spPr>
        <p:txBody>
          <a:bodyPr/>
          <a:lstStyle/>
          <a:p>
            <a:pPr eaLnBrk="1" hangingPunct="1"/>
            <a:r>
              <a:rPr lang="en-US"/>
              <a:t>Vendor-defined Classes Manage DHCP Options Identified by Operating System Vendor Type</a:t>
            </a:r>
          </a:p>
          <a:p>
            <a:pPr eaLnBrk="1" hangingPunct="1"/>
            <a:r>
              <a:rPr lang="en-US"/>
              <a:t>User-defined Classes Manage DHCP Options with Common Configuration Requirements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938213" y="3602038"/>
            <a:ext cx="7370762" cy="2293937"/>
            <a:chOff x="591" y="2269"/>
            <a:chExt cx="4643" cy="1445"/>
          </a:xfrm>
        </p:grpSpPr>
        <p:sp>
          <p:nvSpPr>
            <p:cNvPr id="25698" name="Rectangle 4"/>
            <p:cNvSpPr>
              <a:spLocks noChangeArrowheads="1"/>
            </p:cNvSpPr>
            <p:nvPr/>
          </p:nvSpPr>
          <p:spPr bwMode="auto">
            <a:xfrm>
              <a:off x="591" y="2278"/>
              <a:ext cx="3095" cy="1436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b="1">
                <a:latin typeface="Arial Narrow" pitchFamily="34" charset="0"/>
              </a:endParaRPr>
            </a:p>
          </p:txBody>
        </p:sp>
        <p:grpSp>
          <p:nvGrpSpPr>
            <p:cNvPr id="25699" name="Group 5"/>
            <p:cNvGrpSpPr>
              <a:grpSpLocks/>
            </p:cNvGrpSpPr>
            <p:nvPr/>
          </p:nvGrpSpPr>
          <p:grpSpPr bwMode="auto">
            <a:xfrm>
              <a:off x="1076" y="2468"/>
              <a:ext cx="693" cy="1120"/>
              <a:chOff x="934" y="830"/>
              <a:chExt cx="626" cy="1012"/>
            </a:xfrm>
          </p:grpSpPr>
          <p:sp>
            <p:nvSpPr>
              <p:cNvPr id="25704" name="Freeform 6"/>
              <p:cNvSpPr>
                <a:spLocks/>
              </p:cNvSpPr>
              <p:nvPr/>
            </p:nvSpPr>
            <p:spPr bwMode="auto">
              <a:xfrm>
                <a:off x="946" y="1583"/>
                <a:ext cx="604" cy="259"/>
              </a:xfrm>
              <a:custGeom>
                <a:avLst/>
                <a:gdLst>
                  <a:gd name="T0" fmla="*/ 0 w 1252"/>
                  <a:gd name="T1" fmla="*/ 16 h 536"/>
                  <a:gd name="T2" fmla="*/ 0 w 1252"/>
                  <a:gd name="T3" fmla="*/ 20 h 536"/>
                  <a:gd name="T4" fmla="*/ 31 w 1252"/>
                  <a:gd name="T5" fmla="*/ 29 h 536"/>
                  <a:gd name="T6" fmla="*/ 68 w 1252"/>
                  <a:gd name="T7" fmla="*/ 5 h 536"/>
                  <a:gd name="T8" fmla="*/ 68 w 1252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705" name="Group 7"/>
              <p:cNvGrpSpPr>
                <a:grpSpLocks/>
              </p:cNvGrpSpPr>
              <p:nvPr/>
            </p:nvGrpSpPr>
            <p:grpSpPr bwMode="auto">
              <a:xfrm>
                <a:off x="934" y="830"/>
                <a:ext cx="626" cy="987"/>
                <a:chOff x="934" y="830"/>
                <a:chExt cx="626" cy="987"/>
              </a:xfrm>
            </p:grpSpPr>
            <p:sp>
              <p:nvSpPr>
                <p:cNvPr id="25706" name="Freeform 8"/>
                <p:cNvSpPr>
                  <a:spLocks/>
                </p:cNvSpPr>
                <p:nvPr/>
              </p:nvSpPr>
              <p:spPr bwMode="auto">
                <a:xfrm>
                  <a:off x="936" y="830"/>
                  <a:ext cx="623" cy="217"/>
                </a:xfrm>
                <a:custGeom>
                  <a:avLst/>
                  <a:gdLst>
                    <a:gd name="T0" fmla="*/ 0 w 1291"/>
                    <a:gd name="T1" fmla="*/ 17 h 449"/>
                    <a:gd name="T2" fmla="*/ 31 w 1291"/>
                    <a:gd name="T3" fmla="*/ 25 h 449"/>
                    <a:gd name="T4" fmla="*/ 70 w 1291"/>
                    <a:gd name="T5" fmla="*/ 7 h 449"/>
                    <a:gd name="T6" fmla="*/ 40 w 1291"/>
                    <a:gd name="T7" fmla="*/ 0 h 449"/>
                    <a:gd name="T8" fmla="*/ 0 w 1291"/>
                    <a:gd name="T9" fmla="*/ 17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07" name="Freeform 9"/>
                <p:cNvSpPr>
                  <a:spLocks/>
                </p:cNvSpPr>
                <p:nvPr/>
              </p:nvSpPr>
              <p:spPr bwMode="auto">
                <a:xfrm>
                  <a:off x="1208" y="890"/>
                  <a:ext cx="352" cy="927"/>
                </a:xfrm>
                <a:custGeom>
                  <a:avLst/>
                  <a:gdLst>
                    <a:gd name="T0" fmla="*/ 0 w 729"/>
                    <a:gd name="T1" fmla="*/ 18 h 1916"/>
                    <a:gd name="T2" fmla="*/ 0 w 729"/>
                    <a:gd name="T3" fmla="*/ 105 h 1916"/>
                    <a:gd name="T4" fmla="*/ 40 w 729"/>
                    <a:gd name="T5" fmla="*/ 80 h 1916"/>
                    <a:gd name="T6" fmla="*/ 40 w 729"/>
                    <a:gd name="T7" fmla="*/ 0 h 1916"/>
                    <a:gd name="T8" fmla="*/ 0 w 729"/>
                    <a:gd name="T9" fmla="*/ 18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08" name="Freeform 10"/>
                <p:cNvSpPr>
                  <a:spLocks/>
                </p:cNvSpPr>
                <p:nvPr/>
              </p:nvSpPr>
              <p:spPr bwMode="auto">
                <a:xfrm>
                  <a:off x="934" y="978"/>
                  <a:ext cx="278" cy="834"/>
                </a:xfrm>
                <a:custGeom>
                  <a:avLst/>
                  <a:gdLst>
                    <a:gd name="T0" fmla="*/ 31 w 577"/>
                    <a:gd name="T1" fmla="*/ 8 h 1728"/>
                    <a:gd name="T2" fmla="*/ 31 w 577"/>
                    <a:gd name="T3" fmla="*/ 94 h 1728"/>
                    <a:gd name="T4" fmla="*/ 0 w 577"/>
                    <a:gd name="T5" fmla="*/ 85 h 1728"/>
                    <a:gd name="T6" fmla="*/ 0 w 577"/>
                    <a:gd name="T7" fmla="*/ 0 h 1728"/>
                    <a:gd name="T8" fmla="*/ 31 w 577"/>
                    <a:gd name="T9" fmla="*/ 8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09" name="Line 11"/>
                <p:cNvSpPr>
                  <a:spLocks noChangeShapeType="1"/>
                </p:cNvSpPr>
                <p:nvPr/>
              </p:nvSpPr>
              <p:spPr bwMode="auto">
                <a:xfrm>
                  <a:off x="973" y="168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10" name="Oval 12"/>
                <p:cNvSpPr>
                  <a:spLocks noChangeArrowheads="1"/>
                </p:cNvSpPr>
                <p:nvPr/>
              </p:nvSpPr>
              <p:spPr bwMode="auto">
                <a:xfrm>
                  <a:off x="966" y="1019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11" name="Line 13"/>
                <p:cNvSpPr>
                  <a:spLocks noChangeShapeType="1"/>
                </p:cNvSpPr>
                <p:nvPr/>
              </p:nvSpPr>
              <p:spPr bwMode="auto">
                <a:xfrm>
                  <a:off x="973" y="164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12" name="Line 14"/>
                <p:cNvSpPr>
                  <a:spLocks noChangeShapeType="1"/>
                </p:cNvSpPr>
                <p:nvPr/>
              </p:nvSpPr>
              <p:spPr bwMode="auto">
                <a:xfrm>
                  <a:off x="973" y="1604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13" name="Line 15"/>
                <p:cNvSpPr>
                  <a:spLocks noChangeShapeType="1"/>
                </p:cNvSpPr>
                <p:nvPr/>
              </p:nvSpPr>
              <p:spPr bwMode="auto">
                <a:xfrm>
                  <a:off x="973" y="1567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14" name="Line 16"/>
                <p:cNvSpPr>
                  <a:spLocks noChangeShapeType="1"/>
                </p:cNvSpPr>
                <p:nvPr/>
              </p:nvSpPr>
              <p:spPr bwMode="auto">
                <a:xfrm>
                  <a:off x="973" y="1528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15" name="Freeform 17"/>
                <p:cNvSpPr>
                  <a:spLocks/>
                </p:cNvSpPr>
                <p:nvPr/>
              </p:nvSpPr>
              <p:spPr bwMode="auto">
                <a:xfrm>
                  <a:off x="976" y="1164"/>
                  <a:ext cx="190" cy="355"/>
                </a:xfrm>
                <a:custGeom>
                  <a:avLst/>
                  <a:gdLst>
                    <a:gd name="T0" fmla="*/ 0 w 397"/>
                    <a:gd name="T1" fmla="*/ 34 h 733"/>
                    <a:gd name="T2" fmla="*/ 21 w 397"/>
                    <a:gd name="T3" fmla="*/ 40 h 733"/>
                    <a:gd name="T4" fmla="*/ 21 w 397"/>
                    <a:gd name="T5" fmla="*/ 0 h 73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16" name="Freeform 18"/>
                <p:cNvSpPr>
                  <a:spLocks/>
                </p:cNvSpPr>
                <p:nvPr/>
              </p:nvSpPr>
              <p:spPr bwMode="auto">
                <a:xfrm>
                  <a:off x="956" y="1094"/>
                  <a:ext cx="218" cy="618"/>
                </a:xfrm>
                <a:custGeom>
                  <a:avLst/>
                  <a:gdLst>
                    <a:gd name="T0" fmla="*/ 25 w 453"/>
                    <a:gd name="T1" fmla="*/ 6 h 1278"/>
                    <a:gd name="T2" fmla="*/ 0 w 453"/>
                    <a:gd name="T3" fmla="*/ 0 h 1278"/>
                    <a:gd name="T4" fmla="*/ 0 w 453"/>
                    <a:gd name="T5" fmla="*/ 70 h 127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17" name="Freeform 19"/>
                <p:cNvSpPr>
                  <a:spLocks/>
                </p:cNvSpPr>
                <p:nvPr/>
              </p:nvSpPr>
              <p:spPr bwMode="auto">
                <a:xfrm>
                  <a:off x="970" y="1117"/>
                  <a:ext cx="194" cy="352"/>
                </a:xfrm>
                <a:custGeom>
                  <a:avLst/>
                  <a:gdLst>
                    <a:gd name="T0" fmla="*/ 22 w 402"/>
                    <a:gd name="T1" fmla="*/ 5 h 726"/>
                    <a:gd name="T2" fmla="*/ 0 w 402"/>
                    <a:gd name="T3" fmla="*/ 0 h 726"/>
                    <a:gd name="T4" fmla="*/ 0 w 402"/>
                    <a:gd name="T5" fmla="*/ 40 h 72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D1D1D1"/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18" name="Line 20"/>
                <p:cNvSpPr>
                  <a:spLocks noChangeShapeType="1"/>
                </p:cNvSpPr>
                <p:nvPr/>
              </p:nvSpPr>
              <p:spPr bwMode="auto">
                <a:xfrm>
                  <a:off x="971" y="1198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19" name="Line 21"/>
                <p:cNvSpPr>
                  <a:spLocks noChangeShapeType="1"/>
                </p:cNvSpPr>
                <p:nvPr/>
              </p:nvSpPr>
              <p:spPr bwMode="auto">
                <a:xfrm>
                  <a:off x="971" y="1273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20" name="Line 22"/>
                <p:cNvSpPr>
                  <a:spLocks noChangeShapeType="1"/>
                </p:cNvSpPr>
                <p:nvPr/>
              </p:nvSpPr>
              <p:spPr bwMode="auto">
                <a:xfrm>
                  <a:off x="971" y="1366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21" name="Freeform 23"/>
                <p:cNvSpPr>
                  <a:spLocks/>
                </p:cNvSpPr>
                <p:nvPr/>
              </p:nvSpPr>
              <p:spPr bwMode="auto">
                <a:xfrm>
                  <a:off x="1027" y="1161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2 h 82"/>
                    <a:gd name="T4" fmla="*/ 9 w 152"/>
                    <a:gd name="T5" fmla="*/ 5 h 82"/>
                    <a:gd name="T6" fmla="*/ 9 w 152"/>
                    <a:gd name="T7" fmla="*/ 2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22" name="Line 24"/>
                <p:cNvSpPr>
                  <a:spLocks noChangeShapeType="1"/>
                </p:cNvSpPr>
                <p:nvPr/>
              </p:nvSpPr>
              <p:spPr bwMode="auto">
                <a:xfrm>
                  <a:off x="998" y="1167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23" name="Freeform 25"/>
                <p:cNvSpPr>
                  <a:spLocks/>
                </p:cNvSpPr>
                <p:nvPr/>
              </p:nvSpPr>
              <p:spPr bwMode="auto">
                <a:xfrm>
                  <a:off x="984" y="1304"/>
                  <a:ext cx="167" cy="75"/>
                </a:xfrm>
                <a:custGeom>
                  <a:avLst/>
                  <a:gdLst>
                    <a:gd name="T0" fmla="*/ 0 w 351"/>
                    <a:gd name="T1" fmla="*/ 2 h 183"/>
                    <a:gd name="T2" fmla="*/ 0 w 351"/>
                    <a:gd name="T3" fmla="*/ 0 h 183"/>
                    <a:gd name="T4" fmla="*/ 18 w 351"/>
                    <a:gd name="T5" fmla="*/ 3 h 183"/>
                    <a:gd name="T6" fmla="*/ 18 w 351"/>
                    <a:gd name="T7" fmla="*/ 5 h 183"/>
                    <a:gd name="T8" fmla="*/ 0 w 351"/>
                    <a:gd name="T9" fmla="*/ 2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24" name="Freeform 26"/>
                <p:cNvSpPr>
                  <a:spLocks/>
                </p:cNvSpPr>
                <p:nvPr/>
              </p:nvSpPr>
              <p:spPr bwMode="auto">
                <a:xfrm>
                  <a:off x="984" y="1397"/>
                  <a:ext cx="167" cy="83"/>
                </a:xfrm>
                <a:custGeom>
                  <a:avLst/>
                  <a:gdLst>
                    <a:gd name="T0" fmla="*/ 0 w 351"/>
                    <a:gd name="T1" fmla="*/ 4 h 182"/>
                    <a:gd name="T2" fmla="*/ 0 w 351"/>
                    <a:gd name="T3" fmla="*/ 0 h 182"/>
                    <a:gd name="T4" fmla="*/ 18 w 351"/>
                    <a:gd name="T5" fmla="*/ 4 h 182"/>
                    <a:gd name="T6" fmla="*/ 18 w 351"/>
                    <a:gd name="T7" fmla="*/ 8 h 182"/>
                    <a:gd name="T8" fmla="*/ 0 w 351"/>
                    <a:gd name="T9" fmla="*/ 4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25" name="Freeform 27"/>
                <p:cNvSpPr>
                  <a:spLocks/>
                </p:cNvSpPr>
                <p:nvPr/>
              </p:nvSpPr>
              <p:spPr bwMode="auto">
                <a:xfrm>
                  <a:off x="981" y="1220"/>
                  <a:ext cx="170" cy="77"/>
                </a:xfrm>
                <a:custGeom>
                  <a:avLst/>
                  <a:gdLst>
                    <a:gd name="T0" fmla="*/ 0 w 351"/>
                    <a:gd name="T1" fmla="*/ 3 h 182"/>
                    <a:gd name="T2" fmla="*/ 0 w 351"/>
                    <a:gd name="T3" fmla="*/ 0 h 182"/>
                    <a:gd name="T4" fmla="*/ 19 w 351"/>
                    <a:gd name="T5" fmla="*/ 3 h 182"/>
                    <a:gd name="T6" fmla="*/ 19 w 351"/>
                    <a:gd name="T7" fmla="*/ 6 h 182"/>
                    <a:gd name="T8" fmla="*/ 0 w 351"/>
                    <a:gd name="T9" fmla="*/ 3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26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267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727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349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728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448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5700" name="Text Box 31"/>
            <p:cNvSpPr txBox="1">
              <a:spLocks noChangeArrowheads="1"/>
            </p:cNvSpPr>
            <p:nvPr/>
          </p:nvSpPr>
          <p:spPr bwMode="auto">
            <a:xfrm>
              <a:off x="4060" y="2269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>
                  <a:latin typeface="Arial Narrow" pitchFamily="34" charset="0"/>
                </a:rPr>
                <a:t>Client1</a:t>
              </a:r>
            </a:p>
          </p:txBody>
        </p:sp>
        <p:sp>
          <p:nvSpPr>
            <p:cNvPr id="25701" name="Text Box 32"/>
            <p:cNvSpPr txBox="1">
              <a:spLocks noChangeArrowheads="1"/>
            </p:cNvSpPr>
            <p:nvPr/>
          </p:nvSpPr>
          <p:spPr bwMode="auto">
            <a:xfrm>
              <a:off x="4380" y="2653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>
                  <a:latin typeface="Arial Narrow" pitchFamily="34" charset="0"/>
                </a:rPr>
                <a:t>Client2</a:t>
              </a:r>
            </a:p>
          </p:txBody>
        </p:sp>
        <p:sp>
          <p:nvSpPr>
            <p:cNvPr id="25702" name="Text Box 33"/>
            <p:cNvSpPr txBox="1">
              <a:spLocks noChangeArrowheads="1"/>
            </p:cNvSpPr>
            <p:nvPr/>
          </p:nvSpPr>
          <p:spPr bwMode="auto">
            <a:xfrm>
              <a:off x="4724" y="2973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>
                  <a:latin typeface="Arial Narrow" pitchFamily="34" charset="0"/>
                </a:rPr>
                <a:t>Client3</a:t>
              </a:r>
            </a:p>
          </p:txBody>
        </p:sp>
        <p:sp>
          <p:nvSpPr>
            <p:cNvPr id="25703" name="Text Box 34"/>
            <p:cNvSpPr txBox="1">
              <a:spLocks noChangeArrowheads="1"/>
            </p:cNvSpPr>
            <p:nvPr/>
          </p:nvSpPr>
          <p:spPr bwMode="auto">
            <a:xfrm>
              <a:off x="604" y="2887"/>
              <a:ext cx="4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b="1">
                  <a:latin typeface="Arial Narrow" pitchFamily="34" charset="0"/>
                </a:rPr>
                <a:t>DHCP</a:t>
              </a:r>
            </a:p>
            <a:p>
              <a:pPr algn="ctr"/>
              <a:r>
                <a:rPr lang="en-US" b="1">
                  <a:latin typeface="Arial Narrow" pitchFamily="34" charset="0"/>
                </a:rPr>
                <a:t>Server</a:t>
              </a:r>
            </a:p>
          </p:txBody>
        </p:sp>
      </p:grpSp>
      <p:grpSp>
        <p:nvGrpSpPr>
          <p:cNvPr id="25605" name="Group 35"/>
          <p:cNvGrpSpPr>
            <a:grpSpLocks/>
          </p:cNvGrpSpPr>
          <p:nvPr/>
        </p:nvGrpSpPr>
        <p:grpSpPr bwMode="auto">
          <a:xfrm>
            <a:off x="5202238" y="3460750"/>
            <a:ext cx="1227137" cy="1352550"/>
            <a:chOff x="3277" y="2180"/>
            <a:chExt cx="773" cy="852"/>
          </a:xfrm>
        </p:grpSpPr>
        <p:grpSp>
          <p:nvGrpSpPr>
            <p:cNvPr id="25672" name="Group 36"/>
            <p:cNvGrpSpPr>
              <a:grpSpLocks/>
            </p:cNvGrpSpPr>
            <p:nvPr/>
          </p:nvGrpSpPr>
          <p:grpSpPr bwMode="auto">
            <a:xfrm>
              <a:off x="3277" y="2629"/>
              <a:ext cx="748" cy="403"/>
              <a:chOff x="1929" y="1343"/>
              <a:chExt cx="763" cy="412"/>
            </a:xfrm>
          </p:grpSpPr>
          <p:sp>
            <p:nvSpPr>
              <p:cNvPr id="25684" name="Freeform 37"/>
              <p:cNvSpPr>
                <a:spLocks noChangeAspect="1"/>
              </p:cNvSpPr>
              <p:nvPr/>
            </p:nvSpPr>
            <p:spPr bwMode="auto">
              <a:xfrm>
                <a:off x="2428" y="1450"/>
                <a:ext cx="263" cy="305"/>
              </a:xfrm>
              <a:custGeom>
                <a:avLst/>
                <a:gdLst>
                  <a:gd name="T0" fmla="*/ 1 w 364"/>
                  <a:gd name="T1" fmla="*/ 58 h 422"/>
                  <a:gd name="T2" fmla="*/ 99 w 364"/>
                  <a:gd name="T3" fmla="*/ 0 h 422"/>
                  <a:gd name="T4" fmla="*/ 99 w 364"/>
                  <a:gd name="T5" fmla="*/ 49 h 422"/>
                  <a:gd name="T6" fmla="*/ 0 w 364"/>
                  <a:gd name="T7" fmla="*/ 115 h 4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5" name="Freeform 38"/>
              <p:cNvSpPr>
                <a:spLocks noChangeAspect="1"/>
              </p:cNvSpPr>
              <p:nvPr/>
            </p:nvSpPr>
            <p:spPr bwMode="auto">
              <a:xfrm>
                <a:off x="1929" y="1343"/>
                <a:ext cx="763" cy="264"/>
              </a:xfrm>
              <a:custGeom>
                <a:avLst/>
                <a:gdLst>
                  <a:gd name="T0" fmla="*/ 171 w 1091"/>
                  <a:gd name="T1" fmla="*/ 90 h 377"/>
                  <a:gd name="T2" fmla="*/ 0 w 1091"/>
                  <a:gd name="T3" fmla="*/ 45 h 377"/>
                  <a:gd name="T4" fmla="*/ 95 w 1091"/>
                  <a:gd name="T5" fmla="*/ 0 h 377"/>
                  <a:gd name="T6" fmla="*/ 261 w 1091"/>
                  <a:gd name="T7" fmla="*/ 36 h 377"/>
                  <a:gd name="T8" fmla="*/ 171 w 1091"/>
                  <a:gd name="T9" fmla="*/ 90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6" name="Freeform 39"/>
              <p:cNvSpPr>
                <a:spLocks noChangeAspect="1"/>
              </p:cNvSpPr>
              <p:nvPr/>
            </p:nvSpPr>
            <p:spPr bwMode="auto">
              <a:xfrm>
                <a:off x="1929" y="1473"/>
                <a:ext cx="499" cy="282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53 h 390"/>
                  <a:gd name="T4" fmla="*/ 189 w 690"/>
                  <a:gd name="T5" fmla="*/ 107 h 390"/>
                  <a:gd name="T6" fmla="*/ 189 w 690"/>
                  <a:gd name="T7" fmla="*/ 51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7" name="Freeform 40"/>
              <p:cNvSpPr>
                <a:spLocks noChangeAspect="1"/>
              </p:cNvSpPr>
              <p:nvPr/>
            </p:nvSpPr>
            <p:spPr bwMode="auto">
              <a:xfrm>
                <a:off x="2190" y="1573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74 w 271"/>
                  <a:gd name="T3" fmla="*/ 20 h 189"/>
                  <a:gd name="T4" fmla="*/ 74 w 271"/>
                  <a:gd name="T5" fmla="*/ 52 h 189"/>
                  <a:gd name="T6" fmla="*/ 0 w 271"/>
                  <a:gd name="T7" fmla="*/ 31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rnd" cmpd="sng">
                    <a:solidFill>
                      <a:srgbClr val="A9A9A9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8" name="Freeform 41"/>
              <p:cNvSpPr>
                <a:spLocks noChangeAspect="1" noChangeArrowheads="1"/>
              </p:cNvSpPr>
              <p:nvPr/>
            </p:nvSpPr>
            <p:spPr bwMode="auto">
              <a:xfrm>
                <a:off x="2194" y="1624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72 w 261"/>
                  <a:gd name="T3" fmla="*/ 18 h 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9" name="Freeform 42"/>
              <p:cNvSpPr>
                <a:spLocks/>
              </p:cNvSpPr>
              <p:nvPr/>
            </p:nvSpPr>
            <p:spPr bwMode="auto">
              <a:xfrm>
                <a:off x="2190" y="1572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90" name="Line 43"/>
              <p:cNvSpPr>
                <a:spLocks noChangeShapeType="1"/>
              </p:cNvSpPr>
              <p:nvPr/>
            </p:nvSpPr>
            <p:spPr bwMode="auto">
              <a:xfrm>
                <a:off x="2207" y="1600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91" name="Line 44"/>
              <p:cNvSpPr>
                <a:spLocks noChangeShapeType="1"/>
              </p:cNvSpPr>
              <p:nvPr/>
            </p:nvSpPr>
            <p:spPr bwMode="auto">
              <a:xfrm>
                <a:off x="2337" y="1678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92" name="Freeform 45"/>
              <p:cNvSpPr>
                <a:spLocks/>
              </p:cNvSpPr>
              <p:nvPr/>
            </p:nvSpPr>
            <p:spPr bwMode="auto">
              <a:xfrm>
                <a:off x="2255" y="1610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4 h 35"/>
                  <a:gd name="T4" fmla="*/ 19 w 64"/>
                  <a:gd name="T5" fmla="*/ 9 h 35"/>
                  <a:gd name="T6" fmla="*/ 19 w 64"/>
                  <a:gd name="T7" fmla="*/ 5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93" name="Line 46"/>
              <p:cNvSpPr>
                <a:spLocks noChangeShapeType="1"/>
              </p:cNvSpPr>
              <p:nvPr/>
            </p:nvSpPr>
            <p:spPr bwMode="auto">
              <a:xfrm>
                <a:off x="1942" y="1503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94" name="Line 47"/>
              <p:cNvSpPr>
                <a:spLocks noChangeShapeType="1"/>
              </p:cNvSpPr>
              <p:nvPr/>
            </p:nvSpPr>
            <p:spPr bwMode="auto">
              <a:xfrm>
                <a:off x="1942" y="1525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95" name="Line 48"/>
              <p:cNvSpPr>
                <a:spLocks noChangeShapeType="1"/>
              </p:cNvSpPr>
              <p:nvPr/>
            </p:nvSpPr>
            <p:spPr bwMode="auto">
              <a:xfrm>
                <a:off x="1942" y="1548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96" name="Line 49"/>
              <p:cNvSpPr>
                <a:spLocks noChangeShapeType="1"/>
              </p:cNvSpPr>
              <p:nvPr/>
            </p:nvSpPr>
            <p:spPr bwMode="auto">
              <a:xfrm>
                <a:off x="1942" y="1570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97" name="Freeform 50"/>
              <p:cNvSpPr>
                <a:spLocks/>
              </p:cNvSpPr>
              <p:nvPr/>
            </p:nvSpPr>
            <p:spPr bwMode="auto">
              <a:xfrm>
                <a:off x="2192" y="1632"/>
                <a:ext cx="198" cy="84"/>
              </a:xfrm>
              <a:custGeom>
                <a:avLst/>
                <a:gdLst>
                  <a:gd name="T0" fmla="*/ 0 w 275"/>
                  <a:gd name="T1" fmla="*/ 11 h 117"/>
                  <a:gd name="T2" fmla="*/ 74 w 275"/>
                  <a:gd name="T3" fmla="*/ 31 h 117"/>
                  <a:gd name="T4" fmla="*/ 74 w 275"/>
                  <a:gd name="T5" fmla="*/ 0 h 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5673" name="Freeform 51"/>
            <p:cNvSpPr>
              <a:spLocks/>
            </p:cNvSpPr>
            <p:nvPr/>
          </p:nvSpPr>
          <p:spPr bwMode="auto">
            <a:xfrm>
              <a:off x="3403" y="2608"/>
              <a:ext cx="545" cy="230"/>
            </a:xfrm>
            <a:custGeom>
              <a:avLst/>
              <a:gdLst>
                <a:gd name="T0" fmla="*/ 0 w 556"/>
                <a:gd name="T1" fmla="*/ 116 h 235"/>
                <a:gd name="T2" fmla="*/ 219 w 556"/>
                <a:gd name="T3" fmla="*/ 0 h 235"/>
                <a:gd name="T4" fmla="*/ 513 w 556"/>
                <a:gd name="T5" fmla="*/ 83 h 235"/>
                <a:gd name="T6" fmla="*/ 513 w 556"/>
                <a:gd name="T7" fmla="*/ 100 h 235"/>
                <a:gd name="T8" fmla="*/ 309 w 556"/>
                <a:gd name="T9" fmla="*/ 215 h 235"/>
                <a:gd name="T10" fmla="*/ 0 w 556"/>
                <a:gd name="T11" fmla="*/ 136 h 235"/>
                <a:gd name="T12" fmla="*/ 0 w 556"/>
                <a:gd name="T13" fmla="*/ 116 h 2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56" h="235">
                  <a:moveTo>
                    <a:pt x="0" y="128"/>
                  </a:moveTo>
                  <a:lnTo>
                    <a:pt x="238" y="0"/>
                  </a:lnTo>
                  <a:lnTo>
                    <a:pt x="556" y="91"/>
                  </a:lnTo>
                  <a:lnTo>
                    <a:pt x="556" y="108"/>
                  </a:lnTo>
                  <a:lnTo>
                    <a:pt x="334" y="235"/>
                  </a:lnTo>
                  <a:lnTo>
                    <a:pt x="0" y="14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DDDDDD"/>
            </a:solidFill>
            <a:ln w="3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4" name="Freeform 52"/>
            <p:cNvSpPr>
              <a:spLocks/>
            </p:cNvSpPr>
            <p:nvPr/>
          </p:nvSpPr>
          <p:spPr bwMode="auto">
            <a:xfrm>
              <a:off x="3410" y="2613"/>
              <a:ext cx="527" cy="203"/>
            </a:xfrm>
            <a:custGeom>
              <a:avLst/>
              <a:gdLst>
                <a:gd name="T0" fmla="*/ 0 w 538"/>
                <a:gd name="T1" fmla="*/ 112 h 208"/>
                <a:gd name="T2" fmla="*/ 301 w 538"/>
                <a:gd name="T3" fmla="*/ 188 h 208"/>
                <a:gd name="T4" fmla="*/ 495 w 538"/>
                <a:gd name="T5" fmla="*/ 78 h 208"/>
                <a:gd name="T6" fmla="*/ 214 w 538"/>
                <a:gd name="T7" fmla="*/ 0 h 208"/>
                <a:gd name="T8" fmla="*/ 0 w 538"/>
                <a:gd name="T9" fmla="*/ 112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8" h="208">
                  <a:moveTo>
                    <a:pt x="0" y="124"/>
                  </a:moveTo>
                  <a:lnTo>
                    <a:pt x="327" y="208"/>
                  </a:lnTo>
                  <a:lnTo>
                    <a:pt x="538" y="86"/>
                  </a:lnTo>
                  <a:lnTo>
                    <a:pt x="233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cap="rnd" cmpd="sng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2700" dir="54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5" name="Oval 53"/>
            <p:cNvSpPr>
              <a:spLocks noChangeArrowheads="1"/>
            </p:cNvSpPr>
            <p:nvPr/>
          </p:nvSpPr>
          <p:spPr bwMode="auto">
            <a:xfrm>
              <a:off x="3541" y="2663"/>
              <a:ext cx="275" cy="109"/>
            </a:xfrm>
            <a:prstGeom prst="ellipse">
              <a:avLst/>
            </a:prstGeom>
            <a:solidFill>
              <a:srgbClr val="B2B2B2"/>
            </a:solidFill>
            <a:ln w="31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6" name="Freeform 54"/>
            <p:cNvSpPr>
              <a:spLocks/>
            </p:cNvSpPr>
            <p:nvPr/>
          </p:nvSpPr>
          <p:spPr bwMode="auto">
            <a:xfrm>
              <a:off x="3391" y="2667"/>
              <a:ext cx="443" cy="123"/>
            </a:xfrm>
            <a:custGeom>
              <a:avLst/>
              <a:gdLst>
                <a:gd name="T0" fmla="*/ 0 w 646"/>
                <a:gd name="T1" fmla="*/ 0 h 180"/>
                <a:gd name="T2" fmla="*/ 5 w 646"/>
                <a:gd name="T3" fmla="*/ 8 h 180"/>
                <a:gd name="T4" fmla="*/ 127 w 646"/>
                <a:gd name="T5" fmla="*/ 39 h 180"/>
                <a:gd name="T6" fmla="*/ 143 w 646"/>
                <a:gd name="T7" fmla="*/ 35 h 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6" h="180">
                  <a:moveTo>
                    <a:pt x="0" y="0"/>
                  </a:moveTo>
                  <a:lnTo>
                    <a:pt x="20" y="36"/>
                  </a:lnTo>
                  <a:lnTo>
                    <a:pt x="574" y="180"/>
                  </a:lnTo>
                  <a:lnTo>
                    <a:pt x="646" y="158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7" name="Freeform 55"/>
            <p:cNvSpPr>
              <a:spLocks noChangeAspect="1"/>
            </p:cNvSpPr>
            <p:nvPr/>
          </p:nvSpPr>
          <p:spPr bwMode="auto">
            <a:xfrm>
              <a:off x="3497" y="2180"/>
              <a:ext cx="553" cy="509"/>
            </a:xfrm>
            <a:custGeom>
              <a:avLst/>
              <a:gdLst>
                <a:gd name="T0" fmla="*/ 136 w 808"/>
                <a:gd name="T1" fmla="*/ 162 h 746"/>
                <a:gd name="T2" fmla="*/ 177 w 808"/>
                <a:gd name="T3" fmla="*/ 113 h 746"/>
                <a:gd name="T4" fmla="*/ 177 w 808"/>
                <a:gd name="T5" fmla="*/ 23 h 746"/>
                <a:gd name="T6" fmla="*/ 73 w 808"/>
                <a:gd name="T7" fmla="*/ 0 h 746"/>
                <a:gd name="T8" fmla="*/ 0 w 808"/>
                <a:gd name="T9" fmla="*/ 11 h 7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8" h="746">
                  <a:moveTo>
                    <a:pt x="620" y="746"/>
                  </a:moveTo>
                  <a:lnTo>
                    <a:pt x="808" y="525"/>
                  </a:lnTo>
                  <a:lnTo>
                    <a:pt x="808" y="106"/>
                  </a:lnTo>
                  <a:lnTo>
                    <a:pt x="336" y="0"/>
                  </a:lnTo>
                  <a:lnTo>
                    <a:pt x="0" y="4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8" name="Freeform 56"/>
            <p:cNvSpPr>
              <a:spLocks noChangeAspect="1"/>
            </p:cNvSpPr>
            <p:nvPr/>
          </p:nvSpPr>
          <p:spPr bwMode="auto">
            <a:xfrm>
              <a:off x="3842" y="2293"/>
              <a:ext cx="111" cy="495"/>
            </a:xfrm>
            <a:custGeom>
              <a:avLst/>
              <a:gdLst>
                <a:gd name="T0" fmla="*/ 0 w 144"/>
                <a:gd name="T1" fmla="*/ 224 h 644"/>
                <a:gd name="T2" fmla="*/ 0 w 144"/>
                <a:gd name="T3" fmla="*/ 28 h 644"/>
                <a:gd name="T4" fmla="*/ 51 w 144"/>
                <a:gd name="T5" fmla="*/ 0 h 644"/>
                <a:gd name="T6" fmla="*/ 51 w 144"/>
                <a:gd name="T7" fmla="*/ 193 h 644"/>
                <a:gd name="T8" fmla="*/ 0 w 144"/>
                <a:gd name="T9" fmla="*/ 224 h 6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" h="644">
                  <a:moveTo>
                    <a:pt x="0" y="644"/>
                  </a:moveTo>
                  <a:lnTo>
                    <a:pt x="0" y="79"/>
                  </a:lnTo>
                  <a:lnTo>
                    <a:pt x="144" y="0"/>
                  </a:lnTo>
                  <a:lnTo>
                    <a:pt x="144" y="554"/>
                  </a:lnTo>
                  <a:lnTo>
                    <a:pt x="0" y="644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9" name="Freeform 57"/>
            <p:cNvSpPr>
              <a:spLocks noChangeAspect="1"/>
            </p:cNvSpPr>
            <p:nvPr/>
          </p:nvSpPr>
          <p:spPr bwMode="auto">
            <a:xfrm>
              <a:off x="3350" y="2186"/>
              <a:ext cx="603" cy="168"/>
            </a:xfrm>
            <a:custGeom>
              <a:avLst/>
              <a:gdLst>
                <a:gd name="T0" fmla="*/ 225 w 782"/>
                <a:gd name="T1" fmla="*/ 76 h 219"/>
                <a:gd name="T2" fmla="*/ 0 w 782"/>
                <a:gd name="T3" fmla="*/ 23 h 219"/>
                <a:gd name="T4" fmla="*/ 56 w 782"/>
                <a:gd name="T5" fmla="*/ 0 h 219"/>
                <a:gd name="T6" fmla="*/ 277 w 782"/>
                <a:gd name="T7" fmla="*/ 48 h 219"/>
                <a:gd name="T8" fmla="*/ 225 w 782"/>
                <a:gd name="T9" fmla="*/ 76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2" h="219">
                  <a:moveTo>
                    <a:pt x="638" y="219"/>
                  </a:moveTo>
                  <a:lnTo>
                    <a:pt x="0" y="67"/>
                  </a:lnTo>
                  <a:lnTo>
                    <a:pt x="160" y="0"/>
                  </a:lnTo>
                  <a:lnTo>
                    <a:pt x="782" y="139"/>
                  </a:lnTo>
                  <a:lnTo>
                    <a:pt x="638" y="219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0" name="Freeform 58"/>
            <p:cNvSpPr>
              <a:spLocks noChangeAspect="1"/>
            </p:cNvSpPr>
            <p:nvPr/>
          </p:nvSpPr>
          <p:spPr bwMode="auto">
            <a:xfrm>
              <a:off x="3350" y="2236"/>
              <a:ext cx="492" cy="554"/>
            </a:xfrm>
            <a:custGeom>
              <a:avLst/>
              <a:gdLst>
                <a:gd name="T0" fmla="*/ 193 w 672"/>
                <a:gd name="T1" fmla="*/ 219 h 754"/>
                <a:gd name="T2" fmla="*/ 193 w 672"/>
                <a:gd name="T3" fmla="*/ 47 h 754"/>
                <a:gd name="T4" fmla="*/ 0 w 672"/>
                <a:gd name="T5" fmla="*/ 0 h 754"/>
                <a:gd name="T6" fmla="*/ 0 w 672"/>
                <a:gd name="T7" fmla="*/ 168 h 754"/>
                <a:gd name="T8" fmla="*/ 193 w 672"/>
                <a:gd name="T9" fmla="*/ 219 h 7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754">
                  <a:moveTo>
                    <a:pt x="671" y="753"/>
                  </a:moveTo>
                  <a:lnTo>
                    <a:pt x="671" y="160"/>
                  </a:lnTo>
                  <a:lnTo>
                    <a:pt x="0" y="0"/>
                  </a:lnTo>
                  <a:lnTo>
                    <a:pt x="0" y="578"/>
                  </a:lnTo>
                  <a:lnTo>
                    <a:pt x="671" y="753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1" name="Freeform 59"/>
            <p:cNvSpPr>
              <a:spLocks noChangeAspect="1"/>
            </p:cNvSpPr>
            <p:nvPr/>
          </p:nvSpPr>
          <p:spPr bwMode="auto">
            <a:xfrm>
              <a:off x="3388" y="2285"/>
              <a:ext cx="417" cy="454"/>
            </a:xfrm>
            <a:custGeom>
              <a:avLst/>
              <a:gdLst>
                <a:gd name="T0" fmla="*/ 255 w 491"/>
                <a:gd name="T1" fmla="*/ 256 h 549"/>
                <a:gd name="T2" fmla="*/ 255 w 491"/>
                <a:gd name="T3" fmla="*/ 55 h 549"/>
                <a:gd name="T4" fmla="*/ 0 w 491"/>
                <a:gd name="T5" fmla="*/ 0 h 549"/>
                <a:gd name="T6" fmla="*/ 0 w 491"/>
                <a:gd name="T7" fmla="*/ 198 h 549"/>
                <a:gd name="T8" fmla="*/ 255 w 491"/>
                <a:gd name="T9" fmla="*/ 256 h 5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1" h="549">
                  <a:moveTo>
                    <a:pt x="490" y="548"/>
                  </a:moveTo>
                  <a:lnTo>
                    <a:pt x="490" y="117"/>
                  </a:lnTo>
                  <a:lnTo>
                    <a:pt x="0" y="0"/>
                  </a:lnTo>
                  <a:lnTo>
                    <a:pt x="0" y="424"/>
                  </a:lnTo>
                  <a:lnTo>
                    <a:pt x="490" y="548"/>
                  </a:lnTo>
                </a:path>
              </a:pathLst>
            </a:custGeom>
            <a:solidFill>
              <a:srgbClr val="CECECE"/>
            </a:solidFill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2" name="Freeform 60"/>
            <p:cNvSpPr>
              <a:spLocks/>
            </p:cNvSpPr>
            <p:nvPr/>
          </p:nvSpPr>
          <p:spPr bwMode="auto">
            <a:xfrm>
              <a:off x="3414" y="2315"/>
              <a:ext cx="364" cy="392"/>
            </a:xfrm>
            <a:custGeom>
              <a:avLst/>
              <a:gdLst>
                <a:gd name="T0" fmla="*/ 0 w 542"/>
                <a:gd name="T1" fmla="*/ 0 h 592"/>
                <a:gd name="T2" fmla="*/ 0 w 542"/>
                <a:gd name="T3" fmla="*/ 87 h 592"/>
                <a:gd name="T4" fmla="*/ 110 w 542"/>
                <a:gd name="T5" fmla="*/ 114 h 592"/>
                <a:gd name="T6" fmla="*/ 110 w 542"/>
                <a:gd name="T7" fmla="*/ 25 h 592"/>
                <a:gd name="T8" fmla="*/ 0 w 542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2" h="592">
                  <a:moveTo>
                    <a:pt x="0" y="0"/>
                  </a:moveTo>
                  <a:lnTo>
                    <a:pt x="0" y="454"/>
                  </a:lnTo>
                  <a:lnTo>
                    <a:pt x="542" y="592"/>
                  </a:lnTo>
                  <a:lnTo>
                    <a:pt x="542" y="13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777777"/>
                </a:gs>
                <a:gs pos="100000">
                  <a:srgbClr val="5A5A5A"/>
                </a:gs>
              </a:gsLst>
              <a:path path="rect">
                <a:fillToRect r="100000" b="100000"/>
              </a:path>
            </a:gradFill>
            <a:ln w="6350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3" name="Line 61"/>
            <p:cNvSpPr>
              <a:spLocks noChangeShapeType="1"/>
            </p:cNvSpPr>
            <p:nvPr/>
          </p:nvSpPr>
          <p:spPr bwMode="auto">
            <a:xfrm>
              <a:off x="3446" y="2347"/>
              <a:ext cx="0" cy="6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5935" name="AutoShape 63"/>
          <p:cNvSpPr>
            <a:spLocks noChangeArrowheads="1"/>
          </p:cNvSpPr>
          <p:nvPr/>
        </p:nvSpPr>
        <p:spPr bwMode="auto">
          <a:xfrm>
            <a:off x="2882900" y="3797300"/>
            <a:ext cx="2286000" cy="444500"/>
          </a:xfrm>
          <a:prstGeom prst="rightArrowCallout">
            <a:avLst>
              <a:gd name="adj1" fmla="val 59287"/>
              <a:gd name="adj2" fmla="val 50000"/>
              <a:gd name="adj3" fmla="val 77500"/>
              <a:gd name="adj4" fmla="val 77097"/>
            </a:avLst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45791" dir="3378596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Configuration </a:t>
            </a:r>
            <a:r>
              <a:rPr lang="en-US" sz="2600" b="1">
                <a:solidFill>
                  <a:srgbClr val="D80081"/>
                </a:solidFill>
              </a:rPr>
              <a:t>A</a:t>
            </a:r>
            <a:endParaRPr lang="en-US" sz="2000" b="1">
              <a:latin typeface="Arial Narrow" pitchFamily="34" charset="0"/>
            </a:endParaRPr>
          </a:p>
        </p:txBody>
      </p:sp>
      <p:sp>
        <p:nvSpPr>
          <p:cNvPr id="975936" name="AutoShape 64"/>
          <p:cNvSpPr>
            <a:spLocks noChangeArrowheads="1"/>
          </p:cNvSpPr>
          <p:nvPr/>
        </p:nvSpPr>
        <p:spPr bwMode="auto">
          <a:xfrm>
            <a:off x="3187700" y="4597400"/>
            <a:ext cx="2286000" cy="444500"/>
          </a:xfrm>
          <a:prstGeom prst="rightArrowCallout">
            <a:avLst>
              <a:gd name="adj1" fmla="val 59287"/>
              <a:gd name="adj2" fmla="val 50000"/>
              <a:gd name="adj3" fmla="val 77500"/>
              <a:gd name="adj4" fmla="val 77097"/>
            </a:avLst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45791" dir="3378596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Configuration </a:t>
            </a:r>
            <a:r>
              <a:rPr lang="en-US" sz="2600" b="1">
                <a:solidFill>
                  <a:srgbClr val="0000FF"/>
                </a:solidFill>
              </a:rPr>
              <a:t>B</a:t>
            </a:r>
            <a:endParaRPr lang="en-US" sz="2000" b="1">
              <a:latin typeface="Arial Narrow" pitchFamily="34" charset="0"/>
            </a:endParaRPr>
          </a:p>
        </p:txBody>
      </p:sp>
      <p:sp>
        <p:nvSpPr>
          <p:cNvPr id="975937" name="AutoShape 65"/>
          <p:cNvSpPr>
            <a:spLocks noChangeArrowheads="1"/>
          </p:cNvSpPr>
          <p:nvPr/>
        </p:nvSpPr>
        <p:spPr bwMode="auto">
          <a:xfrm>
            <a:off x="3505200" y="5321300"/>
            <a:ext cx="2286000" cy="444500"/>
          </a:xfrm>
          <a:prstGeom prst="rightArrowCallout">
            <a:avLst>
              <a:gd name="adj1" fmla="val 59287"/>
              <a:gd name="adj2" fmla="val 50000"/>
              <a:gd name="adj3" fmla="val 77500"/>
              <a:gd name="adj4" fmla="val 77097"/>
            </a:avLst>
          </a:prstGeom>
          <a:gradFill rotWithShape="0">
            <a:gsLst>
              <a:gs pos="0">
                <a:srgbClr val="FBFD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45791" dir="3378596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Configuration </a:t>
            </a:r>
            <a:r>
              <a:rPr lang="en-US" sz="2600" b="1">
                <a:solidFill>
                  <a:srgbClr val="008000"/>
                </a:solidFill>
              </a:rPr>
              <a:t>C</a:t>
            </a:r>
            <a:endParaRPr lang="en-US" sz="2000" b="1">
              <a:latin typeface="Arial Narrow" pitchFamily="34" charset="0"/>
            </a:endParaRPr>
          </a:p>
        </p:txBody>
      </p:sp>
      <p:grpSp>
        <p:nvGrpSpPr>
          <p:cNvPr id="975938" name="Group 66"/>
          <p:cNvGrpSpPr>
            <a:grpSpLocks/>
          </p:cNvGrpSpPr>
          <p:nvPr/>
        </p:nvGrpSpPr>
        <p:grpSpPr bwMode="auto">
          <a:xfrm>
            <a:off x="5419725" y="3675063"/>
            <a:ext cx="577850" cy="622300"/>
            <a:chOff x="3414" y="2315"/>
            <a:chExt cx="364" cy="392"/>
          </a:xfrm>
        </p:grpSpPr>
        <p:sp>
          <p:nvSpPr>
            <p:cNvPr id="25670" name="Freeform 67"/>
            <p:cNvSpPr>
              <a:spLocks/>
            </p:cNvSpPr>
            <p:nvPr/>
          </p:nvSpPr>
          <p:spPr bwMode="auto">
            <a:xfrm>
              <a:off x="3414" y="2315"/>
              <a:ext cx="364" cy="392"/>
            </a:xfrm>
            <a:custGeom>
              <a:avLst/>
              <a:gdLst>
                <a:gd name="T0" fmla="*/ 0 w 542"/>
                <a:gd name="T1" fmla="*/ 0 h 592"/>
                <a:gd name="T2" fmla="*/ 0 w 542"/>
                <a:gd name="T3" fmla="*/ 87 h 592"/>
                <a:gd name="T4" fmla="*/ 110 w 542"/>
                <a:gd name="T5" fmla="*/ 114 h 592"/>
                <a:gd name="T6" fmla="*/ 110 w 542"/>
                <a:gd name="T7" fmla="*/ 25 h 592"/>
                <a:gd name="T8" fmla="*/ 0 w 542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2" h="592">
                  <a:moveTo>
                    <a:pt x="0" y="0"/>
                  </a:moveTo>
                  <a:lnTo>
                    <a:pt x="0" y="454"/>
                  </a:lnTo>
                  <a:lnTo>
                    <a:pt x="542" y="592"/>
                  </a:lnTo>
                  <a:lnTo>
                    <a:pt x="542" y="13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D80081"/>
                </a:gs>
                <a:gs pos="100000">
                  <a:srgbClr val="A30061"/>
                </a:gs>
              </a:gsLst>
              <a:path path="rect">
                <a:fillToRect r="100000" b="100000"/>
              </a:path>
            </a:gradFill>
            <a:ln w="6350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1" name="Line 68"/>
            <p:cNvSpPr>
              <a:spLocks noChangeShapeType="1"/>
            </p:cNvSpPr>
            <p:nvPr/>
          </p:nvSpPr>
          <p:spPr bwMode="auto">
            <a:xfrm>
              <a:off x="3446" y="2347"/>
              <a:ext cx="0" cy="6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10" name="Group 69"/>
          <p:cNvGrpSpPr>
            <a:grpSpLocks/>
          </p:cNvGrpSpPr>
          <p:nvPr/>
        </p:nvGrpSpPr>
        <p:grpSpPr bwMode="auto">
          <a:xfrm>
            <a:off x="5735638" y="4114800"/>
            <a:ext cx="1227137" cy="1352550"/>
            <a:chOff x="3613" y="2592"/>
            <a:chExt cx="773" cy="852"/>
          </a:xfrm>
        </p:grpSpPr>
        <p:grpSp>
          <p:nvGrpSpPr>
            <p:cNvPr id="25644" name="Group 70"/>
            <p:cNvGrpSpPr>
              <a:grpSpLocks/>
            </p:cNvGrpSpPr>
            <p:nvPr/>
          </p:nvGrpSpPr>
          <p:grpSpPr bwMode="auto">
            <a:xfrm>
              <a:off x="3613" y="3041"/>
              <a:ext cx="748" cy="403"/>
              <a:chOff x="1929" y="1343"/>
              <a:chExt cx="763" cy="412"/>
            </a:xfrm>
          </p:grpSpPr>
          <p:sp>
            <p:nvSpPr>
              <p:cNvPr id="25656" name="Freeform 71"/>
              <p:cNvSpPr>
                <a:spLocks noChangeAspect="1"/>
              </p:cNvSpPr>
              <p:nvPr/>
            </p:nvSpPr>
            <p:spPr bwMode="auto">
              <a:xfrm>
                <a:off x="2428" y="1450"/>
                <a:ext cx="263" cy="305"/>
              </a:xfrm>
              <a:custGeom>
                <a:avLst/>
                <a:gdLst>
                  <a:gd name="T0" fmla="*/ 1 w 364"/>
                  <a:gd name="T1" fmla="*/ 58 h 422"/>
                  <a:gd name="T2" fmla="*/ 99 w 364"/>
                  <a:gd name="T3" fmla="*/ 0 h 422"/>
                  <a:gd name="T4" fmla="*/ 99 w 364"/>
                  <a:gd name="T5" fmla="*/ 49 h 422"/>
                  <a:gd name="T6" fmla="*/ 0 w 364"/>
                  <a:gd name="T7" fmla="*/ 115 h 4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7" name="Freeform 72"/>
              <p:cNvSpPr>
                <a:spLocks noChangeAspect="1"/>
              </p:cNvSpPr>
              <p:nvPr/>
            </p:nvSpPr>
            <p:spPr bwMode="auto">
              <a:xfrm>
                <a:off x="1929" y="1343"/>
                <a:ext cx="763" cy="264"/>
              </a:xfrm>
              <a:custGeom>
                <a:avLst/>
                <a:gdLst>
                  <a:gd name="T0" fmla="*/ 171 w 1091"/>
                  <a:gd name="T1" fmla="*/ 90 h 377"/>
                  <a:gd name="T2" fmla="*/ 0 w 1091"/>
                  <a:gd name="T3" fmla="*/ 45 h 377"/>
                  <a:gd name="T4" fmla="*/ 95 w 1091"/>
                  <a:gd name="T5" fmla="*/ 0 h 377"/>
                  <a:gd name="T6" fmla="*/ 261 w 1091"/>
                  <a:gd name="T7" fmla="*/ 36 h 377"/>
                  <a:gd name="T8" fmla="*/ 171 w 1091"/>
                  <a:gd name="T9" fmla="*/ 90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8" name="Freeform 73"/>
              <p:cNvSpPr>
                <a:spLocks noChangeAspect="1"/>
              </p:cNvSpPr>
              <p:nvPr/>
            </p:nvSpPr>
            <p:spPr bwMode="auto">
              <a:xfrm>
                <a:off x="1929" y="1473"/>
                <a:ext cx="499" cy="282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53 h 390"/>
                  <a:gd name="T4" fmla="*/ 189 w 690"/>
                  <a:gd name="T5" fmla="*/ 107 h 390"/>
                  <a:gd name="T6" fmla="*/ 189 w 690"/>
                  <a:gd name="T7" fmla="*/ 51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9" name="Freeform 74"/>
              <p:cNvSpPr>
                <a:spLocks noChangeAspect="1"/>
              </p:cNvSpPr>
              <p:nvPr/>
            </p:nvSpPr>
            <p:spPr bwMode="auto">
              <a:xfrm>
                <a:off x="2190" y="1573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74 w 271"/>
                  <a:gd name="T3" fmla="*/ 20 h 189"/>
                  <a:gd name="T4" fmla="*/ 74 w 271"/>
                  <a:gd name="T5" fmla="*/ 52 h 189"/>
                  <a:gd name="T6" fmla="*/ 0 w 271"/>
                  <a:gd name="T7" fmla="*/ 31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rnd" cmpd="sng">
                    <a:solidFill>
                      <a:srgbClr val="A9A9A9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0" name="Freeform 75"/>
              <p:cNvSpPr>
                <a:spLocks noChangeAspect="1" noChangeArrowheads="1"/>
              </p:cNvSpPr>
              <p:nvPr/>
            </p:nvSpPr>
            <p:spPr bwMode="auto">
              <a:xfrm>
                <a:off x="2194" y="1624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72 w 261"/>
                  <a:gd name="T3" fmla="*/ 18 h 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61" name="Freeform 76"/>
              <p:cNvSpPr>
                <a:spLocks/>
              </p:cNvSpPr>
              <p:nvPr/>
            </p:nvSpPr>
            <p:spPr bwMode="auto">
              <a:xfrm>
                <a:off x="2190" y="1572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2" name="Line 77"/>
              <p:cNvSpPr>
                <a:spLocks noChangeShapeType="1"/>
              </p:cNvSpPr>
              <p:nvPr/>
            </p:nvSpPr>
            <p:spPr bwMode="auto">
              <a:xfrm>
                <a:off x="2207" y="1600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3" name="Line 78"/>
              <p:cNvSpPr>
                <a:spLocks noChangeShapeType="1"/>
              </p:cNvSpPr>
              <p:nvPr/>
            </p:nvSpPr>
            <p:spPr bwMode="auto">
              <a:xfrm>
                <a:off x="2337" y="1678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4" name="Freeform 79"/>
              <p:cNvSpPr>
                <a:spLocks/>
              </p:cNvSpPr>
              <p:nvPr/>
            </p:nvSpPr>
            <p:spPr bwMode="auto">
              <a:xfrm>
                <a:off x="2255" y="1610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4 h 35"/>
                  <a:gd name="T4" fmla="*/ 19 w 64"/>
                  <a:gd name="T5" fmla="*/ 9 h 35"/>
                  <a:gd name="T6" fmla="*/ 19 w 64"/>
                  <a:gd name="T7" fmla="*/ 5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5" name="Line 80"/>
              <p:cNvSpPr>
                <a:spLocks noChangeShapeType="1"/>
              </p:cNvSpPr>
              <p:nvPr/>
            </p:nvSpPr>
            <p:spPr bwMode="auto">
              <a:xfrm>
                <a:off x="1942" y="1503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6" name="Line 81"/>
              <p:cNvSpPr>
                <a:spLocks noChangeShapeType="1"/>
              </p:cNvSpPr>
              <p:nvPr/>
            </p:nvSpPr>
            <p:spPr bwMode="auto">
              <a:xfrm>
                <a:off x="1942" y="1525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7" name="Line 82"/>
              <p:cNvSpPr>
                <a:spLocks noChangeShapeType="1"/>
              </p:cNvSpPr>
              <p:nvPr/>
            </p:nvSpPr>
            <p:spPr bwMode="auto">
              <a:xfrm>
                <a:off x="1942" y="1548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8" name="Line 83"/>
              <p:cNvSpPr>
                <a:spLocks noChangeShapeType="1"/>
              </p:cNvSpPr>
              <p:nvPr/>
            </p:nvSpPr>
            <p:spPr bwMode="auto">
              <a:xfrm>
                <a:off x="1942" y="1570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9" name="Freeform 84"/>
              <p:cNvSpPr>
                <a:spLocks/>
              </p:cNvSpPr>
              <p:nvPr/>
            </p:nvSpPr>
            <p:spPr bwMode="auto">
              <a:xfrm>
                <a:off x="2192" y="1632"/>
                <a:ext cx="198" cy="84"/>
              </a:xfrm>
              <a:custGeom>
                <a:avLst/>
                <a:gdLst>
                  <a:gd name="T0" fmla="*/ 0 w 275"/>
                  <a:gd name="T1" fmla="*/ 11 h 117"/>
                  <a:gd name="T2" fmla="*/ 74 w 275"/>
                  <a:gd name="T3" fmla="*/ 31 h 117"/>
                  <a:gd name="T4" fmla="*/ 74 w 275"/>
                  <a:gd name="T5" fmla="*/ 0 h 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5645" name="Freeform 85"/>
            <p:cNvSpPr>
              <a:spLocks/>
            </p:cNvSpPr>
            <p:nvPr/>
          </p:nvSpPr>
          <p:spPr bwMode="auto">
            <a:xfrm>
              <a:off x="3739" y="3020"/>
              <a:ext cx="545" cy="230"/>
            </a:xfrm>
            <a:custGeom>
              <a:avLst/>
              <a:gdLst>
                <a:gd name="T0" fmla="*/ 0 w 556"/>
                <a:gd name="T1" fmla="*/ 116 h 235"/>
                <a:gd name="T2" fmla="*/ 219 w 556"/>
                <a:gd name="T3" fmla="*/ 0 h 235"/>
                <a:gd name="T4" fmla="*/ 513 w 556"/>
                <a:gd name="T5" fmla="*/ 83 h 235"/>
                <a:gd name="T6" fmla="*/ 513 w 556"/>
                <a:gd name="T7" fmla="*/ 100 h 235"/>
                <a:gd name="T8" fmla="*/ 309 w 556"/>
                <a:gd name="T9" fmla="*/ 215 h 235"/>
                <a:gd name="T10" fmla="*/ 0 w 556"/>
                <a:gd name="T11" fmla="*/ 136 h 235"/>
                <a:gd name="T12" fmla="*/ 0 w 556"/>
                <a:gd name="T13" fmla="*/ 116 h 2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56" h="235">
                  <a:moveTo>
                    <a:pt x="0" y="128"/>
                  </a:moveTo>
                  <a:lnTo>
                    <a:pt x="238" y="0"/>
                  </a:lnTo>
                  <a:lnTo>
                    <a:pt x="556" y="91"/>
                  </a:lnTo>
                  <a:lnTo>
                    <a:pt x="556" y="108"/>
                  </a:lnTo>
                  <a:lnTo>
                    <a:pt x="334" y="235"/>
                  </a:lnTo>
                  <a:lnTo>
                    <a:pt x="0" y="14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DDDDDD"/>
            </a:solidFill>
            <a:ln w="3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6" name="Freeform 86"/>
            <p:cNvSpPr>
              <a:spLocks/>
            </p:cNvSpPr>
            <p:nvPr/>
          </p:nvSpPr>
          <p:spPr bwMode="auto">
            <a:xfrm>
              <a:off x="3746" y="3025"/>
              <a:ext cx="527" cy="203"/>
            </a:xfrm>
            <a:custGeom>
              <a:avLst/>
              <a:gdLst>
                <a:gd name="T0" fmla="*/ 0 w 538"/>
                <a:gd name="T1" fmla="*/ 112 h 208"/>
                <a:gd name="T2" fmla="*/ 301 w 538"/>
                <a:gd name="T3" fmla="*/ 188 h 208"/>
                <a:gd name="T4" fmla="*/ 495 w 538"/>
                <a:gd name="T5" fmla="*/ 78 h 208"/>
                <a:gd name="T6" fmla="*/ 214 w 538"/>
                <a:gd name="T7" fmla="*/ 0 h 208"/>
                <a:gd name="T8" fmla="*/ 0 w 538"/>
                <a:gd name="T9" fmla="*/ 112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8" h="208">
                  <a:moveTo>
                    <a:pt x="0" y="124"/>
                  </a:moveTo>
                  <a:lnTo>
                    <a:pt x="327" y="208"/>
                  </a:lnTo>
                  <a:lnTo>
                    <a:pt x="538" y="86"/>
                  </a:lnTo>
                  <a:lnTo>
                    <a:pt x="233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cap="rnd" cmpd="sng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2700" dir="54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Oval 87"/>
            <p:cNvSpPr>
              <a:spLocks noChangeArrowheads="1"/>
            </p:cNvSpPr>
            <p:nvPr/>
          </p:nvSpPr>
          <p:spPr bwMode="auto">
            <a:xfrm>
              <a:off x="3877" y="3075"/>
              <a:ext cx="275" cy="109"/>
            </a:xfrm>
            <a:prstGeom prst="ellipse">
              <a:avLst/>
            </a:prstGeom>
            <a:solidFill>
              <a:srgbClr val="B2B2B2"/>
            </a:solidFill>
            <a:ln w="31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Freeform 88"/>
            <p:cNvSpPr>
              <a:spLocks/>
            </p:cNvSpPr>
            <p:nvPr/>
          </p:nvSpPr>
          <p:spPr bwMode="auto">
            <a:xfrm>
              <a:off x="3727" y="3079"/>
              <a:ext cx="443" cy="123"/>
            </a:xfrm>
            <a:custGeom>
              <a:avLst/>
              <a:gdLst>
                <a:gd name="T0" fmla="*/ 0 w 646"/>
                <a:gd name="T1" fmla="*/ 0 h 180"/>
                <a:gd name="T2" fmla="*/ 5 w 646"/>
                <a:gd name="T3" fmla="*/ 8 h 180"/>
                <a:gd name="T4" fmla="*/ 127 w 646"/>
                <a:gd name="T5" fmla="*/ 39 h 180"/>
                <a:gd name="T6" fmla="*/ 143 w 646"/>
                <a:gd name="T7" fmla="*/ 35 h 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6" h="180">
                  <a:moveTo>
                    <a:pt x="0" y="0"/>
                  </a:moveTo>
                  <a:lnTo>
                    <a:pt x="20" y="36"/>
                  </a:lnTo>
                  <a:lnTo>
                    <a:pt x="574" y="180"/>
                  </a:lnTo>
                  <a:lnTo>
                    <a:pt x="646" y="158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Freeform 89"/>
            <p:cNvSpPr>
              <a:spLocks noChangeAspect="1"/>
            </p:cNvSpPr>
            <p:nvPr/>
          </p:nvSpPr>
          <p:spPr bwMode="auto">
            <a:xfrm>
              <a:off x="3833" y="2592"/>
              <a:ext cx="553" cy="509"/>
            </a:xfrm>
            <a:custGeom>
              <a:avLst/>
              <a:gdLst>
                <a:gd name="T0" fmla="*/ 136 w 808"/>
                <a:gd name="T1" fmla="*/ 162 h 746"/>
                <a:gd name="T2" fmla="*/ 177 w 808"/>
                <a:gd name="T3" fmla="*/ 113 h 746"/>
                <a:gd name="T4" fmla="*/ 177 w 808"/>
                <a:gd name="T5" fmla="*/ 23 h 746"/>
                <a:gd name="T6" fmla="*/ 73 w 808"/>
                <a:gd name="T7" fmla="*/ 0 h 746"/>
                <a:gd name="T8" fmla="*/ 0 w 808"/>
                <a:gd name="T9" fmla="*/ 11 h 7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8" h="746">
                  <a:moveTo>
                    <a:pt x="620" y="746"/>
                  </a:moveTo>
                  <a:lnTo>
                    <a:pt x="808" y="525"/>
                  </a:lnTo>
                  <a:lnTo>
                    <a:pt x="808" y="106"/>
                  </a:lnTo>
                  <a:lnTo>
                    <a:pt x="336" y="0"/>
                  </a:lnTo>
                  <a:lnTo>
                    <a:pt x="0" y="4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Freeform 90"/>
            <p:cNvSpPr>
              <a:spLocks noChangeAspect="1"/>
            </p:cNvSpPr>
            <p:nvPr/>
          </p:nvSpPr>
          <p:spPr bwMode="auto">
            <a:xfrm>
              <a:off x="4178" y="2705"/>
              <a:ext cx="111" cy="495"/>
            </a:xfrm>
            <a:custGeom>
              <a:avLst/>
              <a:gdLst>
                <a:gd name="T0" fmla="*/ 0 w 144"/>
                <a:gd name="T1" fmla="*/ 224 h 644"/>
                <a:gd name="T2" fmla="*/ 0 w 144"/>
                <a:gd name="T3" fmla="*/ 28 h 644"/>
                <a:gd name="T4" fmla="*/ 51 w 144"/>
                <a:gd name="T5" fmla="*/ 0 h 644"/>
                <a:gd name="T6" fmla="*/ 51 w 144"/>
                <a:gd name="T7" fmla="*/ 193 h 644"/>
                <a:gd name="T8" fmla="*/ 0 w 144"/>
                <a:gd name="T9" fmla="*/ 224 h 6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" h="644">
                  <a:moveTo>
                    <a:pt x="0" y="644"/>
                  </a:moveTo>
                  <a:lnTo>
                    <a:pt x="0" y="79"/>
                  </a:lnTo>
                  <a:lnTo>
                    <a:pt x="144" y="0"/>
                  </a:lnTo>
                  <a:lnTo>
                    <a:pt x="144" y="554"/>
                  </a:lnTo>
                  <a:lnTo>
                    <a:pt x="0" y="644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Freeform 91"/>
            <p:cNvSpPr>
              <a:spLocks noChangeAspect="1"/>
            </p:cNvSpPr>
            <p:nvPr/>
          </p:nvSpPr>
          <p:spPr bwMode="auto">
            <a:xfrm>
              <a:off x="3686" y="2598"/>
              <a:ext cx="603" cy="168"/>
            </a:xfrm>
            <a:custGeom>
              <a:avLst/>
              <a:gdLst>
                <a:gd name="T0" fmla="*/ 225 w 782"/>
                <a:gd name="T1" fmla="*/ 76 h 219"/>
                <a:gd name="T2" fmla="*/ 0 w 782"/>
                <a:gd name="T3" fmla="*/ 23 h 219"/>
                <a:gd name="T4" fmla="*/ 56 w 782"/>
                <a:gd name="T5" fmla="*/ 0 h 219"/>
                <a:gd name="T6" fmla="*/ 277 w 782"/>
                <a:gd name="T7" fmla="*/ 48 h 219"/>
                <a:gd name="T8" fmla="*/ 225 w 782"/>
                <a:gd name="T9" fmla="*/ 76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2" h="219">
                  <a:moveTo>
                    <a:pt x="638" y="219"/>
                  </a:moveTo>
                  <a:lnTo>
                    <a:pt x="0" y="67"/>
                  </a:lnTo>
                  <a:lnTo>
                    <a:pt x="160" y="0"/>
                  </a:lnTo>
                  <a:lnTo>
                    <a:pt x="782" y="139"/>
                  </a:lnTo>
                  <a:lnTo>
                    <a:pt x="638" y="219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Freeform 92"/>
            <p:cNvSpPr>
              <a:spLocks noChangeAspect="1"/>
            </p:cNvSpPr>
            <p:nvPr/>
          </p:nvSpPr>
          <p:spPr bwMode="auto">
            <a:xfrm>
              <a:off x="3686" y="2648"/>
              <a:ext cx="492" cy="554"/>
            </a:xfrm>
            <a:custGeom>
              <a:avLst/>
              <a:gdLst>
                <a:gd name="T0" fmla="*/ 193 w 672"/>
                <a:gd name="T1" fmla="*/ 219 h 754"/>
                <a:gd name="T2" fmla="*/ 193 w 672"/>
                <a:gd name="T3" fmla="*/ 47 h 754"/>
                <a:gd name="T4" fmla="*/ 0 w 672"/>
                <a:gd name="T5" fmla="*/ 0 h 754"/>
                <a:gd name="T6" fmla="*/ 0 w 672"/>
                <a:gd name="T7" fmla="*/ 168 h 754"/>
                <a:gd name="T8" fmla="*/ 193 w 672"/>
                <a:gd name="T9" fmla="*/ 219 h 7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754">
                  <a:moveTo>
                    <a:pt x="671" y="753"/>
                  </a:moveTo>
                  <a:lnTo>
                    <a:pt x="671" y="160"/>
                  </a:lnTo>
                  <a:lnTo>
                    <a:pt x="0" y="0"/>
                  </a:lnTo>
                  <a:lnTo>
                    <a:pt x="0" y="578"/>
                  </a:lnTo>
                  <a:lnTo>
                    <a:pt x="671" y="753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Freeform 93"/>
            <p:cNvSpPr>
              <a:spLocks noChangeAspect="1"/>
            </p:cNvSpPr>
            <p:nvPr/>
          </p:nvSpPr>
          <p:spPr bwMode="auto">
            <a:xfrm>
              <a:off x="3724" y="2697"/>
              <a:ext cx="417" cy="454"/>
            </a:xfrm>
            <a:custGeom>
              <a:avLst/>
              <a:gdLst>
                <a:gd name="T0" fmla="*/ 255 w 491"/>
                <a:gd name="T1" fmla="*/ 256 h 549"/>
                <a:gd name="T2" fmla="*/ 255 w 491"/>
                <a:gd name="T3" fmla="*/ 55 h 549"/>
                <a:gd name="T4" fmla="*/ 0 w 491"/>
                <a:gd name="T5" fmla="*/ 0 h 549"/>
                <a:gd name="T6" fmla="*/ 0 w 491"/>
                <a:gd name="T7" fmla="*/ 198 h 549"/>
                <a:gd name="T8" fmla="*/ 255 w 491"/>
                <a:gd name="T9" fmla="*/ 256 h 5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1" h="549">
                  <a:moveTo>
                    <a:pt x="490" y="548"/>
                  </a:moveTo>
                  <a:lnTo>
                    <a:pt x="490" y="117"/>
                  </a:lnTo>
                  <a:lnTo>
                    <a:pt x="0" y="0"/>
                  </a:lnTo>
                  <a:lnTo>
                    <a:pt x="0" y="424"/>
                  </a:lnTo>
                  <a:lnTo>
                    <a:pt x="490" y="548"/>
                  </a:lnTo>
                </a:path>
              </a:pathLst>
            </a:custGeom>
            <a:solidFill>
              <a:srgbClr val="CECECE"/>
            </a:solidFill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Freeform 94"/>
            <p:cNvSpPr>
              <a:spLocks/>
            </p:cNvSpPr>
            <p:nvPr/>
          </p:nvSpPr>
          <p:spPr bwMode="auto">
            <a:xfrm>
              <a:off x="3750" y="2727"/>
              <a:ext cx="364" cy="392"/>
            </a:xfrm>
            <a:custGeom>
              <a:avLst/>
              <a:gdLst>
                <a:gd name="T0" fmla="*/ 0 w 542"/>
                <a:gd name="T1" fmla="*/ 0 h 592"/>
                <a:gd name="T2" fmla="*/ 0 w 542"/>
                <a:gd name="T3" fmla="*/ 87 h 592"/>
                <a:gd name="T4" fmla="*/ 110 w 542"/>
                <a:gd name="T5" fmla="*/ 114 h 592"/>
                <a:gd name="T6" fmla="*/ 110 w 542"/>
                <a:gd name="T7" fmla="*/ 25 h 592"/>
                <a:gd name="T8" fmla="*/ 0 w 542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2" h="592">
                  <a:moveTo>
                    <a:pt x="0" y="0"/>
                  </a:moveTo>
                  <a:lnTo>
                    <a:pt x="0" y="454"/>
                  </a:lnTo>
                  <a:lnTo>
                    <a:pt x="542" y="592"/>
                  </a:lnTo>
                  <a:lnTo>
                    <a:pt x="542" y="13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777777"/>
                </a:gs>
                <a:gs pos="100000">
                  <a:srgbClr val="5A5A5A"/>
                </a:gs>
              </a:gsLst>
              <a:path path="rect">
                <a:fillToRect r="100000" b="100000"/>
              </a:path>
            </a:gradFill>
            <a:ln w="6350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5" name="Line 95"/>
            <p:cNvSpPr>
              <a:spLocks noChangeShapeType="1"/>
            </p:cNvSpPr>
            <p:nvPr/>
          </p:nvSpPr>
          <p:spPr bwMode="auto">
            <a:xfrm>
              <a:off x="3782" y="2759"/>
              <a:ext cx="0" cy="6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5968" name="Group 96"/>
          <p:cNvGrpSpPr>
            <a:grpSpLocks/>
          </p:cNvGrpSpPr>
          <p:nvPr/>
        </p:nvGrpSpPr>
        <p:grpSpPr bwMode="auto">
          <a:xfrm>
            <a:off x="5953125" y="4329113"/>
            <a:ext cx="577850" cy="622300"/>
            <a:chOff x="3750" y="2727"/>
            <a:chExt cx="364" cy="392"/>
          </a:xfrm>
        </p:grpSpPr>
        <p:sp>
          <p:nvSpPr>
            <p:cNvPr id="25642" name="Freeform 97"/>
            <p:cNvSpPr>
              <a:spLocks/>
            </p:cNvSpPr>
            <p:nvPr/>
          </p:nvSpPr>
          <p:spPr bwMode="auto">
            <a:xfrm>
              <a:off x="3750" y="2727"/>
              <a:ext cx="364" cy="392"/>
            </a:xfrm>
            <a:custGeom>
              <a:avLst/>
              <a:gdLst>
                <a:gd name="T0" fmla="*/ 0 w 542"/>
                <a:gd name="T1" fmla="*/ 0 h 592"/>
                <a:gd name="T2" fmla="*/ 0 w 542"/>
                <a:gd name="T3" fmla="*/ 87 h 592"/>
                <a:gd name="T4" fmla="*/ 110 w 542"/>
                <a:gd name="T5" fmla="*/ 114 h 592"/>
                <a:gd name="T6" fmla="*/ 110 w 542"/>
                <a:gd name="T7" fmla="*/ 25 h 592"/>
                <a:gd name="T8" fmla="*/ 0 w 542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2" h="592">
                  <a:moveTo>
                    <a:pt x="0" y="0"/>
                  </a:moveTo>
                  <a:lnTo>
                    <a:pt x="0" y="454"/>
                  </a:lnTo>
                  <a:lnTo>
                    <a:pt x="542" y="592"/>
                  </a:lnTo>
                  <a:lnTo>
                    <a:pt x="542" y="13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618FFD"/>
                </a:gs>
                <a:gs pos="100000">
                  <a:srgbClr val="496CBE"/>
                </a:gs>
              </a:gsLst>
              <a:path path="rect">
                <a:fillToRect r="100000" b="100000"/>
              </a:path>
            </a:gradFill>
            <a:ln w="6350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3" name="Line 98"/>
            <p:cNvSpPr>
              <a:spLocks noChangeShapeType="1"/>
            </p:cNvSpPr>
            <p:nvPr/>
          </p:nvSpPr>
          <p:spPr bwMode="auto">
            <a:xfrm>
              <a:off x="3782" y="2759"/>
              <a:ext cx="0" cy="6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12" name="Group 99"/>
          <p:cNvGrpSpPr>
            <a:grpSpLocks/>
          </p:cNvGrpSpPr>
          <p:nvPr/>
        </p:nvGrpSpPr>
        <p:grpSpPr bwMode="auto">
          <a:xfrm>
            <a:off x="6294438" y="4768850"/>
            <a:ext cx="1227137" cy="1352550"/>
            <a:chOff x="3965" y="3004"/>
            <a:chExt cx="773" cy="852"/>
          </a:xfrm>
        </p:grpSpPr>
        <p:grpSp>
          <p:nvGrpSpPr>
            <p:cNvPr id="25616" name="Group 100"/>
            <p:cNvGrpSpPr>
              <a:grpSpLocks/>
            </p:cNvGrpSpPr>
            <p:nvPr/>
          </p:nvGrpSpPr>
          <p:grpSpPr bwMode="auto">
            <a:xfrm>
              <a:off x="3965" y="3453"/>
              <a:ext cx="748" cy="403"/>
              <a:chOff x="1929" y="1343"/>
              <a:chExt cx="763" cy="412"/>
            </a:xfrm>
          </p:grpSpPr>
          <p:sp>
            <p:nvSpPr>
              <p:cNvPr id="25628" name="Freeform 101"/>
              <p:cNvSpPr>
                <a:spLocks noChangeAspect="1"/>
              </p:cNvSpPr>
              <p:nvPr/>
            </p:nvSpPr>
            <p:spPr bwMode="auto">
              <a:xfrm>
                <a:off x="2428" y="1450"/>
                <a:ext cx="263" cy="305"/>
              </a:xfrm>
              <a:custGeom>
                <a:avLst/>
                <a:gdLst>
                  <a:gd name="T0" fmla="*/ 1 w 364"/>
                  <a:gd name="T1" fmla="*/ 58 h 422"/>
                  <a:gd name="T2" fmla="*/ 99 w 364"/>
                  <a:gd name="T3" fmla="*/ 0 h 422"/>
                  <a:gd name="T4" fmla="*/ 99 w 364"/>
                  <a:gd name="T5" fmla="*/ 49 h 422"/>
                  <a:gd name="T6" fmla="*/ 0 w 364"/>
                  <a:gd name="T7" fmla="*/ 115 h 4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9" name="Freeform 102"/>
              <p:cNvSpPr>
                <a:spLocks noChangeAspect="1"/>
              </p:cNvSpPr>
              <p:nvPr/>
            </p:nvSpPr>
            <p:spPr bwMode="auto">
              <a:xfrm>
                <a:off x="1929" y="1343"/>
                <a:ext cx="763" cy="264"/>
              </a:xfrm>
              <a:custGeom>
                <a:avLst/>
                <a:gdLst>
                  <a:gd name="T0" fmla="*/ 171 w 1091"/>
                  <a:gd name="T1" fmla="*/ 90 h 377"/>
                  <a:gd name="T2" fmla="*/ 0 w 1091"/>
                  <a:gd name="T3" fmla="*/ 45 h 377"/>
                  <a:gd name="T4" fmla="*/ 95 w 1091"/>
                  <a:gd name="T5" fmla="*/ 0 h 377"/>
                  <a:gd name="T6" fmla="*/ 261 w 1091"/>
                  <a:gd name="T7" fmla="*/ 36 h 377"/>
                  <a:gd name="T8" fmla="*/ 171 w 1091"/>
                  <a:gd name="T9" fmla="*/ 90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0" name="Freeform 103"/>
              <p:cNvSpPr>
                <a:spLocks noChangeAspect="1"/>
              </p:cNvSpPr>
              <p:nvPr/>
            </p:nvSpPr>
            <p:spPr bwMode="auto">
              <a:xfrm>
                <a:off x="1929" y="1473"/>
                <a:ext cx="499" cy="282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53 h 390"/>
                  <a:gd name="T4" fmla="*/ 189 w 690"/>
                  <a:gd name="T5" fmla="*/ 107 h 390"/>
                  <a:gd name="T6" fmla="*/ 189 w 690"/>
                  <a:gd name="T7" fmla="*/ 51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1" name="Freeform 104"/>
              <p:cNvSpPr>
                <a:spLocks noChangeAspect="1"/>
              </p:cNvSpPr>
              <p:nvPr/>
            </p:nvSpPr>
            <p:spPr bwMode="auto">
              <a:xfrm>
                <a:off x="2190" y="1573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74 w 271"/>
                  <a:gd name="T3" fmla="*/ 20 h 189"/>
                  <a:gd name="T4" fmla="*/ 74 w 271"/>
                  <a:gd name="T5" fmla="*/ 52 h 189"/>
                  <a:gd name="T6" fmla="*/ 0 w 271"/>
                  <a:gd name="T7" fmla="*/ 31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rnd" cmpd="sng">
                    <a:solidFill>
                      <a:srgbClr val="A9A9A9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2" name="Freeform 105"/>
              <p:cNvSpPr>
                <a:spLocks noChangeAspect="1" noChangeArrowheads="1"/>
              </p:cNvSpPr>
              <p:nvPr/>
            </p:nvSpPr>
            <p:spPr bwMode="auto">
              <a:xfrm>
                <a:off x="2194" y="1624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72 w 261"/>
                  <a:gd name="T3" fmla="*/ 18 h 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3" name="Freeform 106"/>
              <p:cNvSpPr>
                <a:spLocks/>
              </p:cNvSpPr>
              <p:nvPr/>
            </p:nvSpPr>
            <p:spPr bwMode="auto">
              <a:xfrm>
                <a:off x="2190" y="1572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4" name="Line 107"/>
              <p:cNvSpPr>
                <a:spLocks noChangeShapeType="1"/>
              </p:cNvSpPr>
              <p:nvPr/>
            </p:nvSpPr>
            <p:spPr bwMode="auto">
              <a:xfrm>
                <a:off x="2207" y="1600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5" name="Line 108"/>
              <p:cNvSpPr>
                <a:spLocks noChangeShapeType="1"/>
              </p:cNvSpPr>
              <p:nvPr/>
            </p:nvSpPr>
            <p:spPr bwMode="auto">
              <a:xfrm>
                <a:off x="2337" y="1678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6" name="Freeform 109"/>
              <p:cNvSpPr>
                <a:spLocks/>
              </p:cNvSpPr>
              <p:nvPr/>
            </p:nvSpPr>
            <p:spPr bwMode="auto">
              <a:xfrm>
                <a:off x="2255" y="1610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4 h 35"/>
                  <a:gd name="T4" fmla="*/ 19 w 64"/>
                  <a:gd name="T5" fmla="*/ 9 h 35"/>
                  <a:gd name="T6" fmla="*/ 19 w 64"/>
                  <a:gd name="T7" fmla="*/ 5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7" name="Line 110"/>
              <p:cNvSpPr>
                <a:spLocks noChangeShapeType="1"/>
              </p:cNvSpPr>
              <p:nvPr/>
            </p:nvSpPr>
            <p:spPr bwMode="auto">
              <a:xfrm>
                <a:off x="1942" y="1503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8" name="Line 111"/>
              <p:cNvSpPr>
                <a:spLocks noChangeShapeType="1"/>
              </p:cNvSpPr>
              <p:nvPr/>
            </p:nvSpPr>
            <p:spPr bwMode="auto">
              <a:xfrm>
                <a:off x="1942" y="1525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9" name="Line 112"/>
              <p:cNvSpPr>
                <a:spLocks noChangeShapeType="1"/>
              </p:cNvSpPr>
              <p:nvPr/>
            </p:nvSpPr>
            <p:spPr bwMode="auto">
              <a:xfrm>
                <a:off x="1942" y="1548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40" name="Line 113"/>
              <p:cNvSpPr>
                <a:spLocks noChangeShapeType="1"/>
              </p:cNvSpPr>
              <p:nvPr/>
            </p:nvSpPr>
            <p:spPr bwMode="auto">
              <a:xfrm>
                <a:off x="1942" y="1570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41" name="Freeform 114"/>
              <p:cNvSpPr>
                <a:spLocks/>
              </p:cNvSpPr>
              <p:nvPr/>
            </p:nvSpPr>
            <p:spPr bwMode="auto">
              <a:xfrm>
                <a:off x="2192" y="1632"/>
                <a:ext cx="198" cy="84"/>
              </a:xfrm>
              <a:custGeom>
                <a:avLst/>
                <a:gdLst>
                  <a:gd name="T0" fmla="*/ 0 w 275"/>
                  <a:gd name="T1" fmla="*/ 11 h 117"/>
                  <a:gd name="T2" fmla="*/ 74 w 275"/>
                  <a:gd name="T3" fmla="*/ 31 h 117"/>
                  <a:gd name="T4" fmla="*/ 74 w 275"/>
                  <a:gd name="T5" fmla="*/ 0 h 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5617" name="Freeform 115"/>
            <p:cNvSpPr>
              <a:spLocks/>
            </p:cNvSpPr>
            <p:nvPr/>
          </p:nvSpPr>
          <p:spPr bwMode="auto">
            <a:xfrm>
              <a:off x="4091" y="3432"/>
              <a:ext cx="545" cy="230"/>
            </a:xfrm>
            <a:custGeom>
              <a:avLst/>
              <a:gdLst>
                <a:gd name="T0" fmla="*/ 0 w 556"/>
                <a:gd name="T1" fmla="*/ 116 h 235"/>
                <a:gd name="T2" fmla="*/ 219 w 556"/>
                <a:gd name="T3" fmla="*/ 0 h 235"/>
                <a:gd name="T4" fmla="*/ 513 w 556"/>
                <a:gd name="T5" fmla="*/ 83 h 235"/>
                <a:gd name="T6" fmla="*/ 513 w 556"/>
                <a:gd name="T7" fmla="*/ 100 h 235"/>
                <a:gd name="T8" fmla="*/ 309 w 556"/>
                <a:gd name="T9" fmla="*/ 215 h 235"/>
                <a:gd name="T10" fmla="*/ 0 w 556"/>
                <a:gd name="T11" fmla="*/ 136 h 235"/>
                <a:gd name="T12" fmla="*/ 0 w 556"/>
                <a:gd name="T13" fmla="*/ 116 h 2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56" h="235">
                  <a:moveTo>
                    <a:pt x="0" y="128"/>
                  </a:moveTo>
                  <a:lnTo>
                    <a:pt x="238" y="0"/>
                  </a:lnTo>
                  <a:lnTo>
                    <a:pt x="556" y="91"/>
                  </a:lnTo>
                  <a:lnTo>
                    <a:pt x="556" y="108"/>
                  </a:lnTo>
                  <a:lnTo>
                    <a:pt x="334" y="235"/>
                  </a:lnTo>
                  <a:lnTo>
                    <a:pt x="0" y="14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DDDDDD"/>
            </a:solidFill>
            <a:ln w="3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Freeform 116"/>
            <p:cNvSpPr>
              <a:spLocks/>
            </p:cNvSpPr>
            <p:nvPr/>
          </p:nvSpPr>
          <p:spPr bwMode="auto">
            <a:xfrm>
              <a:off x="4098" y="3437"/>
              <a:ext cx="527" cy="203"/>
            </a:xfrm>
            <a:custGeom>
              <a:avLst/>
              <a:gdLst>
                <a:gd name="T0" fmla="*/ 0 w 538"/>
                <a:gd name="T1" fmla="*/ 112 h 208"/>
                <a:gd name="T2" fmla="*/ 301 w 538"/>
                <a:gd name="T3" fmla="*/ 188 h 208"/>
                <a:gd name="T4" fmla="*/ 495 w 538"/>
                <a:gd name="T5" fmla="*/ 78 h 208"/>
                <a:gd name="T6" fmla="*/ 214 w 538"/>
                <a:gd name="T7" fmla="*/ 0 h 208"/>
                <a:gd name="T8" fmla="*/ 0 w 538"/>
                <a:gd name="T9" fmla="*/ 112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8" h="208">
                  <a:moveTo>
                    <a:pt x="0" y="124"/>
                  </a:moveTo>
                  <a:lnTo>
                    <a:pt x="327" y="208"/>
                  </a:lnTo>
                  <a:lnTo>
                    <a:pt x="538" y="86"/>
                  </a:lnTo>
                  <a:lnTo>
                    <a:pt x="233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cap="rnd" cmpd="sng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2700" dir="54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Oval 117"/>
            <p:cNvSpPr>
              <a:spLocks noChangeArrowheads="1"/>
            </p:cNvSpPr>
            <p:nvPr/>
          </p:nvSpPr>
          <p:spPr bwMode="auto">
            <a:xfrm>
              <a:off x="4229" y="3487"/>
              <a:ext cx="275" cy="109"/>
            </a:xfrm>
            <a:prstGeom prst="ellipse">
              <a:avLst/>
            </a:prstGeom>
            <a:solidFill>
              <a:srgbClr val="B2B2B2"/>
            </a:solidFill>
            <a:ln w="317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Freeform 118"/>
            <p:cNvSpPr>
              <a:spLocks/>
            </p:cNvSpPr>
            <p:nvPr/>
          </p:nvSpPr>
          <p:spPr bwMode="auto">
            <a:xfrm>
              <a:off x="4079" y="3491"/>
              <a:ext cx="443" cy="123"/>
            </a:xfrm>
            <a:custGeom>
              <a:avLst/>
              <a:gdLst>
                <a:gd name="T0" fmla="*/ 0 w 646"/>
                <a:gd name="T1" fmla="*/ 0 h 180"/>
                <a:gd name="T2" fmla="*/ 5 w 646"/>
                <a:gd name="T3" fmla="*/ 8 h 180"/>
                <a:gd name="T4" fmla="*/ 127 w 646"/>
                <a:gd name="T5" fmla="*/ 39 h 180"/>
                <a:gd name="T6" fmla="*/ 143 w 646"/>
                <a:gd name="T7" fmla="*/ 35 h 1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6" h="180">
                  <a:moveTo>
                    <a:pt x="0" y="0"/>
                  </a:moveTo>
                  <a:lnTo>
                    <a:pt x="20" y="36"/>
                  </a:lnTo>
                  <a:lnTo>
                    <a:pt x="574" y="180"/>
                  </a:lnTo>
                  <a:lnTo>
                    <a:pt x="646" y="158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Freeform 119"/>
            <p:cNvSpPr>
              <a:spLocks noChangeAspect="1"/>
            </p:cNvSpPr>
            <p:nvPr/>
          </p:nvSpPr>
          <p:spPr bwMode="auto">
            <a:xfrm>
              <a:off x="4185" y="3004"/>
              <a:ext cx="553" cy="509"/>
            </a:xfrm>
            <a:custGeom>
              <a:avLst/>
              <a:gdLst>
                <a:gd name="T0" fmla="*/ 136 w 808"/>
                <a:gd name="T1" fmla="*/ 162 h 746"/>
                <a:gd name="T2" fmla="*/ 177 w 808"/>
                <a:gd name="T3" fmla="*/ 113 h 746"/>
                <a:gd name="T4" fmla="*/ 177 w 808"/>
                <a:gd name="T5" fmla="*/ 23 h 746"/>
                <a:gd name="T6" fmla="*/ 73 w 808"/>
                <a:gd name="T7" fmla="*/ 0 h 746"/>
                <a:gd name="T8" fmla="*/ 0 w 808"/>
                <a:gd name="T9" fmla="*/ 11 h 7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8" h="746">
                  <a:moveTo>
                    <a:pt x="620" y="746"/>
                  </a:moveTo>
                  <a:lnTo>
                    <a:pt x="808" y="525"/>
                  </a:lnTo>
                  <a:lnTo>
                    <a:pt x="808" y="106"/>
                  </a:lnTo>
                  <a:lnTo>
                    <a:pt x="336" y="0"/>
                  </a:lnTo>
                  <a:lnTo>
                    <a:pt x="0" y="4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Freeform 120"/>
            <p:cNvSpPr>
              <a:spLocks noChangeAspect="1"/>
            </p:cNvSpPr>
            <p:nvPr/>
          </p:nvSpPr>
          <p:spPr bwMode="auto">
            <a:xfrm>
              <a:off x="4530" y="3117"/>
              <a:ext cx="111" cy="495"/>
            </a:xfrm>
            <a:custGeom>
              <a:avLst/>
              <a:gdLst>
                <a:gd name="T0" fmla="*/ 0 w 144"/>
                <a:gd name="T1" fmla="*/ 224 h 644"/>
                <a:gd name="T2" fmla="*/ 0 w 144"/>
                <a:gd name="T3" fmla="*/ 28 h 644"/>
                <a:gd name="T4" fmla="*/ 51 w 144"/>
                <a:gd name="T5" fmla="*/ 0 h 644"/>
                <a:gd name="T6" fmla="*/ 51 w 144"/>
                <a:gd name="T7" fmla="*/ 193 h 644"/>
                <a:gd name="T8" fmla="*/ 0 w 144"/>
                <a:gd name="T9" fmla="*/ 224 h 6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" h="644">
                  <a:moveTo>
                    <a:pt x="0" y="644"/>
                  </a:moveTo>
                  <a:lnTo>
                    <a:pt x="0" y="79"/>
                  </a:lnTo>
                  <a:lnTo>
                    <a:pt x="144" y="0"/>
                  </a:lnTo>
                  <a:lnTo>
                    <a:pt x="144" y="554"/>
                  </a:lnTo>
                  <a:lnTo>
                    <a:pt x="0" y="644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Freeform 121"/>
            <p:cNvSpPr>
              <a:spLocks noChangeAspect="1"/>
            </p:cNvSpPr>
            <p:nvPr/>
          </p:nvSpPr>
          <p:spPr bwMode="auto">
            <a:xfrm>
              <a:off x="4038" y="3010"/>
              <a:ext cx="603" cy="168"/>
            </a:xfrm>
            <a:custGeom>
              <a:avLst/>
              <a:gdLst>
                <a:gd name="T0" fmla="*/ 225 w 782"/>
                <a:gd name="T1" fmla="*/ 76 h 219"/>
                <a:gd name="T2" fmla="*/ 0 w 782"/>
                <a:gd name="T3" fmla="*/ 23 h 219"/>
                <a:gd name="T4" fmla="*/ 56 w 782"/>
                <a:gd name="T5" fmla="*/ 0 h 219"/>
                <a:gd name="T6" fmla="*/ 277 w 782"/>
                <a:gd name="T7" fmla="*/ 48 h 219"/>
                <a:gd name="T8" fmla="*/ 225 w 782"/>
                <a:gd name="T9" fmla="*/ 76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2" h="219">
                  <a:moveTo>
                    <a:pt x="638" y="219"/>
                  </a:moveTo>
                  <a:lnTo>
                    <a:pt x="0" y="67"/>
                  </a:lnTo>
                  <a:lnTo>
                    <a:pt x="160" y="0"/>
                  </a:lnTo>
                  <a:lnTo>
                    <a:pt x="782" y="139"/>
                  </a:lnTo>
                  <a:lnTo>
                    <a:pt x="638" y="219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Freeform 122"/>
            <p:cNvSpPr>
              <a:spLocks noChangeAspect="1"/>
            </p:cNvSpPr>
            <p:nvPr/>
          </p:nvSpPr>
          <p:spPr bwMode="auto">
            <a:xfrm>
              <a:off x="4038" y="3060"/>
              <a:ext cx="492" cy="554"/>
            </a:xfrm>
            <a:custGeom>
              <a:avLst/>
              <a:gdLst>
                <a:gd name="T0" fmla="*/ 193 w 672"/>
                <a:gd name="T1" fmla="*/ 219 h 754"/>
                <a:gd name="T2" fmla="*/ 193 w 672"/>
                <a:gd name="T3" fmla="*/ 47 h 754"/>
                <a:gd name="T4" fmla="*/ 0 w 672"/>
                <a:gd name="T5" fmla="*/ 0 h 754"/>
                <a:gd name="T6" fmla="*/ 0 w 672"/>
                <a:gd name="T7" fmla="*/ 168 h 754"/>
                <a:gd name="T8" fmla="*/ 193 w 672"/>
                <a:gd name="T9" fmla="*/ 219 h 7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754">
                  <a:moveTo>
                    <a:pt x="671" y="753"/>
                  </a:moveTo>
                  <a:lnTo>
                    <a:pt x="671" y="160"/>
                  </a:lnTo>
                  <a:lnTo>
                    <a:pt x="0" y="0"/>
                  </a:lnTo>
                  <a:lnTo>
                    <a:pt x="0" y="578"/>
                  </a:lnTo>
                  <a:lnTo>
                    <a:pt x="671" y="753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Freeform 123"/>
            <p:cNvSpPr>
              <a:spLocks noChangeAspect="1"/>
            </p:cNvSpPr>
            <p:nvPr/>
          </p:nvSpPr>
          <p:spPr bwMode="auto">
            <a:xfrm>
              <a:off x="4076" y="3109"/>
              <a:ext cx="417" cy="454"/>
            </a:xfrm>
            <a:custGeom>
              <a:avLst/>
              <a:gdLst>
                <a:gd name="T0" fmla="*/ 255 w 491"/>
                <a:gd name="T1" fmla="*/ 256 h 549"/>
                <a:gd name="T2" fmla="*/ 255 w 491"/>
                <a:gd name="T3" fmla="*/ 55 h 549"/>
                <a:gd name="T4" fmla="*/ 0 w 491"/>
                <a:gd name="T5" fmla="*/ 0 h 549"/>
                <a:gd name="T6" fmla="*/ 0 w 491"/>
                <a:gd name="T7" fmla="*/ 198 h 549"/>
                <a:gd name="T8" fmla="*/ 255 w 491"/>
                <a:gd name="T9" fmla="*/ 256 h 5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1" h="549">
                  <a:moveTo>
                    <a:pt x="490" y="548"/>
                  </a:moveTo>
                  <a:lnTo>
                    <a:pt x="490" y="117"/>
                  </a:lnTo>
                  <a:lnTo>
                    <a:pt x="0" y="0"/>
                  </a:lnTo>
                  <a:lnTo>
                    <a:pt x="0" y="424"/>
                  </a:lnTo>
                  <a:lnTo>
                    <a:pt x="490" y="548"/>
                  </a:lnTo>
                </a:path>
              </a:pathLst>
            </a:custGeom>
            <a:solidFill>
              <a:srgbClr val="CECECE"/>
            </a:solidFill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Freeform 124"/>
            <p:cNvSpPr>
              <a:spLocks/>
            </p:cNvSpPr>
            <p:nvPr/>
          </p:nvSpPr>
          <p:spPr bwMode="auto">
            <a:xfrm>
              <a:off x="4102" y="3139"/>
              <a:ext cx="364" cy="392"/>
            </a:xfrm>
            <a:custGeom>
              <a:avLst/>
              <a:gdLst>
                <a:gd name="T0" fmla="*/ 0 w 542"/>
                <a:gd name="T1" fmla="*/ 0 h 592"/>
                <a:gd name="T2" fmla="*/ 0 w 542"/>
                <a:gd name="T3" fmla="*/ 87 h 592"/>
                <a:gd name="T4" fmla="*/ 110 w 542"/>
                <a:gd name="T5" fmla="*/ 114 h 592"/>
                <a:gd name="T6" fmla="*/ 110 w 542"/>
                <a:gd name="T7" fmla="*/ 25 h 592"/>
                <a:gd name="T8" fmla="*/ 0 w 542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2" h="592">
                  <a:moveTo>
                    <a:pt x="0" y="0"/>
                  </a:moveTo>
                  <a:lnTo>
                    <a:pt x="0" y="454"/>
                  </a:lnTo>
                  <a:lnTo>
                    <a:pt x="542" y="592"/>
                  </a:lnTo>
                  <a:lnTo>
                    <a:pt x="542" y="13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777777"/>
                </a:gs>
                <a:gs pos="100000">
                  <a:srgbClr val="5A5A5A"/>
                </a:gs>
              </a:gsLst>
              <a:path path="rect">
                <a:fillToRect r="100000" b="100000"/>
              </a:path>
            </a:gradFill>
            <a:ln w="6350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125"/>
            <p:cNvSpPr>
              <a:spLocks noChangeShapeType="1"/>
            </p:cNvSpPr>
            <p:nvPr/>
          </p:nvSpPr>
          <p:spPr bwMode="auto">
            <a:xfrm>
              <a:off x="4134" y="3171"/>
              <a:ext cx="0" cy="6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5998" name="Group 126"/>
          <p:cNvGrpSpPr>
            <a:grpSpLocks/>
          </p:cNvGrpSpPr>
          <p:nvPr/>
        </p:nvGrpSpPr>
        <p:grpSpPr bwMode="auto">
          <a:xfrm>
            <a:off x="6511925" y="4983163"/>
            <a:ext cx="577850" cy="622300"/>
            <a:chOff x="4102" y="3139"/>
            <a:chExt cx="364" cy="392"/>
          </a:xfrm>
        </p:grpSpPr>
        <p:sp>
          <p:nvSpPr>
            <p:cNvPr id="25614" name="Freeform 127"/>
            <p:cNvSpPr>
              <a:spLocks/>
            </p:cNvSpPr>
            <p:nvPr/>
          </p:nvSpPr>
          <p:spPr bwMode="auto">
            <a:xfrm>
              <a:off x="4102" y="3139"/>
              <a:ext cx="364" cy="392"/>
            </a:xfrm>
            <a:custGeom>
              <a:avLst/>
              <a:gdLst>
                <a:gd name="T0" fmla="*/ 0 w 542"/>
                <a:gd name="T1" fmla="*/ 0 h 592"/>
                <a:gd name="T2" fmla="*/ 0 w 542"/>
                <a:gd name="T3" fmla="*/ 87 h 592"/>
                <a:gd name="T4" fmla="*/ 110 w 542"/>
                <a:gd name="T5" fmla="*/ 114 h 592"/>
                <a:gd name="T6" fmla="*/ 110 w 542"/>
                <a:gd name="T7" fmla="*/ 25 h 592"/>
                <a:gd name="T8" fmla="*/ 0 w 542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2" h="592">
                  <a:moveTo>
                    <a:pt x="0" y="0"/>
                  </a:moveTo>
                  <a:lnTo>
                    <a:pt x="0" y="454"/>
                  </a:lnTo>
                  <a:lnTo>
                    <a:pt x="542" y="592"/>
                  </a:lnTo>
                  <a:lnTo>
                    <a:pt x="542" y="13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006000"/>
                </a:gs>
              </a:gsLst>
              <a:path path="rect">
                <a:fillToRect r="100000" b="100000"/>
              </a:path>
            </a:gradFill>
            <a:ln w="6350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128"/>
            <p:cNvSpPr>
              <a:spLocks noChangeShapeType="1"/>
            </p:cNvSpPr>
            <p:nvPr/>
          </p:nvSpPr>
          <p:spPr bwMode="auto">
            <a:xfrm>
              <a:off x="4134" y="3171"/>
              <a:ext cx="0" cy="6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7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7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97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7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97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7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935" grpId="0" animBg="1" autoUpdateAnimBg="0"/>
      <p:bldP spid="975936" grpId="0" animBg="1" autoUpdateAnimBg="0"/>
      <p:bldP spid="97593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>
          <a:xfrm>
            <a:off x="539750" y="1484313"/>
            <a:ext cx="7727950" cy="5078412"/>
          </a:xfrm>
        </p:spPr>
        <p:txBody>
          <a:bodyPr/>
          <a:lstStyle/>
          <a:p>
            <a:r>
              <a:rPr lang="en-US" altLang="en-US" sz="2000"/>
              <a:t>option domain-name domain ;</a:t>
            </a:r>
          </a:p>
          <a:p>
            <a:pPr lvl="1"/>
            <a:r>
              <a:rPr lang="en-US" altLang="en-US" sz="1600"/>
              <a:t>Defines the domain part of the host name </a:t>
            </a:r>
          </a:p>
          <a:p>
            <a:r>
              <a:rPr lang="en-US" altLang="en-US" sz="2000"/>
              <a:t>option subnet-mask mask ;</a:t>
            </a:r>
          </a:p>
          <a:p>
            <a:pPr lvl="1"/>
            <a:r>
              <a:rPr lang="en-US" altLang="en-US" sz="1600"/>
              <a:t>Specifies the subnet mask in dotted decimal notation. If the subnet mask option is not provided, dhcpd uses the network mask from the subnet statement.</a:t>
            </a:r>
          </a:p>
          <a:p>
            <a:r>
              <a:rPr lang="en-US" altLang="en-US" sz="2000"/>
              <a:t>option broadcast-address address ;</a:t>
            </a:r>
          </a:p>
          <a:p>
            <a:pPr lvl="1"/>
            <a:r>
              <a:rPr lang="en-US" altLang="en-US" sz="1600"/>
              <a:t>Defines the broadcast address for the client's subnet.</a:t>
            </a:r>
          </a:p>
          <a:p>
            <a:r>
              <a:rPr lang="en-US" altLang="en-US" sz="2000"/>
              <a:t>option static-routes destination gateway [, gateway ... ] ;</a:t>
            </a:r>
          </a:p>
          <a:p>
            <a:pPr lvl="1"/>
            <a:r>
              <a:rPr lang="en-US" altLang="en-US" sz="1600"/>
              <a:t>Lists the static routes the client should use. The default route cannot be specified in this manner. Use the routers option for the default route.</a:t>
            </a:r>
          </a:p>
          <a:p>
            <a:r>
              <a:rPr lang="en-US" altLang="en-US" sz="2000"/>
              <a:t>option routers address [ , address ...] ;</a:t>
            </a:r>
          </a:p>
          <a:p>
            <a:pPr lvl="1"/>
            <a:r>
              <a:rPr lang="en-US" altLang="en-US" sz="1600"/>
              <a:t>Lists the routers the client should use, in order of preference.</a:t>
            </a:r>
          </a:p>
          <a:p>
            <a:r>
              <a:rPr lang="en-US" altLang="en-US" sz="2000"/>
              <a:t>option domain-name-servers address [ , address ...] ;</a:t>
            </a:r>
          </a:p>
          <a:p>
            <a:pPr lvl="1"/>
            <a:r>
              <a:rPr lang="en-US" altLang="en-US" sz="1600"/>
              <a:t>Lists the Domain Name System (DNS) name servers the client should use, in order of preference.</a:t>
            </a:r>
          </a:p>
          <a:p>
            <a:endParaRPr lang="en-GB" altLang="en-US" sz="2000"/>
          </a:p>
        </p:txBody>
      </p:sp>
      <p:sp>
        <p:nvSpPr>
          <p:cNvPr id="26627" name="Title 2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/>
              <a:t>Commonly used dhcp options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408738" cy="1152525"/>
          </a:xfrm>
        </p:spPr>
        <p:txBody>
          <a:bodyPr lIns="0" tIns="0" rIns="0" bIns="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>
                <a:solidFill>
                  <a:srgbClr val="FF0000"/>
                </a:solidFill>
              </a:rPr>
              <a:t>Unauthorised Server </a:t>
            </a:r>
            <a:r>
              <a:rPr lang="en-GB" altLang="en-US" b="1">
                <a:solidFill>
                  <a:srgbClr val="FF0000"/>
                </a:solidFill>
              </a:rPr>
              <a:t>Trouble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916113"/>
            <a:ext cx="7416800" cy="4321175"/>
          </a:xfrm>
        </p:spPr>
        <p:txBody>
          <a:bodyPr lIns="0" tIns="0" rIns="0" bIns="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U</a:t>
            </a:r>
            <a:r>
              <a:rPr lang="en-GB" altLang="en-US" sz="2200"/>
              <a:t>nauthorised DHCP server</a:t>
            </a:r>
            <a:r>
              <a:rPr lang="en-US" altLang="en-US" sz="2200"/>
              <a:t> on your subnet</a:t>
            </a:r>
            <a:r>
              <a:rPr lang="en-GB" altLang="en-US" sz="2200"/>
              <a:t> giving DHCP</a:t>
            </a:r>
            <a:r>
              <a:rPr lang="en-US" altLang="en-US" sz="2200"/>
              <a:t>OFFER </a:t>
            </a:r>
            <a:r>
              <a:rPr lang="en-GB" altLang="en-US" sz="2200"/>
              <a:t>to all requests</a:t>
            </a:r>
            <a:endParaRPr lang="en-US" altLang="en-US" sz="220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since most will send a REQUEST for the first OFFER they receive by default, may </a:t>
            </a:r>
            <a:r>
              <a:rPr lang="en-US" altLang="en-US" sz="2200" i="1"/>
              <a:t>ignore</a:t>
            </a:r>
            <a:r>
              <a:rPr lang="en-US" altLang="en-US" sz="2200"/>
              <a:t> OFFERs from enterprise DHCP relays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20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U</a:t>
            </a:r>
            <a:r>
              <a:rPr lang="en-GB" altLang="en-US" sz="2200"/>
              <a:t>nauthorised </a:t>
            </a:r>
            <a:r>
              <a:rPr lang="en-US" altLang="en-US" sz="2200"/>
              <a:t>DNS</a:t>
            </a:r>
            <a:r>
              <a:rPr lang="en-GB" altLang="en-US" sz="2200"/>
              <a:t> server</a:t>
            </a:r>
            <a:r>
              <a:rPr lang="en-US" altLang="en-US" sz="2200"/>
              <a:t> on your subnet</a:t>
            </a:r>
            <a:r>
              <a:rPr lang="en-GB" altLang="en-US" sz="2200"/>
              <a:t> giving </a:t>
            </a:r>
            <a:r>
              <a:rPr lang="en-US" altLang="en-US" sz="2200"/>
              <a:t>response </a:t>
            </a:r>
            <a:r>
              <a:rPr lang="en-GB" altLang="en-US" sz="2200"/>
              <a:t>to all requests</a:t>
            </a:r>
            <a:endParaRPr lang="en-US" altLang="en-US" sz="220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may </a:t>
            </a:r>
            <a:r>
              <a:rPr lang="en-US" altLang="en-US" sz="2200" i="1"/>
              <a:t>ignore</a:t>
            </a:r>
            <a:r>
              <a:rPr lang="en-US" altLang="en-US" sz="2200"/>
              <a:t> the enterprise servers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extra/confusing traffic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USING SAME IP RANGE??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78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dirty="0"/>
              <a:t>Names for Hosts</a:t>
            </a:r>
            <a:endParaRPr lang="en-GB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96799" y="2636912"/>
            <a:ext cx="8334375" cy="374441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200" dirty="0"/>
              <a:t>/</a:t>
            </a:r>
            <a:r>
              <a:rPr lang="en-US" altLang="en-US" sz="2200" dirty="0" err="1"/>
              <a:t>etc</a:t>
            </a:r>
            <a:r>
              <a:rPr lang="en-US" altLang="en-US" sz="2200" dirty="0"/>
              <a:t>/HOSTNAME</a:t>
            </a:r>
            <a:br>
              <a:rPr lang="en-US" altLang="en-US" sz="2200" dirty="0"/>
            </a:br>
            <a:r>
              <a:rPr lang="en-US" altLang="en-US" sz="2200" dirty="0"/>
              <a:t>defines the official name of the host </a:t>
            </a:r>
            <a:r>
              <a:rPr lang="en-US" altLang="en-US" sz="1600" i="1" dirty="0">
                <a:solidFill>
                  <a:srgbClr val="7030A0"/>
                </a:solidFill>
              </a:rPr>
              <a:t>(can see it in the command prompt)</a:t>
            </a:r>
          </a:p>
          <a:p>
            <a:pPr>
              <a:spcBef>
                <a:spcPts val="1200"/>
              </a:spcBef>
            </a:pPr>
            <a:r>
              <a:rPr lang="en-US" altLang="en-US" sz="2200" dirty="0"/>
              <a:t>/</a:t>
            </a:r>
            <a:r>
              <a:rPr lang="en-US" altLang="en-US" sz="2200" dirty="0" err="1"/>
              <a:t>etc</a:t>
            </a:r>
            <a:r>
              <a:rPr lang="en-US" altLang="en-US" sz="2200" dirty="0"/>
              <a:t>/hosts</a:t>
            </a:r>
            <a:br>
              <a:rPr lang="en-US" altLang="en-US" sz="2200" dirty="0"/>
            </a:br>
            <a:r>
              <a:rPr lang="en-US" altLang="en-US" sz="2200" dirty="0"/>
              <a:t>defines local static layer 3 addresses and aliases </a:t>
            </a:r>
            <a:r>
              <a:rPr lang="en-US" altLang="en-US" sz="1600" i="1" dirty="0">
                <a:solidFill>
                  <a:srgbClr val="7030A0"/>
                </a:solidFill>
              </a:rPr>
              <a:t>(</a:t>
            </a:r>
            <a:r>
              <a:rPr lang="en-US" altLang="en-US" sz="1600" i="1" dirty="0" err="1">
                <a:solidFill>
                  <a:srgbClr val="7030A0"/>
                </a:solidFill>
              </a:rPr>
              <a:t>localhost</a:t>
            </a:r>
            <a:r>
              <a:rPr lang="en-US" altLang="en-US" sz="1600" i="1" dirty="0">
                <a:solidFill>
                  <a:srgbClr val="7030A0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altLang="en-US" sz="2200" dirty="0"/>
              <a:t>/</a:t>
            </a:r>
            <a:r>
              <a:rPr lang="en-US" altLang="en-US" sz="2200" dirty="0" err="1"/>
              <a:t>proc</a:t>
            </a:r>
            <a:r>
              <a:rPr lang="en-US" altLang="en-US" sz="2200" dirty="0"/>
              <a:t>/sys/net/ </a:t>
            </a:r>
            <a:r>
              <a:rPr lang="en-US" altLang="en-US" sz="2200" dirty="0">
                <a:solidFill>
                  <a:schemeClr val="tx1"/>
                </a:solidFill>
              </a:rPr>
              <a:t>…</a:t>
            </a:r>
            <a:br>
              <a:rPr lang="en-US" altLang="en-US" sz="2200" dirty="0"/>
            </a:br>
            <a:r>
              <a:rPr lang="en-US" altLang="en-US" sz="2200" dirty="0"/>
              <a:t>records the interface names &amp; addresses known to the kernel </a:t>
            </a:r>
          </a:p>
          <a:p>
            <a:pPr>
              <a:spcBef>
                <a:spcPts val="1200"/>
              </a:spcBef>
            </a:pPr>
            <a:endParaRPr lang="en-US" altLang="en-US" sz="2200" dirty="0"/>
          </a:p>
          <a:p>
            <a:pPr marL="98425" indent="0">
              <a:spcBef>
                <a:spcPts val="1200"/>
              </a:spcBef>
              <a:buNone/>
            </a:pPr>
            <a:endParaRPr lang="en-US" altLang="en-US" sz="2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552" y="1553004"/>
            <a:ext cx="7848871" cy="7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132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528B"/>
                </a:solidFill>
                <a:latin typeface="+mn-lt"/>
                <a:ea typeface="+mn-ea"/>
                <a:cs typeface="+mn-cs"/>
              </a:defRPr>
            </a:lvl1pPr>
            <a:lvl2pPr marL="9064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528B"/>
                </a:solidFill>
                <a:latin typeface="+mn-lt"/>
              </a:defRPr>
            </a:lvl2pPr>
            <a:lvl3pPr marL="1314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>
                <a:solidFill>
                  <a:srgbClr val="00528B"/>
                </a:solidFill>
                <a:latin typeface="+mn-lt"/>
              </a:defRPr>
            </a:lvl3pPr>
            <a:lvl4pPr marL="17224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528B"/>
                </a:solidFill>
                <a:latin typeface="+mn-lt"/>
              </a:defRPr>
            </a:lvl4pPr>
            <a:lvl5pPr marL="21304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5pPr>
            <a:lvl6pPr marL="25876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6pPr>
            <a:lvl7pPr marL="30448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7pPr>
            <a:lvl8pPr marL="35020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8pPr>
            <a:lvl9pPr marL="39592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1800" dirty="0"/>
              <a:t>a name identifies what you want: a text string for human interpretation </a:t>
            </a:r>
          </a:p>
          <a:p>
            <a:pPr>
              <a:spcBef>
                <a:spcPts val="600"/>
              </a:spcBef>
            </a:pPr>
            <a:r>
              <a:rPr lang="en-US" altLang="en-US" sz="1800" dirty="0"/>
              <a:t>an address identifies where it is: usually machine readable (numeric)</a:t>
            </a:r>
          </a:p>
          <a:p>
            <a:pPr marL="98425" indent="0">
              <a:spcBef>
                <a:spcPts val="1200"/>
              </a:spcBef>
              <a:buFontTx/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78134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/>
              <a:t>Domain Name Service</a:t>
            </a:r>
            <a:endParaRPr lang="en-GB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7921575" cy="496855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altLang="en-US" sz="2200" dirty="0"/>
              <a:t>The Internet DNS (Domain Name Service) p</a:t>
            </a:r>
            <a:r>
              <a:rPr lang="en-US" altLang="en-US" sz="2200" dirty="0" err="1"/>
              <a:t>rovides</a:t>
            </a:r>
            <a:r>
              <a:rPr lang="en-US" altLang="en-US" sz="2200" dirty="0"/>
              <a:t> translation between (</a:t>
            </a:r>
            <a:r>
              <a:rPr lang="en-GB" altLang="en-US" sz="2200" i="1" dirty="0"/>
              <a:t>binds</a:t>
            </a:r>
            <a:r>
              <a:rPr lang="en-US" altLang="en-US" sz="2200" dirty="0"/>
              <a:t>) the IP address in numeric format and the user-oriented domain name </a:t>
            </a:r>
          </a:p>
          <a:p>
            <a:pPr lvl="1">
              <a:spcBef>
                <a:spcPts val="1200"/>
              </a:spcBef>
            </a:pPr>
            <a:r>
              <a:rPr lang="en-GB" altLang="en-US" sz="2200" dirty="0"/>
              <a:t>given a domain name a DNS server will return a numeric IP address; </a:t>
            </a:r>
            <a:endParaRPr lang="en-US" altLang="en-US" sz="2200" dirty="0"/>
          </a:p>
          <a:p>
            <a:pPr lvl="1">
              <a:spcBef>
                <a:spcPts val="1200"/>
              </a:spcBef>
            </a:pPr>
            <a:r>
              <a:rPr lang="en-GB" altLang="en-US" sz="2200" dirty="0"/>
              <a:t>given an IP address, the server </a:t>
            </a:r>
            <a:r>
              <a:rPr lang="en-GB" altLang="en-US" sz="2200" i="1" dirty="0"/>
              <a:t>may</a:t>
            </a:r>
            <a:r>
              <a:rPr lang="en-GB" altLang="en-US" sz="2200" dirty="0"/>
              <a:t> return a domain name (</a:t>
            </a:r>
            <a:r>
              <a:rPr lang="en-GB" altLang="en-US" sz="2200" dirty="0" err="1"/>
              <a:t>th</a:t>
            </a:r>
            <a:r>
              <a:rPr lang="en-US" altLang="en-US" sz="2200" dirty="0"/>
              <a:t>is</a:t>
            </a:r>
            <a:r>
              <a:rPr lang="en-GB" altLang="en-US" sz="2200" dirty="0"/>
              <a:t> service, known as a </a:t>
            </a:r>
            <a:r>
              <a:rPr lang="en-GB" altLang="en-US" sz="2200" i="1" dirty="0"/>
              <a:t>reverse-lookup</a:t>
            </a:r>
            <a:r>
              <a:rPr lang="en-GB" altLang="en-US" sz="2200" dirty="0"/>
              <a:t>, is actually optional). </a:t>
            </a:r>
          </a:p>
          <a:p>
            <a:pPr>
              <a:spcBef>
                <a:spcPts val="1200"/>
              </a:spcBef>
            </a:pPr>
            <a:r>
              <a:rPr lang="en-US" altLang="en-US" sz="2200" dirty="0"/>
              <a:t>Provides machine independent names (address can change while the name stays the same)</a:t>
            </a:r>
          </a:p>
          <a:p>
            <a:pPr>
              <a:spcBef>
                <a:spcPts val="1200"/>
              </a:spcBef>
            </a:pPr>
            <a:r>
              <a:rPr lang="en-GB" altLang="en-US" sz="1800" dirty="0"/>
              <a:t>The DNS is only one example of network directory services; there are other naming, addressing, and directory systems in use. </a:t>
            </a:r>
            <a:endParaRPr lang="en-US" altLang="en-US" sz="1800" dirty="0"/>
          </a:p>
          <a:p>
            <a:pPr>
              <a:spcBef>
                <a:spcPts val="1200"/>
              </a:spcBef>
            </a:pPr>
            <a:endParaRPr lang="en-GB" alt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AU" altLang="en-US" dirty="0"/>
              <a:t>Configuring for Network Services</a:t>
            </a:r>
            <a:endParaRPr lang="en-GB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557338"/>
            <a:ext cx="8713788" cy="45354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</a:rPr>
              <a:t>Networks are made of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dirty="0"/>
              <a:t>Hosts that act as clients and servers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FF3300"/>
                </a:solidFill>
              </a:rPr>
              <a:t>Servers share resources with AUTHORISED Clients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dirty="0"/>
              <a:t>Media and Equipment that interconnect hosts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dirty="0"/>
              <a:t>Protocols that govern connections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dirty="0"/>
              <a:t>Users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Networks allow cooperation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	Cooperation leads to communities of users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8905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/>
              <a:t>Domain Name System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496300" cy="4751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200"/>
              <a:t>T</a:t>
            </a:r>
            <a:r>
              <a:rPr lang="en-GB" altLang="en-US" sz="2200"/>
              <a:t>he DNS is a hierarchy of </a:t>
            </a:r>
            <a:r>
              <a:rPr lang="en-GB" altLang="en-US" sz="2200" b="1" i="1">
                <a:solidFill>
                  <a:schemeClr val="accent2"/>
                </a:solidFill>
              </a:rPr>
              <a:t>nameservers</a:t>
            </a:r>
            <a:r>
              <a:rPr lang="en-GB" altLang="en-US" sz="2200"/>
              <a:t>, each with local knowledge about the names and addresses in its </a:t>
            </a:r>
            <a:r>
              <a:rPr lang="en-GB" altLang="en-US" sz="2200" b="1" i="1">
                <a:solidFill>
                  <a:schemeClr val="accent2"/>
                </a:solidFill>
              </a:rPr>
              <a:t>zone of authority</a:t>
            </a:r>
            <a:r>
              <a:rPr lang="en-GB" altLang="en-US" sz="2200">
                <a:solidFill>
                  <a:schemeClr val="accent2"/>
                </a:solidFill>
              </a:rPr>
              <a:t>.</a:t>
            </a:r>
            <a:endParaRPr lang="en-US" altLang="en-US" sz="2200">
              <a:solidFill>
                <a:schemeClr val="accent2"/>
              </a:solidFill>
            </a:endParaRPr>
          </a:p>
          <a:p>
            <a:pPr>
              <a:spcBef>
                <a:spcPts val="1200"/>
              </a:spcBef>
            </a:pPr>
            <a:r>
              <a:rPr lang="en-GB" altLang="en-US" sz="2200"/>
              <a:t>There is no global map of zones of authority. The DNS relies on the idea of </a:t>
            </a:r>
            <a:r>
              <a:rPr lang="en-US" altLang="en-US" sz="2200" b="1" i="1">
                <a:solidFill>
                  <a:schemeClr val="accent2"/>
                </a:solidFill>
              </a:rPr>
              <a:t>delegation</a:t>
            </a:r>
            <a:r>
              <a:rPr lang="en-US" altLang="en-US" sz="2200"/>
              <a:t>: transfer of authority for a domain beginning with root or “.” (dot) servers 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>
                <a:latin typeface="Lucida Console" pitchFamily="49" charset="0"/>
              </a:rPr>
              <a:t>	example.org is a delegation from org.</a:t>
            </a:r>
            <a:endParaRPr lang="en-GB" altLang="en-US" sz="2200">
              <a:latin typeface="Lucida Console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2200"/>
              <a:t>Every server knows how to reach servers that are </a:t>
            </a:r>
            <a:r>
              <a:rPr lang="en-US" altLang="en-US" sz="2200" b="1" i="1">
                <a:solidFill>
                  <a:schemeClr val="accent2"/>
                </a:solidFill>
              </a:rPr>
              <a:t>authoritative</a:t>
            </a:r>
            <a:r>
              <a:rPr lang="en-US" altLang="en-US" sz="2200"/>
              <a:t> for names further down the hierarchy.</a:t>
            </a:r>
          </a:p>
          <a:p>
            <a:pPr>
              <a:spcBef>
                <a:spcPts val="1200"/>
              </a:spcBef>
            </a:pPr>
            <a:r>
              <a:rPr lang="en-GB" altLang="en-US" sz="2200"/>
              <a:t>With a series of queries, a nameserver can follow </a:t>
            </a:r>
            <a:r>
              <a:rPr lang="en-GB" altLang="en-US" sz="2200" b="1" i="1">
                <a:solidFill>
                  <a:schemeClr val="accent2"/>
                </a:solidFill>
              </a:rPr>
              <a:t>referrals</a:t>
            </a:r>
            <a:r>
              <a:rPr lang="en-GB" altLang="en-US" sz="2200"/>
              <a:t> from servers with more general knowledge to find the server with the specific answer it needs.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lipboard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2290763"/>
            <a:ext cx="6557963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 descr="f09xx10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84163"/>
            <a:ext cx="5227638" cy="41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476250"/>
            <a:ext cx="7058025" cy="768350"/>
          </a:xfrm>
        </p:spPr>
        <p:txBody>
          <a:bodyPr/>
          <a:lstStyle/>
          <a:p>
            <a:r>
              <a:rPr lang="en-US" altLang="en-US"/>
              <a:t>Delegation 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557338"/>
            <a:ext cx="8066087" cy="4751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200"/>
              <a:t>Need to register with next highest level</a:t>
            </a:r>
          </a:p>
          <a:p>
            <a:pPr lvl="1">
              <a:spcBef>
                <a:spcPct val="0"/>
              </a:spcBef>
            </a:pPr>
            <a:r>
              <a:rPr lang="en-US" altLang="en-US" sz="2200"/>
              <a:t>all the way up to the root or “.”</a:t>
            </a:r>
          </a:p>
          <a:p>
            <a:pPr lvl="1">
              <a:spcBef>
                <a:spcPct val="0"/>
              </a:spcBef>
            </a:pPr>
            <a:r>
              <a:rPr lang="en-US" altLang="en-US" sz="2200"/>
              <a:t>these are known as Top-Level Domains (TLDs)</a:t>
            </a:r>
          </a:p>
          <a:p>
            <a:pPr>
              <a:spcBef>
                <a:spcPts val="1200"/>
              </a:spcBef>
            </a:pPr>
            <a:r>
              <a:rPr lang="en-US" altLang="en-US" sz="2200"/>
              <a:t>Identify organization and responsible persons </a:t>
            </a:r>
          </a:p>
          <a:p>
            <a:pPr>
              <a:spcBef>
                <a:spcPts val="1200"/>
              </a:spcBef>
            </a:pPr>
            <a:r>
              <a:rPr lang="en-US" altLang="en-US" sz="2200"/>
              <a:t>create pointers to authoritative server</a:t>
            </a:r>
          </a:p>
          <a:p>
            <a:pPr lvl="1">
              <a:spcBef>
                <a:spcPct val="0"/>
              </a:spcBef>
            </a:pPr>
            <a:r>
              <a:rPr lang="en-US" altLang="en-US" sz="2200" i="1"/>
              <a:t>[somebody needs to point to you!!]</a:t>
            </a:r>
          </a:p>
          <a:p>
            <a:pPr>
              <a:spcBef>
                <a:spcPts val="1200"/>
              </a:spcBef>
            </a:pPr>
            <a:r>
              <a:rPr lang="en-US" altLang="en-US" sz="2200"/>
              <a:t>A </a:t>
            </a:r>
            <a:r>
              <a:rPr lang="en-US" altLang="en-US" sz="2200" b="1" i="1">
                <a:solidFill>
                  <a:schemeClr val="accent2"/>
                </a:solidFill>
              </a:rPr>
              <a:t>host name</a:t>
            </a:r>
            <a:r>
              <a:rPr lang="en-US" altLang="en-US" sz="2200"/>
              <a:t> is the leftmost portion of the </a:t>
            </a:r>
            <a:r>
              <a:rPr lang="en-US" altLang="en-US" sz="2200" b="1" i="1">
                <a:solidFill>
                  <a:schemeClr val="accent2"/>
                </a:solidFill>
              </a:rPr>
              <a:t>fully qualified domain name (FQDN),</a:t>
            </a:r>
            <a:r>
              <a:rPr lang="en-US" altLang="en-US" sz="2200"/>
              <a:t> which describes the exact position of a host within the domain hierarchy.</a:t>
            </a:r>
          </a:p>
          <a:p>
            <a:pPr>
              <a:spcBef>
                <a:spcPts val="1200"/>
              </a:spcBef>
            </a:pPr>
            <a:r>
              <a:rPr lang="en-US" altLang="en-US" sz="2200"/>
              <a:t>DNS uses a host’s FQDN to resolve a name to an IP address.</a:t>
            </a:r>
            <a:endParaRPr lang="en-US" altLang="en-US" sz="2200" b="1" i="1"/>
          </a:p>
          <a:p>
            <a:pPr lvl="1"/>
            <a:endParaRPr lang="en-US" altLang="en-US" b="1"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/>
              <a:t>DNS - /etc/services</a:t>
            </a:r>
            <a:endParaRPr lang="en-GB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223250" cy="47513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200" dirty="0"/>
              <a:t>S</a:t>
            </a:r>
            <a:r>
              <a:rPr lang="en-GB" altLang="en-US" sz="2200" dirty="0" err="1"/>
              <a:t>tandard</a:t>
            </a:r>
            <a:r>
              <a:rPr lang="en-GB" altLang="en-US" sz="2200" dirty="0"/>
              <a:t> DNS traffic</a:t>
            </a:r>
            <a:r>
              <a:rPr lang="en-US" altLang="en-US" sz="2200" dirty="0"/>
              <a:t> uses</a:t>
            </a:r>
            <a:r>
              <a:rPr lang="en-GB" altLang="en-US" sz="2200" dirty="0"/>
              <a:t> UDP port 53 </a:t>
            </a:r>
          </a:p>
          <a:p>
            <a:pPr lvl="1">
              <a:spcBef>
                <a:spcPct val="50000"/>
              </a:spcBef>
            </a:pPr>
            <a:r>
              <a:rPr lang="en-GB" altLang="en-US" sz="2200" dirty="0">
                <a:solidFill>
                  <a:schemeClr val="tx1"/>
                </a:solidFill>
              </a:rPr>
              <a:t>if DNS requests don’t fit into a UDP response (typically 512 bytes) then it will try again using TCP;</a:t>
            </a:r>
          </a:p>
          <a:p>
            <a:pPr lvl="1">
              <a:spcBef>
                <a:spcPct val="50000"/>
              </a:spcBef>
            </a:pPr>
            <a:r>
              <a:rPr lang="en-US" altLang="en-US" sz="2200" b="1" dirty="0">
                <a:solidFill>
                  <a:srgbClr val="FF0000"/>
                </a:solidFill>
              </a:rPr>
              <a:t>A client computer will always send a DNS Query using UDP Protocol over Port 53. If a client computer does not get response from a DNS Server, it will re-transmit the query using the TCP after some interval.</a:t>
            </a:r>
          </a:p>
          <a:p>
            <a:pPr lvl="1">
              <a:spcBef>
                <a:spcPct val="50000"/>
              </a:spcBef>
            </a:pPr>
            <a:r>
              <a:rPr lang="en-GB" altLang="en-US" sz="2200" dirty="0">
                <a:solidFill>
                  <a:srgbClr val="7030A0"/>
                </a:solidFill>
              </a:rPr>
              <a:t>By default, modern DNS servers use random ports above 1024 to query other </a:t>
            </a:r>
            <a:r>
              <a:rPr lang="en-GB" altLang="en-US" sz="2200" dirty="0" err="1">
                <a:solidFill>
                  <a:srgbClr val="7030A0"/>
                </a:solidFill>
              </a:rPr>
              <a:t>nameservers</a:t>
            </a:r>
            <a:r>
              <a:rPr lang="en-GB" altLang="en-US" sz="2200" dirty="0">
                <a:solidFill>
                  <a:srgbClr val="7030A0"/>
                </a:solidFill>
              </a:rPr>
              <a:t>. </a:t>
            </a:r>
            <a:r>
              <a:rPr lang="en-US" altLang="en-US" sz="2200" dirty="0">
                <a:solidFill>
                  <a:srgbClr val="7030A0"/>
                </a:solidFill>
              </a:rPr>
              <a:t>H</a:t>
            </a:r>
            <a:r>
              <a:rPr lang="en-GB" altLang="en-US" sz="2200" dirty="0" err="1">
                <a:solidFill>
                  <a:srgbClr val="7030A0"/>
                </a:solidFill>
              </a:rPr>
              <a:t>owever</a:t>
            </a:r>
            <a:r>
              <a:rPr lang="en-US" altLang="en-US" sz="2200" dirty="0">
                <a:solidFill>
                  <a:srgbClr val="7030A0"/>
                </a:solidFill>
              </a:rPr>
              <a:t>,</a:t>
            </a:r>
            <a:r>
              <a:rPr lang="en-GB" altLang="en-US" sz="2200" dirty="0">
                <a:solidFill>
                  <a:srgbClr val="7030A0"/>
                </a:solidFill>
              </a:rPr>
              <a:t> </a:t>
            </a:r>
            <a:r>
              <a:rPr lang="en-US" altLang="en-US" sz="2200" dirty="0">
                <a:solidFill>
                  <a:srgbClr val="7030A0"/>
                </a:solidFill>
              </a:rPr>
              <a:t>s</a:t>
            </a:r>
            <a:r>
              <a:rPr lang="en-GB" altLang="en-US" sz="2200" dirty="0" err="1">
                <a:solidFill>
                  <a:srgbClr val="7030A0"/>
                </a:solidFill>
              </a:rPr>
              <a:t>ome</a:t>
            </a:r>
            <a:r>
              <a:rPr lang="en-US" altLang="en-US" sz="2200" dirty="0">
                <a:solidFill>
                  <a:srgbClr val="7030A0"/>
                </a:solidFill>
              </a:rPr>
              <a:t> </a:t>
            </a:r>
            <a:r>
              <a:rPr lang="en-GB" altLang="en-US" sz="2200" dirty="0">
                <a:solidFill>
                  <a:srgbClr val="7030A0"/>
                </a:solidFill>
              </a:rPr>
              <a:t>firewalls</a:t>
            </a:r>
            <a:r>
              <a:rPr lang="en-US" altLang="en-US" sz="2200" dirty="0">
                <a:solidFill>
                  <a:srgbClr val="7030A0"/>
                </a:solidFill>
              </a:rPr>
              <a:t> </a:t>
            </a:r>
            <a:r>
              <a:rPr lang="en-GB" altLang="en-US" sz="2200" dirty="0">
                <a:solidFill>
                  <a:srgbClr val="7030A0"/>
                </a:solidFill>
              </a:rPr>
              <a:t>expect all </a:t>
            </a:r>
            <a:r>
              <a:rPr lang="en-GB" altLang="en-US" sz="2200" dirty="0" err="1">
                <a:solidFill>
                  <a:srgbClr val="7030A0"/>
                </a:solidFill>
              </a:rPr>
              <a:t>nameservers</a:t>
            </a:r>
            <a:r>
              <a:rPr lang="en-GB" altLang="en-US" sz="2200" dirty="0">
                <a:solidFill>
                  <a:srgbClr val="7030A0"/>
                </a:solidFill>
              </a:rPr>
              <a:t> to communicate using only port 53. </a:t>
            </a:r>
          </a:p>
          <a:p>
            <a:pPr lvl="1">
              <a:spcBef>
                <a:spcPct val="50000"/>
              </a:spcBef>
            </a:pPr>
            <a:endParaRPr lang="en-US" altLang="en-US" sz="2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56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33375"/>
            <a:ext cx="8229600" cy="768350"/>
          </a:xfrm>
        </p:spPr>
        <p:txBody>
          <a:bodyPr/>
          <a:lstStyle/>
          <a:p>
            <a:r>
              <a:rPr lang="en-AU" altLang="en-US"/>
              <a:t>Name Server software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476250" y="1628775"/>
            <a:ext cx="807720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42900" eaLnBrk="1" hangingPunct="1">
              <a:spcBef>
                <a:spcPts val="488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Internet Software Consortium ISC makes </a:t>
            </a:r>
            <a:r>
              <a:rPr lang="en-GB" altLang="en-US" sz="2400" i="1"/>
              <a:t>reference implementations</a:t>
            </a:r>
            <a:r>
              <a:rPr lang="en-GB" altLang="en-US" sz="2400"/>
              <a:t> of DNS, DHCP</a:t>
            </a:r>
          </a:p>
          <a:p>
            <a:pPr marL="342900" indent="-342900" eaLnBrk="1" hangingPunct="1">
              <a:spcBef>
                <a:spcPts val="1200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Available from </a:t>
            </a:r>
            <a:r>
              <a:rPr lang="en-GB" altLang="en-US" sz="2400">
                <a:solidFill>
                  <a:schemeClr val="hlink"/>
                </a:solidFill>
              </a:rPr>
              <a:t>http://www.isc.org/</a:t>
            </a:r>
          </a:p>
          <a:p>
            <a:pPr marL="742950" lvl="1" indent="-285750" eaLnBrk="1" hangingPunct="1">
              <a:spcBef>
                <a:spcPts val="488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Implemented by people directly involved with the standardisation process</a:t>
            </a:r>
          </a:p>
          <a:p>
            <a:pPr marL="742950" lvl="1" indent="-285750" eaLnBrk="1" hangingPunct="1">
              <a:spcBef>
                <a:spcPts val="488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standards compliant, very robust feature-rich implementations</a:t>
            </a:r>
          </a:p>
          <a:p>
            <a:pPr marL="742950" lvl="1" indent="-285750" eaLnBrk="1" hangingPunct="1">
              <a:spcBef>
                <a:spcPts val="488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Scalable: used for the global root nameservers</a:t>
            </a:r>
          </a:p>
          <a:p>
            <a:pPr marL="742950" lvl="1" indent="-285750" eaLnBrk="1" hangingPunct="1">
              <a:spcBef>
                <a:spcPts val="488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898525" y="728663"/>
            <a:ext cx="82454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3600">
              <a:ea typeface="MS PGothic" pitchFamily="34" charset="-128"/>
            </a:endParaRPr>
          </a:p>
          <a:p>
            <a:endParaRPr lang="en-US" altLang="en-US" sz="3600">
              <a:ea typeface="MS PGothic" pitchFamily="34" charset="-128"/>
            </a:endParaRP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38163"/>
            <a:ext cx="6788150" cy="785812"/>
          </a:xfrm>
        </p:spPr>
        <p:txBody>
          <a:bodyPr/>
          <a:lstStyle/>
          <a:p>
            <a:r>
              <a:rPr lang="en-AU" altLang="en-US"/>
              <a:t>Name Server software</a:t>
            </a:r>
            <a:endParaRPr lang="en-US" altLang="en-US"/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700213"/>
            <a:ext cx="7483475" cy="12922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/>
              <a:t>DNS on UNIX systems generally use Berkeley Internet Name Daemon (BIND)	</a:t>
            </a:r>
            <a:r>
              <a:rPr lang="en-AU" altLang="en-US" sz="2000" dirty="0">
                <a:solidFill>
                  <a:schemeClr val="tx1"/>
                </a:solidFill>
              </a:rPr>
              <a:t>/</a:t>
            </a:r>
            <a:r>
              <a:rPr lang="en-AU" altLang="en-US" sz="2000" dirty="0" err="1">
                <a:solidFill>
                  <a:schemeClr val="tx1"/>
                </a:solidFill>
              </a:rPr>
              <a:t>usr</a:t>
            </a:r>
            <a:r>
              <a:rPr lang="en-AU" altLang="en-US" sz="2000" dirty="0">
                <a:solidFill>
                  <a:schemeClr val="tx1"/>
                </a:solidFill>
              </a:rPr>
              <a:t>/</a:t>
            </a:r>
            <a:r>
              <a:rPr lang="en-AU" altLang="en-US" sz="2000" dirty="0" err="1">
                <a:solidFill>
                  <a:schemeClr val="tx1"/>
                </a:solidFill>
              </a:rPr>
              <a:t>sbin</a:t>
            </a:r>
            <a:r>
              <a:rPr lang="en-AU" altLang="en-US" sz="2000" dirty="0">
                <a:solidFill>
                  <a:schemeClr val="tx1"/>
                </a:solidFill>
              </a:rPr>
              <a:t>/named </a:t>
            </a:r>
            <a:endParaRPr lang="en-US" altLang="en-US" sz="20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2000" dirty="0"/>
              <a:t>BIND usually runs as the process </a:t>
            </a:r>
            <a:r>
              <a:rPr lang="en-US" altLang="en-US" sz="2000" b="1" i="1" dirty="0">
                <a:solidFill>
                  <a:schemeClr val="accent2"/>
                </a:solidFill>
              </a:rPr>
              <a:t>named </a:t>
            </a:r>
            <a:r>
              <a:rPr lang="en-US" altLang="en-US" sz="2000" i="1" dirty="0">
                <a:solidFill>
                  <a:schemeClr val="accent2"/>
                </a:solidFill>
              </a:rPr>
              <a:t>(pronounced name d)</a:t>
            </a:r>
            <a:endParaRPr lang="en-US" altLang="en-US" sz="2000" dirty="0"/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39750" y="2997200"/>
            <a:ext cx="7696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>
                <a:latin typeface="Lucida Console" pitchFamily="49" charset="0"/>
              </a:rPr>
              <a:t>/etc/named.conf</a:t>
            </a:r>
            <a:r>
              <a:rPr lang="en-US" altLang="en-US" sz="2000" i="1"/>
              <a:t> </a:t>
            </a:r>
            <a:r>
              <a:rPr lang="en-US" altLang="en-US">
                <a:solidFill>
                  <a:srgbClr val="00528B"/>
                </a:solidFill>
              </a:rPr>
              <a:t>– sets general parameters and points to domain database (local files or remote servers)</a:t>
            </a:r>
          </a:p>
          <a:p>
            <a:pPr marL="441325" indent="-3429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>
                <a:latin typeface="Lucida Console" pitchFamily="49" charset="0"/>
              </a:rPr>
              <a:t>/var/named/*</a:t>
            </a:r>
            <a:r>
              <a:rPr lang="en-US" altLang="en-US" sz="2000" i="1"/>
              <a:t> </a:t>
            </a:r>
            <a:r>
              <a:rPr lang="en-US" altLang="en-US">
                <a:solidFill>
                  <a:srgbClr val="00528B"/>
                </a:solidFill>
              </a:rPr>
              <a:t>– </a:t>
            </a:r>
            <a:r>
              <a:rPr lang="en-AU" altLang="en-US">
                <a:solidFill>
                  <a:srgbClr val="00528B"/>
                </a:solidFill>
              </a:rPr>
              <a:t>working directory for zone, statistic, and cache files</a:t>
            </a:r>
            <a:endParaRPr lang="en-US" altLang="en-US">
              <a:solidFill>
                <a:srgbClr val="00528B"/>
              </a:solidFill>
            </a:endParaRPr>
          </a:p>
          <a:p>
            <a:pPr marL="906463" lvl="1" indent="-285750" eaLnBrk="1" hangingPunct="1">
              <a:spcBef>
                <a:spcPct val="50000"/>
              </a:spcBef>
            </a:pPr>
            <a:r>
              <a:rPr lang="en-US" altLang="en-US" sz="1600">
                <a:latin typeface="Lucida Console" pitchFamily="49" charset="0"/>
              </a:rPr>
              <a:t>/var/named/named.ca</a:t>
            </a:r>
            <a:r>
              <a:rPr lang="en-US" altLang="en-US" i="1"/>
              <a:t> </a:t>
            </a:r>
            <a:r>
              <a:rPr lang="en-US" altLang="en-US" i="1">
                <a:solidFill>
                  <a:srgbClr val="00528B"/>
                </a:solidFill>
              </a:rPr>
              <a:t>– initial cache, </a:t>
            </a:r>
            <a:r>
              <a:rPr lang="en-US" altLang="en-US">
                <a:solidFill>
                  <a:srgbClr val="00528B"/>
                </a:solidFill>
              </a:rPr>
              <a:t>points to the root domain servers</a:t>
            </a:r>
          </a:p>
          <a:p>
            <a:pPr marL="441325" indent="-3429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>
                <a:latin typeface="Lucida Console" pitchFamily="49" charset="0"/>
              </a:rPr>
              <a:t>/etc/resolv.conf</a:t>
            </a:r>
            <a:r>
              <a:rPr lang="en-US" altLang="en-US" sz="2000" i="1"/>
              <a:t> </a:t>
            </a:r>
            <a:r>
              <a:rPr lang="en-US" altLang="en-US">
                <a:solidFill>
                  <a:srgbClr val="00528B"/>
                </a:solidFill>
              </a:rPr>
              <a:t>– client configuration, points to domain servers</a:t>
            </a:r>
          </a:p>
          <a:p>
            <a:pPr marL="441325" indent="-3429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>
                <a:latin typeface="Lucida Console" pitchFamily="49" charset="0"/>
              </a:rPr>
              <a:t>/etc/host.conf</a:t>
            </a:r>
            <a:r>
              <a:rPr lang="en-US" altLang="en-US" sz="2000" i="1"/>
              <a:t> </a:t>
            </a:r>
            <a:r>
              <a:rPr lang="en-US" altLang="en-US">
                <a:solidFill>
                  <a:srgbClr val="00528B"/>
                </a:solidFill>
              </a:rPr>
              <a:t>– client configuration general parameters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/>
              <a:t>DNS Resource Record Types</a:t>
            </a:r>
            <a:endParaRPr lang="en-GB" altLang="en-US"/>
          </a:p>
        </p:txBody>
      </p:sp>
      <p:graphicFrame>
        <p:nvGraphicFramePr>
          <p:cNvPr id="1136643" name="Group 3"/>
          <p:cNvGraphicFramePr>
            <a:graphicFrameLocks noGrp="1"/>
          </p:cNvGraphicFramePr>
          <p:nvPr/>
        </p:nvGraphicFramePr>
        <p:xfrm>
          <a:off x="685800" y="2209800"/>
          <a:ext cx="7824788" cy="2955928"/>
        </p:xfrm>
        <a:graphic>
          <a:graphicData uri="http://schemas.openxmlformats.org/drawingml/2006/table">
            <a:tbl>
              <a:tblPr/>
              <a:tblGrid>
                <a:gridCol w="209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4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810">
                <a:tc>
                  <a:txBody>
                    <a:bodyPr/>
                    <a:lstStyle/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 name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10"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Start of authority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the zone and zone parameters 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8"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 Server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NS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Identifies the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nameserver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for the domain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8"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Converts a hostname to an IPv4 address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18"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Pointer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Converts an IPv4 address to a hostname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18"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Canonical Name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CNAME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AC6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another name (alias) for a host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18"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Mail Exchanger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MX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AC6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Where to deliver mail for a domain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18"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TXT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Arbitrary text strings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755650" y="5516563"/>
            <a:ext cx="609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Others types are defined, but not commonly used</a:t>
            </a:r>
            <a:endParaRPr kumimoji="0" lang="en-GB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97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AU" altLang="en-US"/>
              <a:t>DNS Resource Records: </a:t>
            </a:r>
            <a:br>
              <a:rPr lang="en-AU" altLang="en-US"/>
            </a:br>
            <a:r>
              <a:rPr lang="en-AU" altLang="en-US"/>
              <a:t>	A and CNAME, MX</a:t>
            </a:r>
            <a:endParaRPr lang="en-GB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280400" cy="4679973"/>
          </a:xfrm>
        </p:spPr>
        <p:txBody>
          <a:bodyPr/>
          <a:lstStyle/>
          <a:p>
            <a:r>
              <a:rPr lang="en-GB" altLang="en-US" sz="2200" b="1" dirty="0">
                <a:solidFill>
                  <a:srgbClr val="C00000"/>
                </a:solidFill>
              </a:rPr>
              <a:t>A</a:t>
            </a:r>
            <a:r>
              <a:rPr lang="en-GB" altLang="en-US" sz="2200" dirty="0"/>
              <a:t> </a:t>
            </a:r>
            <a:r>
              <a:rPr lang="en-US" altLang="en-US" sz="2200" dirty="0"/>
              <a:t>(ad</a:t>
            </a:r>
            <a:r>
              <a:rPr lang="en-GB" altLang="en-US" sz="2200" dirty="0"/>
              <a:t>dress record</a:t>
            </a:r>
            <a:r>
              <a:rPr lang="en-US" altLang="en-US" sz="2200" dirty="0"/>
              <a:t>)</a:t>
            </a:r>
            <a:r>
              <a:rPr lang="en-GB" altLang="en-US" sz="2200" dirty="0"/>
              <a:t> specifies an IP address assign</a:t>
            </a:r>
            <a:r>
              <a:rPr lang="en-US" altLang="en-US" sz="2200" dirty="0" err="1"/>
              <a:t>ed</a:t>
            </a:r>
            <a:r>
              <a:rPr lang="en-GB" altLang="en-US" sz="2200" dirty="0"/>
              <a:t> to </a:t>
            </a:r>
            <a:r>
              <a:rPr lang="en-GB" altLang="en-US" sz="2200"/>
              <a:t>a hostname</a:t>
            </a:r>
            <a:r>
              <a:rPr lang="en-US" altLang="en-US" sz="2200"/>
              <a:t> </a:t>
            </a:r>
            <a:endParaRPr lang="en-GB" altLang="en-US" sz="2200" dirty="0"/>
          </a:p>
          <a:p>
            <a:pPr>
              <a:spcBef>
                <a:spcPts val="1800"/>
              </a:spcBef>
            </a:pPr>
            <a:r>
              <a:rPr lang="en-US" altLang="en-US" sz="2200"/>
              <a:t>The</a:t>
            </a:r>
            <a:r>
              <a:rPr lang="en-GB" altLang="en-US" sz="2200"/>
              <a:t> </a:t>
            </a:r>
            <a:r>
              <a:rPr lang="en-GB" altLang="en-US" sz="2200" dirty="0"/>
              <a:t>A record binds a hostname to an IP address, while a </a:t>
            </a:r>
            <a:r>
              <a:rPr lang="en-GB" altLang="en-US" sz="2200" b="1" dirty="0">
                <a:solidFill>
                  <a:srgbClr val="C00000"/>
                </a:solidFill>
              </a:rPr>
              <a:t>CNAME</a:t>
            </a:r>
            <a:r>
              <a:rPr lang="en-GB" altLang="en-US" sz="2200" dirty="0"/>
              <a:t> </a:t>
            </a:r>
            <a:r>
              <a:rPr lang="en-GB" altLang="en-US" sz="2200"/>
              <a:t>record</a:t>
            </a:r>
            <a:r>
              <a:rPr lang="en-US" altLang="en-US" sz="2200"/>
              <a:t> </a:t>
            </a:r>
            <a:r>
              <a:rPr lang="en-GB" altLang="en-US" sz="2200"/>
              <a:t>binds </a:t>
            </a:r>
            <a:r>
              <a:rPr lang="en-GB" altLang="en-US" sz="2200" dirty="0"/>
              <a:t>another name to it</a:t>
            </a:r>
            <a:r>
              <a:rPr lang="en-US" altLang="en-US" sz="2200" dirty="0"/>
              <a:t> (creates an </a:t>
            </a:r>
            <a:r>
              <a:rPr lang="en-US" altLang="en-US" sz="2200" i="1"/>
              <a:t>alias</a:t>
            </a:r>
            <a:r>
              <a:rPr lang="en-US" altLang="en-US" sz="2200"/>
              <a:t>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/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CNAMEs point to hostnames not </a:t>
            </a:r>
            <a:r>
              <a:rPr lang="en-US" altLang="en-US" b="1">
                <a:solidFill>
                  <a:srgbClr val="0070C0"/>
                </a:solidFill>
              </a:rPr>
              <a:t>IP addresses</a:t>
            </a:r>
          </a:p>
          <a:p>
            <a:pPr>
              <a:spcBef>
                <a:spcPts val="1800"/>
              </a:spcBef>
              <a:defRPr/>
            </a:pPr>
            <a:r>
              <a:rPr kumimoji="0" lang="en-GB" altLang="en-US" sz="22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MX</a:t>
            </a:r>
            <a:r>
              <a:rPr kumimoji="0" lang="en-GB" altLang="en-US" sz="2200" b="0" i="0" u="none" strike="noStrike" kern="0" cap="none" spc="0" normalizeH="0" baseline="0" noProof="0">
                <a:ln>
                  <a:noFill/>
                </a:ln>
                <a:solidFill>
                  <a:srgbClr val="0052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52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altLang="en-US" sz="2200" b="0" i="0" u="none" strike="noStrike" kern="0" cap="none" spc="0" normalizeH="0" baseline="0" noProof="0">
                <a:ln>
                  <a:noFill/>
                </a:ln>
                <a:solidFill>
                  <a:srgbClr val="0052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Mail eXchange</a:t>
            </a: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52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r)</a:t>
            </a:r>
            <a:r>
              <a:rPr kumimoji="0" lang="en-GB" altLang="en-US" sz="2200" b="0" i="0" u="none" strike="noStrike" kern="0" cap="none" spc="0" normalizeH="0" baseline="0" noProof="0">
                <a:ln>
                  <a:noFill/>
                </a:ln>
                <a:solidFill>
                  <a:srgbClr val="0052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tells where mail sent to a particular namespace </a:t>
            </a: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52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 </a:t>
            </a:r>
            <a:r>
              <a:rPr kumimoji="0" lang="en-GB" altLang="en-US" sz="2200" b="0" i="0" u="none" strike="noStrike" kern="0" cap="none" spc="0" normalizeH="0" baseline="0" noProof="0">
                <a:ln>
                  <a:noFill/>
                </a:ln>
                <a:solidFill>
                  <a:srgbClr val="0052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this zone should go.</a:t>
            </a:r>
          </a:p>
          <a:p>
            <a:pPr lvl="1" indent="-342900">
              <a:spcBef>
                <a:spcPts val="600"/>
              </a:spcBef>
              <a:buFontTx/>
              <a:buChar char="•"/>
              <a:defRPr/>
            </a:pPr>
            <a:r>
              <a:rPr kumimoji="0" lang="en-GB" altLang="en-US" b="0" i="0" u="none" strike="noStrike" kern="0" cap="none" spc="0" normalizeH="0" baseline="0" noProof="0">
                <a:ln>
                  <a:noFill/>
                </a:ln>
                <a:solidFill>
                  <a:srgbClr val="0052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lowest preference-value is preferred</a:t>
            </a: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52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 having </a:t>
            </a:r>
            <a:r>
              <a:rPr kumimoji="0" lang="en-GB" altLang="en-US" b="0" i="0" u="none" strike="noStrike" kern="0" cap="none" spc="0" normalizeH="0" baseline="0" noProof="0">
                <a:ln>
                  <a:noFill/>
                </a:ln>
                <a:solidFill>
                  <a:srgbClr val="0052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multiple servers</a:t>
            </a:r>
            <a:r>
              <a: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0052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with the same value will</a:t>
            </a:r>
            <a:r>
              <a:rPr kumimoji="0" lang="en-GB" altLang="en-US" b="0" i="0" u="none" strike="noStrike" kern="0" cap="none" spc="0" normalizeH="0" baseline="0" noProof="0">
                <a:ln>
                  <a:noFill/>
                </a:ln>
                <a:solidFill>
                  <a:srgbClr val="0052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distribute traffic evenly.</a:t>
            </a:r>
          </a:p>
          <a:p>
            <a:pPr lvl="1" indent="-342900">
              <a:spcBef>
                <a:spcPts val="600"/>
              </a:spcBef>
              <a:buFontTx/>
              <a:buChar char="•"/>
              <a:defRPr/>
            </a:pPr>
            <a:r>
              <a:rPr lang="en-US" altLang="en-US" sz="2000" b="1">
                <a:solidFill>
                  <a:srgbClr val="0070C0"/>
                </a:solidFill>
              </a:rPr>
              <a:t>MX points to a hostname not an IP address</a:t>
            </a:r>
            <a:endParaRPr kumimoji="0" lang="en-GB" altLang="en-US" b="0" i="0" u="none" strike="noStrike" kern="0" cap="none" spc="0" normalizeH="0" baseline="0" noProof="0">
              <a:ln>
                <a:noFill/>
              </a:ln>
              <a:solidFill>
                <a:srgbClr val="00528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>
              <a:spcBef>
                <a:spcPts val="1800"/>
              </a:spcBef>
            </a:pPr>
            <a:endParaRPr lang="en-US" altLang="en-US" sz="2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847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/>
              <a:t>TinyNet: DNSMASQ</a:t>
            </a:r>
            <a:endParaRPr lang="en-GB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001000" cy="4572000"/>
          </a:xfrm>
        </p:spPr>
        <p:txBody>
          <a:bodyPr/>
          <a:lstStyle/>
          <a:p>
            <a:r>
              <a:rPr lang="en-US" altLang="en-US"/>
              <a:t>syntax is different, but function is the same</a:t>
            </a:r>
          </a:p>
          <a:p>
            <a:r>
              <a:rPr lang="en-US" altLang="en-US"/>
              <a:t>integrated, simpler, suitable for small networks</a:t>
            </a:r>
          </a:p>
          <a:p>
            <a:endParaRPr lang="en-US" altLang="en-US"/>
          </a:p>
          <a:p>
            <a:r>
              <a:rPr lang="en-US" altLang="en-US"/>
              <a:t>preconfigured – isolated from enterprise services</a:t>
            </a:r>
          </a:p>
          <a:p>
            <a:r>
              <a:rPr lang="en-US" altLang="en-US"/>
              <a:t>auto-update (harder to do in ISC Bind/DHCP)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/>
              <a:t>Names, Addresses, Routes</a:t>
            </a:r>
            <a:endParaRPr lang="en-GB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7427913" cy="3167063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None/>
            </a:pPr>
            <a:r>
              <a:rPr lang="en-GB" altLang="en-US" dirty="0"/>
              <a:t>These definitions are inevitably mentioned:  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GB" altLang="en-US" dirty="0"/>
              <a:t>o	a name identifies what you want, and is generally a text string for human interpretation; 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GB" altLang="en-US" dirty="0"/>
              <a:t>o	an address identifies where it is, and is generally in a machine readable form; 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GB" altLang="en-US" dirty="0"/>
              <a:t>o	a route identifies a way to get there, generally as a list of names or addresses.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57200" y="1484313"/>
            <a:ext cx="5119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Hosts and their services need an identity</a:t>
            </a:r>
            <a:endParaRPr lang="en-GB" altLang="en-US" sz="2000" b="1">
              <a:solidFill>
                <a:schemeClr val="accent2"/>
              </a:solidFill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600325" y="5562600"/>
            <a:ext cx="383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Administrators maintain these</a:t>
            </a:r>
            <a:endParaRPr lang="en-GB" altLang="en-US" sz="20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6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260350"/>
            <a:ext cx="8229600" cy="768350"/>
          </a:xfrm>
        </p:spPr>
        <p:txBody>
          <a:bodyPr/>
          <a:lstStyle/>
          <a:p>
            <a:r>
              <a:rPr lang="en-AU" altLang="en-US"/>
              <a:t>Dynamic Allocation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844675"/>
            <a:ext cx="7391400" cy="4038600"/>
          </a:xfrm>
        </p:spPr>
        <p:txBody>
          <a:bodyPr/>
          <a:lstStyle/>
          <a:p>
            <a:pPr>
              <a:buFontTx/>
              <a:buNone/>
            </a:pPr>
            <a:r>
              <a:rPr lang="en-AU" altLang="en-US" sz="2000"/>
              <a:t>At boot, the system knows its MAC address</a:t>
            </a:r>
          </a:p>
          <a:p>
            <a:pPr>
              <a:buFont typeface="Wingdings" pitchFamily="2" charset="2"/>
              <a:buChar char="Ø"/>
            </a:pPr>
            <a:r>
              <a:rPr lang="en-AU" altLang="en-US" sz="2000"/>
              <a:t>What is the IP address? Netmask?</a:t>
            </a:r>
          </a:p>
          <a:p>
            <a:pPr>
              <a:buFont typeface="Wingdings" pitchFamily="2" charset="2"/>
              <a:buChar char="Ø"/>
            </a:pPr>
            <a:r>
              <a:rPr lang="en-AU" altLang="en-US" sz="2000"/>
              <a:t>What is the route to other hosts?</a:t>
            </a:r>
            <a:endParaRPr lang="en-AU" altLang="en-US" sz="2000" b="1">
              <a:solidFill>
                <a:schemeClr val="accent2"/>
              </a:solidFill>
            </a:endParaRPr>
          </a:p>
          <a:p>
            <a:pPr>
              <a:buFontTx/>
              <a:buNone/>
            </a:pPr>
            <a:endParaRPr lang="en-AU" altLang="en-US" sz="2000" b="1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AU" altLang="en-US" sz="2000" b="1">
                <a:solidFill>
                  <a:schemeClr val="accent2"/>
                </a:solidFill>
              </a:rPr>
              <a:t>Static Allocation – host configuration file</a:t>
            </a:r>
          </a:p>
          <a:p>
            <a:r>
              <a:rPr lang="en-AU" altLang="en-US" sz="2000">
                <a:latin typeface="Lucida Console" pitchFamily="49" charset="0"/>
              </a:rPr>
              <a:t>ifconfig</a:t>
            </a:r>
          </a:p>
          <a:p>
            <a:r>
              <a:rPr lang="en-AU" altLang="en-US" sz="2000">
                <a:latin typeface="Lucida Console" pitchFamily="49" charset="0"/>
              </a:rPr>
              <a:t>route add default gw</a:t>
            </a:r>
          </a:p>
          <a:p>
            <a:pPr>
              <a:buFontTx/>
              <a:buNone/>
            </a:pPr>
            <a:endParaRPr lang="en-AU" altLang="en-US" sz="2000" b="1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AU" altLang="en-US" sz="2000" b="1">
                <a:solidFill>
                  <a:schemeClr val="accent2"/>
                </a:solidFill>
              </a:rPr>
              <a:t>Dynamic Allocation – </a:t>
            </a:r>
            <a:r>
              <a:rPr lang="en-AU" altLang="en-US" sz="2000" b="1" u="sng">
                <a:solidFill>
                  <a:schemeClr val="accent2"/>
                </a:solidFill>
              </a:rPr>
              <a:t>configuration</a:t>
            </a:r>
            <a:r>
              <a:rPr lang="en-AU" altLang="en-US" sz="2000" b="1">
                <a:solidFill>
                  <a:schemeClr val="accent2"/>
                </a:solidFill>
              </a:rPr>
              <a:t> server</a:t>
            </a:r>
          </a:p>
          <a:p>
            <a:r>
              <a:rPr lang="en-AU" altLang="en-US" sz="2000"/>
              <a:t>need a request/reply protocol</a:t>
            </a:r>
          </a:p>
          <a:p>
            <a:r>
              <a:rPr lang="en-AU" altLang="en-US" sz="2000"/>
              <a:t>need a server listening on a TCP/UDP 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/>
              <a:t>Static Vs. Dynamic Addressing</a:t>
            </a:r>
            <a:endParaRPr lang="en-GB"/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773238"/>
            <a:ext cx="7926388" cy="4106862"/>
          </a:xfrm>
        </p:spPr>
        <p:txBody>
          <a:bodyPr/>
          <a:lstStyle/>
          <a:p>
            <a:pPr eaLnBrk="1" hangingPunct="1"/>
            <a:r>
              <a:rPr lang="en-GB"/>
              <a:t>Many networks use a combination of static and dynamic addressing. </a:t>
            </a:r>
            <a:endParaRPr lang="en-US"/>
          </a:p>
          <a:p>
            <a:pPr lvl="1" eaLnBrk="1" hangingPunct="1"/>
            <a:r>
              <a:rPr lang="en-GB"/>
              <a:t>Static addresses for servers, routers, and network management systems. </a:t>
            </a:r>
            <a:endParaRPr lang="en-US"/>
          </a:p>
          <a:p>
            <a:pPr lvl="1" eaLnBrk="1" hangingPunct="1"/>
            <a:r>
              <a:rPr lang="en-GB"/>
              <a:t>Dynamic addresses for end systems, including workstations and IP phones. 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The number of end systems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/>
              <a:t>30+ use dynamic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importance of tracking addresses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/>
              <a:t>Static provides a consistent audit trail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endParaRPr lang="en-US" sz="1800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7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/>
              <a:t>Dynamic Host Configuration Protocol (DHCP)</a:t>
            </a:r>
            <a:endParaRPr lang="en-GB" alt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7812088" cy="40814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altLang="en-US">
                <a:solidFill>
                  <a:srgbClr val="000000"/>
                </a:solidFill>
              </a:rPr>
              <a:t>Centralized administration</a:t>
            </a:r>
            <a:r>
              <a:rPr lang="en-US" altLang="en-US">
                <a:solidFill>
                  <a:srgbClr val="000000"/>
                </a:solidFill>
              </a:rPr>
              <a:t>, </a:t>
            </a:r>
            <a:r>
              <a:rPr lang="en-GB" altLang="en-US"/>
              <a:t>s</a:t>
            </a:r>
            <a:r>
              <a:rPr lang="en-GB" altLang="en-US">
                <a:solidFill>
                  <a:srgbClr val="000000"/>
                </a:solidFill>
              </a:rPr>
              <a:t>uperset of BootP</a:t>
            </a:r>
            <a:endParaRPr lang="en-US" altLang="en-US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GB" altLang="en-US"/>
              <a:t>Servers allocate network layer addresses and save information about which addresses have been allocated.</a:t>
            </a:r>
            <a:endParaRPr lang="en-US" altLang="en-US"/>
          </a:p>
          <a:p>
            <a:pPr>
              <a:spcBef>
                <a:spcPts val="1200"/>
              </a:spcBef>
            </a:pPr>
            <a:r>
              <a:rPr lang="en-GB" altLang="en-US" i="1" u="sng"/>
              <a:t>All</a:t>
            </a:r>
            <a:r>
              <a:rPr lang="en-GB" altLang="en-US"/>
              <a:t> communication </a:t>
            </a:r>
            <a:r>
              <a:rPr lang="en-GB" altLang="en-US">
                <a:solidFill>
                  <a:schemeClr val="hlink"/>
                </a:solidFill>
              </a:rPr>
              <a:t>initiated by the client</a:t>
            </a:r>
          </a:p>
          <a:p>
            <a:pPr>
              <a:spcBef>
                <a:spcPts val="1200"/>
              </a:spcBef>
            </a:pPr>
            <a:r>
              <a:rPr lang="en-GB" altLang="en-US"/>
              <a:t>Uses UDP on port 68 for client, port 67 for server</a:t>
            </a:r>
          </a:p>
          <a:p>
            <a:pPr lvl="1">
              <a:spcBef>
                <a:spcPts val="1200"/>
              </a:spcBef>
            </a:pPr>
            <a:r>
              <a:rPr lang="en-GB" altLang="en-US"/>
              <a:t>One DHCP session has a common xid ("transaction ID"), randomly selected by the client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/>
              <a:t>Dynamic Addressing: DHCP</a:t>
            </a:r>
            <a:endParaRPr lang="en-GB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7848600" cy="46085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altLang="en-US" sz="2200"/>
              <a:t>Server offers IP address and network parameters for a limited time (called a </a:t>
            </a:r>
            <a:r>
              <a:rPr lang="en-GB" altLang="en-US" sz="2200" i="1" u="sng">
                <a:solidFill>
                  <a:schemeClr val="hlink"/>
                </a:solidFill>
              </a:rPr>
              <a:t>lease</a:t>
            </a:r>
            <a:r>
              <a:rPr lang="en-GB" altLang="en-US" sz="2200"/>
              <a:t>)</a:t>
            </a:r>
            <a:endParaRPr lang="en-US" altLang="en-US" sz="220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altLang="en-US" sz="2200"/>
              <a:t>Addresses offered</a:t>
            </a:r>
            <a:r>
              <a:rPr lang="en-US" altLang="en-US" sz="2200"/>
              <a:t> can be</a:t>
            </a:r>
            <a:endParaRPr lang="en-GB" altLang="en-US" sz="220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altLang="en-US" sz="2200"/>
              <a:t>Fixed addresses allocated to particular computers</a:t>
            </a:r>
            <a:endParaRPr lang="en-US" altLang="en-US" sz="220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en-US" sz="2200"/>
              <a:t>From </a:t>
            </a:r>
            <a:r>
              <a:rPr lang="en-AU" altLang="en-US" sz="2200"/>
              <a:t>a pool of reusable IP addresses (</a:t>
            </a:r>
            <a:r>
              <a:rPr lang="en-GB" altLang="en-US" sz="2200"/>
              <a:t>supports hosts </a:t>
            </a:r>
            <a:r>
              <a:rPr lang="en-US" altLang="en-US" sz="2200"/>
              <a:t>that </a:t>
            </a:r>
            <a:r>
              <a:rPr lang="en-GB" altLang="en-US" sz="2200"/>
              <a:t>are not online all the time</a:t>
            </a:r>
            <a:r>
              <a:rPr lang="en-US" altLang="en-US" sz="2200"/>
              <a:t> - </a:t>
            </a:r>
            <a:r>
              <a:rPr lang="en-GB" altLang="en-US" sz="2200"/>
              <a:t>more hosts than addresses</a:t>
            </a:r>
            <a:r>
              <a:rPr lang="en-US" altLang="en-US" sz="2200"/>
              <a:t>)</a:t>
            </a:r>
            <a:endParaRPr lang="en-GB" altLang="en-US" sz="220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sz="2200"/>
              <a:t>client can renew or relinquish the lease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sz="2200"/>
              <a:t>address can be requested again when the lease expires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altLang="en-US" sz="2200">
                <a:solidFill>
                  <a:srgbClr val="000000"/>
                </a:solidFill>
              </a:rPr>
              <a:t>Lease renewal efforts occur at two intervals:</a:t>
            </a:r>
            <a:r>
              <a:rPr lang="en-US" altLang="en-US" sz="2200">
                <a:solidFill>
                  <a:srgbClr val="000000"/>
                </a:solidFill>
              </a:rPr>
              <a:t> </a:t>
            </a:r>
            <a:r>
              <a:rPr lang="en-GB" altLang="en-US" sz="2200">
                <a:solidFill>
                  <a:srgbClr val="000000"/>
                </a:solidFill>
              </a:rPr>
              <a:t>1/2 of the lease has been used</a:t>
            </a:r>
            <a:r>
              <a:rPr lang="en-US" altLang="en-US" sz="2200">
                <a:solidFill>
                  <a:srgbClr val="000000"/>
                </a:solidFill>
              </a:rPr>
              <a:t> and </a:t>
            </a:r>
            <a:r>
              <a:rPr lang="en-GB" altLang="en-US" sz="2200">
                <a:solidFill>
                  <a:srgbClr val="000000"/>
                </a:solidFill>
              </a:rPr>
              <a:t> 7/8 of the lease has been used</a:t>
            </a:r>
            <a:endParaRPr lang="en-US" altLang="en-US"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971550" y="1593850"/>
            <a:ext cx="6662738" cy="4759325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971550" y="3486150"/>
            <a:ext cx="7181850" cy="147638"/>
          </a:xfrm>
          <a:prstGeom prst="rect">
            <a:avLst/>
          </a:prstGeom>
          <a:gradFill rotWithShape="0">
            <a:gsLst>
              <a:gs pos="0">
                <a:srgbClr val="939393"/>
              </a:gs>
              <a:gs pos="50000">
                <a:srgbClr val="D7D7D7"/>
              </a:gs>
              <a:gs pos="100000">
                <a:srgbClr val="93939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484" name="AutoShape 5"/>
          <p:cNvSpPr>
            <a:spLocks noChangeArrowheads="1"/>
          </p:cNvSpPr>
          <p:nvPr/>
        </p:nvSpPr>
        <p:spPr bwMode="auto">
          <a:xfrm rot="-5400000">
            <a:off x="6130131" y="3885407"/>
            <a:ext cx="892175" cy="147638"/>
          </a:xfrm>
          <a:prstGeom prst="homePlate">
            <a:avLst>
              <a:gd name="adj" fmla="val 73999"/>
            </a:avLst>
          </a:prstGeom>
          <a:gradFill rotWithShape="0">
            <a:gsLst>
              <a:gs pos="0">
                <a:srgbClr val="939393"/>
              </a:gs>
              <a:gs pos="50000">
                <a:srgbClr val="DCDCDC"/>
              </a:gs>
              <a:gs pos="100000">
                <a:srgbClr val="93939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0485" name="AutoShape 6"/>
          <p:cNvSpPr>
            <a:spLocks noChangeArrowheads="1"/>
          </p:cNvSpPr>
          <p:nvPr/>
        </p:nvSpPr>
        <p:spPr bwMode="auto">
          <a:xfrm rot="-5400000">
            <a:off x="2231231" y="3974307"/>
            <a:ext cx="1095375" cy="147638"/>
          </a:xfrm>
          <a:prstGeom prst="homePlate">
            <a:avLst>
              <a:gd name="adj" fmla="val 82815"/>
            </a:avLst>
          </a:prstGeom>
          <a:gradFill rotWithShape="0">
            <a:gsLst>
              <a:gs pos="0">
                <a:srgbClr val="939393"/>
              </a:gs>
              <a:gs pos="50000">
                <a:srgbClr val="DCDCDC"/>
              </a:gs>
              <a:gs pos="100000">
                <a:srgbClr val="93939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grpSp>
        <p:nvGrpSpPr>
          <p:cNvPr id="20486" name="Group 7"/>
          <p:cNvGrpSpPr>
            <a:grpSpLocks/>
          </p:cNvGrpSpPr>
          <p:nvPr/>
        </p:nvGrpSpPr>
        <p:grpSpPr bwMode="auto">
          <a:xfrm>
            <a:off x="1911350" y="4521200"/>
            <a:ext cx="1503363" cy="1657350"/>
            <a:chOff x="2967" y="2733"/>
            <a:chExt cx="789" cy="870"/>
          </a:xfrm>
        </p:grpSpPr>
        <p:grpSp>
          <p:nvGrpSpPr>
            <p:cNvPr id="20581" name="Group 8"/>
            <p:cNvGrpSpPr>
              <a:grpSpLocks/>
            </p:cNvGrpSpPr>
            <p:nvPr/>
          </p:nvGrpSpPr>
          <p:grpSpPr bwMode="auto">
            <a:xfrm>
              <a:off x="2967" y="3191"/>
              <a:ext cx="763" cy="412"/>
              <a:chOff x="1929" y="1343"/>
              <a:chExt cx="763" cy="412"/>
            </a:xfrm>
          </p:grpSpPr>
          <p:sp>
            <p:nvSpPr>
              <p:cNvPr id="20594" name="Freeform 9"/>
              <p:cNvSpPr>
                <a:spLocks noChangeAspect="1"/>
              </p:cNvSpPr>
              <p:nvPr/>
            </p:nvSpPr>
            <p:spPr bwMode="auto">
              <a:xfrm>
                <a:off x="2428" y="1450"/>
                <a:ext cx="263" cy="305"/>
              </a:xfrm>
              <a:custGeom>
                <a:avLst/>
                <a:gdLst>
                  <a:gd name="T0" fmla="*/ 1 w 364"/>
                  <a:gd name="T1" fmla="*/ 1 h 422"/>
                  <a:gd name="T2" fmla="*/ 2 w 364"/>
                  <a:gd name="T3" fmla="*/ 0 h 422"/>
                  <a:gd name="T4" fmla="*/ 2 w 364"/>
                  <a:gd name="T5" fmla="*/ 1 h 422"/>
                  <a:gd name="T6" fmla="*/ 0 w 364"/>
                  <a:gd name="T7" fmla="*/ 3 h 4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5" name="Freeform 10"/>
              <p:cNvSpPr>
                <a:spLocks noChangeAspect="1"/>
              </p:cNvSpPr>
              <p:nvPr/>
            </p:nvSpPr>
            <p:spPr bwMode="auto">
              <a:xfrm>
                <a:off x="1929" y="1343"/>
                <a:ext cx="763" cy="264"/>
              </a:xfrm>
              <a:custGeom>
                <a:avLst/>
                <a:gdLst>
                  <a:gd name="T0" fmla="*/ 2 w 1091"/>
                  <a:gd name="T1" fmla="*/ 1 h 377"/>
                  <a:gd name="T2" fmla="*/ 0 w 1091"/>
                  <a:gd name="T3" fmla="*/ 1 h 377"/>
                  <a:gd name="T4" fmla="*/ 1 w 1091"/>
                  <a:gd name="T5" fmla="*/ 0 h 377"/>
                  <a:gd name="T6" fmla="*/ 3 w 1091"/>
                  <a:gd name="T7" fmla="*/ 1 h 377"/>
                  <a:gd name="T8" fmla="*/ 2 w 1091"/>
                  <a:gd name="T9" fmla="*/ 1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6" name="Freeform 11"/>
              <p:cNvSpPr>
                <a:spLocks noChangeAspect="1"/>
              </p:cNvSpPr>
              <p:nvPr/>
            </p:nvSpPr>
            <p:spPr bwMode="auto">
              <a:xfrm>
                <a:off x="1929" y="1473"/>
                <a:ext cx="499" cy="282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1 h 390"/>
                  <a:gd name="T4" fmla="*/ 4 w 690"/>
                  <a:gd name="T5" fmla="*/ 2 h 390"/>
                  <a:gd name="T6" fmla="*/ 4 w 690"/>
                  <a:gd name="T7" fmla="*/ 1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7" name="Freeform 12"/>
              <p:cNvSpPr>
                <a:spLocks noChangeAspect="1"/>
              </p:cNvSpPr>
              <p:nvPr/>
            </p:nvSpPr>
            <p:spPr bwMode="auto">
              <a:xfrm>
                <a:off x="2190" y="1573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 w 271"/>
                  <a:gd name="T3" fmla="*/ 1 h 189"/>
                  <a:gd name="T4" fmla="*/ 1 w 271"/>
                  <a:gd name="T5" fmla="*/ 1 h 189"/>
                  <a:gd name="T6" fmla="*/ 0 w 271"/>
                  <a:gd name="T7" fmla="*/ 1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rnd" cmpd="sng">
                    <a:solidFill>
                      <a:srgbClr val="A9A9A9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8" name="Freeform 13"/>
              <p:cNvSpPr>
                <a:spLocks noChangeAspect="1" noChangeArrowheads="1"/>
              </p:cNvSpPr>
              <p:nvPr/>
            </p:nvSpPr>
            <p:spPr bwMode="auto">
              <a:xfrm>
                <a:off x="2194" y="1624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 w 261"/>
                  <a:gd name="T3" fmla="*/ 1 h 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9" name="Freeform 14"/>
              <p:cNvSpPr>
                <a:spLocks/>
              </p:cNvSpPr>
              <p:nvPr/>
            </p:nvSpPr>
            <p:spPr bwMode="auto">
              <a:xfrm>
                <a:off x="2190" y="1572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00" name="Line 15"/>
              <p:cNvSpPr>
                <a:spLocks noChangeShapeType="1"/>
              </p:cNvSpPr>
              <p:nvPr/>
            </p:nvSpPr>
            <p:spPr bwMode="auto">
              <a:xfrm>
                <a:off x="2207" y="1600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01" name="Line 16"/>
              <p:cNvSpPr>
                <a:spLocks noChangeShapeType="1"/>
              </p:cNvSpPr>
              <p:nvPr/>
            </p:nvSpPr>
            <p:spPr bwMode="auto">
              <a:xfrm>
                <a:off x="2337" y="1678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02" name="Freeform 17"/>
              <p:cNvSpPr>
                <a:spLocks/>
              </p:cNvSpPr>
              <p:nvPr/>
            </p:nvSpPr>
            <p:spPr bwMode="auto">
              <a:xfrm>
                <a:off x="2255" y="1610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1 h 35"/>
                  <a:gd name="T4" fmla="*/ 1 w 64"/>
                  <a:gd name="T5" fmla="*/ 1 h 35"/>
                  <a:gd name="T6" fmla="*/ 1 w 64"/>
                  <a:gd name="T7" fmla="*/ 1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03" name="Line 18"/>
              <p:cNvSpPr>
                <a:spLocks noChangeShapeType="1"/>
              </p:cNvSpPr>
              <p:nvPr/>
            </p:nvSpPr>
            <p:spPr bwMode="auto">
              <a:xfrm>
                <a:off x="1942" y="1503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04" name="Line 19"/>
              <p:cNvSpPr>
                <a:spLocks noChangeShapeType="1"/>
              </p:cNvSpPr>
              <p:nvPr/>
            </p:nvSpPr>
            <p:spPr bwMode="auto">
              <a:xfrm>
                <a:off x="1942" y="1525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05" name="Line 20"/>
              <p:cNvSpPr>
                <a:spLocks noChangeShapeType="1"/>
              </p:cNvSpPr>
              <p:nvPr/>
            </p:nvSpPr>
            <p:spPr bwMode="auto">
              <a:xfrm>
                <a:off x="1942" y="1548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06" name="Line 21"/>
              <p:cNvSpPr>
                <a:spLocks noChangeShapeType="1"/>
              </p:cNvSpPr>
              <p:nvPr/>
            </p:nvSpPr>
            <p:spPr bwMode="auto">
              <a:xfrm>
                <a:off x="1942" y="1570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07" name="Freeform 22"/>
              <p:cNvSpPr>
                <a:spLocks/>
              </p:cNvSpPr>
              <p:nvPr/>
            </p:nvSpPr>
            <p:spPr bwMode="auto">
              <a:xfrm>
                <a:off x="2192" y="1632"/>
                <a:ext cx="198" cy="84"/>
              </a:xfrm>
              <a:custGeom>
                <a:avLst/>
                <a:gdLst>
                  <a:gd name="T0" fmla="*/ 0 w 275"/>
                  <a:gd name="T1" fmla="*/ 1 h 117"/>
                  <a:gd name="T2" fmla="*/ 1 w 275"/>
                  <a:gd name="T3" fmla="*/ 1 h 117"/>
                  <a:gd name="T4" fmla="*/ 1 w 275"/>
                  <a:gd name="T5" fmla="*/ 0 h 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582" name="Group 23"/>
            <p:cNvGrpSpPr>
              <a:grpSpLocks/>
            </p:cNvGrpSpPr>
            <p:nvPr/>
          </p:nvGrpSpPr>
          <p:grpSpPr bwMode="auto">
            <a:xfrm>
              <a:off x="3042" y="2733"/>
              <a:ext cx="714" cy="672"/>
              <a:chOff x="2004" y="885"/>
              <a:chExt cx="714" cy="672"/>
            </a:xfrm>
          </p:grpSpPr>
          <p:sp>
            <p:nvSpPr>
              <p:cNvPr id="20583" name="Freeform 24"/>
              <p:cNvSpPr>
                <a:spLocks/>
              </p:cNvSpPr>
              <p:nvPr/>
            </p:nvSpPr>
            <p:spPr bwMode="auto">
              <a:xfrm>
                <a:off x="2058" y="1322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4" name="Freeform 25"/>
              <p:cNvSpPr>
                <a:spLocks/>
              </p:cNvSpPr>
              <p:nvPr/>
            </p:nvSpPr>
            <p:spPr bwMode="auto">
              <a:xfrm>
                <a:off x="2065" y="1327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2700" dir="54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5" name="Oval 26"/>
              <p:cNvSpPr>
                <a:spLocks noChangeArrowheads="1"/>
              </p:cNvSpPr>
              <p:nvPr/>
            </p:nvSpPr>
            <p:spPr bwMode="auto">
              <a:xfrm>
                <a:off x="2199" y="1378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20586" name="Freeform 27"/>
              <p:cNvSpPr>
                <a:spLocks/>
              </p:cNvSpPr>
              <p:nvPr/>
            </p:nvSpPr>
            <p:spPr bwMode="auto">
              <a:xfrm>
                <a:off x="2046" y="1382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 w 646"/>
                  <a:gd name="T3" fmla="*/ 1 h 180"/>
                  <a:gd name="T4" fmla="*/ 2 w 646"/>
                  <a:gd name="T5" fmla="*/ 1 h 180"/>
                  <a:gd name="T6" fmla="*/ 2 w 646"/>
                  <a:gd name="T7" fmla="*/ 1 h 1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7" name="Freeform 28"/>
              <p:cNvSpPr>
                <a:spLocks noChangeAspect="1"/>
              </p:cNvSpPr>
              <p:nvPr/>
            </p:nvSpPr>
            <p:spPr bwMode="auto">
              <a:xfrm>
                <a:off x="2154" y="885"/>
                <a:ext cx="564" cy="520"/>
              </a:xfrm>
              <a:custGeom>
                <a:avLst/>
                <a:gdLst>
                  <a:gd name="T0" fmla="*/ 2 w 808"/>
                  <a:gd name="T1" fmla="*/ 2 h 746"/>
                  <a:gd name="T2" fmla="*/ 2 w 808"/>
                  <a:gd name="T3" fmla="*/ 1 h 746"/>
                  <a:gd name="T4" fmla="*/ 2 w 808"/>
                  <a:gd name="T5" fmla="*/ 1 h 746"/>
                  <a:gd name="T6" fmla="*/ 1 w 808"/>
                  <a:gd name="T7" fmla="*/ 0 h 746"/>
                  <a:gd name="T8" fmla="*/ 0 w 808"/>
                  <a:gd name="T9" fmla="*/ 1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8" name="Freeform 29"/>
              <p:cNvSpPr>
                <a:spLocks noChangeAspect="1"/>
              </p:cNvSpPr>
              <p:nvPr/>
            </p:nvSpPr>
            <p:spPr bwMode="auto">
              <a:xfrm>
                <a:off x="2506" y="1000"/>
                <a:ext cx="113" cy="506"/>
              </a:xfrm>
              <a:custGeom>
                <a:avLst/>
                <a:gdLst>
                  <a:gd name="T0" fmla="*/ 0 w 144"/>
                  <a:gd name="T1" fmla="*/ 13 h 644"/>
                  <a:gd name="T2" fmla="*/ 0 w 144"/>
                  <a:gd name="T3" fmla="*/ 2 h 644"/>
                  <a:gd name="T4" fmla="*/ 3 w 144"/>
                  <a:gd name="T5" fmla="*/ 0 h 644"/>
                  <a:gd name="T6" fmla="*/ 3 w 144"/>
                  <a:gd name="T7" fmla="*/ 12 h 644"/>
                  <a:gd name="T8" fmla="*/ 0 w 144"/>
                  <a:gd name="T9" fmla="*/ 13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" name="Freeform 30"/>
              <p:cNvSpPr>
                <a:spLocks noChangeAspect="1"/>
              </p:cNvSpPr>
              <p:nvPr/>
            </p:nvSpPr>
            <p:spPr bwMode="auto">
              <a:xfrm>
                <a:off x="2004" y="891"/>
                <a:ext cx="615" cy="172"/>
              </a:xfrm>
              <a:custGeom>
                <a:avLst/>
                <a:gdLst>
                  <a:gd name="T0" fmla="*/ 13 w 782"/>
                  <a:gd name="T1" fmla="*/ 4 h 219"/>
                  <a:gd name="T2" fmla="*/ 0 w 782"/>
                  <a:gd name="T3" fmla="*/ 2 h 219"/>
                  <a:gd name="T4" fmla="*/ 4 w 782"/>
                  <a:gd name="T5" fmla="*/ 0 h 219"/>
                  <a:gd name="T6" fmla="*/ 17 w 782"/>
                  <a:gd name="T7" fmla="*/ 3 h 219"/>
                  <a:gd name="T8" fmla="*/ 13 w 782"/>
                  <a:gd name="T9" fmla="*/ 4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0" name="Freeform 31"/>
              <p:cNvSpPr>
                <a:spLocks noChangeAspect="1"/>
              </p:cNvSpPr>
              <p:nvPr/>
            </p:nvSpPr>
            <p:spPr bwMode="auto">
              <a:xfrm>
                <a:off x="2004" y="942"/>
                <a:ext cx="502" cy="566"/>
              </a:xfrm>
              <a:custGeom>
                <a:avLst/>
                <a:gdLst>
                  <a:gd name="T0" fmla="*/ 7 w 672"/>
                  <a:gd name="T1" fmla="*/ 8 h 754"/>
                  <a:gd name="T2" fmla="*/ 7 w 672"/>
                  <a:gd name="T3" fmla="*/ 2 h 754"/>
                  <a:gd name="T4" fmla="*/ 0 w 672"/>
                  <a:gd name="T5" fmla="*/ 0 h 754"/>
                  <a:gd name="T6" fmla="*/ 0 w 672"/>
                  <a:gd name="T7" fmla="*/ 6 h 754"/>
                  <a:gd name="T8" fmla="*/ 7 w 672"/>
                  <a:gd name="T9" fmla="*/ 8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" name="Freeform 32"/>
              <p:cNvSpPr>
                <a:spLocks noChangeAspect="1"/>
              </p:cNvSpPr>
              <p:nvPr/>
            </p:nvSpPr>
            <p:spPr bwMode="auto">
              <a:xfrm>
                <a:off x="2043" y="992"/>
                <a:ext cx="425" cy="464"/>
              </a:xfrm>
              <a:custGeom>
                <a:avLst/>
                <a:gdLst>
                  <a:gd name="T0" fmla="*/ 48 w 491"/>
                  <a:gd name="T1" fmla="*/ 37 h 549"/>
                  <a:gd name="T2" fmla="*/ 48 w 491"/>
                  <a:gd name="T3" fmla="*/ 8 h 549"/>
                  <a:gd name="T4" fmla="*/ 0 w 491"/>
                  <a:gd name="T5" fmla="*/ 0 h 549"/>
                  <a:gd name="T6" fmla="*/ 0 w 491"/>
                  <a:gd name="T7" fmla="*/ 30 h 549"/>
                  <a:gd name="T8" fmla="*/ 48 w 491"/>
                  <a:gd name="T9" fmla="*/ 37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2" name="Freeform 33"/>
              <p:cNvSpPr>
                <a:spLocks/>
              </p:cNvSpPr>
              <p:nvPr/>
            </p:nvSpPr>
            <p:spPr bwMode="auto">
              <a:xfrm>
                <a:off x="2069" y="1023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1 h 592"/>
                  <a:gd name="T4" fmla="*/ 1 w 542"/>
                  <a:gd name="T5" fmla="*/ 1 h 592"/>
                  <a:gd name="T6" fmla="*/ 1 w 542"/>
                  <a:gd name="T7" fmla="*/ 1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3" name="Line 34"/>
              <p:cNvSpPr>
                <a:spLocks noChangeShapeType="1"/>
              </p:cNvSpPr>
              <p:nvPr/>
            </p:nvSpPr>
            <p:spPr bwMode="auto">
              <a:xfrm>
                <a:off x="2102" y="1056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487" name="AutoShape 35"/>
          <p:cNvSpPr>
            <a:spLocks noChangeArrowheads="1"/>
          </p:cNvSpPr>
          <p:nvPr/>
        </p:nvSpPr>
        <p:spPr bwMode="auto">
          <a:xfrm rot="5400000" flipV="1">
            <a:off x="3005931" y="3085307"/>
            <a:ext cx="892175" cy="147638"/>
          </a:xfrm>
          <a:prstGeom prst="homePlate">
            <a:avLst>
              <a:gd name="adj" fmla="val 73999"/>
            </a:avLst>
          </a:prstGeom>
          <a:gradFill rotWithShape="0">
            <a:gsLst>
              <a:gs pos="0">
                <a:srgbClr val="939393"/>
              </a:gs>
              <a:gs pos="50000">
                <a:srgbClr val="DCDCDC"/>
              </a:gs>
              <a:gs pos="100000">
                <a:srgbClr val="93939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grpSp>
        <p:nvGrpSpPr>
          <p:cNvPr id="20488" name="Group 36"/>
          <p:cNvGrpSpPr>
            <a:grpSpLocks/>
          </p:cNvGrpSpPr>
          <p:nvPr/>
        </p:nvGrpSpPr>
        <p:grpSpPr bwMode="auto">
          <a:xfrm>
            <a:off x="2565400" y="1290638"/>
            <a:ext cx="1503363" cy="1657350"/>
            <a:chOff x="2967" y="2733"/>
            <a:chExt cx="789" cy="870"/>
          </a:xfrm>
        </p:grpSpPr>
        <p:grpSp>
          <p:nvGrpSpPr>
            <p:cNvPr id="20554" name="Group 37"/>
            <p:cNvGrpSpPr>
              <a:grpSpLocks/>
            </p:cNvGrpSpPr>
            <p:nvPr/>
          </p:nvGrpSpPr>
          <p:grpSpPr bwMode="auto">
            <a:xfrm>
              <a:off x="2967" y="3191"/>
              <a:ext cx="763" cy="412"/>
              <a:chOff x="1929" y="1343"/>
              <a:chExt cx="763" cy="412"/>
            </a:xfrm>
          </p:grpSpPr>
          <p:sp>
            <p:nvSpPr>
              <p:cNvPr id="20567" name="Freeform 38"/>
              <p:cNvSpPr>
                <a:spLocks noChangeAspect="1"/>
              </p:cNvSpPr>
              <p:nvPr/>
            </p:nvSpPr>
            <p:spPr bwMode="auto">
              <a:xfrm>
                <a:off x="2428" y="1450"/>
                <a:ext cx="263" cy="305"/>
              </a:xfrm>
              <a:custGeom>
                <a:avLst/>
                <a:gdLst>
                  <a:gd name="T0" fmla="*/ 1 w 364"/>
                  <a:gd name="T1" fmla="*/ 1 h 422"/>
                  <a:gd name="T2" fmla="*/ 2 w 364"/>
                  <a:gd name="T3" fmla="*/ 0 h 422"/>
                  <a:gd name="T4" fmla="*/ 2 w 364"/>
                  <a:gd name="T5" fmla="*/ 1 h 422"/>
                  <a:gd name="T6" fmla="*/ 0 w 364"/>
                  <a:gd name="T7" fmla="*/ 3 h 4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8" name="Freeform 39"/>
              <p:cNvSpPr>
                <a:spLocks noChangeAspect="1"/>
              </p:cNvSpPr>
              <p:nvPr/>
            </p:nvSpPr>
            <p:spPr bwMode="auto">
              <a:xfrm>
                <a:off x="1929" y="1343"/>
                <a:ext cx="763" cy="264"/>
              </a:xfrm>
              <a:custGeom>
                <a:avLst/>
                <a:gdLst>
                  <a:gd name="T0" fmla="*/ 2 w 1091"/>
                  <a:gd name="T1" fmla="*/ 1 h 377"/>
                  <a:gd name="T2" fmla="*/ 0 w 1091"/>
                  <a:gd name="T3" fmla="*/ 1 h 377"/>
                  <a:gd name="T4" fmla="*/ 1 w 1091"/>
                  <a:gd name="T5" fmla="*/ 0 h 377"/>
                  <a:gd name="T6" fmla="*/ 3 w 1091"/>
                  <a:gd name="T7" fmla="*/ 1 h 377"/>
                  <a:gd name="T8" fmla="*/ 2 w 1091"/>
                  <a:gd name="T9" fmla="*/ 1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9" name="Freeform 40"/>
              <p:cNvSpPr>
                <a:spLocks noChangeAspect="1"/>
              </p:cNvSpPr>
              <p:nvPr/>
            </p:nvSpPr>
            <p:spPr bwMode="auto">
              <a:xfrm>
                <a:off x="1929" y="1473"/>
                <a:ext cx="499" cy="282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1 h 390"/>
                  <a:gd name="T4" fmla="*/ 4 w 690"/>
                  <a:gd name="T5" fmla="*/ 2 h 390"/>
                  <a:gd name="T6" fmla="*/ 4 w 690"/>
                  <a:gd name="T7" fmla="*/ 1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0" name="Freeform 41"/>
              <p:cNvSpPr>
                <a:spLocks noChangeAspect="1"/>
              </p:cNvSpPr>
              <p:nvPr/>
            </p:nvSpPr>
            <p:spPr bwMode="auto">
              <a:xfrm>
                <a:off x="2190" y="1573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 w 271"/>
                  <a:gd name="T3" fmla="*/ 1 h 189"/>
                  <a:gd name="T4" fmla="*/ 1 w 271"/>
                  <a:gd name="T5" fmla="*/ 1 h 189"/>
                  <a:gd name="T6" fmla="*/ 0 w 271"/>
                  <a:gd name="T7" fmla="*/ 1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rnd" cmpd="sng">
                    <a:solidFill>
                      <a:srgbClr val="A9A9A9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1" name="Freeform 42"/>
              <p:cNvSpPr>
                <a:spLocks noChangeAspect="1" noChangeArrowheads="1"/>
              </p:cNvSpPr>
              <p:nvPr/>
            </p:nvSpPr>
            <p:spPr bwMode="auto">
              <a:xfrm>
                <a:off x="2194" y="1624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 w 261"/>
                  <a:gd name="T3" fmla="*/ 1 h 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2" name="Freeform 43"/>
              <p:cNvSpPr>
                <a:spLocks/>
              </p:cNvSpPr>
              <p:nvPr/>
            </p:nvSpPr>
            <p:spPr bwMode="auto">
              <a:xfrm>
                <a:off x="2190" y="1572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73" name="Line 44"/>
              <p:cNvSpPr>
                <a:spLocks noChangeShapeType="1"/>
              </p:cNvSpPr>
              <p:nvPr/>
            </p:nvSpPr>
            <p:spPr bwMode="auto">
              <a:xfrm>
                <a:off x="2207" y="1600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74" name="Line 45"/>
              <p:cNvSpPr>
                <a:spLocks noChangeShapeType="1"/>
              </p:cNvSpPr>
              <p:nvPr/>
            </p:nvSpPr>
            <p:spPr bwMode="auto">
              <a:xfrm>
                <a:off x="2337" y="1678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75" name="Freeform 46"/>
              <p:cNvSpPr>
                <a:spLocks/>
              </p:cNvSpPr>
              <p:nvPr/>
            </p:nvSpPr>
            <p:spPr bwMode="auto">
              <a:xfrm>
                <a:off x="2255" y="1610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1 h 35"/>
                  <a:gd name="T4" fmla="*/ 1 w 64"/>
                  <a:gd name="T5" fmla="*/ 1 h 35"/>
                  <a:gd name="T6" fmla="*/ 1 w 64"/>
                  <a:gd name="T7" fmla="*/ 1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76" name="Line 47"/>
              <p:cNvSpPr>
                <a:spLocks noChangeShapeType="1"/>
              </p:cNvSpPr>
              <p:nvPr/>
            </p:nvSpPr>
            <p:spPr bwMode="auto">
              <a:xfrm>
                <a:off x="1942" y="1503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77" name="Line 48"/>
              <p:cNvSpPr>
                <a:spLocks noChangeShapeType="1"/>
              </p:cNvSpPr>
              <p:nvPr/>
            </p:nvSpPr>
            <p:spPr bwMode="auto">
              <a:xfrm>
                <a:off x="1942" y="1525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78" name="Line 49"/>
              <p:cNvSpPr>
                <a:spLocks noChangeShapeType="1"/>
              </p:cNvSpPr>
              <p:nvPr/>
            </p:nvSpPr>
            <p:spPr bwMode="auto">
              <a:xfrm>
                <a:off x="1942" y="1548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79" name="Line 50"/>
              <p:cNvSpPr>
                <a:spLocks noChangeShapeType="1"/>
              </p:cNvSpPr>
              <p:nvPr/>
            </p:nvSpPr>
            <p:spPr bwMode="auto">
              <a:xfrm>
                <a:off x="1942" y="1570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80" name="Freeform 51"/>
              <p:cNvSpPr>
                <a:spLocks/>
              </p:cNvSpPr>
              <p:nvPr/>
            </p:nvSpPr>
            <p:spPr bwMode="auto">
              <a:xfrm>
                <a:off x="2192" y="1632"/>
                <a:ext cx="198" cy="84"/>
              </a:xfrm>
              <a:custGeom>
                <a:avLst/>
                <a:gdLst>
                  <a:gd name="T0" fmla="*/ 0 w 275"/>
                  <a:gd name="T1" fmla="*/ 1 h 117"/>
                  <a:gd name="T2" fmla="*/ 1 w 275"/>
                  <a:gd name="T3" fmla="*/ 1 h 117"/>
                  <a:gd name="T4" fmla="*/ 1 w 275"/>
                  <a:gd name="T5" fmla="*/ 0 h 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555" name="Group 52"/>
            <p:cNvGrpSpPr>
              <a:grpSpLocks/>
            </p:cNvGrpSpPr>
            <p:nvPr/>
          </p:nvGrpSpPr>
          <p:grpSpPr bwMode="auto">
            <a:xfrm>
              <a:off x="3042" y="2733"/>
              <a:ext cx="714" cy="672"/>
              <a:chOff x="2004" y="885"/>
              <a:chExt cx="714" cy="672"/>
            </a:xfrm>
          </p:grpSpPr>
          <p:sp>
            <p:nvSpPr>
              <p:cNvPr id="20556" name="Freeform 53"/>
              <p:cNvSpPr>
                <a:spLocks/>
              </p:cNvSpPr>
              <p:nvPr/>
            </p:nvSpPr>
            <p:spPr bwMode="auto">
              <a:xfrm>
                <a:off x="2058" y="1322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7" name="Freeform 54"/>
              <p:cNvSpPr>
                <a:spLocks/>
              </p:cNvSpPr>
              <p:nvPr/>
            </p:nvSpPr>
            <p:spPr bwMode="auto">
              <a:xfrm>
                <a:off x="2065" y="1327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2700" dir="54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8" name="Oval 55"/>
              <p:cNvSpPr>
                <a:spLocks noChangeArrowheads="1"/>
              </p:cNvSpPr>
              <p:nvPr/>
            </p:nvSpPr>
            <p:spPr bwMode="auto">
              <a:xfrm>
                <a:off x="2199" y="1378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20559" name="Freeform 56"/>
              <p:cNvSpPr>
                <a:spLocks/>
              </p:cNvSpPr>
              <p:nvPr/>
            </p:nvSpPr>
            <p:spPr bwMode="auto">
              <a:xfrm>
                <a:off x="2046" y="1382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 w 646"/>
                  <a:gd name="T3" fmla="*/ 1 h 180"/>
                  <a:gd name="T4" fmla="*/ 2 w 646"/>
                  <a:gd name="T5" fmla="*/ 1 h 180"/>
                  <a:gd name="T6" fmla="*/ 2 w 646"/>
                  <a:gd name="T7" fmla="*/ 1 h 1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0" name="Freeform 57"/>
              <p:cNvSpPr>
                <a:spLocks noChangeAspect="1"/>
              </p:cNvSpPr>
              <p:nvPr/>
            </p:nvSpPr>
            <p:spPr bwMode="auto">
              <a:xfrm>
                <a:off x="2154" y="885"/>
                <a:ext cx="564" cy="520"/>
              </a:xfrm>
              <a:custGeom>
                <a:avLst/>
                <a:gdLst>
                  <a:gd name="T0" fmla="*/ 2 w 808"/>
                  <a:gd name="T1" fmla="*/ 2 h 746"/>
                  <a:gd name="T2" fmla="*/ 2 w 808"/>
                  <a:gd name="T3" fmla="*/ 1 h 746"/>
                  <a:gd name="T4" fmla="*/ 2 w 808"/>
                  <a:gd name="T5" fmla="*/ 1 h 746"/>
                  <a:gd name="T6" fmla="*/ 1 w 808"/>
                  <a:gd name="T7" fmla="*/ 0 h 746"/>
                  <a:gd name="T8" fmla="*/ 0 w 808"/>
                  <a:gd name="T9" fmla="*/ 1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1" name="Freeform 58"/>
              <p:cNvSpPr>
                <a:spLocks noChangeAspect="1"/>
              </p:cNvSpPr>
              <p:nvPr/>
            </p:nvSpPr>
            <p:spPr bwMode="auto">
              <a:xfrm>
                <a:off x="2506" y="1000"/>
                <a:ext cx="113" cy="506"/>
              </a:xfrm>
              <a:custGeom>
                <a:avLst/>
                <a:gdLst>
                  <a:gd name="T0" fmla="*/ 0 w 144"/>
                  <a:gd name="T1" fmla="*/ 13 h 644"/>
                  <a:gd name="T2" fmla="*/ 0 w 144"/>
                  <a:gd name="T3" fmla="*/ 2 h 644"/>
                  <a:gd name="T4" fmla="*/ 3 w 144"/>
                  <a:gd name="T5" fmla="*/ 0 h 644"/>
                  <a:gd name="T6" fmla="*/ 3 w 144"/>
                  <a:gd name="T7" fmla="*/ 12 h 644"/>
                  <a:gd name="T8" fmla="*/ 0 w 144"/>
                  <a:gd name="T9" fmla="*/ 13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2" name="Freeform 59"/>
              <p:cNvSpPr>
                <a:spLocks noChangeAspect="1"/>
              </p:cNvSpPr>
              <p:nvPr/>
            </p:nvSpPr>
            <p:spPr bwMode="auto">
              <a:xfrm>
                <a:off x="2004" y="891"/>
                <a:ext cx="615" cy="172"/>
              </a:xfrm>
              <a:custGeom>
                <a:avLst/>
                <a:gdLst>
                  <a:gd name="T0" fmla="*/ 13 w 782"/>
                  <a:gd name="T1" fmla="*/ 4 h 219"/>
                  <a:gd name="T2" fmla="*/ 0 w 782"/>
                  <a:gd name="T3" fmla="*/ 2 h 219"/>
                  <a:gd name="T4" fmla="*/ 4 w 782"/>
                  <a:gd name="T5" fmla="*/ 0 h 219"/>
                  <a:gd name="T6" fmla="*/ 17 w 782"/>
                  <a:gd name="T7" fmla="*/ 3 h 219"/>
                  <a:gd name="T8" fmla="*/ 13 w 782"/>
                  <a:gd name="T9" fmla="*/ 4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3" name="Freeform 60"/>
              <p:cNvSpPr>
                <a:spLocks noChangeAspect="1"/>
              </p:cNvSpPr>
              <p:nvPr/>
            </p:nvSpPr>
            <p:spPr bwMode="auto">
              <a:xfrm>
                <a:off x="2004" y="942"/>
                <a:ext cx="502" cy="566"/>
              </a:xfrm>
              <a:custGeom>
                <a:avLst/>
                <a:gdLst>
                  <a:gd name="T0" fmla="*/ 7 w 672"/>
                  <a:gd name="T1" fmla="*/ 8 h 754"/>
                  <a:gd name="T2" fmla="*/ 7 w 672"/>
                  <a:gd name="T3" fmla="*/ 2 h 754"/>
                  <a:gd name="T4" fmla="*/ 0 w 672"/>
                  <a:gd name="T5" fmla="*/ 0 h 754"/>
                  <a:gd name="T6" fmla="*/ 0 w 672"/>
                  <a:gd name="T7" fmla="*/ 6 h 754"/>
                  <a:gd name="T8" fmla="*/ 7 w 672"/>
                  <a:gd name="T9" fmla="*/ 8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4" name="Freeform 61"/>
              <p:cNvSpPr>
                <a:spLocks noChangeAspect="1"/>
              </p:cNvSpPr>
              <p:nvPr/>
            </p:nvSpPr>
            <p:spPr bwMode="auto">
              <a:xfrm>
                <a:off x="2043" y="992"/>
                <a:ext cx="425" cy="464"/>
              </a:xfrm>
              <a:custGeom>
                <a:avLst/>
                <a:gdLst>
                  <a:gd name="T0" fmla="*/ 48 w 491"/>
                  <a:gd name="T1" fmla="*/ 37 h 549"/>
                  <a:gd name="T2" fmla="*/ 48 w 491"/>
                  <a:gd name="T3" fmla="*/ 8 h 549"/>
                  <a:gd name="T4" fmla="*/ 0 w 491"/>
                  <a:gd name="T5" fmla="*/ 0 h 549"/>
                  <a:gd name="T6" fmla="*/ 0 w 491"/>
                  <a:gd name="T7" fmla="*/ 30 h 549"/>
                  <a:gd name="T8" fmla="*/ 48 w 491"/>
                  <a:gd name="T9" fmla="*/ 37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5" name="Freeform 62"/>
              <p:cNvSpPr>
                <a:spLocks/>
              </p:cNvSpPr>
              <p:nvPr/>
            </p:nvSpPr>
            <p:spPr bwMode="auto">
              <a:xfrm>
                <a:off x="2069" y="1023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1 h 592"/>
                  <a:gd name="T4" fmla="*/ 1 w 542"/>
                  <a:gd name="T5" fmla="*/ 1 h 592"/>
                  <a:gd name="T6" fmla="*/ 1 w 542"/>
                  <a:gd name="T7" fmla="*/ 1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6" name="Line 63"/>
              <p:cNvSpPr>
                <a:spLocks noChangeShapeType="1"/>
              </p:cNvSpPr>
              <p:nvPr/>
            </p:nvSpPr>
            <p:spPr bwMode="auto">
              <a:xfrm>
                <a:off x="2102" y="1056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489" name="AutoShape 64"/>
          <p:cNvSpPr>
            <a:spLocks noChangeArrowheads="1"/>
          </p:cNvSpPr>
          <p:nvPr/>
        </p:nvSpPr>
        <p:spPr bwMode="auto">
          <a:xfrm rot="5400000" flipV="1">
            <a:off x="5380831" y="3085307"/>
            <a:ext cx="892175" cy="147638"/>
          </a:xfrm>
          <a:prstGeom prst="homePlate">
            <a:avLst>
              <a:gd name="adj" fmla="val 73999"/>
            </a:avLst>
          </a:prstGeom>
          <a:gradFill rotWithShape="0">
            <a:gsLst>
              <a:gs pos="0">
                <a:srgbClr val="939393"/>
              </a:gs>
              <a:gs pos="50000">
                <a:srgbClr val="DCDCDC"/>
              </a:gs>
              <a:gs pos="100000">
                <a:srgbClr val="93939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grpSp>
        <p:nvGrpSpPr>
          <p:cNvPr id="20490" name="Group 65"/>
          <p:cNvGrpSpPr>
            <a:grpSpLocks/>
          </p:cNvGrpSpPr>
          <p:nvPr/>
        </p:nvGrpSpPr>
        <p:grpSpPr bwMode="auto">
          <a:xfrm>
            <a:off x="4940300" y="1290638"/>
            <a:ext cx="1503363" cy="1657350"/>
            <a:chOff x="2967" y="2733"/>
            <a:chExt cx="789" cy="870"/>
          </a:xfrm>
        </p:grpSpPr>
        <p:grpSp>
          <p:nvGrpSpPr>
            <p:cNvPr id="20527" name="Group 66"/>
            <p:cNvGrpSpPr>
              <a:grpSpLocks/>
            </p:cNvGrpSpPr>
            <p:nvPr/>
          </p:nvGrpSpPr>
          <p:grpSpPr bwMode="auto">
            <a:xfrm>
              <a:off x="2967" y="3191"/>
              <a:ext cx="763" cy="412"/>
              <a:chOff x="1929" y="1343"/>
              <a:chExt cx="763" cy="412"/>
            </a:xfrm>
          </p:grpSpPr>
          <p:sp>
            <p:nvSpPr>
              <p:cNvPr id="20540" name="Freeform 67"/>
              <p:cNvSpPr>
                <a:spLocks noChangeAspect="1"/>
              </p:cNvSpPr>
              <p:nvPr/>
            </p:nvSpPr>
            <p:spPr bwMode="auto">
              <a:xfrm>
                <a:off x="2428" y="1450"/>
                <a:ext cx="263" cy="305"/>
              </a:xfrm>
              <a:custGeom>
                <a:avLst/>
                <a:gdLst>
                  <a:gd name="T0" fmla="*/ 1 w 364"/>
                  <a:gd name="T1" fmla="*/ 1 h 422"/>
                  <a:gd name="T2" fmla="*/ 2 w 364"/>
                  <a:gd name="T3" fmla="*/ 0 h 422"/>
                  <a:gd name="T4" fmla="*/ 2 w 364"/>
                  <a:gd name="T5" fmla="*/ 1 h 422"/>
                  <a:gd name="T6" fmla="*/ 0 w 364"/>
                  <a:gd name="T7" fmla="*/ 3 h 4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1" name="Freeform 68"/>
              <p:cNvSpPr>
                <a:spLocks noChangeAspect="1"/>
              </p:cNvSpPr>
              <p:nvPr/>
            </p:nvSpPr>
            <p:spPr bwMode="auto">
              <a:xfrm>
                <a:off x="1929" y="1343"/>
                <a:ext cx="763" cy="264"/>
              </a:xfrm>
              <a:custGeom>
                <a:avLst/>
                <a:gdLst>
                  <a:gd name="T0" fmla="*/ 2 w 1091"/>
                  <a:gd name="T1" fmla="*/ 1 h 377"/>
                  <a:gd name="T2" fmla="*/ 0 w 1091"/>
                  <a:gd name="T3" fmla="*/ 1 h 377"/>
                  <a:gd name="T4" fmla="*/ 1 w 1091"/>
                  <a:gd name="T5" fmla="*/ 0 h 377"/>
                  <a:gd name="T6" fmla="*/ 3 w 1091"/>
                  <a:gd name="T7" fmla="*/ 1 h 377"/>
                  <a:gd name="T8" fmla="*/ 2 w 1091"/>
                  <a:gd name="T9" fmla="*/ 1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2" name="Freeform 69"/>
              <p:cNvSpPr>
                <a:spLocks noChangeAspect="1"/>
              </p:cNvSpPr>
              <p:nvPr/>
            </p:nvSpPr>
            <p:spPr bwMode="auto">
              <a:xfrm>
                <a:off x="1929" y="1473"/>
                <a:ext cx="499" cy="282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1 h 390"/>
                  <a:gd name="T4" fmla="*/ 4 w 690"/>
                  <a:gd name="T5" fmla="*/ 2 h 390"/>
                  <a:gd name="T6" fmla="*/ 4 w 690"/>
                  <a:gd name="T7" fmla="*/ 1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3" name="Freeform 70"/>
              <p:cNvSpPr>
                <a:spLocks noChangeAspect="1"/>
              </p:cNvSpPr>
              <p:nvPr/>
            </p:nvSpPr>
            <p:spPr bwMode="auto">
              <a:xfrm>
                <a:off x="2190" y="1573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 w 271"/>
                  <a:gd name="T3" fmla="*/ 1 h 189"/>
                  <a:gd name="T4" fmla="*/ 1 w 271"/>
                  <a:gd name="T5" fmla="*/ 1 h 189"/>
                  <a:gd name="T6" fmla="*/ 0 w 271"/>
                  <a:gd name="T7" fmla="*/ 1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rnd" cmpd="sng">
                    <a:solidFill>
                      <a:srgbClr val="A9A9A9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4" name="Freeform 71"/>
              <p:cNvSpPr>
                <a:spLocks noChangeAspect="1" noChangeArrowheads="1"/>
              </p:cNvSpPr>
              <p:nvPr/>
            </p:nvSpPr>
            <p:spPr bwMode="auto">
              <a:xfrm>
                <a:off x="2194" y="1624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 w 261"/>
                  <a:gd name="T3" fmla="*/ 1 h 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5" name="Freeform 72"/>
              <p:cNvSpPr>
                <a:spLocks/>
              </p:cNvSpPr>
              <p:nvPr/>
            </p:nvSpPr>
            <p:spPr bwMode="auto">
              <a:xfrm>
                <a:off x="2190" y="1572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46" name="Line 73"/>
              <p:cNvSpPr>
                <a:spLocks noChangeShapeType="1"/>
              </p:cNvSpPr>
              <p:nvPr/>
            </p:nvSpPr>
            <p:spPr bwMode="auto">
              <a:xfrm>
                <a:off x="2207" y="1600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47" name="Line 74"/>
              <p:cNvSpPr>
                <a:spLocks noChangeShapeType="1"/>
              </p:cNvSpPr>
              <p:nvPr/>
            </p:nvSpPr>
            <p:spPr bwMode="auto">
              <a:xfrm>
                <a:off x="2337" y="1678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48" name="Freeform 75"/>
              <p:cNvSpPr>
                <a:spLocks/>
              </p:cNvSpPr>
              <p:nvPr/>
            </p:nvSpPr>
            <p:spPr bwMode="auto">
              <a:xfrm>
                <a:off x="2255" y="1610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1 h 35"/>
                  <a:gd name="T4" fmla="*/ 1 w 64"/>
                  <a:gd name="T5" fmla="*/ 1 h 35"/>
                  <a:gd name="T6" fmla="*/ 1 w 64"/>
                  <a:gd name="T7" fmla="*/ 1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49" name="Line 76"/>
              <p:cNvSpPr>
                <a:spLocks noChangeShapeType="1"/>
              </p:cNvSpPr>
              <p:nvPr/>
            </p:nvSpPr>
            <p:spPr bwMode="auto">
              <a:xfrm>
                <a:off x="1942" y="1503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50" name="Line 77"/>
              <p:cNvSpPr>
                <a:spLocks noChangeShapeType="1"/>
              </p:cNvSpPr>
              <p:nvPr/>
            </p:nvSpPr>
            <p:spPr bwMode="auto">
              <a:xfrm>
                <a:off x="1942" y="1525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51" name="Line 78"/>
              <p:cNvSpPr>
                <a:spLocks noChangeShapeType="1"/>
              </p:cNvSpPr>
              <p:nvPr/>
            </p:nvSpPr>
            <p:spPr bwMode="auto">
              <a:xfrm>
                <a:off x="1942" y="1548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52" name="Line 79"/>
              <p:cNvSpPr>
                <a:spLocks noChangeShapeType="1"/>
              </p:cNvSpPr>
              <p:nvPr/>
            </p:nvSpPr>
            <p:spPr bwMode="auto">
              <a:xfrm>
                <a:off x="1942" y="1570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53" name="Freeform 80"/>
              <p:cNvSpPr>
                <a:spLocks/>
              </p:cNvSpPr>
              <p:nvPr/>
            </p:nvSpPr>
            <p:spPr bwMode="auto">
              <a:xfrm>
                <a:off x="2192" y="1632"/>
                <a:ext cx="198" cy="84"/>
              </a:xfrm>
              <a:custGeom>
                <a:avLst/>
                <a:gdLst>
                  <a:gd name="T0" fmla="*/ 0 w 275"/>
                  <a:gd name="T1" fmla="*/ 1 h 117"/>
                  <a:gd name="T2" fmla="*/ 1 w 275"/>
                  <a:gd name="T3" fmla="*/ 1 h 117"/>
                  <a:gd name="T4" fmla="*/ 1 w 275"/>
                  <a:gd name="T5" fmla="*/ 0 h 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528" name="Group 81"/>
            <p:cNvGrpSpPr>
              <a:grpSpLocks/>
            </p:cNvGrpSpPr>
            <p:nvPr/>
          </p:nvGrpSpPr>
          <p:grpSpPr bwMode="auto">
            <a:xfrm>
              <a:off x="3042" y="2733"/>
              <a:ext cx="714" cy="672"/>
              <a:chOff x="2004" y="885"/>
              <a:chExt cx="714" cy="672"/>
            </a:xfrm>
          </p:grpSpPr>
          <p:sp>
            <p:nvSpPr>
              <p:cNvPr id="20529" name="Freeform 82"/>
              <p:cNvSpPr>
                <a:spLocks/>
              </p:cNvSpPr>
              <p:nvPr/>
            </p:nvSpPr>
            <p:spPr bwMode="auto">
              <a:xfrm>
                <a:off x="2058" y="1322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0" name="Freeform 83"/>
              <p:cNvSpPr>
                <a:spLocks/>
              </p:cNvSpPr>
              <p:nvPr/>
            </p:nvSpPr>
            <p:spPr bwMode="auto">
              <a:xfrm>
                <a:off x="2065" y="1327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2700" dir="54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1" name="Oval 84"/>
              <p:cNvSpPr>
                <a:spLocks noChangeArrowheads="1"/>
              </p:cNvSpPr>
              <p:nvPr/>
            </p:nvSpPr>
            <p:spPr bwMode="auto">
              <a:xfrm>
                <a:off x="2199" y="1378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20532" name="Freeform 85"/>
              <p:cNvSpPr>
                <a:spLocks/>
              </p:cNvSpPr>
              <p:nvPr/>
            </p:nvSpPr>
            <p:spPr bwMode="auto">
              <a:xfrm>
                <a:off x="2046" y="1382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 w 646"/>
                  <a:gd name="T3" fmla="*/ 1 h 180"/>
                  <a:gd name="T4" fmla="*/ 2 w 646"/>
                  <a:gd name="T5" fmla="*/ 1 h 180"/>
                  <a:gd name="T6" fmla="*/ 2 w 646"/>
                  <a:gd name="T7" fmla="*/ 1 h 1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3" name="Freeform 86"/>
              <p:cNvSpPr>
                <a:spLocks noChangeAspect="1"/>
              </p:cNvSpPr>
              <p:nvPr/>
            </p:nvSpPr>
            <p:spPr bwMode="auto">
              <a:xfrm>
                <a:off x="2154" y="885"/>
                <a:ext cx="564" cy="520"/>
              </a:xfrm>
              <a:custGeom>
                <a:avLst/>
                <a:gdLst>
                  <a:gd name="T0" fmla="*/ 2 w 808"/>
                  <a:gd name="T1" fmla="*/ 2 h 746"/>
                  <a:gd name="T2" fmla="*/ 2 w 808"/>
                  <a:gd name="T3" fmla="*/ 1 h 746"/>
                  <a:gd name="T4" fmla="*/ 2 w 808"/>
                  <a:gd name="T5" fmla="*/ 1 h 746"/>
                  <a:gd name="T6" fmla="*/ 1 w 808"/>
                  <a:gd name="T7" fmla="*/ 0 h 746"/>
                  <a:gd name="T8" fmla="*/ 0 w 808"/>
                  <a:gd name="T9" fmla="*/ 1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4" name="Freeform 87"/>
              <p:cNvSpPr>
                <a:spLocks noChangeAspect="1"/>
              </p:cNvSpPr>
              <p:nvPr/>
            </p:nvSpPr>
            <p:spPr bwMode="auto">
              <a:xfrm>
                <a:off x="2506" y="1000"/>
                <a:ext cx="113" cy="506"/>
              </a:xfrm>
              <a:custGeom>
                <a:avLst/>
                <a:gdLst>
                  <a:gd name="T0" fmla="*/ 0 w 144"/>
                  <a:gd name="T1" fmla="*/ 13 h 644"/>
                  <a:gd name="T2" fmla="*/ 0 w 144"/>
                  <a:gd name="T3" fmla="*/ 2 h 644"/>
                  <a:gd name="T4" fmla="*/ 3 w 144"/>
                  <a:gd name="T5" fmla="*/ 0 h 644"/>
                  <a:gd name="T6" fmla="*/ 3 w 144"/>
                  <a:gd name="T7" fmla="*/ 12 h 644"/>
                  <a:gd name="T8" fmla="*/ 0 w 144"/>
                  <a:gd name="T9" fmla="*/ 13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5" name="Freeform 88"/>
              <p:cNvSpPr>
                <a:spLocks noChangeAspect="1"/>
              </p:cNvSpPr>
              <p:nvPr/>
            </p:nvSpPr>
            <p:spPr bwMode="auto">
              <a:xfrm>
                <a:off x="2004" y="891"/>
                <a:ext cx="615" cy="172"/>
              </a:xfrm>
              <a:custGeom>
                <a:avLst/>
                <a:gdLst>
                  <a:gd name="T0" fmla="*/ 13 w 782"/>
                  <a:gd name="T1" fmla="*/ 4 h 219"/>
                  <a:gd name="T2" fmla="*/ 0 w 782"/>
                  <a:gd name="T3" fmla="*/ 2 h 219"/>
                  <a:gd name="T4" fmla="*/ 4 w 782"/>
                  <a:gd name="T5" fmla="*/ 0 h 219"/>
                  <a:gd name="T6" fmla="*/ 17 w 782"/>
                  <a:gd name="T7" fmla="*/ 3 h 219"/>
                  <a:gd name="T8" fmla="*/ 13 w 782"/>
                  <a:gd name="T9" fmla="*/ 4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6" name="Freeform 89"/>
              <p:cNvSpPr>
                <a:spLocks noChangeAspect="1"/>
              </p:cNvSpPr>
              <p:nvPr/>
            </p:nvSpPr>
            <p:spPr bwMode="auto">
              <a:xfrm>
                <a:off x="2004" y="942"/>
                <a:ext cx="502" cy="566"/>
              </a:xfrm>
              <a:custGeom>
                <a:avLst/>
                <a:gdLst>
                  <a:gd name="T0" fmla="*/ 7 w 672"/>
                  <a:gd name="T1" fmla="*/ 8 h 754"/>
                  <a:gd name="T2" fmla="*/ 7 w 672"/>
                  <a:gd name="T3" fmla="*/ 2 h 754"/>
                  <a:gd name="T4" fmla="*/ 0 w 672"/>
                  <a:gd name="T5" fmla="*/ 0 h 754"/>
                  <a:gd name="T6" fmla="*/ 0 w 672"/>
                  <a:gd name="T7" fmla="*/ 6 h 754"/>
                  <a:gd name="T8" fmla="*/ 7 w 672"/>
                  <a:gd name="T9" fmla="*/ 8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7" name="Freeform 90"/>
              <p:cNvSpPr>
                <a:spLocks noChangeAspect="1"/>
              </p:cNvSpPr>
              <p:nvPr/>
            </p:nvSpPr>
            <p:spPr bwMode="auto">
              <a:xfrm>
                <a:off x="2043" y="992"/>
                <a:ext cx="425" cy="464"/>
              </a:xfrm>
              <a:custGeom>
                <a:avLst/>
                <a:gdLst>
                  <a:gd name="T0" fmla="*/ 48 w 491"/>
                  <a:gd name="T1" fmla="*/ 37 h 549"/>
                  <a:gd name="T2" fmla="*/ 48 w 491"/>
                  <a:gd name="T3" fmla="*/ 8 h 549"/>
                  <a:gd name="T4" fmla="*/ 0 w 491"/>
                  <a:gd name="T5" fmla="*/ 0 h 549"/>
                  <a:gd name="T6" fmla="*/ 0 w 491"/>
                  <a:gd name="T7" fmla="*/ 30 h 549"/>
                  <a:gd name="T8" fmla="*/ 48 w 491"/>
                  <a:gd name="T9" fmla="*/ 37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8" name="Freeform 91"/>
              <p:cNvSpPr>
                <a:spLocks/>
              </p:cNvSpPr>
              <p:nvPr/>
            </p:nvSpPr>
            <p:spPr bwMode="auto">
              <a:xfrm>
                <a:off x="2069" y="1023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1 h 592"/>
                  <a:gd name="T4" fmla="*/ 1 w 542"/>
                  <a:gd name="T5" fmla="*/ 1 h 592"/>
                  <a:gd name="T6" fmla="*/ 1 w 542"/>
                  <a:gd name="T7" fmla="*/ 1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9" name="Line 92"/>
              <p:cNvSpPr>
                <a:spLocks noChangeShapeType="1"/>
              </p:cNvSpPr>
              <p:nvPr/>
            </p:nvSpPr>
            <p:spPr bwMode="auto">
              <a:xfrm>
                <a:off x="2102" y="1056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71869" name="Freeform 93"/>
          <p:cNvSpPr>
            <a:spLocks/>
          </p:cNvSpPr>
          <p:nvPr/>
        </p:nvSpPr>
        <p:spPr bwMode="auto">
          <a:xfrm>
            <a:off x="2924175" y="3775075"/>
            <a:ext cx="3363913" cy="965200"/>
          </a:xfrm>
          <a:custGeom>
            <a:avLst/>
            <a:gdLst>
              <a:gd name="T0" fmla="*/ 2119 w 2119"/>
              <a:gd name="T1" fmla="*/ 608 h 608"/>
              <a:gd name="T2" fmla="*/ 2119 w 2119"/>
              <a:gd name="T3" fmla="*/ 0 h 608"/>
              <a:gd name="T4" fmla="*/ 50 w 2119"/>
              <a:gd name="T5" fmla="*/ 0 h 608"/>
              <a:gd name="T6" fmla="*/ 50 w 2119"/>
              <a:gd name="T7" fmla="*/ 370 h 608"/>
              <a:gd name="T8" fmla="*/ 0 w 2119"/>
              <a:gd name="T9" fmla="*/ 370 h 608"/>
              <a:gd name="T10" fmla="*/ 102 w 2119"/>
              <a:gd name="T11" fmla="*/ 522 h 608"/>
              <a:gd name="T12" fmla="*/ 206 w 2119"/>
              <a:gd name="T13" fmla="*/ 370 h 608"/>
              <a:gd name="T14" fmla="*/ 156 w 2119"/>
              <a:gd name="T15" fmla="*/ 370 h 608"/>
              <a:gd name="T16" fmla="*/ 156 w 2119"/>
              <a:gd name="T17" fmla="*/ 102 h 608"/>
              <a:gd name="T18" fmla="*/ 2014 w 2119"/>
              <a:gd name="T19" fmla="*/ 102 h 608"/>
              <a:gd name="T20" fmla="*/ 2012 w 2119"/>
              <a:gd name="T21" fmla="*/ 608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19" h="608">
                <a:moveTo>
                  <a:pt x="2119" y="608"/>
                </a:moveTo>
                <a:lnTo>
                  <a:pt x="2119" y="0"/>
                </a:lnTo>
                <a:lnTo>
                  <a:pt x="50" y="0"/>
                </a:lnTo>
                <a:lnTo>
                  <a:pt x="50" y="370"/>
                </a:lnTo>
                <a:lnTo>
                  <a:pt x="0" y="370"/>
                </a:lnTo>
                <a:lnTo>
                  <a:pt x="102" y="522"/>
                </a:lnTo>
                <a:lnTo>
                  <a:pt x="206" y="370"/>
                </a:lnTo>
                <a:lnTo>
                  <a:pt x="156" y="370"/>
                </a:lnTo>
                <a:lnTo>
                  <a:pt x="156" y="102"/>
                </a:lnTo>
                <a:lnTo>
                  <a:pt x="2014" y="102"/>
                </a:lnTo>
                <a:lnTo>
                  <a:pt x="2012" y="608"/>
                </a:lnTo>
              </a:path>
            </a:pathLst>
          </a:custGeom>
          <a:gradFill rotWithShape="0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C0C0C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971870" name="Freeform 94"/>
          <p:cNvSpPr>
            <a:spLocks/>
          </p:cNvSpPr>
          <p:nvPr/>
        </p:nvSpPr>
        <p:spPr bwMode="auto">
          <a:xfrm>
            <a:off x="6096000" y="2578100"/>
            <a:ext cx="992188" cy="1992313"/>
          </a:xfrm>
          <a:custGeom>
            <a:avLst/>
            <a:gdLst>
              <a:gd name="T0" fmla="*/ 528 w 625"/>
              <a:gd name="T1" fmla="*/ 1254 h 1255"/>
              <a:gd name="T2" fmla="*/ 528 w 625"/>
              <a:gd name="T3" fmla="*/ 414 h 1255"/>
              <a:gd name="T4" fmla="*/ 48 w 625"/>
              <a:gd name="T5" fmla="*/ 414 h 1255"/>
              <a:gd name="T6" fmla="*/ 48 w 625"/>
              <a:gd name="T7" fmla="*/ 151 h 1255"/>
              <a:gd name="T8" fmla="*/ 0 w 625"/>
              <a:gd name="T9" fmla="*/ 151 h 1255"/>
              <a:gd name="T10" fmla="*/ 96 w 625"/>
              <a:gd name="T11" fmla="*/ 0 h 1255"/>
              <a:gd name="T12" fmla="*/ 198 w 625"/>
              <a:gd name="T13" fmla="*/ 151 h 1255"/>
              <a:gd name="T14" fmla="*/ 144 w 625"/>
              <a:gd name="T15" fmla="*/ 151 h 1255"/>
              <a:gd name="T16" fmla="*/ 144 w 625"/>
              <a:gd name="T17" fmla="*/ 309 h 1255"/>
              <a:gd name="T18" fmla="*/ 624 w 625"/>
              <a:gd name="T19" fmla="*/ 309 h 1255"/>
              <a:gd name="T20" fmla="*/ 624 w 625"/>
              <a:gd name="T21" fmla="*/ 1254 h 1255"/>
              <a:gd name="T22" fmla="*/ 528 w 625"/>
              <a:gd name="T23" fmla="*/ 1254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5" h="1255">
                <a:moveTo>
                  <a:pt x="528" y="1254"/>
                </a:moveTo>
                <a:lnTo>
                  <a:pt x="528" y="414"/>
                </a:lnTo>
                <a:lnTo>
                  <a:pt x="48" y="414"/>
                </a:lnTo>
                <a:lnTo>
                  <a:pt x="48" y="151"/>
                </a:lnTo>
                <a:lnTo>
                  <a:pt x="0" y="151"/>
                </a:lnTo>
                <a:lnTo>
                  <a:pt x="96" y="0"/>
                </a:lnTo>
                <a:lnTo>
                  <a:pt x="198" y="151"/>
                </a:lnTo>
                <a:lnTo>
                  <a:pt x="144" y="151"/>
                </a:lnTo>
                <a:lnTo>
                  <a:pt x="144" y="309"/>
                </a:lnTo>
                <a:lnTo>
                  <a:pt x="624" y="309"/>
                </a:lnTo>
                <a:lnTo>
                  <a:pt x="624" y="1254"/>
                </a:lnTo>
                <a:lnTo>
                  <a:pt x="528" y="1254"/>
                </a:lnTo>
              </a:path>
            </a:pathLst>
          </a:custGeom>
          <a:gradFill rotWithShape="0">
            <a:gsLst>
              <a:gs pos="0">
                <a:schemeClr val="accent2">
                  <a:gamma/>
                  <a:tint val="4549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C0C0C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grpSp>
        <p:nvGrpSpPr>
          <p:cNvPr id="20493" name="Group 95"/>
          <p:cNvGrpSpPr>
            <a:grpSpLocks/>
          </p:cNvGrpSpPr>
          <p:nvPr/>
        </p:nvGrpSpPr>
        <p:grpSpPr bwMode="auto">
          <a:xfrm>
            <a:off x="5975350" y="4340225"/>
            <a:ext cx="1228725" cy="1985963"/>
            <a:chOff x="4236" y="2228"/>
            <a:chExt cx="626" cy="1012"/>
          </a:xfrm>
        </p:grpSpPr>
        <p:sp>
          <p:nvSpPr>
            <p:cNvPr id="20503" name="Freeform 96"/>
            <p:cNvSpPr>
              <a:spLocks/>
            </p:cNvSpPr>
            <p:nvPr/>
          </p:nvSpPr>
          <p:spPr bwMode="auto">
            <a:xfrm>
              <a:off x="4248" y="2981"/>
              <a:ext cx="604" cy="259"/>
            </a:xfrm>
            <a:custGeom>
              <a:avLst/>
              <a:gdLst>
                <a:gd name="T0" fmla="*/ 0 w 1252"/>
                <a:gd name="T1" fmla="*/ 0 h 536"/>
                <a:gd name="T2" fmla="*/ 0 w 1252"/>
                <a:gd name="T3" fmla="*/ 0 h 536"/>
                <a:gd name="T4" fmla="*/ 0 w 1252"/>
                <a:gd name="T5" fmla="*/ 0 h 536"/>
                <a:gd name="T6" fmla="*/ 0 w 1252"/>
                <a:gd name="T7" fmla="*/ 0 h 536"/>
                <a:gd name="T8" fmla="*/ 0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Freeform 97"/>
            <p:cNvSpPr>
              <a:spLocks/>
            </p:cNvSpPr>
            <p:nvPr/>
          </p:nvSpPr>
          <p:spPr bwMode="auto">
            <a:xfrm>
              <a:off x="4238" y="2228"/>
              <a:ext cx="623" cy="217"/>
            </a:xfrm>
            <a:custGeom>
              <a:avLst/>
              <a:gdLst>
                <a:gd name="T0" fmla="*/ 0 w 1291"/>
                <a:gd name="T1" fmla="*/ 0 h 449"/>
                <a:gd name="T2" fmla="*/ 0 w 1291"/>
                <a:gd name="T3" fmla="*/ 0 h 449"/>
                <a:gd name="T4" fmla="*/ 0 w 1291"/>
                <a:gd name="T5" fmla="*/ 0 h 449"/>
                <a:gd name="T6" fmla="*/ 0 w 1291"/>
                <a:gd name="T7" fmla="*/ 0 h 449"/>
                <a:gd name="T8" fmla="*/ 0 w 1291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Freeform 98"/>
            <p:cNvSpPr>
              <a:spLocks/>
            </p:cNvSpPr>
            <p:nvPr/>
          </p:nvSpPr>
          <p:spPr bwMode="auto">
            <a:xfrm>
              <a:off x="4510" y="2288"/>
              <a:ext cx="352" cy="927"/>
            </a:xfrm>
            <a:custGeom>
              <a:avLst/>
              <a:gdLst>
                <a:gd name="T0" fmla="*/ 0 w 729"/>
                <a:gd name="T1" fmla="*/ 0 h 1916"/>
                <a:gd name="T2" fmla="*/ 0 w 729"/>
                <a:gd name="T3" fmla="*/ 0 h 1916"/>
                <a:gd name="T4" fmla="*/ 0 w 729"/>
                <a:gd name="T5" fmla="*/ 0 h 1916"/>
                <a:gd name="T6" fmla="*/ 0 w 729"/>
                <a:gd name="T7" fmla="*/ 0 h 1916"/>
                <a:gd name="T8" fmla="*/ 0 w 729"/>
                <a:gd name="T9" fmla="*/ 0 h 1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Freeform 99"/>
            <p:cNvSpPr>
              <a:spLocks/>
            </p:cNvSpPr>
            <p:nvPr/>
          </p:nvSpPr>
          <p:spPr bwMode="auto">
            <a:xfrm>
              <a:off x="4236" y="2376"/>
              <a:ext cx="278" cy="834"/>
            </a:xfrm>
            <a:custGeom>
              <a:avLst/>
              <a:gdLst>
                <a:gd name="T0" fmla="*/ 0 w 577"/>
                <a:gd name="T1" fmla="*/ 0 h 1728"/>
                <a:gd name="T2" fmla="*/ 0 w 577"/>
                <a:gd name="T3" fmla="*/ 0 h 1728"/>
                <a:gd name="T4" fmla="*/ 0 w 577"/>
                <a:gd name="T5" fmla="*/ 0 h 1728"/>
                <a:gd name="T6" fmla="*/ 0 w 577"/>
                <a:gd name="T7" fmla="*/ 0 h 1728"/>
                <a:gd name="T8" fmla="*/ 0 w 577"/>
                <a:gd name="T9" fmla="*/ 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EDEDED"/>
                </a:gs>
                <a:gs pos="100000">
                  <a:srgbClr val="B2B2B2"/>
                </a:gs>
              </a:gsLst>
              <a:lin ang="5400000" scaled="1"/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100"/>
            <p:cNvSpPr>
              <a:spLocks noChangeShapeType="1"/>
            </p:cNvSpPr>
            <p:nvPr/>
          </p:nvSpPr>
          <p:spPr bwMode="auto">
            <a:xfrm>
              <a:off x="4275" y="3078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Oval 101"/>
            <p:cNvSpPr>
              <a:spLocks noChangeArrowheads="1"/>
            </p:cNvSpPr>
            <p:nvPr/>
          </p:nvSpPr>
          <p:spPr bwMode="auto">
            <a:xfrm>
              <a:off x="4268" y="2417"/>
              <a:ext cx="31" cy="17"/>
            </a:xfrm>
            <a:prstGeom prst="ellipse">
              <a:avLst/>
            </a:prstGeom>
            <a:solidFill>
              <a:srgbClr val="D6009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0509" name="Line 102"/>
            <p:cNvSpPr>
              <a:spLocks noChangeShapeType="1"/>
            </p:cNvSpPr>
            <p:nvPr/>
          </p:nvSpPr>
          <p:spPr bwMode="auto">
            <a:xfrm>
              <a:off x="4275" y="304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Line 103"/>
            <p:cNvSpPr>
              <a:spLocks noChangeShapeType="1"/>
            </p:cNvSpPr>
            <p:nvPr/>
          </p:nvSpPr>
          <p:spPr bwMode="auto">
            <a:xfrm>
              <a:off x="4275" y="3002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104"/>
            <p:cNvSpPr>
              <a:spLocks noChangeShapeType="1"/>
            </p:cNvSpPr>
            <p:nvPr/>
          </p:nvSpPr>
          <p:spPr bwMode="auto">
            <a:xfrm>
              <a:off x="4275" y="2965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Line 105"/>
            <p:cNvSpPr>
              <a:spLocks noChangeShapeType="1"/>
            </p:cNvSpPr>
            <p:nvPr/>
          </p:nvSpPr>
          <p:spPr bwMode="auto">
            <a:xfrm>
              <a:off x="4275" y="2926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9A9A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Freeform 106"/>
            <p:cNvSpPr>
              <a:spLocks/>
            </p:cNvSpPr>
            <p:nvPr/>
          </p:nvSpPr>
          <p:spPr bwMode="auto">
            <a:xfrm>
              <a:off x="4278" y="2562"/>
              <a:ext cx="190" cy="355"/>
            </a:xfrm>
            <a:custGeom>
              <a:avLst/>
              <a:gdLst>
                <a:gd name="T0" fmla="*/ 0 w 397"/>
                <a:gd name="T1" fmla="*/ 0 h 733"/>
                <a:gd name="T2" fmla="*/ 0 w 397"/>
                <a:gd name="T3" fmla="*/ 0 h 733"/>
                <a:gd name="T4" fmla="*/ 0 w 397"/>
                <a:gd name="T5" fmla="*/ 0 h 7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Freeform 107"/>
            <p:cNvSpPr>
              <a:spLocks/>
            </p:cNvSpPr>
            <p:nvPr/>
          </p:nvSpPr>
          <p:spPr bwMode="auto">
            <a:xfrm>
              <a:off x="4258" y="2492"/>
              <a:ext cx="218" cy="618"/>
            </a:xfrm>
            <a:custGeom>
              <a:avLst/>
              <a:gdLst>
                <a:gd name="T0" fmla="*/ 0 w 453"/>
                <a:gd name="T1" fmla="*/ 0 h 1278"/>
                <a:gd name="T2" fmla="*/ 0 w 453"/>
                <a:gd name="T3" fmla="*/ 0 h 1278"/>
                <a:gd name="T4" fmla="*/ 0 w 453"/>
                <a:gd name="T5" fmla="*/ 0 h 12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Freeform 108"/>
            <p:cNvSpPr>
              <a:spLocks/>
            </p:cNvSpPr>
            <p:nvPr/>
          </p:nvSpPr>
          <p:spPr bwMode="auto">
            <a:xfrm>
              <a:off x="4272" y="2515"/>
              <a:ext cx="194" cy="352"/>
            </a:xfrm>
            <a:custGeom>
              <a:avLst/>
              <a:gdLst>
                <a:gd name="T0" fmla="*/ 0 w 402"/>
                <a:gd name="T1" fmla="*/ 0 h 726"/>
                <a:gd name="T2" fmla="*/ 0 w 402"/>
                <a:gd name="T3" fmla="*/ 0 h 726"/>
                <a:gd name="T4" fmla="*/ 0 w 402"/>
                <a:gd name="T5" fmla="*/ 0 h 7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9A9A9"/>
                      </a:gs>
                      <a:gs pos="100000">
                        <a:srgbClr val="D1D1D1"/>
                      </a:gs>
                    </a:gsLst>
                    <a:path path="rect">
                      <a:fillToRect r="100000" b="10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Line 109"/>
            <p:cNvSpPr>
              <a:spLocks noChangeShapeType="1"/>
            </p:cNvSpPr>
            <p:nvPr/>
          </p:nvSpPr>
          <p:spPr bwMode="auto">
            <a:xfrm>
              <a:off x="4273" y="2596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Line 110"/>
            <p:cNvSpPr>
              <a:spLocks noChangeShapeType="1"/>
            </p:cNvSpPr>
            <p:nvPr/>
          </p:nvSpPr>
          <p:spPr bwMode="auto">
            <a:xfrm>
              <a:off x="4273" y="2671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Line 111"/>
            <p:cNvSpPr>
              <a:spLocks noChangeShapeType="1"/>
            </p:cNvSpPr>
            <p:nvPr/>
          </p:nvSpPr>
          <p:spPr bwMode="auto">
            <a:xfrm>
              <a:off x="4273" y="2764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9" name="Freeform 112"/>
            <p:cNvSpPr>
              <a:spLocks/>
            </p:cNvSpPr>
            <p:nvPr/>
          </p:nvSpPr>
          <p:spPr bwMode="auto">
            <a:xfrm>
              <a:off x="4329" y="2559"/>
              <a:ext cx="74" cy="40"/>
            </a:xfrm>
            <a:custGeom>
              <a:avLst/>
              <a:gdLst>
                <a:gd name="T0" fmla="*/ 0 w 152"/>
                <a:gd name="T1" fmla="*/ 0 h 82"/>
                <a:gd name="T2" fmla="*/ 0 w 152"/>
                <a:gd name="T3" fmla="*/ 0 h 82"/>
                <a:gd name="T4" fmla="*/ 0 w 152"/>
                <a:gd name="T5" fmla="*/ 0 h 82"/>
                <a:gd name="T6" fmla="*/ 0 w 152"/>
                <a:gd name="T7" fmla="*/ 0 h 82"/>
                <a:gd name="T8" fmla="*/ 0 w 152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Line 113"/>
            <p:cNvSpPr>
              <a:spLocks noChangeShapeType="1"/>
            </p:cNvSpPr>
            <p:nvPr/>
          </p:nvSpPr>
          <p:spPr bwMode="auto">
            <a:xfrm>
              <a:off x="4300" y="2565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" name="Freeform 114"/>
            <p:cNvSpPr>
              <a:spLocks/>
            </p:cNvSpPr>
            <p:nvPr/>
          </p:nvSpPr>
          <p:spPr bwMode="auto">
            <a:xfrm>
              <a:off x="4286" y="2702"/>
              <a:ext cx="167" cy="75"/>
            </a:xfrm>
            <a:custGeom>
              <a:avLst/>
              <a:gdLst>
                <a:gd name="T0" fmla="*/ 0 w 351"/>
                <a:gd name="T1" fmla="*/ 0 h 183"/>
                <a:gd name="T2" fmla="*/ 0 w 351"/>
                <a:gd name="T3" fmla="*/ 0 h 183"/>
                <a:gd name="T4" fmla="*/ 0 w 351"/>
                <a:gd name="T5" fmla="*/ 0 h 183"/>
                <a:gd name="T6" fmla="*/ 0 w 351"/>
                <a:gd name="T7" fmla="*/ 0 h 183"/>
                <a:gd name="T8" fmla="*/ 0 w 351"/>
                <a:gd name="T9" fmla="*/ 0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Freeform 115"/>
            <p:cNvSpPr>
              <a:spLocks/>
            </p:cNvSpPr>
            <p:nvPr/>
          </p:nvSpPr>
          <p:spPr bwMode="auto">
            <a:xfrm>
              <a:off x="4286" y="2795"/>
              <a:ext cx="167" cy="83"/>
            </a:xfrm>
            <a:custGeom>
              <a:avLst/>
              <a:gdLst>
                <a:gd name="T0" fmla="*/ 0 w 351"/>
                <a:gd name="T1" fmla="*/ 0 h 182"/>
                <a:gd name="T2" fmla="*/ 0 w 351"/>
                <a:gd name="T3" fmla="*/ 0 h 182"/>
                <a:gd name="T4" fmla="*/ 0 w 351"/>
                <a:gd name="T5" fmla="*/ 0 h 182"/>
                <a:gd name="T6" fmla="*/ 0 w 351"/>
                <a:gd name="T7" fmla="*/ 0 h 182"/>
                <a:gd name="T8" fmla="*/ 0 w 35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Freeform 116"/>
            <p:cNvSpPr>
              <a:spLocks/>
            </p:cNvSpPr>
            <p:nvPr/>
          </p:nvSpPr>
          <p:spPr bwMode="auto">
            <a:xfrm>
              <a:off x="4283" y="2618"/>
              <a:ext cx="170" cy="77"/>
            </a:xfrm>
            <a:custGeom>
              <a:avLst/>
              <a:gdLst>
                <a:gd name="T0" fmla="*/ 0 w 351"/>
                <a:gd name="T1" fmla="*/ 0 h 182"/>
                <a:gd name="T2" fmla="*/ 0 w 351"/>
                <a:gd name="T3" fmla="*/ 0 h 182"/>
                <a:gd name="T4" fmla="*/ 0 w 351"/>
                <a:gd name="T5" fmla="*/ 0 h 182"/>
                <a:gd name="T6" fmla="*/ 0 w 351"/>
                <a:gd name="T7" fmla="*/ 0 h 182"/>
                <a:gd name="T8" fmla="*/ 0 w 35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117"/>
            <p:cNvSpPr>
              <a:spLocks noChangeShapeType="1"/>
            </p:cNvSpPr>
            <p:nvPr/>
          </p:nvSpPr>
          <p:spPr bwMode="auto">
            <a:xfrm flipH="1" flipV="1">
              <a:off x="4405" y="2665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0525" name="Line 118"/>
            <p:cNvSpPr>
              <a:spLocks noChangeShapeType="1"/>
            </p:cNvSpPr>
            <p:nvPr/>
          </p:nvSpPr>
          <p:spPr bwMode="auto">
            <a:xfrm flipH="1" flipV="1">
              <a:off x="4405" y="2747"/>
              <a:ext cx="33" cy="7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0526" name="Line 119"/>
            <p:cNvSpPr>
              <a:spLocks noChangeShapeType="1"/>
            </p:cNvSpPr>
            <p:nvPr/>
          </p:nvSpPr>
          <p:spPr bwMode="auto">
            <a:xfrm flipH="1" flipV="1">
              <a:off x="4405" y="2846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494" name="Group 120"/>
          <p:cNvGrpSpPr>
            <a:grpSpLocks/>
          </p:cNvGrpSpPr>
          <p:nvPr/>
        </p:nvGrpSpPr>
        <p:grpSpPr bwMode="auto">
          <a:xfrm>
            <a:off x="7261225" y="4508500"/>
            <a:ext cx="1308100" cy="1447800"/>
            <a:chOff x="2836" y="2845"/>
            <a:chExt cx="824" cy="912"/>
          </a:xfrm>
        </p:grpSpPr>
        <p:sp>
          <p:nvSpPr>
            <p:cNvPr id="20501" name="Rectangle 121"/>
            <p:cNvSpPr>
              <a:spLocks noChangeArrowheads="1"/>
            </p:cNvSpPr>
            <p:nvPr/>
          </p:nvSpPr>
          <p:spPr bwMode="auto">
            <a:xfrm>
              <a:off x="2836" y="3196"/>
              <a:ext cx="824" cy="5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>
                  <a:solidFill>
                    <a:srgbClr val="7030A0"/>
                  </a:solidFill>
                  <a:latin typeface="Arial Narrow" pitchFamily="34" charset="0"/>
                </a:rPr>
                <a:t>IP Address1</a:t>
              </a:r>
            </a:p>
            <a:p>
              <a:pPr algn="ctr"/>
              <a:r>
                <a:rPr lang="en-US" altLang="en-US">
                  <a:solidFill>
                    <a:srgbClr val="7030A0"/>
                  </a:solidFill>
                  <a:latin typeface="Arial Narrow" pitchFamily="34" charset="0"/>
                </a:rPr>
                <a:t>IP Address2</a:t>
              </a:r>
            </a:p>
            <a:p>
              <a:pPr algn="ctr"/>
              <a:r>
                <a:rPr lang="en-US" altLang="en-US" b="1">
                  <a:solidFill>
                    <a:srgbClr val="D60093"/>
                  </a:solidFill>
                  <a:latin typeface="Arial Narrow" pitchFamily="34" charset="0"/>
                </a:rPr>
                <a:t>IP Address3</a:t>
              </a:r>
              <a:endParaRPr lang="en-US" altLang="en-US">
                <a:latin typeface="Arial Narrow" pitchFamily="34" charset="0"/>
              </a:endParaRPr>
            </a:p>
          </p:txBody>
        </p:sp>
        <p:sp>
          <p:nvSpPr>
            <p:cNvPr id="971898" name="Rectangle 122"/>
            <p:cNvSpPr>
              <a:spLocks noChangeArrowheads="1"/>
            </p:cNvSpPr>
            <p:nvPr/>
          </p:nvSpPr>
          <p:spPr bwMode="auto">
            <a:xfrm>
              <a:off x="2836" y="2845"/>
              <a:ext cx="824" cy="354"/>
            </a:xfrm>
            <a:prstGeom prst="rect">
              <a:avLst/>
            </a:prstGeom>
            <a:solidFill>
              <a:srgbClr val="66669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DHCP</a:t>
              </a:r>
              <a:b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</a:b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Database</a:t>
              </a:r>
            </a:p>
          </p:txBody>
        </p:sp>
      </p:grpSp>
      <p:sp>
        <p:nvSpPr>
          <p:cNvPr id="18447" name="Rectangle 123"/>
          <p:cNvSpPr>
            <a:spLocks noChangeArrowheads="1"/>
          </p:cNvSpPr>
          <p:nvPr/>
        </p:nvSpPr>
        <p:spPr bwMode="auto">
          <a:xfrm>
            <a:off x="3898900" y="4013200"/>
            <a:ext cx="1384300" cy="393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528B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528B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Times" pitchFamily="18" charset="0"/>
              <a:buChar char="•"/>
              <a:defRPr>
                <a:solidFill>
                  <a:srgbClr val="00528B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1600">
                <a:solidFill>
                  <a:srgbClr val="00528B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solidFill>
                  <a:schemeClr val="tx1"/>
                </a:solidFill>
                <a:latin typeface="Arial Narrow" pitchFamily="34" charset="0"/>
              </a:rPr>
              <a:t>IP Address2</a:t>
            </a:r>
          </a:p>
        </p:txBody>
      </p:sp>
      <p:sp>
        <p:nvSpPr>
          <p:cNvPr id="18448" name="Rectangle 124"/>
          <p:cNvSpPr>
            <a:spLocks noChangeArrowheads="1"/>
          </p:cNvSpPr>
          <p:nvPr/>
        </p:nvSpPr>
        <p:spPr bwMode="auto">
          <a:xfrm>
            <a:off x="7185025" y="2962275"/>
            <a:ext cx="1384300" cy="393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528B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528B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Times" pitchFamily="18" charset="0"/>
              <a:buChar char="•"/>
              <a:defRPr>
                <a:solidFill>
                  <a:srgbClr val="00528B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1600">
                <a:solidFill>
                  <a:srgbClr val="00528B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solidFill>
                  <a:schemeClr val="tx1"/>
                </a:solidFill>
                <a:latin typeface="Arial Narrow" pitchFamily="34" charset="0"/>
              </a:rPr>
              <a:t>IP Address1</a:t>
            </a:r>
          </a:p>
        </p:txBody>
      </p:sp>
      <p:sp>
        <p:nvSpPr>
          <p:cNvPr id="18449" name="Rectangle 125"/>
          <p:cNvSpPr>
            <a:spLocks noChangeArrowheads="1"/>
          </p:cNvSpPr>
          <p:nvPr/>
        </p:nvSpPr>
        <p:spPr bwMode="auto">
          <a:xfrm>
            <a:off x="6592888" y="1587500"/>
            <a:ext cx="1663700" cy="1152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tIns="27432" bIns="27432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528B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528B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Times" pitchFamily="18" charset="0"/>
              <a:buChar char="•"/>
              <a:defRPr>
                <a:solidFill>
                  <a:srgbClr val="00528B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1600">
                <a:solidFill>
                  <a:srgbClr val="00528B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9pPr>
          </a:lstStyle>
          <a:p>
            <a:pPr algn="ctr">
              <a:spcBef>
                <a:spcPct val="100000"/>
              </a:spcBef>
              <a:buFontTx/>
              <a:buNone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</a:rPr>
              <a:t>DHCP Client:</a:t>
            </a:r>
            <a:br>
              <a:rPr lang="en-US" altLang="en-US" sz="1800" b="1" dirty="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</a:rPr>
              <a:t>IP configuration </a:t>
            </a:r>
            <a:br>
              <a:rPr lang="en-US" altLang="en-US" sz="1800" b="1" dirty="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</a:rPr>
              <a:t>from</a:t>
            </a:r>
            <a:br>
              <a:rPr lang="en-US" altLang="en-US" sz="1800" b="1" dirty="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</a:rPr>
              <a:t>DHCP server</a:t>
            </a:r>
          </a:p>
        </p:txBody>
      </p:sp>
      <p:sp>
        <p:nvSpPr>
          <p:cNvPr id="20498" name="Rectangle 126"/>
          <p:cNvSpPr>
            <a:spLocks noChangeArrowheads="1"/>
          </p:cNvSpPr>
          <p:nvPr/>
        </p:nvSpPr>
        <p:spPr bwMode="auto">
          <a:xfrm>
            <a:off x="5124450" y="5056188"/>
            <a:ext cx="766763" cy="6032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27432" bIns="27432" anchor="ctr">
            <a:spAutoFit/>
          </a:bodyPr>
          <a:lstStyle/>
          <a:p>
            <a:pPr algn="ctr">
              <a:spcBef>
                <a:spcPct val="100000"/>
              </a:spcBef>
            </a:pPr>
            <a:r>
              <a:rPr lang="en-US" altLang="en-US" b="1">
                <a:latin typeface="Arial Narrow" pitchFamily="34" charset="0"/>
              </a:rPr>
              <a:t>DHCP </a:t>
            </a:r>
            <a:br>
              <a:rPr lang="en-US" altLang="en-US" b="1">
                <a:latin typeface="Arial Narrow" pitchFamily="34" charset="0"/>
              </a:rPr>
            </a:br>
            <a:r>
              <a:rPr lang="en-US" altLang="en-US" b="1">
                <a:latin typeface="Arial Narrow" pitchFamily="34" charset="0"/>
              </a:rPr>
              <a:t>Server</a:t>
            </a:r>
          </a:p>
        </p:txBody>
      </p:sp>
      <p:sp>
        <p:nvSpPr>
          <p:cNvPr id="18451" name="Rectangle 127"/>
          <p:cNvSpPr>
            <a:spLocks noChangeArrowheads="1"/>
          </p:cNvSpPr>
          <p:nvPr/>
        </p:nvSpPr>
        <p:spPr bwMode="auto">
          <a:xfrm>
            <a:off x="654050" y="1724025"/>
            <a:ext cx="1774825" cy="87788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rgbClr val="FF00FF"/>
            </a:solidFill>
          </a:ln>
          <a:effectLst/>
        </p:spPr>
        <p:txBody>
          <a:bodyPr wrap="none" tIns="27432" bIns="27432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528B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528B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Times" pitchFamily="18" charset="0"/>
              <a:buChar char="•"/>
              <a:defRPr>
                <a:solidFill>
                  <a:srgbClr val="00528B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1600">
                <a:solidFill>
                  <a:srgbClr val="00528B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9pPr>
          </a:lstStyle>
          <a:p>
            <a:pPr algn="ctr">
              <a:spcBef>
                <a:spcPct val="100000"/>
              </a:spcBef>
              <a:buFontTx/>
              <a:buNone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</a:rPr>
              <a:t>Non-DHCP Client:</a:t>
            </a:r>
            <a:br>
              <a:rPr lang="en-US" altLang="en-US" sz="1800" b="1" dirty="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</a:rPr>
              <a:t>static IP </a:t>
            </a:r>
            <a:br>
              <a:rPr lang="en-US" altLang="en-US" sz="1800" b="1" dirty="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</a:rPr>
              <a:t>configuration</a:t>
            </a:r>
          </a:p>
        </p:txBody>
      </p:sp>
      <p:sp>
        <p:nvSpPr>
          <p:cNvPr id="18452" name="Rectangle 128"/>
          <p:cNvSpPr>
            <a:spLocks noChangeArrowheads="1"/>
          </p:cNvSpPr>
          <p:nvPr/>
        </p:nvSpPr>
        <p:spPr bwMode="auto">
          <a:xfrm>
            <a:off x="171450" y="4570413"/>
            <a:ext cx="1800225" cy="877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tIns="27432" bIns="27432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528B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528B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Times" pitchFamily="18" charset="0"/>
              <a:buChar char="•"/>
              <a:defRPr>
                <a:solidFill>
                  <a:srgbClr val="00528B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1600">
                <a:solidFill>
                  <a:srgbClr val="00528B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Arial" charset="0"/>
              </a:defRPr>
            </a:lvl9pPr>
          </a:lstStyle>
          <a:p>
            <a:pPr algn="ctr">
              <a:spcBef>
                <a:spcPct val="100000"/>
              </a:spcBef>
              <a:buFontTx/>
              <a:buNone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</a:rPr>
              <a:t>DHCP Client:</a:t>
            </a:r>
            <a:br>
              <a:rPr lang="en-US" altLang="en-US" sz="1800" b="1" dirty="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</a:rPr>
              <a:t>IP configuration </a:t>
            </a:r>
            <a:br>
              <a:rPr lang="en-US" altLang="en-US" sz="1800" b="1" dirty="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</a:rPr>
              <a:t>from DHCP server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_CompTIA_Visuals_Template.pptx" id="{1CEDCDFF-DC4F-454A-B15A-2F51278AE62E}" vid="{91153F74-20C9-427D-B9CD-29CB0F3238D1}"/>
    </a:ext>
  </a:extLst>
</a:theme>
</file>

<file path=ppt/theme/theme4.xml><?xml version="1.0" encoding="utf-8"?>
<a:theme xmlns:a="http://schemas.openxmlformats.org/drawingml/2006/main" name="3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HD:Users:hlinger:Desktop:Fac Template.ppt</Template>
  <TotalTime>3500</TotalTime>
  <Words>2029</Words>
  <Application>Microsoft Office PowerPoint</Application>
  <PresentationFormat>On-screen Show (4:3)</PresentationFormat>
  <Paragraphs>262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</vt:lpstr>
      <vt:lpstr>Arial Narrow</vt:lpstr>
      <vt:lpstr>Calibri</vt:lpstr>
      <vt:lpstr>Lucida Console</vt:lpstr>
      <vt:lpstr>Myriad Pro</vt:lpstr>
      <vt:lpstr>Tahoma</vt:lpstr>
      <vt:lpstr>Times</vt:lpstr>
      <vt:lpstr>Times New Roman</vt:lpstr>
      <vt:lpstr>Wingdings</vt:lpstr>
      <vt:lpstr>APU Clean</vt:lpstr>
      <vt:lpstr>1_APU Clean</vt:lpstr>
      <vt:lpstr>LO-CompTIA</vt:lpstr>
      <vt:lpstr>3_APU Clean</vt:lpstr>
      <vt:lpstr>4_APU Clean</vt:lpstr>
      <vt:lpstr>System and Network Administration</vt:lpstr>
      <vt:lpstr>Configuring for Network Services</vt:lpstr>
      <vt:lpstr>Names, Addresses, Routes</vt:lpstr>
      <vt:lpstr>Dynamic Allocation</vt:lpstr>
      <vt:lpstr>Static Vs. Dynamic Addressing</vt:lpstr>
      <vt:lpstr>PowerPoint Presentation</vt:lpstr>
      <vt:lpstr>Dynamic Host Configuration Protocol (DHCP)</vt:lpstr>
      <vt:lpstr>Dynamic Addressing: DHCP</vt:lpstr>
      <vt:lpstr>PowerPoint Presentation</vt:lpstr>
      <vt:lpstr>The DHCP Lease Process</vt:lpstr>
      <vt:lpstr>DHCP: Messages</vt:lpstr>
      <vt:lpstr>DHCP: Messages</vt:lpstr>
      <vt:lpstr>PowerPoint Presentation</vt:lpstr>
      <vt:lpstr>Using Option Classes</vt:lpstr>
      <vt:lpstr>Commonly used dhcp options</vt:lpstr>
      <vt:lpstr>Unauthorised Server Trouble</vt:lpstr>
      <vt:lpstr>PowerPoint Presentation</vt:lpstr>
      <vt:lpstr>Names for Hosts</vt:lpstr>
      <vt:lpstr>Domain Name Service</vt:lpstr>
      <vt:lpstr>Domain Name System</vt:lpstr>
      <vt:lpstr>PowerPoint Presentation</vt:lpstr>
      <vt:lpstr>Delegation </vt:lpstr>
      <vt:lpstr>DNS - /etc/services</vt:lpstr>
      <vt:lpstr>PowerPoint Presentation</vt:lpstr>
      <vt:lpstr>Name Server software</vt:lpstr>
      <vt:lpstr>Name Server software</vt:lpstr>
      <vt:lpstr>DNS Resource Record Types</vt:lpstr>
      <vt:lpstr>DNS Resource Records:   A and CNAME, MX</vt:lpstr>
      <vt:lpstr>TinyNet: DNSMASQ</vt:lpstr>
      <vt:lpstr>PowerPoint Presentation</vt:lpstr>
    </vt:vector>
  </TitlesOfParts>
  <Company>Henry Linger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Dr Thomas Patrick O’Daniel</dc:creator>
  <cp:lastModifiedBy>Thomas ODaniel</cp:lastModifiedBy>
  <cp:revision>333</cp:revision>
  <cp:lastPrinted>2007-07-15T04:59:23Z</cp:lastPrinted>
  <dcterms:modified xsi:type="dcterms:W3CDTF">2022-03-23T09:12:30Z</dcterms:modified>
</cp:coreProperties>
</file>