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  <p:sldMasterId id="2147484425" r:id="rId2"/>
    <p:sldMasterId id="2147484448" r:id="rId3"/>
    <p:sldMasterId id="2147484471" r:id="rId4"/>
    <p:sldMasterId id="2147484532" r:id="rId5"/>
    <p:sldMasterId id="2147484556" r:id="rId6"/>
    <p:sldMasterId id="2147484629" r:id="rId7"/>
  </p:sldMasterIdLst>
  <p:notesMasterIdLst>
    <p:notesMasterId r:id="rId33"/>
  </p:notesMasterIdLst>
  <p:handoutMasterIdLst>
    <p:handoutMasterId r:id="rId34"/>
  </p:handoutMasterIdLst>
  <p:sldIdLst>
    <p:sldId id="703" r:id="rId8"/>
    <p:sldId id="863" r:id="rId9"/>
    <p:sldId id="909" r:id="rId10"/>
    <p:sldId id="833" r:id="rId11"/>
    <p:sldId id="900" r:id="rId12"/>
    <p:sldId id="901" r:id="rId13"/>
    <p:sldId id="902" r:id="rId14"/>
    <p:sldId id="904" r:id="rId15"/>
    <p:sldId id="796" r:id="rId16"/>
    <p:sldId id="913" r:id="rId17"/>
    <p:sldId id="847" r:id="rId18"/>
    <p:sldId id="912" r:id="rId19"/>
    <p:sldId id="783" r:id="rId20"/>
    <p:sldId id="903" r:id="rId21"/>
    <p:sldId id="405" r:id="rId22"/>
    <p:sldId id="406" r:id="rId23"/>
    <p:sldId id="907" r:id="rId24"/>
    <p:sldId id="835" r:id="rId25"/>
    <p:sldId id="836" r:id="rId26"/>
    <p:sldId id="837" r:id="rId27"/>
    <p:sldId id="838" r:id="rId28"/>
    <p:sldId id="839" r:id="rId29"/>
    <p:sldId id="905" r:id="rId30"/>
    <p:sldId id="906" r:id="rId31"/>
    <p:sldId id="879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3300"/>
    <a:srgbClr val="CC3300"/>
    <a:srgbClr val="00528B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73" autoAdjust="0"/>
    <p:restoredTop sz="94652" autoAdjust="0"/>
  </p:normalViewPr>
  <p:slideViewPr>
    <p:cSldViewPr>
      <p:cViewPr varScale="1">
        <p:scale>
          <a:sx n="78" d="100"/>
          <a:sy n="78" d="100"/>
        </p:scale>
        <p:origin x="11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40E6BE2-241E-4DB7-B103-5A910C24CFD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05990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2E5EA7D-8B1B-4A92-B5F3-9FCC173E2C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45554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EA7D-8B1B-4A92-B5F3-9FCC173E2C1F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9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8FF9A-7F02-46FF-98FA-B61585EBDE73}" type="slidenum">
              <a:rPr lang="en-AU" altLang="en-US" smtClean="0"/>
              <a:pPr/>
              <a:t>13</a:t>
            </a:fld>
            <a:endParaRPr lang="en-AU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6563" y="549275"/>
            <a:ext cx="3654425" cy="2741613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2"/>
            <a:ext cx="7038380" cy="3291115"/>
          </a:xfrm>
          <a:noFill/>
        </p:spPr>
        <p:txBody>
          <a:bodyPr wrap="none" lIns="95811" tIns="47905" rIns="95811" bIns="47905" anchor="ctr"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wmf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w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w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68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0330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6337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0192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4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32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58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17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98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26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15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46589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48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98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08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37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19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965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224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10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0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5093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507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61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42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46020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3125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14699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2960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656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4707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08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92191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8337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9184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78893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9400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4217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909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7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0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233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6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4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2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9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453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9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387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3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9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23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8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1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1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8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53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18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5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49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2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1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13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10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947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7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8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9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90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4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0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latin typeface="Calibri"/>
              </a:rPr>
              <a:t> of 92</a:t>
            </a:r>
          </a:p>
        </p:txBody>
      </p:sp>
    </p:spTree>
    <p:extLst>
      <p:ext uri="{BB962C8B-B14F-4D97-AF65-F5344CB8AC3E}">
        <p14:creationId xmlns:p14="http://schemas.microsoft.com/office/powerpoint/2010/main" val="36579644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43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234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62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3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37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96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332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06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4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13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17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7306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68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81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6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60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449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78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6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4526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8703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68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54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43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65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8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25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112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2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4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3784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67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20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07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47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13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29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5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17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846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  <p:sldLayoutId id="2147484422" r:id="rId12"/>
    <p:sldLayoutId id="214748442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43" r:id="rId18"/>
    <p:sldLayoutId id="2147484444" r:id="rId19"/>
    <p:sldLayoutId id="2147484445" r:id="rId20"/>
    <p:sldLayoutId id="2147484446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160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384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  <p:sldLayoutId id="2147484486" r:id="rId15"/>
    <p:sldLayoutId id="2147484487" r:id="rId16"/>
    <p:sldLayoutId id="2147484488" r:id="rId17"/>
    <p:sldLayoutId id="2147484489" r:id="rId18"/>
    <p:sldLayoutId id="2147484490" r:id="rId19"/>
    <p:sldLayoutId id="2147484491" r:id="rId20"/>
    <p:sldLayoutId id="2147484492" r:id="rId21"/>
    <p:sldLayoutId id="214748449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38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  <p:sldLayoutId id="2147484545" r:id="rId13"/>
    <p:sldLayoutId id="2147484546" r:id="rId14"/>
    <p:sldLayoutId id="2147484547" r:id="rId15"/>
    <p:sldLayoutId id="2147484548" r:id="rId16"/>
    <p:sldLayoutId id="2147484549" r:id="rId17"/>
    <p:sldLayoutId id="2147484550" r:id="rId18"/>
    <p:sldLayoutId id="2147484551" r:id="rId19"/>
    <p:sldLayoutId id="2147484552" r:id="rId20"/>
    <p:sldLayoutId id="2147484553" r:id="rId21"/>
    <p:sldLayoutId id="2147484554" r:id="rId22"/>
    <p:sldLayoutId id="2147484555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864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  <p:sldLayoutId id="2147484574" r:id="rId18"/>
    <p:sldLayoutId id="2147484575" r:id="rId19"/>
    <p:sldLayoutId id="2147484576" r:id="rId20"/>
    <p:sldLayoutId id="214748457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59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  <p:sldLayoutId id="2147484642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5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5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5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TinyNet Essentials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44824"/>
            <a:ext cx="8001000" cy="4174976"/>
          </a:xfrm>
        </p:spPr>
        <p:txBody>
          <a:bodyPr/>
          <a:lstStyle/>
          <a:p>
            <a:r>
              <a:rPr lang="en-US" dirty="0"/>
              <a:t>Check the </a:t>
            </a:r>
            <a:r>
              <a:rPr lang="en-US" b="1" i="1" dirty="0" err="1">
                <a:solidFill>
                  <a:schemeClr val="tx1"/>
                </a:solidFill>
              </a:rPr>
              <a:t>Comptia</a:t>
            </a:r>
            <a:r>
              <a:rPr lang="en-US" b="1" i="1" dirty="0">
                <a:solidFill>
                  <a:schemeClr val="tx1"/>
                </a:solidFill>
              </a:rPr>
              <a:t> Videos by Professor Messer </a:t>
            </a:r>
            <a:r>
              <a:rPr lang="en-US" dirty="0"/>
              <a:t>link in Moodle if you need some extra review!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Virtualbox: </a:t>
            </a:r>
            <a:r>
              <a:rPr lang="en-US" altLang="en-US" sz="3200"/>
              <a:t>Bridged interface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200800" cy="40324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/>
              <a:t>VirtualBox connects to one of the installed network interfaces on the host to send and receive 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The VM acts like it is physically connected to the network, but there is no new interface visible on the host system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VirtualBox asks your ISP for a new IP address for the VM  </a:t>
            </a:r>
            <a:r>
              <a:rPr lang="en-US" altLang="en-US" sz="2000" i="1">
                <a:solidFill>
                  <a:srgbClr val="FF0000"/>
                </a:solidFill>
              </a:rPr>
              <a:t>(which will not be assigned if the network requires a separate login for every connection). </a:t>
            </a:r>
          </a:p>
          <a:p>
            <a:pPr>
              <a:spcBef>
                <a:spcPts val="1200"/>
              </a:spcBef>
            </a:pPr>
            <a:r>
              <a:rPr lang="en-US" altLang="en-US" sz="2000"/>
              <a:t>When the Bridged interface has its own IP address, it has full connectivity on the network, and can be contacted from anywhere.</a:t>
            </a:r>
            <a:endParaRPr lang="en-GB" altLang="en-US" sz="2000" i="1"/>
          </a:p>
        </p:txBody>
      </p:sp>
    </p:spTree>
    <p:extLst>
      <p:ext uri="{BB962C8B-B14F-4D97-AF65-F5344CB8AC3E}">
        <p14:creationId xmlns:p14="http://schemas.microsoft.com/office/powerpoint/2010/main" val="214054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408738" cy="1152525"/>
          </a:xfrm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solidFill>
                  <a:srgbClr val="FF0000"/>
                </a:solidFill>
              </a:rPr>
              <a:t>Unauthorised Server </a:t>
            </a:r>
            <a:r>
              <a:rPr lang="en-GB" altLang="en-US" b="1">
                <a:solidFill>
                  <a:srgbClr val="FF0000"/>
                </a:solidFill>
              </a:rPr>
              <a:t>Trouble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416800" cy="4321175"/>
          </a:xfrm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U</a:t>
            </a:r>
            <a:r>
              <a:rPr lang="en-GB" altLang="en-US" sz="2200"/>
              <a:t>nauthorised DHCP server</a:t>
            </a:r>
            <a:r>
              <a:rPr lang="en-US" altLang="en-US" sz="2200"/>
              <a:t> on your subnet</a:t>
            </a:r>
            <a:r>
              <a:rPr lang="en-GB" altLang="en-US" sz="2200"/>
              <a:t> giving DHCP</a:t>
            </a:r>
            <a:r>
              <a:rPr lang="en-US" altLang="en-US" sz="2200"/>
              <a:t>OFFER </a:t>
            </a:r>
            <a:r>
              <a:rPr lang="en-GB" altLang="en-US" sz="2200"/>
              <a:t>to all requests</a:t>
            </a:r>
            <a:endParaRPr lang="en-US" altLang="en-US" sz="220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since most will send a REQUEST for the first OFFER they receive by default, may </a:t>
            </a:r>
            <a:r>
              <a:rPr lang="en-US" altLang="en-US" sz="2200" i="1"/>
              <a:t>ignore</a:t>
            </a:r>
            <a:r>
              <a:rPr lang="en-US" altLang="en-US" sz="2200"/>
              <a:t> OFFERs from enterprise DHCP relays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20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U</a:t>
            </a:r>
            <a:r>
              <a:rPr lang="en-GB" altLang="en-US" sz="2200"/>
              <a:t>nauthorised </a:t>
            </a:r>
            <a:r>
              <a:rPr lang="en-US" altLang="en-US" sz="2200"/>
              <a:t>DNS</a:t>
            </a:r>
            <a:r>
              <a:rPr lang="en-GB" altLang="en-US" sz="2200"/>
              <a:t> server</a:t>
            </a:r>
            <a:r>
              <a:rPr lang="en-US" altLang="en-US" sz="2200"/>
              <a:t> on your subnet</a:t>
            </a:r>
            <a:r>
              <a:rPr lang="en-GB" altLang="en-US" sz="2200"/>
              <a:t> giving </a:t>
            </a:r>
            <a:r>
              <a:rPr lang="en-US" altLang="en-US" sz="2200"/>
              <a:t>response </a:t>
            </a:r>
            <a:r>
              <a:rPr lang="en-GB" altLang="en-US" sz="2200"/>
              <a:t>to all requests</a:t>
            </a:r>
            <a:endParaRPr lang="en-US" altLang="en-US" sz="220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may </a:t>
            </a:r>
            <a:r>
              <a:rPr lang="en-US" altLang="en-US" sz="2200" i="1"/>
              <a:t>ignore</a:t>
            </a:r>
            <a:r>
              <a:rPr lang="en-US" altLang="en-US" sz="2200"/>
              <a:t> the enterprise servers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extra/confusing traffic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USING SAME IP RANGE??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57E5B-FFE7-4823-A03C-17E0492E8FF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900343" cy="5632704"/>
          </a:xfrm>
          <a:prstGeom prst="rect">
            <a:avLst/>
          </a:prstGeom>
        </p:spPr>
      </p:pic>
      <p:sp>
        <p:nvSpPr>
          <p:cNvPr id="4" name="Rounded Rectangular Callout 7">
            <a:extLst>
              <a:ext uri="{FF2B5EF4-FFF2-40B4-BE49-F238E27FC236}">
                <a16:creationId xmlns:a16="http://schemas.microsoft.com/office/drawing/2014/main" id="{9F039352-DA4A-4B91-91F5-C63F6D295B3C}"/>
              </a:ext>
            </a:extLst>
          </p:cNvPr>
          <p:cNvSpPr/>
          <p:nvPr/>
        </p:nvSpPr>
        <p:spPr>
          <a:xfrm>
            <a:off x="2286000" y="4876800"/>
            <a:ext cx="4267200" cy="323850"/>
          </a:xfrm>
          <a:prstGeom prst="wedgeRoundRectCallout">
            <a:avLst>
              <a:gd name="adj1" fmla="val -32272"/>
              <a:gd name="adj2" fmla="val 35466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Virtualbox DHCP subverts our subnets!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96479-DA30-425C-93D6-61241141B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40" y="1271954"/>
            <a:ext cx="442213" cy="380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52A0D-1EC3-4483-8C3D-35903A5B8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375201" cy="356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E4446-FC2C-476C-A78F-4F2AC9125C13}"/>
              </a:ext>
            </a:extLst>
          </p:cNvPr>
          <p:cNvSpPr txBox="1"/>
          <p:nvPr/>
        </p:nvSpPr>
        <p:spPr>
          <a:xfrm>
            <a:off x="4912719" y="1066800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dnsmasq.d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078D1E29-F883-4363-994E-457D7D7A23F5}"/>
              </a:ext>
            </a:extLst>
          </p:cNvPr>
          <p:cNvSpPr/>
          <p:nvPr/>
        </p:nvSpPr>
        <p:spPr>
          <a:xfrm>
            <a:off x="6553200" y="2013595"/>
            <a:ext cx="1600200" cy="676273"/>
          </a:xfrm>
          <a:prstGeom prst="wedgeRoundRectCallout">
            <a:avLst>
              <a:gd name="adj1" fmla="val -123308"/>
              <a:gd name="adj2" fmla="val 73472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net-a: ..56.+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net-b: ..66.+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net-c: ..76.+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70E18-658E-445C-B36F-C4988DF023A0}"/>
              </a:ext>
            </a:extLst>
          </p:cNvPr>
          <p:cNvSpPr txBox="1"/>
          <p:nvPr/>
        </p:nvSpPr>
        <p:spPr>
          <a:xfrm>
            <a:off x="179409" y="5874185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Virtualbox DHCP is ON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 Mailserver and LDAPserver get a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Net-A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address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of the configurations assume they have an IP address on their proper subnet,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will work properly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5">
            <a:extLst>
              <a:ext uri="{FF2B5EF4-FFF2-40B4-BE49-F238E27FC236}">
                <a16:creationId xmlns:a16="http://schemas.microsoft.com/office/drawing/2014/main" id="{7CA9D18E-BC3B-4812-8578-B114C360B208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260350"/>
            <a:ext cx="8299450" cy="5689600"/>
            <a:chOff x="314672" y="404664"/>
            <a:chExt cx="8298628" cy="5688631"/>
          </a:xfrm>
        </p:grpSpPr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D0ED7C06-D55C-4770-8AA7-61490FE4D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72" y="404664"/>
              <a:ext cx="6629400" cy="402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8" name="Picture 2">
              <a:extLst>
                <a:ext uri="{FF2B5EF4-FFF2-40B4-BE49-F238E27FC236}">
                  <a16:creationId xmlns:a16="http://schemas.microsoft.com/office/drawing/2014/main" id="{91F6BB06-2D5B-4CB0-9125-9F4F1D663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19200"/>
              <a:ext cx="6057524" cy="367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5" name="Text Box 3">
            <a:extLst>
              <a:ext uri="{FF2B5EF4-FFF2-40B4-BE49-F238E27FC236}">
                <a16:creationId xmlns:a16="http://schemas.microsoft.com/office/drawing/2014/main" id="{A3C13832-9308-4E60-BF63-CD67EC6A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437063"/>
            <a:ext cx="85693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First Thing to take care of is to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Turn Off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VirtualBox internal DHCP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DCCA8-04E0-4F12-BCCC-192CB36B2E95}"/>
              </a:ext>
            </a:extLst>
          </p:cNvPr>
          <p:cNvSpPr/>
          <p:nvPr/>
        </p:nvSpPr>
        <p:spPr>
          <a:xfrm>
            <a:off x="7785100" y="3230563"/>
            <a:ext cx="936625" cy="5048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43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A7CED895-D6C8-4918-B2CF-4D947FCB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5233988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>
            <a:extLst>
              <a:ext uri="{FF2B5EF4-FFF2-40B4-BE49-F238E27FC236}">
                <a16:creationId xmlns:a16="http://schemas.microsoft.com/office/drawing/2014/main" id="{26EC7B3B-FEFF-48C7-BD66-50928158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73463"/>
            <a:ext cx="5233988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F7DBDB-B777-44AB-BFB2-862C59DC5BB6}"/>
              </a:ext>
            </a:extLst>
          </p:cNvPr>
          <p:cNvSpPr/>
          <p:nvPr/>
        </p:nvSpPr>
        <p:spPr>
          <a:xfrm>
            <a:off x="4716463" y="4365625"/>
            <a:ext cx="768350" cy="431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69503-8CB5-4E9F-AC19-1E07C7169B7A}"/>
              </a:ext>
            </a:extLst>
          </p:cNvPr>
          <p:cNvSpPr/>
          <p:nvPr/>
        </p:nvSpPr>
        <p:spPr>
          <a:xfrm>
            <a:off x="4716463" y="1052513"/>
            <a:ext cx="768350" cy="431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942" name="Text Box 3">
            <a:extLst>
              <a:ext uri="{FF2B5EF4-FFF2-40B4-BE49-F238E27FC236}">
                <a16:creationId xmlns:a16="http://schemas.microsoft.com/office/drawing/2014/main" id="{50C85A08-27D6-47A1-9AF5-F12D55145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352800"/>
            <a:ext cx="8569325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The Next Thing is to 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Check the IP Address 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</a:t>
            </a: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192.168.56.1</a:t>
            </a: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78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633" y="188640"/>
            <a:ext cx="7257927" cy="1024000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Config</a:t>
            </a:r>
            <a:r>
              <a:rPr lang="en-US" dirty="0"/>
              <a:t>		c:\windows\system32\drivers\etc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82063" y="6507163"/>
            <a:ext cx="261937" cy="2730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4216" y="1772816"/>
            <a:ext cx="8455567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600"/>
              </a:spcBef>
              <a:buNone/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  <a:ea typeface="+mj-ea"/>
              </a:rPr>
              <a:t>c:\windows\system32\drivers\etc\hosts </a:t>
            </a:r>
          </a:p>
          <a:p>
            <a:pPr marL="0" lvl="0" indent="0" algn="ctr">
              <a:spcBef>
                <a:spcPts val="600"/>
              </a:spcBef>
              <a:buNone/>
              <a:defRPr/>
            </a:pPr>
            <a:r>
              <a:rPr lang="en-US" sz="2400">
                <a:solidFill>
                  <a:srgbClr val="0070C0"/>
                </a:solidFill>
              </a:rPr>
              <a:t>we </a:t>
            </a:r>
            <a:r>
              <a:rPr lang="en-US" sz="2400" dirty="0">
                <a:solidFill>
                  <a:srgbClr val="0070C0"/>
                </a:solidFill>
              </a:rPr>
              <a:t>can </a:t>
            </a:r>
            <a:r>
              <a:rPr lang="en-US" sz="2400">
                <a:solidFill>
                  <a:srgbClr val="0070C0"/>
                </a:solidFill>
              </a:rPr>
              <a:t>edit this file to </a:t>
            </a:r>
            <a:r>
              <a:rPr lang="en-US" sz="2400" dirty="0">
                <a:solidFill>
                  <a:srgbClr val="0070C0"/>
                </a:solidFill>
              </a:rPr>
              <a:t>add a new name for the local IP </a:t>
            </a:r>
            <a:r>
              <a:rPr lang="en-US" sz="2400">
                <a:solidFill>
                  <a:srgbClr val="0070C0"/>
                </a:solidFill>
              </a:rPr>
              <a:t>address 127.0.0.1 or any address </a:t>
            </a:r>
            <a:r>
              <a:rPr lang="en-US" sz="2400" u="sng">
                <a:solidFill>
                  <a:srgbClr val="0070C0"/>
                </a:solidFill>
              </a:rPr>
              <a:t>on the same subnet</a:t>
            </a:r>
            <a:endParaRPr lang="en-US" sz="2400" u="sng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 sz="2400"/>
              <a:t>requires </a:t>
            </a:r>
            <a:r>
              <a:rPr lang="en-US" sz="2400" dirty="0"/>
              <a:t>an editor (notepad) running with </a:t>
            </a:r>
            <a:r>
              <a:rPr lang="en-US" sz="2400"/>
              <a:t>elevated privileges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39AA-E885-4D29-B059-830EF536EECC}"/>
              </a:ext>
            </a:extLst>
          </p:cNvPr>
          <p:cNvSpPr txBox="1"/>
          <p:nvPr/>
        </p:nvSpPr>
        <p:spPr>
          <a:xfrm>
            <a:off x="1204308" y="4509120"/>
            <a:ext cx="6408712" cy="150810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is not required – or even recommended</a:t>
            </a:r>
          </a:p>
          <a:p>
            <a:pPr algn="ctr">
              <a:spcBef>
                <a:spcPts val="600"/>
              </a:spcBef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(still needs some testing to find out what problems might come along when TinyNet VMs are not running)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000">
                <a:solidFill>
                  <a:srgbClr val="7030A0"/>
                </a:solidFill>
              </a:rPr>
              <a:t>But it is interesting – try it if you like!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7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Config</a:t>
            </a:r>
            <a:r>
              <a:rPr lang="en-US" dirty="0"/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	c:\windows\system32\drivers\etc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3C284-AF89-46CB-B4D1-534598EC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47800"/>
            <a:ext cx="7823048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7759EA-E882-424A-B916-71873B6E3F80}"/>
              </a:ext>
            </a:extLst>
          </p:cNvPr>
          <p:cNvSpPr/>
          <p:nvPr/>
        </p:nvSpPr>
        <p:spPr>
          <a:xfrm>
            <a:off x="5364088" y="4437112"/>
            <a:ext cx="252028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GB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1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AE93C4C3-E2A8-477A-9919-DC4FBDE8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0"/>
            <a:ext cx="8642350" cy="55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3">
            <a:extLst>
              <a:ext uri="{FF2B5EF4-FFF2-40B4-BE49-F238E27FC236}">
                <a16:creationId xmlns:a16="http://schemas.microsoft.com/office/drawing/2014/main" id="{75B5EB08-B263-4D8C-A795-1DE58ACC4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ToClone – No specialized Apps</a:t>
            </a:r>
            <a:endParaRPr lang="en-GB" altLang="en-US"/>
          </a:p>
        </p:txBody>
      </p:sp>
      <p:sp>
        <p:nvSpPr>
          <p:cNvPr id="44036" name="Speech Bubble: Rectangle with Corners Rounded 6">
            <a:extLst>
              <a:ext uri="{FF2B5EF4-FFF2-40B4-BE49-F238E27FC236}">
                <a16:creationId xmlns:a16="http://schemas.microsoft.com/office/drawing/2014/main" id="{8AD7D786-313A-428D-AE03-D572524D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068638"/>
            <a:ext cx="1728787" cy="1296987"/>
          </a:xfrm>
          <a:prstGeom prst="wedgeRoundRectCallout">
            <a:avLst>
              <a:gd name="adj1" fmla="val 36176"/>
              <a:gd name="adj2" fmla="val -133977"/>
              <a:gd name="adj3" fmla="val 16667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Click this square icon to get rid of these bars</a:t>
            </a:r>
            <a:endParaRPr lang="en-GB" altLang="en-US" sz="1800" b="1">
              <a:solidFill>
                <a:srgbClr val="000000"/>
              </a:solidFill>
            </a:endParaRP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9E42F48E-2F98-4102-B0D8-91712B45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87913"/>
            <a:ext cx="7200900" cy="342900"/>
          </a:xfrm>
          <a:prstGeom prst="rect">
            <a:avLst/>
          </a:prstGeom>
          <a:noFill/>
          <a:ln w="38100" algn="ctr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00"/>
              </a:solidFill>
            </a:endParaRPr>
          </a:p>
        </p:txBody>
      </p:sp>
      <p:sp>
        <p:nvSpPr>
          <p:cNvPr id="44039" name="Text Box 5">
            <a:extLst>
              <a:ext uri="{FF2B5EF4-FFF2-40B4-BE49-F238E27FC236}">
                <a16:creationId xmlns:a16="http://schemas.microsoft.com/office/drawing/2014/main" id="{F3F90CB5-BFFD-42E8-AD2A-07893FBA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6007100"/>
            <a:ext cx="6156325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You will not see anything when you type the password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(to prevent “shoulder surfing”)</a:t>
            </a:r>
          </a:p>
        </p:txBody>
      </p:sp>
      <p:pic>
        <p:nvPicPr>
          <p:cNvPr id="44040" name="Picture 6">
            <a:extLst>
              <a:ext uri="{FF2B5EF4-FFF2-40B4-BE49-F238E27FC236}">
                <a16:creationId xmlns:a16="http://schemas.microsoft.com/office/drawing/2014/main" id="{2C8E4C7C-FE57-4485-ADF9-3B06933A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819275"/>
            <a:ext cx="8569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Notepad	Run as Administrator</a:t>
            </a:r>
            <a:endParaRPr lang="en-US" u="sng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9889E-04CF-43CB-AE6E-9533F292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9" y="1600200"/>
            <a:ext cx="7371073" cy="30019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568" y="4876800"/>
            <a:ext cx="779591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Find Notepad under Windows Accessories on the Start Menu</a:t>
            </a:r>
          </a:p>
          <a:p>
            <a:pPr algn="ctr">
              <a:spcBef>
                <a:spcPts val="1200"/>
              </a:spcBef>
            </a:pPr>
            <a:r>
              <a:rPr lang="en-US" sz="2400" dirty="0"/>
              <a:t>Right Click it, select More, and Run as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33670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Notepad	Run as Administrator</a:t>
            </a:r>
            <a:endParaRPr lang="en-US" u="sng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B30E8-ECA1-462D-BB3C-D2875C60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8" y="1486473"/>
            <a:ext cx="7421796" cy="5192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8150" y="2953265"/>
            <a:ext cx="838200" cy="1877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796136" y="1981200"/>
            <a:ext cx="2667000" cy="1524000"/>
          </a:xfrm>
          <a:prstGeom prst="wedgeRoundRectCallout">
            <a:avLst>
              <a:gd name="adj1" fmla="val -85923"/>
              <a:gd name="adj2" fmla="val 150432"/>
              <a:gd name="adj3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2000" b="1" kern="0" dirty="0">
                <a:latin typeface="Arial"/>
              </a:rPr>
              <a:t>File &gt; Open </a:t>
            </a:r>
          </a:p>
          <a:p>
            <a:pPr algn="ctr" defTabSz="914400"/>
            <a:r>
              <a:rPr lang="en-US" sz="2000" b="1" kern="0" dirty="0">
                <a:latin typeface="Arial"/>
              </a:rPr>
              <a:t>will be blank until the filename filter is changed</a:t>
            </a:r>
          </a:p>
        </p:txBody>
      </p:sp>
    </p:spTree>
    <p:extLst>
      <p:ext uri="{BB962C8B-B14F-4D97-AF65-F5344CB8AC3E}">
        <p14:creationId xmlns:p14="http://schemas.microsoft.com/office/powerpoint/2010/main" val="337080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New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 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name mapping: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Myriad Pro"/>
                <a:ea typeface="+mj-ea"/>
              </a:rPr>
              <a:t>Edit and Save the file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29179"/>
            <a:ext cx="8695305" cy="5184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0D230E-A0DB-48CE-94CB-874E0FC4CE7A}"/>
              </a:ext>
            </a:extLst>
          </p:cNvPr>
          <p:cNvSpPr/>
          <p:nvPr/>
        </p:nvSpPr>
        <p:spPr>
          <a:xfrm>
            <a:off x="755576" y="5157192"/>
            <a:ext cx="6912768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GB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68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4109764"/>
            <a:ext cx="1591186" cy="2634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C0867-1006-4B86-B3CD-F8604239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0587"/>
            <a:ext cx="5210165" cy="4350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746294-100D-46CB-A8BD-5D844F98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5" y="1569766"/>
            <a:ext cx="5400600" cy="42373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389677" y="2598660"/>
            <a:ext cx="2915842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1152" y="5589240"/>
            <a:ext cx="1515673" cy="329755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2631" y="1736773"/>
            <a:ext cx="1440160" cy="5192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2338" y="2256059"/>
            <a:ext cx="298480" cy="33855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2692154"/>
            <a:ext cx="298480" cy="33855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2338" y="5580441"/>
            <a:ext cx="298480" cy="33855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835493" y="5672084"/>
            <a:ext cx="4905886" cy="101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5381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953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4525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9097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80963" marR="0" lvl="0" indent="-80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Connect to TinyNet DNS</a:t>
            </a:r>
          </a:p>
          <a:p>
            <a:pPr marL="80963" marR="0" lvl="0" indent="-80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rgbClr val="000000"/>
                </a:solidFill>
                <a:latin typeface="Arial"/>
              </a:rPr>
              <a:t>(Requires Administrator Privileges)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AAF5F98-D12C-4BE4-AC72-7AE3D36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88640"/>
            <a:ext cx="3470755" cy="118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5381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953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4525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9097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80963" marR="0" lvl="0" indent="-80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Network Interface in Windows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20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3EDCB-D7BE-484E-ABD6-7A5A24CB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882456" cy="16561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66762" y="1470865"/>
            <a:ext cx="298480" cy="33855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80280" y="1844824"/>
            <a:ext cx="8136904" cy="4838062"/>
            <a:chOff x="107504" y="1844824"/>
            <a:chExt cx="8136904" cy="48380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F330D0-524D-47D8-9DDE-1A288DE2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44824"/>
              <a:ext cx="8136904" cy="483806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 bwMode="auto">
            <a:xfrm>
              <a:off x="4427984" y="4365104"/>
              <a:ext cx="1008112" cy="2160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580909" y="3789040"/>
              <a:ext cx="2448272" cy="11521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092280" y="4262113"/>
              <a:ext cx="298480" cy="33855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1669" y="5157192"/>
              <a:ext cx="298480" cy="338554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427984" y="5157192"/>
              <a:ext cx="504056" cy="21602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 flipH="1">
            <a:off x="1475656" y="1412776"/>
            <a:ext cx="3240360" cy="10801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98CE495A-3D8C-471F-AED7-B8C9ECAB20F0}"/>
              </a:ext>
            </a:extLst>
          </p:cNvPr>
          <p:cNvSpPr/>
          <p:nvPr/>
        </p:nvSpPr>
        <p:spPr>
          <a:xfrm>
            <a:off x="1608428" y="6094668"/>
            <a:ext cx="1692211" cy="389203"/>
          </a:xfrm>
          <a:prstGeom prst="wedgeRoundRectCallout">
            <a:avLst>
              <a:gd name="adj1" fmla="val 204570"/>
              <a:gd name="adj2" fmla="val -281639"/>
              <a:gd name="adj3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b="1" kern="0">
                <a:latin typeface="Arial"/>
              </a:rPr>
              <a:t>192.168.56.101</a:t>
            </a:r>
            <a:endParaRPr lang="en-US" sz="1600" b="1" kern="0" dirty="0">
              <a:latin typeface="Arial"/>
            </a:endParaRPr>
          </a:p>
        </p:txBody>
      </p:sp>
      <p:sp>
        <p:nvSpPr>
          <p:cNvPr id="14" name="Rounded Rectangular Callout 1">
            <a:extLst>
              <a:ext uri="{FF2B5EF4-FFF2-40B4-BE49-F238E27FC236}">
                <a16:creationId xmlns:a16="http://schemas.microsoft.com/office/drawing/2014/main" id="{64609878-FBF2-4775-8E04-151D59B32AA3}"/>
              </a:ext>
            </a:extLst>
          </p:cNvPr>
          <p:cNvSpPr/>
          <p:nvPr/>
        </p:nvSpPr>
        <p:spPr>
          <a:xfrm>
            <a:off x="1608429" y="6096037"/>
            <a:ext cx="1692211" cy="389203"/>
          </a:xfrm>
          <a:prstGeom prst="wedgeRoundRectCallout">
            <a:avLst>
              <a:gd name="adj1" fmla="val 207572"/>
              <a:gd name="adj2" fmla="val -140511"/>
              <a:gd name="adj3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b="1" kern="0">
                <a:latin typeface="Arial"/>
              </a:rPr>
              <a:t>192.168.56.101</a:t>
            </a:r>
            <a:endParaRPr lang="en-US" sz="1600" b="1" kern="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37BCB-213B-4543-A542-E9C3CAE428A5}"/>
              </a:ext>
            </a:extLst>
          </p:cNvPr>
          <p:cNvSpPr txBox="1"/>
          <p:nvPr/>
        </p:nvSpPr>
        <p:spPr>
          <a:xfrm>
            <a:off x="4805660" y="5996881"/>
            <a:ext cx="2491388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/>
              <a:t>Fill in </a:t>
            </a:r>
          </a:p>
          <a:p>
            <a:r>
              <a:rPr lang="en-US" sz="1600" b="1"/>
              <a:t>Gateway net-a interface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206116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88B7F-A805-4D7E-8DFF-9E0122F3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00" y="1628800"/>
            <a:ext cx="6374238" cy="46805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9F7292-39DD-4C46-98DD-D6BACBD1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Clone: New MAC Address</a:t>
            </a:r>
            <a:endParaRPr lang="en-GB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8FB13F7-E514-4D42-8BAD-1D9F17F447B6}"/>
              </a:ext>
            </a:extLst>
          </p:cNvPr>
          <p:cNvSpPr/>
          <p:nvPr/>
        </p:nvSpPr>
        <p:spPr bwMode="auto">
          <a:xfrm>
            <a:off x="294262" y="2420888"/>
            <a:ext cx="2261514" cy="1296144"/>
          </a:xfrm>
          <a:prstGeom prst="wedgeRoundRectCallout">
            <a:avLst>
              <a:gd name="adj1" fmla="val 115561"/>
              <a:gd name="adj2" fmla="val 10097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Each system on the network MUST have a Unique MAC Address</a:t>
            </a: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3D7FE-589F-440D-8197-1E7E00F30834}"/>
              </a:ext>
            </a:extLst>
          </p:cNvPr>
          <p:cNvSpPr txBox="1"/>
          <p:nvPr/>
        </p:nvSpPr>
        <p:spPr>
          <a:xfrm>
            <a:off x="531184" y="4274512"/>
            <a:ext cx="1787669" cy="1477328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Duplicate MAC </a:t>
            </a:r>
          </a:p>
          <a:p>
            <a:pPr algn="ctr"/>
            <a:r>
              <a:rPr lang="en-US" i="1"/>
              <a:t>addresses</a:t>
            </a:r>
          </a:p>
          <a:p>
            <a:pPr algn="ctr"/>
            <a:r>
              <a:rPr lang="en-US" i="1"/>
              <a:t>GUARANTEE</a:t>
            </a:r>
          </a:p>
          <a:p>
            <a:pPr algn="ctr"/>
            <a:r>
              <a:rPr lang="en-US" i="1"/>
              <a:t>Unexpected</a:t>
            </a:r>
          </a:p>
          <a:p>
            <a:pPr algn="ctr"/>
            <a:r>
              <a:rPr lang="en-US" i="1"/>
              <a:t>Results !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8093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/>
              <a:t>Gateway: </a:t>
            </a:r>
            <a:br>
              <a:rPr lang="en-GB" altLang="en-US" dirty="0"/>
            </a:br>
            <a:r>
              <a:rPr lang="en-GB" altLang="en-US" dirty="0"/>
              <a:t>One interface for each subnet</a:t>
            </a: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6389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48856" y="2276872"/>
            <a:ext cx="1317990" cy="1815882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HOSTNAME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 registered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With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dnsmasq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Via DHCP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Matched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Configured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cnames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635" y="2564904"/>
            <a:ext cx="990976" cy="52322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Broadcast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66831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3C70D6-5E13-483E-9115-34FFEA6E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0" y="3293550"/>
            <a:ext cx="5181600" cy="3468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DB72F2-97FE-47E8-A4FD-7110318BE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8" y="134817"/>
            <a:ext cx="6101862" cy="4869508"/>
          </a:xfrm>
          <a:prstGeom prst="rect">
            <a:avLst/>
          </a:prstGeom>
        </p:spPr>
      </p:pic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B88D20C5-539F-496D-8E04-C4470D473285}"/>
              </a:ext>
            </a:extLst>
          </p:cNvPr>
          <p:cNvSpPr/>
          <p:nvPr/>
        </p:nvSpPr>
        <p:spPr>
          <a:xfrm>
            <a:off x="6781800" y="5715000"/>
            <a:ext cx="1981200" cy="676273"/>
          </a:xfrm>
          <a:prstGeom prst="wedgeRoundRectCallout">
            <a:avLst>
              <a:gd name="adj1" fmla="val -91010"/>
              <a:gd name="adj2" fmla="val -21519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IP for eth0 on the Gateway depends on your ISP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8414F-9A8A-45A2-AB24-047BF15D26C4}"/>
              </a:ext>
            </a:extLst>
          </p:cNvPr>
          <p:cNvSpPr txBox="1"/>
          <p:nvPr/>
        </p:nvSpPr>
        <p:spPr>
          <a:xfrm>
            <a:off x="457200" y="5245855"/>
            <a:ext cx="2743200" cy="12772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Make sure the Gateway is at the login screen before starting the other VMs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(no need to log in)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4AA4A-415E-491D-A646-FFCC80EC6063}"/>
              </a:ext>
            </a:extLst>
          </p:cNvPr>
          <p:cNvSpPr txBox="1"/>
          <p:nvPr/>
        </p:nvSpPr>
        <p:spPr>
          <a:xfrm>
            <a:off x="6441830" y="830695"/>
            <a:ext cx="25146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Gateway needs 4 network adapters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Bridged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2,3,4 Host-Only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others have 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Host-Only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84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B1676-5F10-4CAE-A5AD-DA021571E2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" y="152400"/>
            <a:ext cx="8900343" cy="56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34240-FBB5-440D-8002-C40918077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16BB0-D115-4BC3-A605-E46A2075ACE4}"/>
              </a:ext>
            </a:extLst>
          </p:cNvPr>
          <p:cNvSpPr txBox="1"/>
          <p:nvPr/>
        </p:nvSpPr>
        <p:spPr>
          <a:xfrm>
            <a:off x="152399" y="5911334"/>
            <a:ext cx="883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Gateway has an interface for each subnet (net-a, net-b, net-c)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 Host-Only adapter and Webserver are on the same subnet </a:t>
            </a: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FFEB57B4-97D7-47AB-85D5-B5D36051C1A1}"/>
              </a:ext>
            </a:extLst>
          </p:cNvPr>
          <p:cNvSpPr/>
          <p:nvPr/>
        </p:nvSpPr>
        <p:spPr>
          <a:xfrm>
            <a:off x="228600" y="5017634"/>
            <a:ext cx="6019800" cy="400109"/>
          </a:xfrm>
          <a:prstGeom prst="wedgeRoundRectCallout">
            <a:avLst>
              <a:gd name="adj1" fmla="val -48972"/>
              <a:gd name="adj2" fmla="val 15127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net-a: ..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56.+	net-b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 ..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66.+	net-c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 ..76.+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0B2E9787-02B0-453B-B788-B4D07663D18D}"/>
              </a:ext>
            </a:extLst>
          </p:cNvPr>
          <p:cNvSpPr/>
          <p:nvPr/>
        </p:nvSpPr>
        <p:spPr>
          <a:xfrm>
            <a:off x="7010400" y="2633663"/>
            <a:ext cx="1600200" cy="676273"/>
          </a:xfrm>
          <a:prstGeom prst="wedgeRoundRectCallout">
            <a:avLst>
              <a:gd name="adj1" fmla="val -94560"/>
              <a:gd name="adj2" fmla="val -14585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No IP for eth0 on the Gateway is also OK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1" name="Rounded Rectangular Callout 11">
            <a:extLst>
              <a:ext uri="{FF2B5EF4-FFF2-40B4-BE49-F238E27FC236}">
                <a16:creationId xmlns:a16="http://schemas.microsoft.com/office/drawing/2014/main" id="{48A74D8B-BEF5-475D-8595-21E7BD11D52E}"/>
              </a:ext>
            </a:extLst>
          </p:cNvPr>
          <p:cNvSpPr/>
          <p:nvPr/>
        </p:nvSpPr>
        <p:spPr>
          <a:xfrm>
            <a:off x="4800600" y="3598716"/>
            <a:ext cx="876300" cy="400050"/>
          </a:xfrm>
          <a:prstGeom prst="wedgeRoundRectCallout">
            <a:avLst>
              <a:gd name="adj1" fmla="val -14925"/>
              <a:gd name="adj2" fmla="val 16688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Mail: net-c</a:t>
            </a:r>
          </a:p>
        </p:txBody>
      </p:sp>
      <p:sp>
        <p:nvSpPr>
          <p:cNvPr id="12" name="Rounded Rectangular Callout 16">
            <a:extLst>
              <a:ext uri="{FF2B5EF4-FFF2-40B4-BE49-F238E27FC236}">
                <a16:creationId xmlns:a16="http://schemas.microsoft.com/office/drawing/2014/main" id="{8C8F3848-2CEC-4375-BE0B-5FB09B87205C}"/>
              </a:ext>
            </a:extLst>
          </p:cNvPr>
          <p:cNvSpPr/>
          <p:nvPr/>
        </p:nvSpPr>
        <p:spPr>
          <a:xfrm>
            <a:off x="2805546" y="3612570"/>
            <a:ext cx="876300" cy="400050"/>
          </a:xfrm>
          <a:prstGeom prst="wedgeRoundRectCallout">
            <a:avLst>
              <a:gd name="adj1" fmla="val -14925"/>
              <a:gd name="adj2" fmla="val 16688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ldap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: net-b</a:t>
            </a:r>
          </a:p>
        </p:txBody>
      </p:sp>
      <p:sp>
        <p:nvSpPr>
          <p:cNvPr id="13" name="Rounded Rectangular Callout 17">
            <a:extLst>
              <a:ext uri="{FF2B5EF4-FFF2-40B4-BE49-F238E27FC236}">
                <a16:creationId xmlns:a16="http://schemas.microsoft.com/office/drawing/2014/main" id="{49938E82-224D-44E5-AD32-7BA396D6894A}"/>
              </a:ext>
            </a:extLst>
          </p:cNvPr>
          <p:cNvSpPr/>
          <p:nvPr/>
        </p:nvSpPr>
        <p:spPr>
          <a:xfrm>
            <a:off x="694459" y="3588327"/>
            <a:ext cx="876300" cy="400050"/>
          </a:xfrm>
          <a:prstGeom prst="wedgeRoundRectCallout">
            <a:avLst>
              <a:gd name="adj1" fmla="val -14925"/>
              <a:gd name="adj2" fmla="val 16688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Web: net-a</a:t>
            </a:r>
          </a:p>
        </p:txBody>
      </p:sp>
    </p:spTree>
    <p:extLst>
      <p:ext uri="{BB962C8B-B14F-4D97-AF65-F5344CB8AC3E}">
        <p14:creationId xmlns:p14="http://schemas.microsoft.com/office/powerpoint/2010/main" val="34505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3F84C-107D-41DD-BDD5-F8B5C1A60B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900343" cy="5632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C61D2-1411-426B-8EAD-DE76CD73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A8CADB56-5ABF-4646-80A5-3485DED6E3B8}"/>
              </a:ext>
            </a:extLst>
          </p:cNvPr>
          <p:cNvSpPr/>
          <p:nvPr/>
        </p:nvSpPr>
        <p:spPr>
          <a:xfrm>
            <a:off x="1600200" y="5181600"/>
            <a:ext cx="1371600" cy="457200"/>
          </a:xfrm>
          <a:prstGeom prst="wedgeRoundRectCallout">
            <a:avLst>
              <a:gd name="adj1" fmla="val -64862"/>
              <a:gd name="adj2" fmla="val -137769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address for https://</a:t>
            </a: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34B2FB93-58D8-437E-8D8A-73921DDA7C10}"/>
              </a:ext>
            </a:extLst>
          </p:cNvPr>
          <p:cNvSpPr/>
          <p:nvPr/>
        </p:nvSpPr>
        <p:spPr>
          <a:xfrm>
            <a:off x="6553200" y="2013595"/>
            <a:ext cx="1600200" cy="676273"/>
          </a:xfrm>
          <a:prstGeom prst="wedgeRoundRectCallout">
            <a:avLst>
              <a:gd name="adj1" fmla="val -123308"/>
              <a:gd name="adj2" fmla="val 73472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net-a: ..56.+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net-b: ..66.+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net-c: ..76.+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276B0-3956-40C0-BCA6-45E16D5C1147}"/>
              </a:ext>
            </a:extLst>
          </p:cNvPr>
          <p:cNvSpPr txBox="1"/>
          <p:nvPr/>
        </p:nvSpPr>
        <p:spPr>
          <a:xfrm>
            <a:off x="4912719" y="1066800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dnsmasq.d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44F47-C416-4BAD-8FAA-15C7C21C3CA7}"/>
              </a:ext>
            </a:extLst>
          </p:cNvPr>
          <p:cNvSpPr txBox="1"/>
          <p:nvPr/>
        </p:nvSpPr>
        <p:spPr>
          <a:xfrm>
            <a:off x="152400" y="5911334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rc.d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/rc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.inet1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/HOSTNAME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put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into the DCHP discover message</a:t>
            </a:r>
          </a:p>
        </p:txBody>
      </p:sp>
    </p:spTree>
    <p:extLst>
      <p:ext uri="{BB962C8B-B14F-4D97-AF65-F5344CB8AC3E}">
        <p14:creationId xmlns:p14="http://schemas.microsoft.com/office/powerpoint/2010/main" val="23868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A142E-19BE-471D-9571-D6F3D54D7AF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151200"/>
            <a:ext cx="8847582" cy="5632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C489A-068E-4330-8B04-86167737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" y="266700"/>
            <a:ext cx="4087043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D90E3-C52D-4EF1-A34D-664034557FC4}"/>
              </a:ext>
            </a:extLst>
          </p:cNvPr>
          <p:cNvSpPr txBox="1"/>
          <p:nvPr/>
        </p:nvSpPr>
        <p:spPr>
          <a:xfrm>
            <a:off x="4912719" y="1066800"/>
            <a:ext cx="2514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dnsmasq.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/cnames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1421B0-CC9B-4AE1-BBCC-8AA4A3B30BCD}"/>
              </a:ext>
            </a:extLst>
          </p:cNvPr>
          <p:cNvCxnSpPr>
            <a:cxnSpLocks/>
          </p:cNvCxnSpPr>
          <p:nvPr/>
        </p:nvCxnSpPr>
        <p:spPr>
          <a:xfrm>
            <a:off x="4343400" y="2362200"/>
            <a:ext cx="3581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286B4F-C54F-4CE2-9D22-37B468637D6D}"/>
              </a:ext>
            </a:extLst>
          </p:cNvPr>
          <p:cNvSpPr txBox="1"/>
          <p:nvPr/>
        </p:nvSpPr>
        <p:spPr>
          <a:xfrm>
            <a:off x="150102" y="5916989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cnames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allow the DNS to match one IP to several names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half of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cnames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exactly match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HOSTNAME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56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Troubleshooting the DNS Service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793038" cy="46275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 err="1">
                <a:latin typeface="Lucida Console" pitchFamily="49" charset="0"/>
              </a:rPr>
              <a:t>nslookup</a:t>
            </a:r>
            <a:r>
              <a:rPr lang="en-US" altLang="en-US" dirty="0"/>
              <a:t> and  </a:t>
            </a:r>
            <a:r>
              <a:rPr lang="en-US" altLang="en-US" dirty="0">
                <a:latin typeface="Lucida Console" pitchFamily="49" charset="0"/>
              </a:rPr>
              <a:t>dig 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Run in debug mode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Restart after updates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Check the logs to </a:t>
            </a:r>
            <a:r>
              <a:rPr lang="en-US" altLang="en-US" dirty="0" err="1"/>
              <a:t>familiarise</a:t>
            </a:r>
            <a:r>
              <a:rPr lang="en-US" altLang="en-US" dirty="0"/>
              <a:t> yourself with what it says when it starts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en-US" dirty="0"/>
              <a:t>Ensure that the process is </a:t>
            </a:r>
            <a:r>
              <a:rPr lang="en-US" altLang="en-US" dirty="0" err="1"/>
              <a:t>running,and</a:t>
            </a:r>
            <a:r>
              <a:rPr lang="en-US" altLang="en-US" dirty="0"/>
              <a:t> listening on UDP (and TCP) port 53 (the domain port)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Lucida Console" pitchFamily="49" charset="0"/>
              </a:rPr>
              <a:t>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916238" y="4941888"/>
            <a:ext cx="2319337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000" b="1">
                <a:solidFill>
                  <a:srgbClr val="00528B"/>
                </a:solidFill>
                <a:ea typeface="MS PGothic" pitchFamily="34" charset="-128"/>
              </a:rPr>
              <a:t>Requires</a:t>
            </a: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 </a:t>
            </a:r>
            <a:r>
              <a:rPr lang="en-AU" altLang="en-US" sz="2000" b="1">
                <a:solidFill>
                  <a:srgbClr val="00528B"/>
                </a:solidFill>
                <a:ea typeface="MS PGothic" pitchFamily="34" charset="-128"/>
              </a:rPr>
              <a:t>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000">
                <a:ea typeface="MS PGothic" pitchFamily="34" charset="-128"/>
              </a:rPr>
              <a:t> Researcher</a:t>
            </a:r>
            <a:endParaRPr lang="en-GB" altLang="en-US" sz="20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589089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3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4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6.xml><?xml version="1.0" encoding="utf-8"?>
<a:theme xmlns:a="http://schemas.openxmlformats.org/drawingml/2006/main" name="5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7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4082</TotalTime>
  <Words>787</Words>
  <Application>Microsoft Office PowerPoint</Application>
  <PresentationFormat>On-screen Show (4:3)</PresentationFormat>
  <Paragraphs>116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Lucida Console</vt:lpstr>
      <vt:lpstr>Myriad Pro</vt:lpstr>
      <vt:lpstr>Times</vt:lpstr>
      <vt:lpstr>Times New Roman</vt:lpstr>
      <vt:lpstr>Wingdings</vt:lpstr>
      <vt:lpstr>1_APU Clean</vt:lpstr>
      <vt:lpstr>LO-CompTIA</vt:lpstr>
      <vt:lpstr>1_LO-CompTIA</vt:lpstr>
      <vt:lpstr>2_LO-CompTIA</vt:lpstr>
      <vt:lpstr>4_LO-CompTIA</vt:lpstr>
      <vt:lpstr>5_LO-CompTIA</vt:lpstr>
      <vt:lpstr>2_APU Clean</vt:lpstr>
      <vt:lpstr>System and Network Administration</vt:lpstr>
      <vt:lpstr>ToClone – No specialized Apps</vt:lpstr>
      <vt:lpstr>Clone: New MAC Address</vt:lpstr>
      <vt:lpstr>Gateway:  One interface for each subnet</vt:lpstr>
      <vt:lpstr>PowerPoint Presentation</vt:lpstr>
      <vt:lpstr>PowerPoint Presentation</vt:lpstr>
      <vt:lpstr>PowerPoint Presentation</vt:lpstr>
      <vt:lpstr>PowerPoint Presentation</vt:lpstr>
      <vt:lpstr>Troubleshooting the DNS Service</vt:lpstr>
      <vt:lpstr>PowerPoint Presentation</vt:lpstr>
      <vt:lpstr>PowerPoint Presentation</vt:lpstr>
      <vt:lpstr>Virtualbox: Bridged interface</vt:lpstr>
      <vt:lpstr>Unauthorised Server Trouble</vt:lpstr>
      <vt:lpstr>PowerPoint Presentation</vt:lpstr>
      <vt:lpstr>PowerPoint Presentation</vt:lpstr>
      <vt:lpstr>PowerPoint Presentation</vt:lpstr>
      <vt:lpstr>PowerPoint Presentation</vt:lpstr>
      <vt:lpstr>TCP Config  c:\windows\system32\drivers\etc</vt:lpstr>
      <vt:lpstr>TCP Config  c:\windows\system32\drivers\etc</vt:lpstr>
      <vt:lpstr>Notepad Run as Administrator</vt:lpstr>
      <vt:lpstr>Notepad Run as Administrator</vt:lpstr>
      <vt:lpstr>New name mapping: Edit and Save the file</vt:lpstr>
      <vt:lpstr>PowerPoint Presentation</vt:lpstr>
      <vt:lpstr>PowerPoint Presentation</vt:lpstr>
      <vt:lpstr>PowerPoint Presentation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391</cp:revision>
  <cp:lastPrinted>2007-07-15T04:59:23Z</cp:lastPrinted>
  <dcterms:modified xsi:type="dcterms:W3CDTF">2022-04-05T22:39:17Z</dcterms:modified>
</cp:coreProperties>
</file>